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diagrams/data5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14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layout9.xml" ContentType="application/vnd.openxmlformats-officedocument.drawingml.diagramLayout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quickStyle8.xml" ContentType="application/vnd.openxmlformats-officedocument.drawingml.diagramStyle+xml"/>
  <Override PartName="/ppt/diagrams/layout8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colors8.xml" ContentType="application/vnd.openxmlformats-officedocument.drawingml.diagramColors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rawing8.xml" ContentType="application/vnd.ms-office.drawingml.diagramDrawing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drawing2.xml" ContentType="application/vnd.ms-office.drawingml.diagramDrawing+xml"/>
  <Override PartName="/ppt/theme/theme2.xml" ContentType="application/vnd.openxmlformats-officedocument.theme+xml"/>
  <Override PartName="/ppt/diagrams/drawing13.xml" ContentType="application/vnd.ms-office.drawingml.diagramDrawing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sldIdLst>
    <p:sldId id="258" r:id="rId5"/>
    <p:sldId id="257" r:id="rId6"/>
    <p:sldId id="341" r:id="rId7"/>
    <p:sldId id="262" r:id="rId8"/>
    <p:sldId id="308" r:id="rId9"/>
    <p:sldId id="309" r:id="rId10"/>
    <p:sldId id="270" r:id="rId11"/>
    <p:sldId id="271" r:id="rId12"/>
    <p:sldId id="272" r:id="rId13"/>
    <p:sldId id="273" r:id="rId14"/>
    <p:sldId id="274" r:id="rId15"/>
    <p:sldId id="275" r:id="rId16"/>
    <p:sldId id="277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278" r:id="rId28"/>
    <p:sldId id="333" r:id="rId29"/>
    <p:sldId id="288" r:id="rId30"/>
    <p:sldId id="334" r:id="rId31"/>
    <p:sldId id="310" r:id="rId32"/>
    <p:sldId id="311" r:id="rId33"/>
    <p:sldId id="335" r:id="rId34"/>
    <p:sldId id="281" r:id="rId35"/>
    <p:sldId id="342" r:id="rId36"/>
    <p:sldId id="312" r:id="rId37"/>
    <p:sldId id="338" r:id="rId38"/>
    <p:sldId id="339" r:id="rId39"/>
    <p:sldId id="284" r:id="rId40"/>
    <p:sldId id="336" r:id="rId41"/>
    <p:sldId id="314" r:id="rId42"/>
    <p:sldId id="286" r:id="rId43"/>
    <p:sldId id="285" r:id="rId44"/>
    <p:sldId id="287" r:id="rId45"/>
    <p:sldId id="289" r:id="rId46"/>
    <p:sldId id="290" r:id="rId47"/>
    <p:sldId id="291" r:id="rId48"/>
    <p:sldId id="316" r:id="rId49"/>
    <p:sldId id="337" r:id="rId50"/>
    <p:sldId id="340" r:id="rId5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72"/>
    <a:srgbClr val="1B242B"/>
    <a:srgbClr val="1A2028"/>
    <a:srgbClr val="223035"/>
    <a:srgbClr val="1A202C"/>
    <a:srgbClr val="151A25"/>
    <a:srgbClr val="222D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ustomXml" Target="../customXml/item4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6022E7-C532-4B5A-80C0-CC30EA667B1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E2F0DD8-3621-4F39-BD7B-1D4964AF1F87}">
      <dgm:prSet phldrT="[Texto]" custT="1"/>
      <dgm:spPr/>
      <dgm:t>
        <a:bodyPr/>
        <a:lstStyle/>
        <a:p>
          <a:r>
            <a:rPr lang="es-ES" sz="1400" dirty="0"/>
            <a:t>Evaluación y medición de riesgos</a:t>
          </a:r>
        </a:p>
      </dgm:t>
    </dgm:pt>
    <dgm:pt modelId="{AB10B522-964D-49AA-BEB2-508D597FA012}" type="parTrans" cxnId="{DAB1967C-DDBE-4C69-BA01-A5EBE9C58CAC}">
      <dgm:prSet/>
      <dgm:spPr/>
      <dgm:t>
        <a:bodyPr/>
        <a:lstStyle/>
        <a:p>
          <a:endParaRPr lang="es-ES" sz="4400"/>
        </a:p>
      </dgm:t>
    </dgm:pt>
    <dgm:pt modelId="{20F795EB-9034-46EE-8414-49FC303D342E}" type="sibTrans" cxnId="{DAB1967C-DDBE-4C69-BA01-A5EBE9C58CAC}">
      <dgm:prSet/>
      <dgm:spPr>
        <a:ln>
          <a:noFill/>
        </a:ln>
      </dgm:spPr>
      <dgm:t>
        <a:bodyPr/>
        <a:lstStyle/>
        <a:p>
          <a:endParaRPr lang="es-ES" sz="4400"/>
        </a:p>
      </dgm:t>
    </dgm:pt>
    <dgm:pt modelId="{10DB558B-8A85-481F-9D38-845806629CEC}">
      <dgm:prSet phldrT="[Texto]" custT="1"/>
      <dgm:spPr/>
      <dgm:t>
        <a:bodyPr/>
        <a:lstStyle/>
        <a:p>
          <a:r>
            <a:rPr lang="es-ES" sz="1400" b="0" dirty="0">
              <a:solidFill>
                <a:schemeClr val="tx1"/>
              </a:solidFill>
            </a:rPr>
            <a:t>Selección de estrategias para el tratamiento</a:t>
          </a:r>
          <a:endParaRPr lang="es-ES" sz="1400" b="0" dirty="0"/>
        </a:p>
      </dgm:t>
    </dgm:pt>
    <dgm:pt modelId="{3F58FDAA-B770-4C10-AC95-5B88BA2D6F54}" type="parTrans" cxnId="{B166E056-3465-4217-9530-442DC7A14B8C}">
      <dgm:prSet/>
      <dgm:spPr/>
      <dgm:t>
        <a:bodyPr/>
        <a:lstStyle/>
        <a:p>
          <a:endParaRPr lang="es-ES" sz="4400"/>
        </a:p>
      </dgm:t>
    </dgm:pt>
    <dgm:pt modelId="{1A8CB0E7-4499-4882-A3F2-83ABE19311C1}" type="sibTrans" cxnId="{B166E056-3465-4217-9530-442DC7A14B8C}">
      <dgm:prSet/>
      <dgm:spPr>
        <a:ln>
          <a:noFill/>
        </a:ln>
      </dgm:spPr>
      <dgm:t>
        <a:bodyPr/>
        <a:lstStyle/>
        <a:p>
          <a:endParaRPr lang="es-ES" sz="4400"/>
        </a:p>
      </dgm:t>
    </dgm:pt>
    <dgm:pt modelId="{C7CBFBF5-0D3C-4866-A081-F1C85F6AD0B0}">
      <dgm:prSet phldrT="[Texto]" custT="1"/>
      <dgm:spPr/>
      <dgm:t>
        <a:bodyPr/>
        <a:lstStyle/>
        <a:p>
          <a:r>
            <a:rPr lang="es-ES" sz="1400" b="0" dirty="0">
              <a:solidFill>
                <a:schemeClr val="tx1"/>
              </a:solidFill>
            </a:rPr>
            <a:t>Seguimiento y monitoreo</a:t>
          </a:r>
          <a:endParaRPr lang="es-ES" sz="1400" b="0" dirty="0"/>
        </a:p>
      </dgm:t>
    </dgm:pt>
    <dgm:pt modelId="{8C943228-E6CC-413B-B1DB-7596F04CD440}" type="parTrans" cxnId="{25D5CA3D-98BD-4602-816D-9A8DD8F6E672}">
      <dgm:prSet/>
      <dgm:spPr/>
      <dgm:t>
        <a:bodyPr/>
        <a:lstStyle/>
        <a:p>
          <a:endParaRPr lang="es-ES" sz="4400"/>
        </a:p>
      </dgm:t>
    </dgm:pt>
    <dgm:pt modelId="{BE65AC41-7290-40EF-BA63-21335A6C4F05}" type="sibTrans" cxnId="{25D5CA3D-98BD-4602-816D-9A8DD8F6E672}">
      <dgm:prSet/>
      <dgm:spPr>
        <a:solidFill>
          <a:schemeClr val="accent1"/>
        </a:solidFill>
        <a:ln>
          <a:noFill/>
        </a:ln>
      </dgm:spPr>
      <dgm:t>
        <a:bodyPr/>
        <a:lstStyle/>
        <a:p>
          <a:endParaRPr lang="es-ES" sz="4400"/>
        </a:p>
      </dgm:t>
    </dgm:pt>
    <dgm:pt modelId="{D8248513-6894-4C66-9CC1-89028DD162C7}">
      <dgm:prSet phldrT="[Texto]" custT="1"/>
      <dgm:spPr/>
      <dgm:t>
        <a:bodyPr/>
        <a:lstStyle/>
        <a:p>
          <a:r>
            <a:rPr lang="es-ES" sz="1400" dirty="0"/>
            <a:t>Identificación de riesgos </a:t>
          </a:r>
        </a:p>
      </dgm:t>
    </dgm:pt>
    <dgm:pt modelId="{C1B334CC-5E96-4971-8B99-D1EDF975248F}" type="parTrans" cxnId="{526C4052-5035-497E-B029-34978D2DDBE1}">
      <dgm:prSet/>
      <dgm:spPr/>
      <dgm:t>
        <a:bodyPr/>
        <a:lstStyle/>
        <a:p>
          <a:endParaRPr lang="es-ES" sz="4400"/>
        </a:p>
      </dgm:t>
    </dgm:pt>
    <dgm:pt modelId="{A7908EA5-1297-4061-B3F3-BF6236C1D58C}" type="sibTrans" cxnId="{526C4052-5035-497E-B029-34978D2DDBE1}">
      <dgm:prSet/>
      <dgm:spPr>
        <a:ln>
          <a:noFill/>
        </a:ln>
      </dgm:spPr>
      <dgm:t>
        <a:bodyPr/>
        <a:lstStyle/>
        <a:p>
          <a:endParaRPr lang="es-ES" sz="4400"/>
        </a:p>
      </dgm:t>
    </dgm:pt>
    <dgm:pt modelId="{3681ED1E-9469-4F64-B06C-194573302EB5}" type="pres">
      <dgm:prSet presAssocID="{D86022E7-C532-4B5A-80C0-CC30EA667B1C}" presName="cycle" presStyleCnt="0">
        <dgm:presLayoutVars>
          <dgm:dir/>
          <dgm:resizeHandles val="exact"/>
        </dgm:presLayoutVars>
      </dgm:prSet>
      <dgm:spPr/>
    </dgm:pt>
    <dgm:pt modelId="{C00E2703-C4D2-430C-832D-74972A06BE16}" type="pres">
      <dgm:prSet presAssocID="{8E2F0DD8-3621-4F39-BD7B-1D4964AF1F87}" presName="dummy" presStyleCnt="0"/>
      <dgm:spPr/>
    </dgm:pt>
    <dgm:pt modelId="{6D82F830-FF07-4541-98C5-52357E5C0C51}" type="pres">
      <dgm:prSet presAssocID="{8E2F0DD8-3621-4F39-BD7B-1D4964AF1F87}" presName="node" presStyleLbl="revTx" presStyleIdx="0" presStyleCnt="4">
        <dgm:presLayoutVars>
          <dgm:bulletEnabled val="1"/>
        </dgm:presLayoutVars>
      </dgm:prSet>
      <dgm:spPr/>
    </dgm:pt>
    <dgm:pt modelId="{223B55BA-E46F-43E4-8CC1-C2A8D3ECB289}" type="pres">
      <dgm:prSet presAssocID="{20F795EB-9034-46EE-8414-49FC303D342E}" presName="sibTrans" presStyleLbl="node1" presStyleIdx="0" presStyleCnt="4"/>
      <dgm:spPr/>
    </dgm:pt>
    <dgm:pt modelId="{DE6476FA-5473-440B-82E2-242799DCF6DF}" type="pres">
      <dgm:prSet presAssocID="{10DB558B-8A85-481F-9D38-845806629CEC}" presName="dummy" presStyleCnt="0"/>
      <dgm:spPr/>
    </dgm:pt>
    <dgm:pt modelId="{0256AC44-C5CE-4A86-926E-266FEBBCC511}" type="pres">
      <dgm:prSet presAssocID="{10DB558B-8A85-481F-9D38-845806629CEC}" presName="node" presStyleLbl="revTx" presStyleIdx="1" presStyleCnt="4">
        <dgm:presLayoutVars>
          <dgm:bulletEnabled val="1"/>
        </dgm:presLayoutVars>
      </dgm:prSet>
      <dgm:spPr/>
    </dgm:pt>
    <dgm:pt modelId="{AD850BD5-FD67-4791-A055-763E33FF1937}" type="pres">
      <dgm:prSet presAssocID="{1A8CB0E7-4499-4882-A3F2-83ABE19311C1}" presName="sibTrans" presStyleLbl="node1" presStyleIdx="1" presStyleCnt="4"/>
      <dgm:spPr/>
    </dgm:pt>
    <dgm:pt modelId="{21DA076C-2F2D-4FA0-A057-9AFA9902BA40}" type="pres">
      <dgm:prSet presAssocID="{C7CBFBF5-0D3C-4866-A081-F1C85F6AD0B0}" presName="dummy" presStyleCnt="0"/>
      <dgm:spPr/>
    </dgm:pt>
    <dgm:pt modelId="{476CC830-44E0-4431-B35A-0509BE891F61}" type="pres">
      <dgm:prSet presAssocID="{C7CBFBF5-0D3C-4866-A081-F1C85F6AD0B0}" presName="node" presStyleLbl="revTx" presStyleIdx="2" presStyleCnt="4">
        <dgm:presLayoutVars>
          <dgm:bulletEnabled val="1"/>
        </dgm:presLayoutVars>
      </dgm:prSet>
      <dgm:spPr/>
    </dgm:pt>
    <dgm:pt modelId="{9BEDC394-C782-4693-A3D1-89B5C08C2943}" type="pres">
      <dgm:prSet presAssocID="{BE65AC41-7290-40EF-BA63-21335A6C4F05}" presName="sibTrans" presStyleLbl="node1" presStyleIdx="2" presStyleCnt="4"/>
      <dgm:spPr/>
    </dgm:pt>
    <dgm:pt modelId="{5653A3A1-8C24-4898-9B69-D4EBE1AE946A}" type="pres">
      <dgm:prSet presAssocID="{D8248513-6894-4C66-9CC1-89028DD162C7}" presName="dummy" presStyleCnt="0"/>
      <dgm:spPr/>
    </dgm:pt>
    <dgm:pt modelId="{82C0E537-73DD-4BC8-8550-623FF28C593D}" type="pres">
      <dgm:prSet presAssocID="{D8248513-6894-4C66-9CC1-89028DD162C7}" presName="node" presStyleLbl="revTx" presStyleIdx="3" presStyleCnt="4">
        <dgm:presLayoutVars>
          <dgm:bulletEnabled val="1"/>
        </dgm:presLayoutVars>
      </dgm:prSet>
      <dgm:spPr/>
    </dgm:pt>
    <dgm:pt modelId="{FE2E41A6-A50E-4A53-9D7A-263B4DFE34AE}" type="pres">
      <dgm:prSet presAssocID="{A7908EA5-1297-4061-B3F3-BF6236C1D58C}" presName="sibTrans" presStyleLbl="node1" presStyleIdx="3" presStyleCnt="4"/>
      <dgm:spPr/>
    </dgm:pt>
  </dgm:ptLst>
  <dgm:cxnLst>
    <dgm:cxn modelId="{25D5CA3D-98BD-4602-816D-9A8DD8F6E672}" srcId="{D86022E7-C532-4B5A-80C0-CC30EA667B1C}" destId="{C7CBFBF5-0D3C-4866-A081-F1C85F6AD0B0}" srcOrd="2" destOrd="0" parTransId="{8C943228-E6CC-413B-B1DB-7596F04CD440}" sibTransId="{BE65AC41-7290-40EF-BA63-21335A6C4F05}"/>
    <dgm:cxn modelId="{888F6A40-EE52-430B-ABA6-9978FCC36ED3}" type="presOf" srcId="{C7CBFBF5-0D3C-4866-A081-F1C85F6AD0B0}" destId="{476CC830-44E0-4431-B35A-0509BE891F61}" srcOrd="0" destOrd="0" presId="urn:microsoft.com/office/officeart/2005/8/layout/cycle1"/>
    <dgm:cxn modelId="{0E9FFB5D-F319-4FCE-A021-903B72DEEB18}" type="presOf" srcId="{BE65AC41-7290-40EF-BA63-21335A6C4F05}" destId="{9BEDC394-C782-4693-A3D1-89B5C08C2943}" srcOrd="0" destOrd="0" presId="urn:microsoft.com/office/officeart/2005/8/layout/cycle1"/>
    <dgm:cxn modelId="{526C4052-5035-497E-B029-34978D2DDBE1}" srcId="{D86022E7-C532-4B5A-80C0-CC30EA667B1C}" destId="{D8248513-6894-4C66-9CC1-89028DD162C7}" srcOrd="3" destOrd="0" parTransId="{C1B334CC-5E96-4971-8B99-D1EDF975248F}" sibTransId="{A7908EA5-1297-4061-B3F3-BF6236C1D58C}"/>
    <dgm:cxn modelId="{B166E056-3465-4217-9530-442DC7A14B8C}" srcId="{D86022E7-C532-4B5A-80C0-CC30EA667B1C}" destId="{10DB558B-8A85-481F-9D38-845806629CEC}" srcOrd="1" destOrd="0" parTransId="{3F58FDAA-B770-4C10-AC95-5B88BA2D6F54}" sibTransId="{1A8CB0E7-4499-4882-A3F2-83ABE19311C1}"/>
    <dgm:cxn modelId="{DAB1967C-DDBE-4C69-BA01-A5EBE9C58CAC}" srcId="{D86022E7-C532-4B5A-80C0-CC30EA667B1C}" destId="{8E2F0DD8-3621-4F39-BD7B-1D4964AF1F87}" srcOrd="0" destOrd="0" parTransId="{AB10B522-964D-49AA-BEB2-508D597FA012}" sibTransId="{20F795EB-9034-46EE-8414-49FC303D342E}"/>
    <dgm:cxn modelId="{801B7B7E-E467-40CB-B359-7FFF0FF47618}" type="presOf" srcId="{D86022E7-C532-4B5A-80C0-CC30EA667B1C}" destId="{3681ED1E-9469-4F64-B06C-194573302EB5}" srcOrd="0" destOrd="0" presId="urn:microsoft.com/office/officeart/2005/8/layout/cycle1"/>
    <dgm:cxn modelId="{648D6C94-475D-420D-8394-7AF9B8B8D84D}" type="presOf" srcId="{20F795EB-9034-46EE-8414-49FC303D342E}" destId="{223B55BA-E46F-43E4-8CC1-C2A8D3ECB289}" srcOrd="0" destOrd="0" presId="urn:microsoft.com/office/officeart/2005/8/layout/cycle1"/>
    <dgm:cxn modelId="{7089D4A6-05FD-4748-BEF6-B8600BE73C28}" type="presOf" srcId="{D8248513-6894-4C66-9CC1-89028DD162C7}" destId="{82C0E537-73DD-4BC8-8550-623FF28C593D}" srcOrd="0" destOrd="0" presId="urn:microsoft.com/office/officeart/2005/8/layout/cycle1"/>
    <dgm:cxn modelId="{96ADB8CB-DC2B-45C7-A24D-941C6154C97B}" type="presOf" srcId="{8E2F0DD8-3621-4F39-BD7B-1D4964AF1F87}" destId="{6D82F830-FF07-4541-98C5-52357E5C0C51}" srcOrd="0" destOrd="0" presId="urn:microsoft.com/office/officeart/2005/8/layout/cycle1"/>
    <dgm:cxn modelId="{9B42D8D3-B77C-4385-A4EA-E6000B841257}" type="presOf" srcId="{10DB558B-8A85-481F-9D38-845806629CEC}" destId="{0256AC44-C5CE-4A86-926E-266FEBBCC511}" srcOrd="0" destOrd="0" presId="urn:microsoft.com/office/officeart/2005/8/layout/cycle1"/>
    <dgm:cxn modelId="{2A8D64D4-B962-4D13-931F-C9B4BDCA197E}" type="presOf" srcId="{A7908EA5-1297-4061-B3F3-BF6236C1D58C}" destId="{FE2E41A6-A50E-4A53-9D7A-263B4DFE34AE}" srcOrd="0" destOrd="0" presId="urn:microsoft.com/office/officeart/2005/8/layout/cycle1"/>
    <dgm:cxn modelId="{8293CAE4-4D63-4217-A26C-A9F9CC981588}" type="presOf" srcId="{1A8CB0E7-4499-4882-A3F2-83ABE19311C1}" destId="{AD850BD5-FD67-4791-A055-763E33FF1937}" srcOrd="0" destOrd="0" presId="urn:microsoft.com/office/officeart/2005/8/layout/cycle1"/>
    <dgm:cxn modelId="{BD1BDAD2-9F0E-433F-960B-580F5E084ECA}" type="presParOf" srcId="{3681ED1E-9469-4F64-B06C-194573302EB5}" destId="{C00E2703-C4D2-430C-832D-74972A06BE16}" srcOrd="0" destOrd="0" presId="urn:microsoft.com/office/officeart/2005/8/layout/cycle1"/>
    <dgm:cxn modelId="{A1D53CE7-7655-4704-A522-8B9E3343AEA9}" type="presParOf" srcId="{3681ED1E-9469-4F64-B06C-194573302EB5}" destId="{6D82F830-FF07-4541-98C5-52357E5C0C51}" srcOrd="1" destOrd="0" presId="urn:microsoft.com/office/officeart/2005/8/layout/cycle1"/>
    <dgm:cxn modelId="{433E4B19-38AC-4797-AEF7-010D599B156B}" type="presParOf" srcId="{3681ED1E-9469-4F64-B06C-194573302EB5}" destId="{223B55BA-E46F-43E4-8CC1-C2A8D3ECB289}" srcOrd="2" destOrd="0" presId="urn:microsoft.com/office/officeart/2005/8/layout/cycle1"/>
    <dgm:cxn modelId="{7DC1844A-5271-4B36-929B-9CD0B5289323}" type="presParOf" srcId="{3681ED1E-9469-4F64-B06C-194573302EB5}" destId="{DE6476FA-5473-440B-82E2-242799DCF6DF}" srcOrd="3" destOrd="0" presId="urn:microsoft.com/office/officeart/2005/8/layout/cycle1"/>
    <dgm:cxn modelId="{EBF3E4AC-EDA8-4BC5-95A8-1AF2A30E9DE6}" type="presParOf" srcId="{3681ED1E-9469-4F64-B06C-194573302EB5}" destId="{0256AC44-C5CE-4A86-926E-266FEBBCC511}" srcOrd="4" destOrd="0" presId="urn:microsoft.com/office/officeart/2005/8/layout/cycle1"/>
    <dgm:cxn modelId="{424C3E5C-AA57-4C04-A9D5-9DF60A55E74B}" type="presParOf" srcId="{3681ED1E-9469-4F64-B06C-194573302EB5}" destId="{AD850BD5-FD67-4791-A055-763E33FF1937}" srcOrd="5" destOrd="0" presId="urn:microsoft.com/office/officeart/2005/8/layout/cycle1"/>
    <dgm:cxn modelId="{885C8D6A-E3EE-4141-A3A0-17658D9E6568}" type="presParOf" srcId="{3681ED1E-9469-4F64-B06C-194573302EB5}" destId="{21DA076C-2F2D-4FA0-A057-9AFA9902BA40}" srcOrd="6" destOrd="0" presId="urn:microsoft.com/office/officeart/2005/8/layout/cycle1"/>
    <dgm:cxn modelId="{7533CB8D-4655-4717-95FD-12EE17A4D7B5}" type="presParOf" srcId="{3681ED1E-9469-4F64-B06C-194573302EB5}" destId="{476CC830-44E0-4431-B35A-0509BE891F61}" srcOrd="7" destOrd="0" presId="urn:microsoft.com/office/officeart/2005/8/layout/cycle1"/>
    <dgm:cxn modelId="{67593B51-90AF-48DE-A4BF-D32C88B266C5}" type="presParOf" srcId="{3681ED1E-9469-4F64-B06C-194573302EB5}" destId="{9BEDC394-C782-4693-A3D1-89B5C08C2943}" srcOrd="8" destOrd="0" presId="urn:microsoft.com/office/officeart/2005/8/layout/cycle1"/>
    <dgm:cxn modelId="{AAC52AC1-6B4A-4940-A99C-167F8E4D7237}" type="presParOf" srcId="{3681ED1E-9469-4F64-B06C-194573302EB5}" destId="{5653A3A1-8C24-4898-9B69-D4EBE1AE946A}" srcOrd="9" destOrd="0" presId="urn:microsoft.com/office/officeart/2005/8/layout/cycle1"/>
    <dgm:cxn modelId="{A9F2FF6A-1742-405C-8F03-141C32175897}" type="presParOf" srcId="{3681ED1E-9469-4F64-B06C-194573302EB5}" destId="{82C0E537-73DD-4BC8-8550-623FF28C593D}" srcOrd="10" destOrd="0" presId="urn:microsoft.com/office/officeart/2005/8/layout/cycle1"/>
    <dgm:cxn modelId="{C1F03B31-819B-4802-804A-AE8A619BE02B}" type="presParOf" srcId="{3681ED1E-9469-4F64-B06C-194573302EB5}" destId="{FE2E41A6-A50E-4A53-9D7A-263B4DFE34AE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7983D2C-C411-4087-8DAE-C1A91B89DB97}" type="doc">
      <dgm:prSet loTypeId="urn:microsoft.com/office/officeart/2009/3/layout/IncreasingArrowsProcess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7C4F744E-907E-43FE-B8C2-331C1D93647A}">
      <dgm:prSet phldrT="[Texto]"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s-ES" sz="2400" b="1" dirty="0">
              <a:solidFill>
                <a:schemeClr val="tx1"/>
              </a:solidFill>
              <a:latin typeface="+mn-lt"/>
            </a:rPr>
            <a:t>Gestión del riesgo (GR)</a:t>
          </a:r>
        </a:p>
      </dgm:t>
    </dgm:pt>
    <dgm:pt modelId="{0468A046-431F-44B2-B68A-9A5240EA51D9}" type="parTrans" cxnId="{28CD3FFD-B171-4310-B8CA-115B05EFC993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F7A05BCA-C2AF-4F36-831F-7BFFF2948E6D}" type="sibTrans" cxnId="{28CD3FFD-B171-4310-B8CA-115B05EFC993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2651E0AF-3682-4C3F-9FDC-332D46EDC526}">
      <dgm:prSet phldrT="[Texto]" custT="1"/>
      <dgm:spPr/>
      <dgm:t>
        <a:bodyPr lIns="72000" rIns="108000"/>
        <a:lstStyle/>
        <a:p>
          <a:pPr algn="just"/>
          <a:r>
            <a:rPr lang="es-PA" sz="1400" dirty="0">
              <a:latin typeface="+mn-lt"/>
            </a:rPr>
            <a:t>﻿”El proceso de </a:t>
          </a:r>
          <a:r>
            <a:rPr lang="es-PA" sz="1400" b="1" u="none" dirty="0">
              <a:solidFill>
                <a:srgbClr val="00B0F0"/>
              </a:solidFill>
              <a:latin typeface="+mn-lt"/>
            </a:rPr>
            <a:t>identificar la vulnerabilidad de las poblaciones ante una amenaza, luego analizar las posibles consecuencias derivadas del impacto </a:t>
          </a:r>
          <a:r>
            <a:rPr lang="es-PA" sz="1400" dirty="0">
              <a:latin typeface="+mn-lt"/>
            </a:rPr>
            <a:t>de la amenaza sobre esa población, delimitar la incertidumbre relativa a la ocurrencia del evento crítico que se desea evitar y mecanismos” </a:t>
          </a:r>
          <a:r>
            <a:rPr lang="es-PA" sz="1400" b="1" dirty="0">
              <a:latin typeface="+mn-lt"/>
            </a:rPr>
            <a:t>(1)</a:t>
          </a:r>
          <a:r>
            <a:rPr lang="es-PA" sz="1400" dirty="0">
              <a:latin typeface="+mn-lt"/>
            </a:rPr>
            <a:t> </a:t>
          </a:r>
          <a:endParaRPr lang="es-ES" sz="1400" dirty="0">
            <a:latin typeface="+mn-lt"/>
          </a:endParaRPr>
        </a:p>
      </dgm:t>
    </dgm:pt>
    <dgm:pt modelId="{F9B5B382-7A56-4846-B3AF-B8FD32473F7C}" type="parTrans" cxnId="{BAC61B79-48EF-4A65-8A7A-766B93AD1A2B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76700608-D742-466C-AF53-7852CF921BC0}" type="sibTrans" cxnId="{BAC61B79-48EF-4A65-8A7A-766B93AD1A2B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37A4053A-E366-48C7-8F71-75F60764C1E5}">
      <dgm:prSet phldrT="[Texto]" custT="1"/>
      <dgm:spPr>
        <a:solidFill>
          <a:srgbClr val="00B0F0">
            <a:alpha val="44000"/>
          </a:srgb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s-PA" sz="24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Supervisión Basada en Riesgos (SBR)</a:t>
          </a:r>
          <a:endParaRPr lang="es-ES" sz="24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2E288CB1-C858-4B71-8C36-5CCE212C15B1}" type="parTrans" cxnId="{A08D4546-F85D-47CB-BE01-23C697B933FF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9DABF2AD-5DB2-4DCA-A0DE-479C44398B4C}" type="sibTrans" cxnId="{A08D4546-F85D-47CB-BE01-23C697B933FF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5ECFBBA5-3963-4498-AB29-A0C02E6B2E33}">
      <dgm:prSet phldrT="[Texto]" custT="1"/>
      <dgm:spPr/>
      <dgm:t>
        <a:bodyPr rIns="144000"/>
        <a:lstStyle/>
        <a:p>
          <a:pPr algn="just"/>
          <a:r>
            <a:rPr lang="es-PA" sz="1400" kern="1200" dirty="0">
              <a:latin typeface="+mn-lt"/>
              <a:ea typeface="+mn-ea"/>
              <a:cs typeface="+mn-cs"/>
            </a:rPr>
            <a:t>Según la SNS se define la SBR como un “</a:t>
          </a:r>
          <a:r>
            <a:rPr lang="es-PA" sz="1400" b="1" u="none" kern="1200" dirty="0">
              <a:solidFill>
                <a:srgbClr val="00B0F0"/>
              </a:solidFill>
              <a:latin typeface="+mn-lt"/>
              <a:ea typeface="+mn-ea"/>
              <a:cs typeface="+mn-cs"/>
            </a:rPr>
            <a:t>proceso sistemático, dinámico y continuo mediante el cual se busca identificar los factores de riesgo </a:t>
          </a:r>
          <a:r>
            <a:rPr lang="es-PA" sz="1400" kern="1200" dirty="0">
              <a:latin typeface="+mn-lt"/>
              <a:ea typeface="+mn-ea"/>
              <a:cs typeface="+mn-cs"/>
            </a:rPr>
            <a:t>que presentan mayores amenazas para la Entidad, además de evaluar la gestión que esta realiza para evitar y mitigar que los riesgos se materialicen”.</a:t>
          </a:r>
          <a:endParaRPr lang="es-ES" sz="1400" kern="1200" dirty="0">
            <a:latin typeface="+mn-lt"/>
            <a:ea typeface="+mn-ea"/>
            <a:cs typeface="+mn-cs"/>
          </a:endParaRPr>
        </a:p>
      </dgm:t>
    </dgm:pt>
    <dgm:pt modelId="{305B4F41-894F-4252-8B20-E2C35D57D72D}" type="parTrans" cxnId="{82B2A727-700F-4FF1-A48D-3710A1A0E443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77A6CFFE-79D3-4EE9-925F-ED91881CB8AF}" type="sibTrans" cxnId="{82B2A727-700F-4FF1-A48D-3710A1A0E443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E8600609-4F86-4B16-833B-D5CB5B7DF5CA}">
      <dgm:prSet phldrT="[Texto]" custT="1"/>
      <dgm:spPr>
        <a:solidFill>
          <a:srgbClr val="00B0F0">
            <a:alpha val="52000"/>
          </a:srgbClr>
        </a:solidFill>
      </dgm:spPr>
      <dgm:t>
        <a:bodyPr/>
        <a:lstStyle/>
        <a:p>
          <a:r>
            <a:rPr lang="es-ES" sz="24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Etapas de la GR</a:t>
          </a:r>
        </a:p>
      </dgm:t>
    </dgm:pt>
    <dgm:pt modelId="{1B59BB21-D761-4ACB-8766-437A9BB5F5EB}" type="parTrans" cxnId="{C6FB3F44-ED8A-41F6-8F93-73EEC2C859BA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2B1E002F-C2D4-444A-B9DC-93173911DC4F}" type="sibTrans" cxnId="{C6FB3F44-ED8A-41F6-8F93-73EEC2C859BA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E158C3FB-346C-41AF-B971-340BC6CA0B0B}">
      <dgm:prSet phldrT="[Texto]" custT="1"/>
      <dgm:spPr/>
      <dgm:t>
        <a:bodyPr lIns="72000" rIns="72000"/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b="1" u="none" kern="1200">
              <a:solidFill>
                <a:srgbClr val="00B0F0"/>
              </a:solidFill>
              <a:latin typeface="+mn-lt"/>
              <a:ea typeface="+mn-ea"/>
              <a:cs typeface="+mn-cs"/>
            </a:rPr>
            <a:t>Identificación:</a:t>
          </a:r>
          <a:r>
            <a:rPr lang="es-CO" sz="1200" kern="1200">
              <a:latin typeface="+mn-lt"/>
              <a:ea typeface="+mn-ea"/>
              <a:cs typeface="+mn-cs"/>
            </a:rPr>
            <a:t> </a:t>
          </a:r>
          <a:r>
            <a:rPr lang="es-CO" sz="1200" kern="1200" dirty="0">
              <a:latin typeface="+mn-lt"/>
              <a:ea typeface="+mn-ea"/>
              <a:cs typeface="+mn-cs"/>
            </a:rPr>
            <a:t>se pretende reconocer, explorar y documentar riesgos internos y externos.</a:t>
          </a:r>
          <a:endParaRPr lang="es-ES" sz="1200" kern="1200" dirty="0">
            <a:latin typeface="+mn-lt"/>
            <a:ea typeface="+mn-ea"/>
            <a:cs typeface="+mn-cs"/>
          </a:endParaRPr>
        </a:p>
      </dgm:t>
    </dgm:pt>
    <dgm:pt modelId="{B2DBA2B1-E813-4233-854B-0708669B2216}" type="parTrans" cxnId="{F718BF72-0C7A-42E3-823A-DE986E4F861D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A0CD84FC-3411-48D5-8532-643A3F56CD4E}" type="sibTrans" cxnId="{F718BF72-0C7A-42E3-823A-DE986E4F861D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EC35748E-FB7B-4853-A1BD-A71362DB1840}">
      <dgm:prSet custT="1"/>
      <dgm:spPr/>
      <dgm:t>
        <a:bodyPr lIns="72000" rIns="72000"/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b="1" u="none" kern="1200" dirty="0">
              <a:solidFill>
                <a:srgbClr val="00B0F0"/>
              </a:solidFill>
              <a:latin typeface="+mn-lt"/>
              <a:ea typeface="+mn-ea"/>
              <a:cs typeface="+mn-cs"/>
            </a:rPr>
            <a:t>Medición y Evaluación:</a:t>
          </a:r>
          <a:r>
            <a:rPr lang="es-CO" sz="1200" u="none" kern="1200" dirty="0">
              <a:latin typeface="+mn-lt"/>
              <a:ea typeface="+mn-ea"/>
              <a:cs typeface="+mn-cs"/>
            </a:rPr>
            <a:t> </a:t>
          </a:r>
          <a:r>
            <a:rPr lang="es-CO" sz="1200" kern="1200" dirty="0">
              <a:latin typeface="+mn-lt"/>
              <a:ea typeface="+mn-ea"/>
              <a:cs typeface="+mn-cs"/>
            </a:rPr>
            <a:t>se pretende valorar efectos asociados a los riesgos: frecuencia y severidad</a:t>
          </a:r>
        </a:p>
      </dgm:t>
    </dgm:pt>
    <dgm:pt modelId="{A33C5B64-ABD4-43E9-9F62-B6E5284A56A1}" type="parTrans" cxnId="{0E839A90-26C9-4A14-A2C1-5E4363199F1B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18D8D9C6-61EC-413E-83C8-EFB1A27F8D1D}" type="sibTrans" cxnId="{0E839A90-26C9-4A14-A2C1-5E4363199F1B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956B20A7-8997-4DFA-95B7-C40C10FCA054}">
      <dgm:prSet custT="1"/>
      <dgm:spPr/>
      <dgm:t>
        <a:bodyPr lIns="72000" rIns="72000"/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b="1" u="none" kern="1200" dirty="0">
              <a:solidFill>
                <a:srgbClr val="00B0F0"/>
              </a:solidFill>
              <a:latin typeface="+mn-lt"/>
              <a:ea typeface="+mn-ea"/>
              <a:cs typeface="+mn-cs"/>
            </a:rPr>
            <a:t>Control:</a:t>
          </a:r>
          <a:r>
            <a:rPr lang="es-CO" sz="1200" kern="1200" dirty="0">
              <a:latin typeface="+mn-lt"/>
              <a:ea typeface="+mn-ea"/>
              <a:cs typeface="+mn-cs"/>
            </a:rPr>
            <a:t> se pretende establecer y comparar con límites (tolerancia), definir estrategias de control.</a:t>
          </a:r>
        </a:p>
      </dgm:t>
    </dgm:pt>
    <dgm:pt modelId="{55C1832C-D8A1-4321-AF16-8BA9F99D9EB7}" type="parTrans" cxnId="{1E54AECA-3A00-46CD-8208-F1028EA08C74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2D5AA641-09DE-46F4-9368-378861410160}" type="sibTrans" cxnId="{1E54AECA-3A00-46CD-8208-F1028EA08C74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39643F55-2A8C-4C2B-95C4-41E067B57480}">
      <dgm:prSet custT="1"/>
      <dgm:spPr/>
      <dgm:t>
        <a:bodyPr lIns="72000" rIns="72000"/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b="1" u="none" kern="1200" dirty="0">
              <a:solidFill>
                <a:srgbClr val="00B0F0"/>
              </a:solidFill>
              <a:latin typeface="+mn-lt"/>
              <a:ea typeface="+mn-ea"/>
              <a:cs typeface="+mn-cs"/>
            </a:rPr>
            <a:t>Monitoreo: </a:t>
          </a:r>
          <a:r>
            <a:rPr lang="es-CO" sz="1200" kern="1200" dirty="0">
              <a:latin typeface="+mn-lt"/>
              <a:ea typeface="+mn-ea"/>
              <a:cs typeface="+mn-cs"/>
            </a:rPr>
            <a:t>se pretende establecer un plan de implementación de mecanismos y estrategias de control</a:t>
          </a:r>
        </a:p>
      </dgm:t>
    </dgm:pt>
    <dgm:pt modelId="{6FEBD4AF-8C89-4D0B-BDAE-75E4BCDE479E}" type="parTrans" cxnId="{9BE48AD0-B0AC-44AC-A430-6988C2CBFAE4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B04670D6-29E7-4BE5-A46A-E6E7740FF7B1}" type="sibTrans" cxnId="{9BE48AD0-B0AC-44AC-A430-6988C2CBFAE4}">
      <dgm:prSet/>
      <dgm:spPr/>
      <dgm:t>
        <a:bodyPr/>
        <a:lstStyle/>
        <a:p>
          <a:endParaRPr lang="es-ES" sz="1400">
            <a:solidFill>
              <a:schemeClr val="tx1"/>
            </a:solidFill>
            <a:latin typeface="+mn-lt"/>
          </a:endParaRPr>
        </a:p>
      </dgm:t>
    </dgm:pt>
    <dgm:pt modelId="{E8F3CE37-D549-438A-92CE-EFDBD8751202}" type="pres">
      <dgm:prSet presAssocID="{C7983D2C-C411-4087-8DAE-C1A91B89DB97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1244CC8D-B4C0-4BCE-B870-EF087FBBDE38}" type="pres">
      <dgm:prSet presAssocID="{7C4F744E-907E-43FE-B8C2-331C1D93647A}" presName="parentText1" presStyleLbl="node1" presStyleIdx="0" presStyleCnt="3" custLinFactNeighborX="-422" custLinFactNeighborY="2172">
        <dgm:presLayoutVars>
          <dgm:chMax/>
          <dgm:chPref val="3"/>
          <dgm:bulletEnabled val="1"/>
        </dgm:presLayoutVars>
      </dgm:prSet>
      <dgm:spPr/>
    </dgm:pt>
    <dgm:pt modelId="{3F282CF5-7F91-4C1B-9566-F9BABC6078EC}" type="pres">
      <dgm:prSet presAssocID="{7C4F744E-907E-43FE-B8C2-331C1D93647A}" presName="childText1" presStyleLbl="solidAlignAcc1" presStyleIdx="0" presStyleCnt="3" custScaleX="102347">
        <dgm:presLayoutVars>
          <dgm:chMax val="0"/>
          <dgm:chPref val="0"/>
          <dgm:bulletEnabled val="1"/>
        </dgm:presLayoutVars>
      </dgm:prSet>
      <dgm:spPr/>
    </dgm:pt>
    <dgm:pt modelId="{03F390B5-5E0D-45F4-8C96-434F2DEBBA11}" type="pres">
      <dgm:prSet presAssocID="{37A4053A-E366-48C7-8F71-75F60764C1E5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E117637A-4A98-46C1-98B1-2CA37E79C2B4}" type="pres">
      <dgm:prSet presAssocID="{37A4053A-E366-48C7-8F71-75F60764C1E5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21ABD56E-811B-4C49-862B-62390C02E081}" type="pres">
      <dgm:prSet presAssocID="{E8600609-4F86-4B16-833B-D5CB5B7DF5CA}" presName="parentText3" presStyleLbl="node1" presStyleIdx="2" presStyleCnt="3" custScaleX="102377" custLinFactNeighborX="545">
        <dgm:presLayoutVars>
          <dgm:chMax/>
          <dgm:chPref val="3"/>
          <dgm:bulletEnabled val="1"/>
        </dgm:presLayoutVars>
      </dgm:prSet>
      <dgm:spPr/>
    </dgm:pt>
    <dgm:pt modelId="{8D6CA5BF-1018-4492-A89C-16BF1A9DC657}" type="pres">
      <dgm:prSet presAssocID="{E8600609-4F86-4B16-833B-D5CB5B7DF5CA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B3A020C-A268-4D4F-AAE5-E61DEDCC4FE3}" type="presOf" srcId="{7C4F744E-907E-43FE-B8C2-331C1D93647A}" destId="{1244CC8D-B4C0-4BCE-B870-EF087FBBDE38}" srcOrd="0" destOrd="0" presId="urn:microsoft.com/office/officeart/2009/3/layout/IncreasingArrowsProcess"/>
    <dgm:cxn modelId="{82B2A727-700F-4FF1-A48D-3710A1A0E443}" srcId="{37A4053A-E366-48C7-8F71-75F60764C1E5}" destId="{5ECFBBA5-3963-4498-AB29-A0C02E6B2E33}" srcOrd="0" destOrd="0" parTransId="{305B4F41-894F-4252-8B20-E2C35D57D72D}" sibTransId="{77A6CFFE-79D3-4EE9-925F-ED91881CB8AF}"/>
    <dgm:cxn modelId="{FB088862-6786-4251-8AB9-27B9F8D5B302}" type="presOf" srcId="{E8600609-4F86-4B16-833B-D5CB5B7DF5CA}" destId="{21ABD56E-811B-4C49-862B-62390C02E081}" srcOrd="0" destOrd="0" presId="urn:microsoft.com/office/officeart/2009/3/layout/IncreasingArrowsProcess"/>
    <dgm:cxn modelId="{C6FB3F44-ED8A-41F6-8F93-73EEC2C859BA}" srcId="{C7983D2C-C411-4087-8DAE-C1A91B89DB97}" destId="{E8600609-4F86-4B16-833B-D5CB5B7DF5CA}" srcOrd="2" destOrd="0" parTransId="{1B59BB21-D761-4ACB-8766-437A9BB5F5EB}" sibTransId="{2B1E002F-C2D4-444A-B9DC-93173911DC4F}"/>
    <dgm:cxn modelId="{A08D4546-F85D-47CB-BE01-23C697B933FF}" srcId="{C7983D2C-C411-4087-8DAE-C1A91B89DB97}" destId="{37A4053A-E366-48C7-8F71-75F60764C1E5}" srcOrd="1" destOrd="0" parTransId="{2E288CB1-C858-4B71-8C36-5CCE212C15B1}" sibTransId="{9DABF2AD-5DB2-4DCA-A0DE-479C44398B4C}"/>
    <dgm:cxn modelId="{16E99E46-51B2-4F01-A833-F11737CD3D43}" type="presOf" srcId="{956B20A7-8997-4DFA-95B7-C40C10FCA054}" destId="{8D6CA5BF-1018-4492-A89C-16BF1A9DC657}" srcOrd="0" destOrd="2" presId="urn:microsoft.com/office/officeart/2009/3/layout/IncreasingArrowsProcess"/>
    <dgm:cxn modelId="{FE8C2B6C-0DF0-494A-A93B-BCDBDE072ACA}" type="presOf" srcId="{39643F55-2A8C-4C2B-95C4-41E067B57480}" destId="{8D6CA5BF-1018-4492-A89C-16BF1A9DC657}" srcOrd="0" destOrd="3" presId="urn:microsoft.com/office/officeart/2009/3/layout/IncreasingArrowsProcess"/>
    <dgm:cxn modelId="{F718BF72-0C7A-42E3-823A-DE986E4F861D}" srcId="{E8600609-4F86-4B16-833B-D5CB5B7DF5CA}" destId="{E158C3FB-346C-41AF-B971-340BC6CA0B0B}" srcOrd="0" destOrd="0" parTransId="{B2DBA2B1-E813-4233-854B-0708669B2216}" sibTransId="{A0CD84FC-3411-48D5-8532-643A3F56CD4E}"/>
    <dgm:cxn modelId="{CBBBC378-95BA-494B-98AB-D4CDC3262872}" type="presOf" srcId="{C7983D2C-C411-4087-8DAE-C1A91B89DB97}" destId="{E8F3CE37-D549-438A-92CE-EFDBD8751202}" srcOrd="0" destOrd="0" presId="urn:microsoft.com/office/officeart/2009/3/layout/IncreasingArrowsProcess"/>
    <dgm:cxn modelId="{BAC61B79-48EF-4A65-8A7A-766B93AD1A2B}" srcId="{7C4F744E-907E-43FE-B8C2-331C1D93647A}" destId="{2651E0AF-3682-4C3F-9FDC-332D46EDC526}" srcOrd="0" destOrd="0" parTransId="{F9B5B382-7A56-4846-B3AF-B8FD32473F7C}" sibTransId="{76700608-D742-466C-AF53-7852CF921BC0}"/>
    <dgm:cxn modelId="{A0A6C485-09A3-44B4-913D-6432F3FA9D98}" type="presOf" srcId="{2651E0AF-3682-4C3F-9FDC-332D46EDC526}" destId="{3F282CF5-7F91-4C1B-9566-F9BABC6078EC}" srcOrd="0" destOrd="0" presId="urn:microsoft.com/office/officeart/2009/3/layout/IncreasingArrowsProcess"/>
    <dgm:cxn modelId="{0E839A90-26C9-4A14-A2C1-5E4363199F1B}" srcId="{E8600609-4F86-4B16-833B-D5CB5B7DF5CA}" destId="{EC35748E-FB7B-4853-A1BD-A71362DB1840}" srcOrd="1" destOrd="0" parTransId="{A33C5B64-ABD4-43E9-9F62-B6E5284A56A1}" sibTransId="{18D8D9C6-61EC-413E-83C8-EFB1A27F8D1D}"/>
    <dgm:cxn modelId="{D176ED97-3D3E-46AD-AD5F-57347DA1CB74}" type="presOf" srcId="{E158C3FB-346C-41AF-B971-340BC6CA0B0B}" destId="{8D6CA5BF-1018-4492-A89C-16BF1A9DC657}" srcOrd="0" destOrd="0" presId="urn:microsoft.com/office/officeart/2009/3/layout/IncreasingArrowsProcess"/>
    <dgm:cxn modelId="{D4CFAABF-F871-4788-806F-1D34856C5DA2}" type="presOf" srcId="{EC35748E-FB7B-4853-A1BD-A71362DB1840}" destId="{8D6CA5BF-1018-4492-A89C-16BF1A9DC657}" srcOrd="0" destOrd="1" presId="urn:microsoft.com/office/officeart/2009/3/layout/IncreasingArrowsProcess"/>
    <dgm:cxn modelId="{1E54AECA-3A00-46CD-8208-F1028EA08C74}" srcId="{E8600609-4F86-4B16-833B-D5CB5B7DF5CA}" destId="{956B20A7-8997-4DFA-95B7-C40C10FCA054}" srcOrd="2" destOrd="0" parTransId="{55C1832C-D8A1-4321-AF16-8BA9F99D9EB7}" sibTransId="{2D5AA641-09DE-46F4-9368-378861410160}"/>
    <dgm:cxn modelId="{9BE48AD0-B0AC-44AC-A430-6988C2CBFAE4}" srcId="{E8600609-4F86-4B16-833B-D5CB5B7DF5CA}" destId="{39643F55-2A8C-4C2B-95C4-41E067B57480}" srcOrd="3" destOrd="0" parTransId="{6FEBD4AF-8C89-4D0B-BDAE-75E4BCDE479E}" sibTransId="{B04670D6-29E7-4BE5-A46A-E6E7740FF7B1}"/>
    <dgm:cxn modelId="{1784C4F1-CAEF-4AD3-BB52-3E14BFAC78AE}" type="presOf" srcId="{5ECFBBA5-3963-4498-AB29-A0C02E6B2E33}" destId="{E117637A-4A98-46C1-98B1-2CA37E79C2B4}" srcOrd="0" destOrd="0" presId="urn:microsoft.com/office/officeart/2009/3/layout/IncreasingArrowsProcess"/>
    <dgm:cxn modelId="{5F19FDF2-E4AC-460D-BA6C-C1052906DF01}" type="presOf" srcId="{37A4053A-E366-48C7-8F71-75F60764C1E5}" destId="{03F390B5-5E0D-45F4-8C96-434F2DEBBA11}" srcOrd="0" destOrd="0" presId="urn:microsoft.com/office/officeart/2009/3/layout/IncreasingArrowsProcess"/>
    <dgm:cxn modelId="{28CD3FFD-B171-4310-B8CA-115B05EFC993}" srcId="{C7983D2C-C411-4087-8DAE-C1A91B89DB97}" destId="{7C4F744E-907E-43FE-B8C2-331C1D93647A}" srcOrd="0" destOrd="0" parTransId="{0468A046-431F-44B2-B68A-9A5240EA51D9}" sibTransId="{F7A05BCA-C2AF-4F36-831F-7BFFF2948E6D}"/>
    <dgm:cxn modelId="{77C2EACD-6BB2-44FD-A031-0DE928E0D326}" type="presParOf" srcId="{E8F3CE37-D549-438A-92CE-EFDBD8751202}" destId="{1244CC8D-B4C0-4BCE-B870-EF087FBBDE38}" srcOrd="0" destOrd="0" presId="urn:microsoft.com/office/officeart/2009/3/layout/IncreasingArrowsProcess"/>
    <dgm:cxn modelId="{0F0C14C6-AB08-4762-BFCA-D6D56DC81C04}" type="presParOf" srcId="{E8F3CE37-D549-438A-92CE-EFDBD8751202}" destId="{3F282CF5-7F91-4C1B-9566-F9BABC6078EC}" srcOrd="1" destOrd="0" presId="urn:microsoft.com/office/officeart/2009/3/layout/IncreasingArrowsProcess"/>
    <dgm:cxn modelId="{42056DAE-5471-48D6-B4CB-C3BEC0429FD5}" type="presParOf" srcId="{E8F3CE37-D549-438A-92CE-EFDBD8751202}" destId="{03F390B5-5E0D-45F4-8C96-434F2DEBBA11}" srcOrd="2" destOrd="0" presId="urn:microsoft.com/office/officeart/2009/3/layout/IncreasingArrowsProcess"/>
    <dgm:cxn modelId="{3B1DE3E4-A344-4072-9D3A-66595DD5C393}" type="presParOf" srcId="{E8F3CE37-D549-438A-92CE-EFDBD8751202}" destId="{E117637A-4A98-46C1-98B1-2CA37E79C2B4}" srcOrd="3" destOrd="0" presId="urn:microsoft.com/office/officeart/2009/3/layout/IncreasingArrowsProcess"/>
    <dgm:cxn modelId="{F6596FF1-7519-4EEE-A8EC-004663E69264}" type="presParOf" srcId="{E8F3CE37-D549-438A-92CE-EFDBD8751202}" destId="{21ABD56E-811B-4C49-862B-62390C02E081}" srcOrd="4" destOrd="0" presId="urn:microsoft.com/office/officeart/2009/3/layout/IncreasingArrowsProcess"/>
    <dgm:cxn modelId="{CD3D13A9-DD52-4381-ADEE-59C86779770C}" type="presParOf" srcId="{E8F3CE37-D549-438A-92CE-EFDBD8751202}" destId="{8D6CA5BF-1018-4492-A89C-16BF1A9DC657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FF245C5-19D3-6348-BAF1-2243950D44F6}" type="doc">
      <dgm:prSet loTypeId="urn:microsoft.com/office/officeart/2005/8/layout/radial6" loCatId="" qsTypeId="urn:microsoft.com/office/officeart/2005/8/quickstyle/3d3" qsCatId="3D" csTypeId="urn:microsoft.com/office/officeart/2005/8/colors/accent3_5" csCatId="accent3" phldr="1"/>
      <dgm:spPr/>
      <dgm:t>
        <a:bodyPr/>
        <a:lstStyle/>
        <a:p>
          <a:endParaRPr lang="es-MX"/>
        </a:p>
      </dgm:t>
    </dgm:pt>
    <dgm:pt modelId="{ECDF4ACB-4F5A-094E-A4D9-6683F61FAD9B}">
      <dgm:prSet phldrT="[Texto]" custT="1"/>
      <dgm:spPr>
        <a:solidFill>
          <a:schemeClr val="bg2">
            <a:lumMod val="75000"/>
            <a:lumOff val="25000"/>
            <a:alpha val="80000"/>
          </a:schemeClr>
        </a:solidFill>
      </dgm:spPr>
      <dgm:t>
        <a:bodyPr/>
        <a:lstStyle/>
        <a:p>
          <a:r>
            <a:rPr lang="es-MX" sz="1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Salud resultados</a:t>
          </a:r>
        </a:p>
      </dgm:t>
    </dgm:pt>
    <dgm:pt modelId="{3DE1BCC8-1EB5-794E-9660-06AE1A2B101A}" type="parTrans" cxnId="{AC4E1C0F-28B6-A44B-91CA-78FA1B77BA16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64A870-CE07-ED4E-B755-D40CA43AF96C}" type="sibTrans" cxnId="{AC4E1C0F-28B6-A44B-91CA-78FA1B77BA16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C51A6D-0662-B74E-A9D7-BA66D468F53D}">
      <dgm:prSet phldrT="[Texto]" custT="1"/>
      <dgm:spPr>
        <a:solidFill>
          <a:schemeClr val="bg2">
            <a:lumMod val="75000"/>
            <a:lumOff val="25000"/>
            <a:alpha val="90000"/>
          </a:schemeClr>
        </a:solidFill>
      </dgm:spPr>
      <dgm:t>
        <a:bodyPr/>
        <a:lstStyle/>
        <a:p>
          <a:r>
            <a:rPr lang="es-MX" sz="1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Actuarial</a:t>
          </a:r>
        </a:p>
      </dgm:t>
    </dgm:pt>
    <dgm:pt modelId="{8CEB2BAD-B8E5-0E41-9CC9-4CB20B401A79}" type="parTrans" cxnId="{6D92564E-4D39-4E4D-801E-1F4D6F9CA5D5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1B945E-FAB0-034F-BE17-C19A3C7AB0BD}" type="sibTrans" cxnId="{6D92564E-4D39-4E4D-801E-1F4D6F9CA5D5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6D92EF-E01D-9948-8E7E-0B6071E6A615}">
      <dgm:prSet phldrT="[Texto]"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r>
            <a:rPr lang="es-MX" sz="1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Liquidez</a:t>
          </a:r>
        </a:p>
      </dgm:t>
    </dgm:pt>
    <dgm:pt modelId="{18C9E258-90C4-C146-87F9-C71C03AD8C4E}" type="parTrans" cxnId="{37FFEB76-F23E-F444-BF5E-FFAC9556FA3C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B86176-511C-0E44-AA46-73FEE61260E8}" type="sibTrans" cxnId="{37FFEB76-F23E-F444-BF5E-FFAC9556FA3C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E5856-DE7A-0741-B44F-12FAC63223BD}">
      <dgm:prSet phldrT="[Texto]"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r>
            <a:rPr lang="es-MX" sz="1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Operacional</a:t>
          </a:r>
        </a:p>
      </dgm:t>
    </dgm:pt>
    <dgm:pt modelId="{116CCB5E-F26D-5B4F-9161-B49139B46BEB}" type="parTrans" cxnId="{1DF9B265-8BDB-264E-B2AE-B86333BD2480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995ECF-F2E3-8443-8F3C-4253B788B8F0}" type="sibTrans" cxnId="{1DF9B265-8BDB-264E-B2AE-B86333BD2480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4FD32B-8C79-654F-B222-E7C7983978DB}">
      <dgm:prSet phldrT="[Texto]"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r>
            <a:rPr lang="es-MX" sz="1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Reputacional</a:t>
          </a:r>
        </a:p>
      </dgm:t>
    </dgm:pt>
    <dgm:pt modelId="{ACA0F6CF-789F-374B-9599-DCC733634B8A}" type="parTrans" cxnId="{0925D3B2-68C6-794F-9A74-EFDCD23C7DEA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927566-2A32-D144-820C-5015FC40F753}" type="sibTrans" cxnId="{0925D3B2-68C6-794F-9A74-EFDCD23C7DEA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58143C-A6A3-3C4D-9BA3-2128C019DCC9}">
      <dgm:prSet phldrT="[Texto]"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r>
            <a:rPr lang="es-MX" sz="1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Crédito</a:t>
          </a:r>
        </a:p>
      </dgm:t>
    </dgm:pt>
    <dgm:pt modelId="{30B523B8-F12A-1E49-8DEB-1642C8FCB8DB}" type="parTrans" cxnId="{B54321C6-391A-CD47-B3D9-6B0BFAC7BBF2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D19C68-B9B3-9747-B52D-E24849EE69EF}" type="sibTrans" cxnId="{B54321C6-391A-CD47-B3D9-6B0BFAC7BBF2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23C1A1-E0C1-6542-808B-25BFC736E52E}">
      <dgm:prSet phldrT="[Texto]"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r>
            <a:rPr lang="es-MX" sz="1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Mercado</a:t>
          </a:r>
        </a:p>
      </dgm:t>
    </dgm:pt>
    <dgm:pt modelId="{169DC101-2D43-2545-A140-B4A8DF23301A}" type="parTrans" cxnId="{A638FAAE-14E3-A440-AF3A-7E068F70E4CF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24FD72-D02B-7B42-9DCE-7EF77BE79119}" type="sibTrans" cxnId="{A638FAAE-14E3-A440-AF3A-7E068F70E4CF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D02210-A11D-0B45-B5E6-58E6D6038A0F}">
      <dgm:prSet phldrT="[Texto]"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r>
            <a:rPr lang="es-MX" sz="1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Lavado de activos</a:t>
          </a:r>
        </a:p>
      </dgm:t>
    </dgm:pt>
    <dgm:pt modelId="{7C5F3648-D026-244F-BDE0-00EB772A5274}" type="parTrans" cxnId="{BC051070-6D49-8C4D-BCDF-56B92C55EC6D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A5D72A-F6AB-8E4C-8911-A37CD0B1B2E7}" type="sibTrans" cxnId="{BC051070-6D49-8C4D-BCDF-56B92C55EC6D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480CF8-9A63-D047-9E03-70263E2E7A5C}">
      <dgm:prSet phldrT="[Texto]"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r>
            <a:rPr lang="es-MX" sz="1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Grupo</a:t>
          </a:r>
        </a:p>
      </dgm:t>
    </dgm:pt>
    <dgm:pt modelId="{0C95382F-BE45-0C4E-B6D6-A9E105613F90}" type="parTrans" cxnId="{1017E778-A0C3-A34D-AA98-44A66652C7B2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E8C833-F864-8B41-99F8-635618ED08C2}" type="sibTrans" cxnId="{1017E778-A0C3-A34D-AA98-44A66652C7B2}">
      <dgm:prSet/>
      <dgm:spPr/>
      <dgm:t>
        <a:bodyPr/>
        <a:lstStyle/>
        <a:p>
          <a:endParaRPr lang="es-MX" sz="1000" b="1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CFD43F-E739-E243-A8FB-DEF7F12D3E01}" type="pres">
      <dgm:prSet presAssocID="{1FF245C5-19D3-6348-BAF1-2243950D44F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96D8DCF-593F-EF41-B0B4-65205271D5BA}" type="pres">
      <dgm:prSet presAssocID="{ECDF4ACB-4F5A-094E-A4D9-6683F61FAD9B}" presName="centerShape" presStyleLbl="node0" presStyleIdx="0" presStyleCnt="1" custScaleX="113377" custScaleY="97960"/>
      <dgm:spPr/>
    </dgm:pt>
    <dgm:pt modelId="{65E0B4EF-48D0-9F4B-B46F-E017DB09089D}" type="pres">
      <dgm:prSet presAssocID="{15C51A6D-0662-B74E-A9D7-BA66D468F53D}" presName="node" presStyleLbl="node1" presStyleIdx="0" presStyleCnt="8">
        <dgm:presLayoutVars>
          <dgm:bulletEnabled val="1"/>
        </dgm:presLayoutVars>
      </dgm:prSet>
      <dgm:spPr/>
    </dgm:pt>
    <dgm:pt modelId="{59A57E9E-1F4F-E746-997A-8C73DFCCFF37}" type="pres">
      <dgm:prSet presAssocID="{15C51A6D-0662-B74E-A9D7-BA66D468F53D}" presName="dummy" presStyleCnt="0"/>
      <dgm:spPr/>
    </dgm:pt>
    <dgm:pt modelId="{1B496A43-3F89-704D-A281-043BC8430D27}" type="pres">
      <dgm:prSet presAssocID="{A31B945E-FAB0-034F-BE17-C19A3C7AB0BD}" presName="sibTrans" presStyleLbl="sibTrans2D1" presStyleIdx="0" presStyleCnt="8"/>
      <dgm:spPr/>
    </dgm:pt>
    <dgm:pt modelId="{24E4D5FC-FAAE-CC41-ACCB-746923ADE05B}" type="pres">
      <dgm:prSet presAssocID="{716D92EF-E01D-9948-8E7E-0B6071E6A615}" presName="node" presStyleLbl="node1" presStyleIdx="1" presStyleCnt="8">
        <dgm:presLayoutVars>
          <dgm:bulletEnabled val="1"/>
        </dgm:presLayoutVars>
      </dgm:prSet>
      <dgm:spPr/>
    </dgm:pt>
    <dgm:pt modelId="{A241FB5E-FF5B-1E45-B699-D3C22ABD9CE8}" type="pres">
      <dgm:prSet presAssocID="{716D92EF-E01D-9948-8E7E-0B6071E6A615}" presName="dummy" presStyleCnt="0"/>
      <dgm:spPr/>
    </dgm:pt>
    <dgm:pt modelId="{A892BB52-D1D3-014C-942A-1A38EA03D843}" type="pres">
      <dgm:prSet presAssocID="{53B86176-511C-0E44-AA46-73FEE61260E8}" presName="sibTrans" presStyleLbl="sibTrans2D1" presStyleIdx="1" presStyleCnt="8"/>
      <dgm:spPr/>
    </dgm:pt>
    <dgm:pt modelId="{9C55F370-55B9-664F-9103-53D88A35C5D0}" type="pres">
      <dgm:prSet presAssocID="{849E5856-DE7A-0741-B44F-12FAC63223BD}" presName="node" presStyleLbl="node1" presStyleIdx="2" presStyleCnt="8" custScaleX="124235" custScaleY="105614">
        <dgm:presLayoutVars>
          <dgm:bulletEnabled val="1"/>
        </dgm:presLayoutVars>
      </dgm:prSet>
      <dgm:spPr/>
    </dgm:pt>
    <dgm:pt modelId="{AAD76743-891D-204F-9717-0110CF79C137}" type="pres">
      <dgm:prSet presAssocID="{849E5856-DE7A-0741-B44F-12FAC63223BD}" presName="dummy" presStyleCnt="0"/>
      <dgm:spPr/>
    </dgm:pt>
    <dgm:pt modelId="{92CF77FB-AEBC-1541-9030-BF6DBA5ABF78}" type="pres">
      <dgm:prSet presAssocID="{10995ECF-F2E3-8443-8F3C-4253B788B8F0}" presName="sibTrans" presStyleLbl="sibTrans2D1" presStyleIdx="2" presStyleCnt="8"/>
      <dgm:spPr/>
    </dgm:pt>
    <dgm:pt modelId="{276A6DA7-DD2B-1645-B0EC-5A79575912F6}" type="pres">
      <dgm:prSet presAssocID="{744FD32B-8C79-654F-B222-E7C7983978DB}" presName="node" presStyleLbl="node1" presStyleIdx="3" presStyleCnt="8" custScaleX="124337" custScaleY="97766">
        <dgm:presLayoutVars>
          <dgm:bulletEnabled val="1"/>
        </dgm:presLayoutVars>
      </dgm:prSet>
      <dgm:spPr/>
    </dgm:pt>
    <dgm:pt modelId="{73ACC68A-9C9C-8C46-BD6A-8E5D8B359238}" type="pres">
      <dgm:prSet presAssocID="{744FD32B-8C79-654F-B222-E7C7983978DB}" presName="dummy" presStyleCnt="0"/>
      <dgm:spPr/>
    </dgm:pt>
    <dgm:pt modelId="{2EEE1CFC-F49E-0845-96B4-006AB1DCAE76}" type="pres">
      <dgm:prSet presAssocID="{FC927566-2A32-D144-820C-5015FC40F753}" presName="sibTrans" presStyleLbl="sibTrans2D1" presStyleIdx="3" presStyleCnt="8"/>
      <dgm:spPr/>
    </dgm:pt>
    <dgm:pt modelId="{6B1619F5-F60E-3548-887E-16946FA524E4}" type="pres">
      <dgm:prSet presAssocID="{F358143C-A6A3-3C4D-9BA3-2128C019DCC9}" presName="node" presStyleLbl="node1" presStyleIdx="4" presStyleCnt="8">
        <dgm:presLayoutVars>
          <dgm:bulletEnabled val="1"/>
        </dgm:presLayoutVars>
      </dgm:prSet>
      <dgm:spPr/>
    </dgm:pt>
    <dgm:pt modelId="{557F010C-2834-6444-8E19-236670514B72}" type="pres">
      <dgm:prSet presAssocID="{F358143C-A6A3-3C4D-9BA3-2128C019DCC9}" presName="dummy" presStyleCnt="0"/>
      <dgm:spPr/>
    </dgm:pt>
    <dgm:pt modelId="{B4A7C0C9-8464-ED47-B6A3-50491D4A41EA}" type="pres">
      <dgm:prSet presAssocID="{36D19C68-B9B3-9747-B52D-E24849EE69EF}" presName="sibTrans" presStyleLbl="sibTrans2D1" presStyleIdx="4" presStyleCnt="8"/>
      <dgm:spPr/>
    </dgm:pt>
    <dgm:pt modelId="{AF83758F-56EE-0D42-BD1A-E02D0FB0F74C}" type="pres">
      <dgm:prSet presAssocID="{4323C1A1-E0C1-6542-808B-25BFC736E52E}" presName="node" presStyleLbl="node1" presStyleIdx="5" presStyleCnt="8">
        <dgm:presLayoutVars>
          <dgm:bulletEnabled val="1"/>
        </dgm:presLayoutVars>
      </dgm:prSet>
      <dgm:spPr/>
    </dgm:pt>
    <dgm:pt modelId="{326358AC-B44A-9A44-9625-0AE61B169E88}" type="pres">
      <dgm:prSet presAssocID="{4323C1A1-E0C1-6542-808B-25BFC736E52E}" presName="dummy" presStyleCnt="0"/>
      <dgm:spPr/>
    </dgm:pt>
    <dgm:pt modelId="{68306F69-6C03-7A46-9232-E8BEDEB17F02}" type="pres">
      <dgm:prSet presAssocID="{7224FD72-D02B-7B42-9DCE-7EF77BE79119}" presName="sibTrans" presStyleLbl="sibTrans2D1" presStyleIdx="5" presStyleCnt="8"/>
      <dgm:spPr/>
    </dgm:pt>
    <dgm:pt modelId="{EA528A27-A5CD-8247-9DEE-0274C7F755BA}" type="pres">
      <dgm:prSet presAssocID="{16D02210-A11D-0B45-B5E6-58E6D6038A0F}" presName="node" presStyleLbl="node1" presStyleIdx="6" presStyleCnt="8">
        <dgm:presLayoutVars>
          <dgm:bulletEnabled val="1"/>
        </dgm:presLayoutVars>
      </dgm:prSet>
      <dgm:spPr/>
    </dgm:pt>
    <dgm:pt modelId="{66394808-75C5-CA40-AAB6-573917C87902}" type="pres">
      <dgm:prSet presAssocID="{16D02210-A11D-0B45-B5E6-58E6D6038A0F}" presName="dummy" presStyleCnt="0"/>
      <dgm:spPr/>
    </dgm:pt>
    <dgm:pt modelId="{168CEC54-F352-9042-B753-C9E491C46859}" type="pres">
      <dgm:prSet presAssocID="{EFA5D72A-F6AB-8E4C-8911-A37CD0B1B2E7}" presName="sibTrans" presStyleLbl="sibTrans2D1" presStyleIdx="6" presStyleCnt="8"/>
      <dgm:spPr/>
    </dgm:pt>
    <dgm:pt modelId="{6775CC91-A2CD-854E-9698-B390D97F00A5}" type="pres">
      <dgm:prSet presAssocID="{31480CF8-9A63-D047-9E03-70263E2E7A5C}" presName="node" presStyleLbl="node1" presStyleIdx="7" presStyleCnt="8">
        <dgm:presLayoutVars>
          <dgm:bulletEnabled val="1"/>
        </dgm:presLayoutVars>
      </dgm:prSet>
      <dgm:spPr/>
    </dgm:pt>
    <dgm:pt modelId="{B4AB1FBE-022B-7F4F-8212-DE84BCF712E4}" type="pres">
      <dgm:prSet presAssocID="{31480CF8-9A63-D047-9E03-70263E2E7A5C}" presName="dummy" presStyleCnt="0"/>
      <dgm:spPr/>
    </dgm:pt>
    <dgm:pt modelId="{8E64C272-D9C3-A149-8334-8BA64CDD6AD3}" type="pres">
      <dgm:prSet presAssocID="{0BE8C833-F864-8B41-99F8-635618ED08C2}" presName="sibTrans" presStyleLbl="sibTrans2D1" presStyleIdx="7" presStyleCnt="8"/>
      <dgm:spPr/>
    </dgm:pt>
  </dgm:ptLst>
  <dgm:cxnLst>
    <dgm:cxn modelId="{AC4E1C0F-28B6-A44B-91CA-78FA1B77BA16}" srcId="{1FF245C5-19D3-6348-BAF1-2243950D44F6}" destId="{ECDF4ACB-4F5A-094E-A4D9-6683F61FAD9B}" srcOrd="0" destOrd="0" parTransId="{3DE1BCC8-1EB5-794E-9660-06AE1A2B101A}" sibTransId="{1964A870-CE07-ED4E-B755-D40CA43AF96C}"/>
    <dgm:cxn modelId="{87909519-B1A9-AD4C-BE29-A3CDF6009B3B}" type="presOf" srcId="{7224FD72-D02B-7B42-9DCE-7EF77BE79119}" destId="{68306F69-6C03-7A46-9232-E8BEDEB17F02}" srcOrd="0" destOrd="0" presId="urn:microsoft.com/office/officeart/2005/8/layout/radial6"/>
    <dgm:cxn modelId="{9FC9275E-20A9-854E-998B-E70C74DF9A64}" type="presOf" srcId="{15C51A6D-0662-B74E-A9D7-BA66D468F53D}" destId="{65E0B4EF-48D0-9F4B-B46F-E017DB09089D}" srcOrd="0" destOrd="0" presId="urn:microsoft.com/office/officeart/2005/8/layout/radial6"/>
    <dgm:cxn modelId="{C798E660-F56B-4B42-8A42-CB30820A0029}" type="presOf" srcId="{4323C1A1-E0C1-6542-808B-25BFC736E52E}" destId="{AF83758F-56EE-0D42-BD1A-E02D0FB0F74C}" srcOrd="0" destOrd="0" presId="urn:microsoft.com/office/officeart/2005/8/layout/radial6"/>
    <dgm:cxn modelId="{D6001765-2E26-F849-8D56-405AAD3BD147}" type="presOf" srcId="{FC927566-2A32-D144-820C-5015FC40F753}" destId="{2EEE1CFC-F49E-0845-96B4-006AB1DCAE76}" srcOrd="0" destOrd="0" presId="urn:microsoft.com/office/officeart/2005/8/layout/radial6"/>
    <dgm:cxn modelId="{1DF9B265-8BDB-264E-B2AE-B86333BD2480}" srcId="{ECDF4ACB-4F5A-094E-A4D9-6683F61FAD9B}" destId="{849E5856-DE7A-0741-B44F-12FAC63223BD}" srcOrd="2" destOrd="0" parTransId="{116CCB5E-F26D-5B4F-9161-B49139B46BEB}" sibTransId="{10995ECF-F2E3-8443-8F3C-4253B788B8F0}"/>
    <dgm:cxn modelId="{02DB1B49-FBFA-2347-B222-A04A60231843}" type="presOf" srcId="{1FF245C5-19D3-6348-BAF1-2243950D44F6}" destId="{6BCFD43F-E739-E243-A8FB-DEF7F12D3E01}" srcOrd="0" destOrd="0" presId="urn:microsoft.com/office/officeart/2005/8/layout/radial6"/>
    <dgm:cxn modelId="{6D92564E-4D39-4E4D-801E-1F4D6F9CA5D5}" srcId="{ECDF4ACB-4F5A-094E-A4D9-6683F61FAD9B}" destId="{15C51A6D-0662-B74E-A9D7-BA66D468F53D}" srcOrd="0" destOrd="0" parTransId="{8CEB2BAD-B8E5-0E41-9CC9-4CB20B401A79}" sibTransId="{A31B945E-FAB0-034F-BE17-C19A3C7AB0BD}"/>
    <dgm:cxn modelId="{BC051070-6D49-8C4D-BCDF-56B92C55EC6D}" srcId="{ECDF4ACB-4F5A-094E-A4D9-6683F61FAD9B}" destId="{16D02210-A11D-0B45-B5E6-58E6D6038A0F}" srcOrd="6" destOrd="0" parTransId="{7C5F3648-D026-244F-BDE0-00EB772A5274}" sibTransId="{EFA5D72A-F6AB-8E4C-8911-A37CD0B1B2E7}"/>
    <dgm:cxn modelId="{37FFEB76-F23E-F444-BF5E-FFAC9556FA3C}" srcId="{ECDF4ACB-4F5A-094E-A4D9-6683F61FAD9B}" destId="{716D92EF-E01D-9948-8E7E-0B6071E6A615}" srcOrd="1" destOrd="0" parTransId="{18C9E258-90C4-C146-87F9-C71C03AD8C4E}" sibTransId="{53B86176-511C-0E44-AA46-73FEE61260E8}"/>
    <dgm:cxn modelId="{1017E778-A0C3-A34D-AA98-44A66652C7B2}" srcId="{ECDF4ACB-4F5A-094E-A4D9-6683F61FAD9B}" destId="{31480CF8-9A63-D047-9E03-70263E2E7A5C}" srcOrd="7" destOrd="0" parTransId="{0C95382F-BE45-0C4E-B6D6-A9E105613F90}" sibTransId="{0BE8C833-F864-8B41-99F8-635618ED08C2}"/>
    <dgm:cxn modelId="{D6559881-A1E3-1145-814F-93A9408C0A40}" type="presOf" srcId="{849E5856-DE7A-0741-B44F-12FAC63223BD}" destId="{9C55F370-55B9-664F-9103-53D88A35C5D0}" srcOrd="0" destOrd="0" presId="urn:microsoft.com/office/officeart/2005/8/layout/radial6"/>
    <dgm:cxn modelId="{7290FB82-86F2-CF47-8EB9-07FD688C2B95}" type="presOf" srcId="{A31B945E-FAB0-034F-BE17-C19A3C7AB0BD}" destId="{1B496A43-3F89-704D-A281-043BC8430D27}" srcOrd="0" destOrd="0" presId="urn:microsoft.com/office/officeart/2005/8/layout/radial6"/>
    <dgm:cxn modelId="{D0324987-AB64-0340-BD18-5649C2965D2C}" type="presOf" srcId="{F358143C-A6A3-3C4D-9BA3-2128C019DCC9}" destId="{6B1619F5-F60E-3548-887E-16946FA524E4}" srcOrd="0" destOrd="0" presId="urn:microsoft.com/office/officeart/2005/8/layout/radial6"/>
    <dgm:cxn modelId="{AF4DC396-C94F-0E4A-ACB6-7BFA195AEAB9}" type="presOf" srcId="{10995ECF-F2E3-8443-8F3C-4253B788B8F0}" destId="{92CF77FB-AEBC-1541-9030-BF6DBA5ABF78}" srcOrd="0" destOrd="0" presId="urn:microsoft.com/office/officeart/2005/8/layout/radial6"/>
    <dgm:cxn modelId="{4F7DE7A7-4BBD-8D48-A871-F5F2E84E8855}" type="presOf" srcId="{0BE8C833-F864-8B41-99F8-635618ED08C2}" destId="{8E64C272-D9C3-A149-8334-8BA64CDD6AD3}" srcOrd="0" destOrd="0" presId="urn:microsoft.com/office/officeart/2005/8/layout/radial6"/>
    <dgm:cxn modelId="{C292E3A9-7C2F-714D-8039-040375A3E36A}" type="presOf" srcId="{31480CF8-9A63-D047-9E03-70263E2E7A5C}" destId="{6775CC91-A2CD-854E-9698-B390D97F00A5}" srcOrd="0" destOrd="0" presId="urn:microsoft.com/office/officeart/2005/8/layout/radial6"/>
    <dgm:cxn modelId="{A638FAAE-14E3-A440-AF3A-7E068F70E4CF}" srcId="{ECDF4ACB-4F5A-094E-A4D9-6683F61FAD9B}" destId="{4323C1A1-E0C1-6542-808B-25BFC736E52E}" srcOrd="5" destOrd="0" parTransId="{169DC101-2D43-2545-A140-B4A8DF23301A}" sibTransId="{7224FD72-D02B-7B42-9DCE-7EF77BE79119}"/>
    <dgm:cxn modelId="{0925D3B2-68C6-794F-9A74-EFDCD23C7DEA}" srcId="{ECDF4ACB-4F5A-094E-A4D9-6683F61FAD9B}" destId="{744FD32B-8C79-654F-B222-E7C7983978DB}" srcOrd="3" destOrd="0" parTransId="{ACA0F6CF-789F-374B-9599-DCC733634B8A}" sibTransId="{FC927566-2A32-D144-820C-5015FC40F753}"/>
    <dgm:cxn modelId="{BC35B4B4-4C38-4644-A90B-DABCFD77A385}" type="presOf" srcId="{EFA5D72A-F6AB-8E4C-8911-A37CD0B1B2E7}" destId="{168CEC54-F352-9042-B753-C9E491C46859}" srcOrd="0" destOrd="0" presId="urn:microsoft.com/office/officeart/2005/8/layout/radial6"/>
    <dgm:cxn modelId="{E0A64DB5-075A-444D-A6FB-D44A827308A0}" type="presOf" srcId="{53B86176-511C-0E44-AA46-73FEE61260E8}" destId="{A892BB52-D1D3-014C-942A-1A38EA03D843}" srcOrd="0" destOrd="0" presId="urn:microsoft.com/office/officeart/2005/8/layout/radial6"/>
    <dgm:cxn modelId="{689765BC-4539-1244-A084-844747928710}" type="presOf" srcId="{744FD32B-8C79-654F-B222-E7C7983978DB}" destId="{276A6DA7-DD2B-1645-B0EC-5A79575912F6}" srcOrd="0" destOrd="0" presId="urn:microsoft.com/office/officeart/2005/8/layout/radial6"/>
    <dgm:cxn modelId="{E0DE75C5-F2E3-684C-AD4A-EA8236AD1D95}" type="presOf" srcId="{ECDF4ACB-4F5A-094E-A4D9-6683F61FAD9B}" destId="{A96D8DCF-593F-EF41-B0B4-65205271D5BA}" srcOrd="0" destOrd="0" presId="urn:microsoft.com/office/officeart/2005/8/layout/radial6"/>
    <dgm:cxn modelId="{B54321C6-391A-CD47-B3D9-6B0BFAC7BBF2}" srcId="{ECDF4ACB-4F5A-094E-A4D9-6683F61FAD9B}" destId="{F358143C-A6A3-3C4D-9BA3-2128C019DCC9}" srcOrd="4" destOrd="0" parTransId="{30B523B8-F12A-1E49-8DEB-1642C8FCB8DB}" sibTransId="{36D19C68-B9B3-9747-B52D-E24849EE69EF}"/>
    <dgm:cxn modelId="{519D03CF-301D-6F4F-B9A0-0F2CB65AE5F2}" type="presOf" srcId="{716D92EF-E01D-9948-8E7E-0B6071E6A615}" destId="{24E4D5FC-FAAE-CC41-ACCB-746923ADE05B}" srcOrd="0" destOrd="0" presId="urn:microsoft.com/office/officeart/2005/8/layout/radial6"/>
    <dgm:cxn modelId="{B564EED9-A90D-4C4A-A0EA-BB080C6BB03E}" type="presOf" srcId="{36D19C68-B9B3-9747-B52D-E24849EE69EF}" destId="{B4A7C0C9-8464-ED47-B6A3-50491D4A41EA}" srcOrd="0" destOrd="0" presId="urn:microsoft.com/office/officeart/2005/8/layout/radial6"/>
    <dgm:cxn modelId="{D1B480EE-9D82-4C49-92A8-1C1AA29CCB71}" type="presOf" srcId="{16D02210-A11D-0B45-B5E6-58E6D6038A0F}" destId="{EA528A27-A5CD-8247-9DEE-0274C7F755BA}" srcOrd="0" destOrd="0" presId="urn:microsoft.com/office/officeart/2005/8/layout/radial6"/>
    <dgm:cxn modelId="{1F488F1A-8E0A-514C-948E-A676092D2B56}" type="presParOf" srcId="{6BCFD43F-E739-E243-A8FB-DEF7F12D3E01}" destId="{A96D8DCF-593F-EF41-B0B4-65205271D5BA}" srcOrd="0" destOrd="0" presId="urn:microsoft.com/office/officeart/2005/8/layout/radial6"/>
    <dgm:cxn modelId="{5AB4FCFE-A0E3-FC46-AAA8-61DC243A4882}" type="presParOf" srcId="{6BCFD43F-E739-E243-A8FB-DEF7F12D3E01}" destId="{65E0B4EF-48D0-9F4B-B46F-E017DB09089D}" srcOrd="1" destOrd="0" presId="urn:microsoft.com/office/officeart/2005/8/layout/radial6"/>
    <dgm:cxn modelId="{B5EE0961-D7E3-E548-8A17-254D4F06502B}" type="presParOf" srcId="{6BCFD43F-E739-E243-A8FB-DEF7F12D3E01}" destId="{59A57E9E-1F4F-E746-997A-8C73DFCCFF37}" srcOrd="2" destOrd="0" presId="urn:microsoft.com/office/officeart/2005/8/layout/radial6"/>
    <dgm:cxn modelId="{2A0D90A3-56A6-754E-B664-8F28C02C1AB4}" type="presParOf" srcId="{6BCFD43F-E739-E243-A8FB-DEF7F12D3E01}" destId="{1B496A43-3F89-704D-A281-043BC8430D27}" srcOrd="3" destOrd="0" presId="urn:microsoft.com/office/officeart/2005/8/layout/radial6"/>
    <dgm:cxn modelId="{D5E26434-4584-0943-B4EA-6C47D8E14532}" type="presParOf" srcId="{6BCFD43F-E739-E243-A8FB-DEF7F12D3E01}" destId="{24E4D5FC-FAAE-CC41-ACCB-746923ADE05B}" srcOrd="4" destOrd="0" presId="urn:microsoft.com/office/officeart/2005/8/layout/radial6"/>
    <dgm:cxn modelId="{1A87DB31-B61B-8142-8D65-B5363AE4FB74}" type="presParOf" srcId="{6BCFD43F-E739-E243-A8FB-DEF7F12D3E01}" destId="{A241FB5E-FF5B-1E45-B699-D3C22ABD9CE8}" srcOrd="5" destOrd="0" presId="urn:microsoft.com/office/officeart/2005/8/layout/radial6"/>
    <dgm:cxn modelId="{33EA82B7-1796-C647-A954-1F46731641CF}" type="presParOf" srcId="{6BCFD43F-E739-E243-A8FB-DEF7F12D3E01}" destId="{A892BB52-D1D3-014C-942A-1A38EA03D843}" srcOrd="6" destOrd="0" presId="urn:microsoft.com/office/officeart/2005/8/layout/radial6"/>
    <dgm:cxn modelId="{5897B32A-B102-4F41-9A94-DA98FA958772}" type="presParOf" srcId="{6BCFD43F-E739-E243-A8FB-DEF7F12D3E01}" destId="{9C55F370-55B9-664F-9103-53D88A35C5D0}" srcOrd="7" destOrd="0" presId="urn:microsoft.com/office/officeart/2005/8/layout/radial6"/>
    <dgm:cxn modelId="{5965E7BE-B7C5-394C-B1BE-F12B593EDEA7}" type="presParOf" srcId="{6BCFD43F-E739-E243-A8FB-DEF7F12D3E01}" destId="{AAD76743-891D-204F-9717-0110CF79C137}" srcOrd="8" destOrd="0" presId="urn:microsoft.com/office/officeart/2005/8/layout/radial6"/>
    <dgm:cxn modelId="{16A6FC8E-3ADF-F24E-8BCE-201B5E183736}" type="presParOf" srcId="{6BCFD43F-E739-E243-A8FB-DEF7F12D3E01}" destId="{92CF77FB-AEBC-1541-9030-BF6DBA5ABF78}" srcOrd="9" destOrd="0" presId="urn:microsoft.com/office/officeart/2005/8/layout/radial6"/>
    <dgm:cxn modelId="{A640D752-6460-3548-BB4F-FEB18B511620}" type="presParOf" srcId="{6BCFD43F-E739-E243-A8FB-DEF7F12D3E01}" destId="{276A6DA7-DD2B-1645-B0EC-5A79575912F6}" srcOrd="10" destOrd="0" presId="urn:microsoft.com/office/officeart/2005/8/layout/radial6"/>
    <dgm:cxn modelId="{356CB1D1-869F-D044-9FAA-25EEACAC01F8}" type="presParOf" srcId="{6BCFD43F-E739-E243-A8FB-DEF7F12D3E01}" destId="{73ACC68A-9C9C-8C46-BD6A-8E5D8B359238}" srcOrd="11" destOrd="0" presId="urn:microsoft.com/office/officeart/2005/8/layout/radial6"/>
    <dgm:cxn modelId="{0B8196DE-8C0D-F146-AFA7-DFBB01097E06}" type="presParOf" srcId="{6BCFD43F-E739-E243-A8FB-DEF7F12D3E01}" destId="{2EEE1CFC-F49E-0845-96B4-006AB1DCAE76}" srcOrd="12" destOrd="0" presId="urn:microsoft.com/office/officeart/2005/8/layout/radial6"/>
    <dgm:cxn modelId="{6EADEF99-A32C-474D-B11A-6576E010CF10}" type="presParOf" srcId="{6BCFD43F-E739-E243-A8FB-DEF7F12D3E01}" destId="{6B1619F5-F60E-3548-887E-16946FA524E4}" srcOrd="13" destOrd="0" presId="urn:microsoft.com/office/officeart/2005/8/layout/radial6"/>
    <dgm:cxn modelId="{33322FFA-6420-6F4D-A957-EFC17EEEC858}" type="presParOf" srcId="{6BCFD43F-E739-E243-A8FB-DEF7F12D3E01}" destId="{557F010C-2834-6444-8E19-236670514B72}" srcOrd="14" destOrd="0" presId="urn:microsoft.com/office/officeart/2005/8/layout/radial6"/>
    <dgm:cxn modelId="{E3B8F9B3-606C-7A4C-AF56-155DE804913B}" type="presParOf" srcId="{6BCFD43F-E739-E243-A8FB-DEF7F12D3E01}" destId="{B4A7C0C9-8464-ED47-B6A3-50491D4A41EA}" srcOrd="15" destOrd="0" presId="urn:microsoft.com/office/officeart/2005/8/layout/radial6"/>
    <dgm:cxn modelId="{A892DCF1-62B7-C248-BA3C-1D20BD9E8FD0}" type="presParOf" srcId="{6BCFD43F-E739-E243-A8FB-DEF7F12D3E01}" destId="{AF83758F-56EE-0D42-BD1A-E02D0FB0F74C}" srcOrd="16" destOrd="0" presId="urn:microsoft.com/office/officeart/2005/8/layout/radial6"/>
    <dgm:cxn modelId="{7D7CCD77-85BA-6944-B6D1-758B993C4F4E}" type="presParOf" srcId="{6BCFD43F-E739-E243-A8FB-DEF7F12D3E01}" destId="{326358AC-B44A-9A44-9625-0AE61B169E88}" srcOrd="17" destOrd="0" presId="urn:microsoft.com/office/officeart/2005/8/layout/radial6"/>
    <dgm:cxn modelId="{036EC7DE-7A72-8246-B46C-61526ECF5465}" type="presParOf" srcId="{6BCFD43F-E739-E243-A8FB-DEF7F12D3E01}" destId="{68306F69-6C03-7A46-9232-E8BEDEB17F02}" srcOrd="18" destOrd="0" presId="urn:microsoft.com/office/officeart/2005/8/layout/radial6"/>
    <dgm:cxn modelId="{EF340782-60A0-8044-946B-1B7E3DB84050}" type="presParOf" srcId="{6BCFD43F-E739-E243-A8FB-DEF7F12D3E01}" destId="{EA528A27-A5CD-8247-9DEE-0274C7F755BA}" srcOrd="19" destOrd="0" presId="urn:microsoft.com/office/officeart/2005/8/layout/radial6"/>
    <dgm:cxn modelId="{8F61E3CE-5097-3F4F-9EC2-77031155E115}" type="presParOf" srcId="{6BCFD43F-E739-E243-A8FB-DEF7F12D3E01}" destId="{66394808-75C5-CA40-AAB6-573917C87902}" srcOrd="20" destOrd="0" presId="urn:microsoft.com/office/officeart/2005/8/layout/radial6"/>
    <dgm:cxn modelId="{1607EE94-72F0-F647-BEA2-8035DBE21894}" type="presParOf" srcId="{6BCFD43F-E739-E243-A8FB-DEF7F12D3E01}" destId="{168CEC54-F352-9042-B753-C9E491C46859}" srcOrd="21" destOrd="0" presId="urn:microsoft.com/office/officeart/2005/8/layout/radial6"/>
    <dgm:cxn modelId="{CBB687F8-753A-4A4C-AC37-33D4DF2540BB}" type="presParOf" srcId="{6BCFD43F-E739-E243-A8FB-DEF7F12D3E01}" destId="{6775CC91-A2CD-854E-9698-B390D97F00A5}" srcOrd="22" destOrd="0" presId="urn:microsoft.com/office/officeart/2005/8/layout/radial6"/>
    <dgm:cxn modelId="{FFAA3E63-A36B-FA41-9E51-AAE3A8B7CE98}" type="presParOf" srcId="{6BCFD43F-E739-E243-A8FB-DEF7F12D3E01}" destId="{B4AB1FBE-022B-7F4F-8212-DE84BCF712E4}" srcOrd="23" destOrd="0" presId="urn:microsoft.com/office/officeart/2005/8/layout/radial6"/>
    <dgm:cxn modelId="{C16BC98C-67E2-9A48-A834-3C93C2A9716F}" type="presParOf" srcId="{6BCFD43F-E739-E243-A8FB-DEF7F12D3E01}" destId="{8E64C272-D9C3-A149-8334-8BA64CDD6AD3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4CE1CD6-74EC-498A-B1A6-D0F8F59F925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6AD8D09-E57D-4B35-B5F8-C085230C577B}">
      <dgm:prSet phldrT="[Texto]"/>
      <dgm:spPr>
        <a:solidFill>
          <a:schemeClr val="accent1">
            <a:tint val="40000"/>
            <a:hueOff val="0"/>
            <a:satOff val="0"/>
            <a:lumOff val="0"/>
            <a:alpha val="44000"/>
          </a:schemeClr>
        </a:solidFill>
      </dgm:spPr>
      <dgm:t>
        <a:bodyPr/>
        <a:lstStyle/>
        <a:p>
          <a:r>
            <a:rPr lang="es-MX" dirty="0">
              <a:solidFill>
                <a:schemeClr val="tx1"/>
              </a:solidFill>
              <a:latin typeface="arial" panose="020B0604020202020204" pitchFamily="34" charset="0"/>
            </a:rPr>
            <a:t>Apetito de riesgo</a:t>
          </a:r>
          <a:endParaRPr lang="es-CO" dirty="0">
            <a:solidFill>
              <a:schemeClr val="tx1"/>
            </a:solidFill>
          </a:endParaRPr>
        </a:p>
      </dgm:t>
    </dgm:pt>
    <dgm:pt modelId="{6643B103-9B42-4926-B088-E44C27B31CD1}" type="parTrans" cxnId="{769B5D3D-56D0-4EF5-9271-882904BB5F45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6B56B8C-D361-428F-9409-66F892812392}" type="sibTrans" cxnId="{769B5D3D-56D0-4EF5-9271-882904BB5F45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BD01AD5-57BB-4280-A9E4-0D20962304D2}">
      <dgm:prSet/>
      <dgm:spPr>
        <a:solidFill>
          <a:schemeClr val="accent1">
            <a:tint val="40000"/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es-MX" dirty="0">
              <a:solidFill>
                <a:schemeClr val="tx1"/>
              </a:solidFill>
              <a:latin typeface="arial" panose="020B0604020202020204" pitchFamily="34" charset="0"/>
            </a:rPr>
            <a:t>Tolerancia al riesgo</a:t>
          </a:r>
        </a:p>
      </dgm:t>
    </dgm:pt>
    <dgm:pt modelId="{71B5DE1D-4C5B-4150-AC52-3DC473745C64}" type="parTrans" cxnId="{AA39B994-0547-4DB4-B386-1AFE88023DD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98997E9A-A1D8-4E39-8CDA-E7DE6BB1F248}" type="sibTrans" cxnId="{AA39B994-0547-4DB4-B386-1AFE88023DD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4CE7A33F-F4C7-4BF4-B8D0-214CB9C575FD}">
      <dgm:prSet/>
      <dgm:spPr>
        <a:solidFill>
          <a:schemeClr val="accent1">
            <a:tint val="40000"/>
            <a:hueOff val="0"/>
            <a:satOff val="0"/>
            <a:lumOff val="0"/>
            <a:alpha val="58000"/>
          </a:schemeClr>
        </a:solidFill>
      </dgm:spPr>
      <dgm:t>
        <a:bodyPr/>
        <a:lstStyle/>
        <a:p>
          <a:r>
            <a:rPr lang="es-MX" dirty="0">
              <a:solidFill>
                <a:schemeClr val="tx1"/>
              </a:solidFill>
              <a:latin typeface="arial" panose="020B0604020202020204" pitchFamily="34" charset="0"/>
            </a:rPr>
            <a:t>Capacidad de riesgo</a:t>
          </a:r>
          <a:endParaRPr lang="es-CO" dirty="0">
            <a:solidFill>
              <a:schemeClr val="tx1"/>
            </a:solidFill>
          </a:endParaRPr>
        </a:p>
      </dgm:t>
    </dgm:pt>
    <dgm:pt modelId="{F0C97F8E-64E3-4D9C-B2EC-D0772C2E15D0}" type="parTrans" cxnId="{73572417-99F5-46E3-940D-508EB41D20A7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98DECA46-3FAA-4625-AF42-B829CC2D95ED}" type="sibTrans" cxnId="{73572417-99F5-46E3-940D-508EB41D20A7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4F06DAE1-4E2F-4601-8505-1FC462312E92}">
      <dgm:prSet phldrT="[Texto]"/>
      <dgm:spPr>
        <a:solidFill>
          <a:srgbClr val="00B0F0">
            <a:alpha val="68000"/>
          </a:srgbClr>
        </a:solidFill>
        <a:ln>
          <a:solidFill>
            <a:srgbClr val="00B0F0"/>
          </a:solidFill>
        </a:ln>
      </dgm:spPr>
      <dgm:t>
        <a:bodyPr/>
        <a:lstStyle/>
        <a:p>
          <a:r>
            <a:rPr lang="es-MX" dirty="0">
              <a:solidFill>
                <a:schemeClr val="tx1"/>
              </a:solidFill>
              <a:latin typeface="arial" panose="020B0604020202020204" pitchFamily="34" charset="0"/>
            </a:rPr>
            <a:t>Nivel de riesgo que la empresa quiere aceptar para conseguir sus objetivos </a:t>
          </a:r>
          <a:endParaRPr lang="es-CO" dirty="0">
            <a:solidFill>
              <a:schemeClr val="tx1"/>
            </a:solidFill>
          </a:endParaRPr>
        </a:p>
      </dgm:t>
    </dgm:pt>
    <dgm:pt modelId="{88069DAA-6EB8-4990-B9D8-3469060F9E07}" type="parTrans" cxnId="{D81407D0-8451-452E-8363-5FB9B2F0EDF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746A4A2B-2F3F-44B6-8F54-1F105A332E51}" type="sibTrans" cxnId="{D81407D0-8451-452E-8363-5FB9B2F0EDF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2BCEDE2-89BF-4D6D-8598-D09A13D80710}">
      <dgm:prSet/>
      <dgm:spPr>
        <a:solidFill>
          <a:schemeClr val="accent4">
            <a:alpha val="66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s-ES" b="0" i="0" dirty="0">
              <a:solidFill>
                <a:schemeClr val="tx1"/>
              </a:solidFill>
              <a:effectLst/>
              <a:latin typeface="Arial" panose="020B0604020202020204" pitchFamily="34" charset="0"/>
            </a:rPr>
            <a:t>Nivel aceptable de variación en relación a la concesión de un objetivo</a:t>
          </a:r>
          <a:endParaRPr lang="es-MX" dirty="0">
            <a:solidFill>
              <a:schemeClr val="tx1"/>
            </a:solidFill>
            <a:latin typeface="arial" panose="020B0604020202020204" pitchFamily="34" charset="0"/>
          </a:endParaRPr>
        </a:p>
      </dgm:t>
    </dgm:pt>
    <dgm:pt modelId="{38E36BC0-3AC6-45B2-8341-04328078B7B8}" type="parTrans" cxnId="{F0DDEAC3-326B-4C0B-A1DD-7B3A278130CB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B70B5FF-E648-4CD7-B764-95A05F532881}" type="sibTrans" cxnId="{F0DDEAC3-326B-4C0B-A1DD-7B3A278130CB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2A5303A-C9C1-4457-A6D5-F604FD2D4E75}">
      <dgm:prSet/>
      <dgm:spPr>
        <a:solidFill>
          <a:srgbClr val="00B072">
            <a:alpha val="54000"/>
          </a:srgbClr>
        </a:solidFill>
        <a:ln>
          <a:solidFill>
            <a:srgbClr val="00B072"/>
          </a:solidFill>
        </a:ln>
      </dgm:spPr>
      <dgm:t>
        <a:bodyPr/>
        <a:lstStyle/>
        <a:p>
          <a:r>
            <a:rPr lang="es-MX" dirty="0">
              <a:solidFill>
                <a:schemeClr val="tx1"/>
              </a:solidFill>
              <a:latin typeface="arial" panose="020B0604020202020204" pitchFamily="34" charset="0"/>
            </a:rPr>
            <a:t>Máximo de riesgo que una organización puede soportar en la persecución de sus objetivos.</a:t>
          </a:r>
          <a:endParaRPr lang="es-CO" dirty="0">
            <a:solidFill>
              <a:schemeClr val="tx1"/>
            </a:solidFill>
          </a:endParaRPr>
        </a:p>
      </dgm:t>
    </dgm:pt>
    <dgm:pt modelId="{00C9E116-DD8E-4F5A-80F4-D86EB569F9C1}" type="parTrans" cxnId="{31ABBEF6-F274-4E0D-B27C-FE2BD0DB6C81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7BBF014-1CD9-4840-9037-47E5F01B0F05}" type="sibTrans" cxnId="{31ABBEF6-F274-4E0D-B27C-FE2BD0DB6C81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9A4033B0-611D-4713-863E-7DB46897F545}" type="pres">
      <dgm:prSet presAssocID="{F4CE1CD6-74EC-498A-B1A6-D0F8F59F925F}" presName="theList" presStyleCnt="0">
        <dgm:presLayoutVars>
          <dgm:dir/>
          <dgm:animLvl val="lvl"/>
          <dgm:resizeHandles val="exact"/>
        </dgm:presLayoutVars>
      </dgm:prSet>
      <dgm:spPr/>
    </dgm:pt>
    <dgm:pt modelId="{B8E8AB97-3B74-4510-980F-FEB7973E3271}" type="pres">
      <dgm:prSet presAssocID="{E6AD8D09-E57D-4B35-B5F8-C085230C577B}" presName="compNode" presStyleCnt="0"/>
      <dgm:spPr/>
    </dgm:pt>
    <dgm:pt modelId="{6121A80D-FB66-47C8-A91D-3C923D091292}" type="pres">
      <dgm:prSet presAssocID="{E6AD8D09-E57D-4B35-B5F8-C085230C577B}" presName="aNode" presStyleLbl="bgShp" presStyleIdx="0" presStyleCnt="3"/>
      <dgm:spPr/>
    </dgm:pt>
    <dgm:pt modelId="{91228A04-2FD1-4E60-95D5-C5D1CE620F03}" type="pres">
      <dgm:prSet presAssocID="{E6AD8D09-E57D-4B35-B5F8-C085230C577B}" presName="textNode" presStyleLbl="bgShp" presStyleIdx="0" presStyleCnt="3"/>
      <dgm:spPr/>
    </dgm:pt>
    <dgm:pt modelId="{404A961B-C442-437B-A438-212F20E0B489}" type="pres">
      <dgm:prSet presAssocID="{E6AD8D09-E57D-4B35-B5F8-C085230C577B}" presName="compChildNode" presStyleCnt="0"/>
      <dgm:spPr/>
    </dgm:pt>
    <dgm:pt modelId="{B0AE31E5-E98E-432D-A824-EE011FDDB1C4}" type="pres">
      <dgm:prSet presAssocID="{E6AD8D09-E57D-4B35-B5F8-C085230C577B}" presName="theInnerList" presStyleCnt="0"/>
      <dgm:spPr/>
    </dgm:pt>
    <dgm:pt modelId="{FADE660D-E749-4B40-975A-766B5764B67A}" type="pres">
      <dgm:prSet presAssocID="{4F06DAE1-4E2F-4601-8505-1FC462312E92}" presName="childNode" presStyleLbl="node1" presStyleIdx="0" presStyleCnt="3">
        <dgm:presLayoutVars>
          <dgm:bulletEnabled val="1"/>
        </dgm:presLayoutVars>
      </dgm:prSet>
      <dgm:spPr/>
    </dgm:pt>
    <dgm:pt modelId="{932C61D8-3AD9-43AF-86DE-245EE7F4534C}" type="pres">
      <dgm:prSet presAssocID="{E6AD8D09-E57D-4B35-B5F8-C085230C577B}" presName="aSpace" presStyleCnt="0"/>
      <dgm:spPr/>
    </dgm:pt>
    <dgm:pt modelId="{8E0AB299-706D-41EE-8B80-02E7DDD4563B}" type="pres">
      <dgm:prSet presAssocID="{1BD01AD5-57BB-4280-A9E4-0D20962304D2}" presName="compNode" presStyleCnt="0"/>
      <dgm:spPr/>
    </dgm:pt>
    <dgm:pt modelId="{B47D2978-4C75-4229-92F1-56F2B046B0D7}" type="pres">
      <dgm:prSet presAssocID="{1BD01AD5-57BB-4280-A9E4-0D20962304D2}" presName="aNode" presStyleLbl="bgShp" presStyleIdx="1" presStyleCnt="3"/>
      <dgm:spPr/>
    </dgm:pt>
    <dgm:pt modelId="{7D1251D4-D7EE-4C97-99E4-6CA43500C588}" type="pres">
      <dgm:prSet presAssocID="{1BD01AD5-57BB-4280-A9E4-0D20962304D2}" presName="textNode" presStyleLbl="bgShp" presStyleIdx="1" presStyleCnt="3"/>
      <dgm:spPr/>
    </dgm:pt>
    <dgm:pt modelId="{15F12CDB-CDFC-4E23-8B92-CC2771616CEF}" type="pres">
      <dgm:prSet presAssocID="{1BD01AD5-57BB-4280-A9E4-0D20962304D2}" presName="compChildNode" presStyleCnt="0"/>
      <dgm:spPr/>
    </dgm:pt>
    <dgm:pt modelId="{280B0CF2-6AB3-4917-8B2B-1A95DB6C93E2}" type="pres">
      <dgm:prSet presAssocID="{1BD01AD5-57BB-4280-A9E4-0D20962304D2}" presName="theInnerList" presStyleCnt="0"/>
      <dgm:spPr/>
    </dgm:pt>
    <dgm:pt modelId="{C60C3776-E6DB-434B-B8AF-70940A4F5D5B}" type="pres">
      <dgm:prSet presAssocID="{C2BCEDE2-89BF-4D6D-8598-D09A13D80710}" presName="childNode" presStyleLbl="node1" presStyleIdx="1" presStyleCnt="3">
        <dgm:presLayoutVars>
          <dgm:bulletEnabled val="1"/>
        </dgm:presLayoutVars>
      </dgm:prSet>
      <dgm:spPr/>
    </dgm:pt>
    <dgm:pt modelId="{1ECF7AE7-89B1-4968-B613-FAEA955771FC}" type="pres">
      <dgm:prSet presAssocID="{1BD01AD5-57BB-4280-A9E4-0D20962304D2}" presName="aSpace" presStyleCnt="0"/>
      <dgm:spPr/>
    </dgm:pt>
    <dgm:pt modelId="{4C7D9E48-B089-4664-8EFD-78B04B96EB02}" type="pres">
      <dgm:prSet presAssocID="{4CE7A33F-F4C7-4BF4-B8D0-214CB9C575FD}" presName="compNode" presStyleCnt="0"/>
      <dgm:spPr/>
    </dgm:pt>
    <dgm:pt modelId="{6AD101D2-12A9-44AB-83EC-521EE74369F2}" type="pres">
      <dgm:prSet presAssocID="{4CE7A33F-F4C7-4BF4-B8D0-214CB9C575FD}" presName="aNode" presStyleLbl="bgShp" presStyleIdx="2" presStyleCnt="3"/>
      <dgm:spPr/>
    </dgm:pt>
    <dgm:pt modelId="{E1720DB5-A788-4D68-9836-7592313DD396}" type="pres">
      <dgm:prSet presAssocID="{4CE7A33F-F4C7-4BF4-B8D0-214CB9C575FD}" presName="textNode" presStyleLbl="bgShp" presStyleIdx="2" presStyleCnt="3"/>
      <dgm:spPr/>
    </dgm:pt>
    <dgm:pt modelId="{26CECB48-7338-42FA-832B-DBD3629EA64C}" type="pres">
      <dgm:prSet presAssocID="{4CE7A33F-F4C7-4BF4-B8D0-214CB9C575FD}" presName="compChildNode" presStyleCnt="0"/>
      <dgm:spPr/>
    </dgm:pt>
    <dgm:pt modelId="{D6E59C76-06EC-4DFC-B84F-D287D1F6567A}" type="pres">
      <dgm:prSet presAssocID="{4CE7A33F-F4C7-4BF4-B8D0-214CB9C575FD}" presName="theInnerList" presStyleCnt="0"/>
      <dgm:spPr/>
    </dgm:pt>
    <dgm:pt modelId="{F6DDEFDB-2CB8-4525-9483-A0F815B4B7BB}" type="pres">
      <dgm:prSet presAssocID="{32A5303A-C9C1-4457-A6D5-F604FD2D4E75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73572417-99F5-46E3-940D-508EB41D20A7}" srcId="{F4CE1CD6-74EC-498A-B1A6-D0F8F59F925F}" destId="{4CE7A33F-F4C7-4BF4-B8D0-214CB9C575FD}" srcOrd="2" destOrd="0" parTransId="{F0C97F8E-64E3-4D9C-B2EC-D0772C2E15D0}" sibTransId="{98DECA46-3FAA-4625-AF42-B829CC2D95ED}"/>
    <dgm:cxn modelId="{3A35AE1D-838F-4076-A88D-1C557411EF14}" type="presOf" srcId="{4CE7A33F-F4C7-4BF4-B8D0-214CB9C575FD}" destId="{E1720DB5-A788-4D68-9836-7592313DD396}" srcOrd="1" destOrd="0" presId="urn:microsoft.com/office/officeart/2005/8/layout/lProcess2"/>
    <dgm:cxn modelId="{769B5D3D-56D0-4EF5-9271-882904BB5F45}" srcId="{F4CE1CD6-74EC-498A-B1A6-D0F8F59F925F}" destId="{E6AD8D09-E57D-4B35-B5F8-C085230C577B}" srcOrd="0" destOrd="0" parTransId="{6643B103-9B42-4926-B088-E44C27B31CD1}" sibTransId="{C6B56B8C-D361-428F-9409-66F892812392}"/>
    <dgm:cxn modelId="{14698B65-02D6-4AA2-9EF8-D7F774A35E5E}" type="presOf" srcId="{1BD01AD5-57BB-4280-A9E4-0D20962304D2}" destId="{7D1251D4-D7EE-4C97-99E4-6CA43500C588}" srcOrd="1" destOrd="0" presId="urn:microsoft.com/office/officeart/2005/8/layout/lProcess2"/>
    <dgm:cxn modelId="{6F520D4B-FAA6-4C60-AEE3-0F5437B3FCCA}" type="presOf" srcId="{4F06DAE1-4E2F-4601-8505-1FC462312E92}" destId="{FADE660D-E749-4B40-975A-766B5764B67A}" srcOrd="0" destOrd="0" presId="urn:microsoft.com/office/officeart/2005/8/layout/lProcess2"/>
    <dgm:cxn modelId="{7C14866E-8E67-4B68-8833-18AF649F53E2}" type="presOf" srcId="{E6AD8D09-E57D-4B35-B5F8-C085230C577B}" destId="{6121A80D-FB66-47C8-A91D-3C923D091292}" srcOrd="0" destOrd="0" presId="urn:microsoft.com/office/officeart/2005/8/layout/lProcess2"/>
    <dgm:cxn modelId="{EC48C853-C11B-440F-BDDF-9C6E770543F7}" type="presOf" srcId="{F4CE1CD6-74EC-498A-B1A6-D0F8F59F925F}" destId="{9A4033B0-611D-4713-863E-7DB46897F545}" srcOrd="0" destOrd="0" presId="urn:microsoft.com/office/officeart/2005/8/layout/lProcess2"/>
    <dgm:cxn modelId="{1A0DB283-F1EA-4455-8FDD-F616A32E4239}" type="presOf" srcId="{1BD01AD5-57BB-4280-A9E4-0D20962304D2}" destId="{B47D2978-4C75-4229-92F1-56F2B046B0D7}" srcOrd="0" destOrd="0" presId="urn:microsoft.com/office/officeart/2005/8/layout/lProcess2"/>
    <dgm:cxn modelId="{AA39B994-0547-4DB4-B386-1AFE88023DD6}" srcId="{F4CE1CD6-74EC-498A-B1A6-D0F8F59F925F}" destId="{1BD01AD5-57BB-4280-A9E4-0D20962304D2}" srcOrd="1" destOrd="0" parTransId="{71B5DE1D-4C5B-4150-AC52-3DC473745C64}" sibTransId="{98997E9A-A1D8-4E39-8CDA-E7DE6BB1F248}"/>
    <dgm:cxn modelId="{97B751A1-282D-4FFA-A796-3ADF8FADE43A}" type="presOf" srcId="{4CE7A33F-F4C7-4BF4-B8D0-214CB9C575FD}" destId="{6AD101D2-12A9-44AB-83EC-521EE74369F2}" srcOrd="0" destOrd="0" presId="urn:microsoft.com/office/officeart/2005/8/layout/lProcess2"/>
    <dgm:cxn modelId="{E64F32B8-00D7-41E7-90EE-AD8B04A6796C}" type="presOf" srcId="{E6AD8D09-E57D-4B35-B5F8-C085230C577B}" destId="{91228A04-2FD1-4E60-95D5-C5D1CE620F03}" srcOrd="1" destOrd="0" presId="urn:microsoft.com/office/officeart/2005/8/layout/lProcess2"/>
    <dgm:cxn modelId="{9C34E6B8-BB1D-454A-8CBB-6F44A160AAAB}" type="presOf" srcId="{C2BCEDE2-89BF-4D6D-8598-D09A13D80710}" destId="{C60C3776-E6DB-434B-B8AF-70940A4F5D5B}" srcOrd="0" destOrd="0" presId="urn:microsoft.com/office/officeart/2005/8/layout/lProcess2"/>
    <dgm:cxn modelId="{F0DDEAC3-326B-4C0B-A1DD-7B3A278130CB}" srcId="{1BD01AD5-57BB-4280-A9E4-0D20962304D2}" destId="{C2BCEDE2-89BF-4D6D-8598-D09A13D80710}" srcOrd="0" destOrd="0" parTransId="{38E36BC0-3AC6-45B2-8341-04328078B7B8}" sibTransId="{3B70B5FF-E648-4CD7-B764-95A05F532881}"/>
    <dgm:cxn modelId="{D81407D0-8451-452E-8363-5FB9B2F0EDFF}" srcId="{E6AD8D09-E57D-4B35-B5F8-C085230C577B}" destId="{4F06DAE1-4E2F-4601-8505-1FC462312E92}" srcOrd="0" destOrd="0" parTransId="{88069DAA-6EB8-4990-B9D8-3469060F9E07}" sibTransId="{746A4A2B-2F3F-44B6-8F54-1F105A332E51}"/>
    <dgm:cxn modelId="{370A33E0-C4D5-40CF-B7D4-4E301EBE01E6}" type="presOf" srcId="{32A5303A-C9C1-4457-A6D5-F604FD2D4E75}" destId="{F6DDEFDB-2CB8-4525-9483-A0F815B4B7BB}" srcOrd="0" destOrd="0" presId="urn:microsoft.com/office/officeart/2005/8/layout/lProcess2"/>
    <dgm:cxn modelId="{31ABBEF6-F274-4E0D-B27C-FE2BD0DB6C81}" srcId="{4CE7A33F-F4C7-4BF4-B8D0-214CB9C575FD}" destId="{32A5303A-C9C1-4457-A6D5-F604FD2D4E75}" srcOrd="0" destOrd="0" parTransId="{00C9E116-DD8E-4F5A-80F4-D86EB569F9C1}" sibTransId="{87BBF014-1CD9-4840-9037-47E5F01B0F05}"/>
    <dgm:cxn modelId="{71FF63AA-5D10-4847-B365-DFEFB7B34A64}" type="presParOf" srcId="{9A4033B0-611D-4713-863E-7DB46897F545}" destId="{B8E8AB97-3B74-4510-980F-FEB7973E3271}" srcOrd="0" destOrd="0" presId="urn:microsoft.com/office/officeart/2005/8/layout/lProcess2"/>
    <dgm:cxn modelId="{A3637F2C-B3E8-471A-8AF8-40D8937C09EE}" type="presParOf" srcId="{B8E8AB97-3B74-4510-980F-FEB7973E3271}" destId="{6121A80D-FB66-47C8-A91D-3C923D091292}" srcOrd="0" destOrd="0" presId="urn:microsoft.com/office/officeart/2005/8/layout/lProcess2"/>
    <dgm:cxn modelId="{23B343A2-B5CF-4D14-BAAD-017EBD494FF5}" type="presParOf" srcId="{B8E8AB97-3B74-4510-980F-FEB7973E3271}" destId="{91228A04-2FD1-4E60-95D5-C5D1CE620F03}" srcOrd="1" destOrd="0" presId="urn:microsoft.com/office/officeart/2005/8/layout/lProcess2"/>
    <dgm:cxn modelId="{15A576D0-E0DD-44B2-AF8C-DF14F7DB9ABD}" type="presParOf" srcId="{B8E8AB97-3B74-4510-980F-FEB7973E3271}" destId="{404A961B-C442-437B-A438-212F20E0B489}" srcOrd="2" destOrd="0" presId="urn:microsoft.com/office/officeart/2005/8/layout/lProcess2"/>
    <dgm:cxn modelId="{6E7E6E7F-D0B4-48F7-8390-9E810D16C7CE}" type="presParOf" srcId="{404A961B-C442-437B-A438-212F20E0B489}" destId="{B0AE31E5-E98E-432D-A824-EE011FDDB1C4}" srcOrd="0" destOrd="0" presId="urn:microsoft.com/office/officeart/2005/8/layout/lProcess2"/>
    <dgm:cxn modelId="{C2D43ACD-6203-42C8-857D-D36880E53DD9}" type="presParOf" srcId="{B0AE31E5-E98E-432D-A824-EE011FDDB1C4}" destId="{FADE660D-E749-4B40-975A-766B5764B67A}" srcOrd="0" destOrd="0" presId="urn:microsoft.com/office/officeart/2005/8/layout/lProcess2"/>
    <dgm:cxn modelId="{B066121A-3833-47A0-A1A7-2AC2FFD2B4ED}" type="presParOf" srcId="{9A4033B0-611D-4713-863E-7DB46897F545}" destId="{932C61D8-3AD9-43AF-86DE-245EE7F4534C}" srcOrd="1" destOrd="0" presId="urn:microsoft.com/office/officeart/2005/8/layout/lProcess2"/>
    <dgm:cxn modelId="{AB5C5E2B-F2E9-4D0F-8719-B437166D4CBA}" type="presParOf" srcId="{9A4033B0-611D-4713-863E-7DB46897F545}" destId="{8E0AB299-706D-41EE-8B80-02E7DDD4563B}" srcOrd="2" destOrd="0" presId="urn:microsoft.com/office/officeart/2005/8/layout/lProcess2"/>
    <dgm:cxn modelId="{DA8EAF9B-4ED3-448B-BE47-FF666114992D}" type="presParOf" srcId="{8E0AB299-706D-41EE-8B80-02E7DDD4563B}" destId="{B47D2978-4C75-4229-92F1-56F2B046B0D7}" srcOrd="0" destOrd="0" presId="urn:microsoft.com/office/officeart/2005/8/layout/lProcess2"/>
    <dgm:cxn modelId="{2BBEDA2C-542D-403B-839A-8A0B658FB2C2}" type="presParOf" srcId="{8E0AB299-706D-41EE-8B80-02E7DDD4563B}" destId="{7D1251D4-D7EE-4C97-99E4-6CA43500C588}" srcOrd="1" destOrd="0" presId="urn:microsoft.com/office/officeart/2005/8/layout/lProcess2"/>
    <dgm:cxn modelId="{F76BD7CA-5802-4CF7-924B-D6BDCBE8D68D}" type="presParOf" srcId="{8E0AB299-706D-41EE-8B80-02E7DDD4563B}" destId="{15F12CDB-CDFC-4E23-8B92-CC2771616CEF}" srcOrd="2" destOrd="0" presId="urn:microsoft.com/office/officeart/2005/8/layout/lProcess2"/>
    <dgm:cxn modelId="{1F0EB261-1B24-48AA-91E5-89AFF6C93558}" type="presParOf" srcId="{15F12CDB-CDFC-4E23-8B92-CC2771616CEF}" destId="{280B0CF2-6AB3-4917-8B2B-1A95DB6C93E2}" srcOrd="0" destOrd="0" presId="urn:microsoft.com/office/officeart/2005/8/layout/lProcess2"/>
    <dgm:cxn modelId="{84B0A6DA-8B9C-4EB1-A85B-DEAB55D9231C}" type="presParOf" srcId="{280B0CF2-6AB3-4917-8B2B-1A95DB6C93E2}" destId="{C60C3776-E6DB-434B-B8AF-70940A4F5D5B}" srcOrd="0" destOrd="0" presId="urn:microsoft.com/office/officeart/2005/8/layout/lProcess2"/>
    <dgm:cxn modelId="{F47977D6-2132-4E37-A9CD-520BFFD25EFB}" type="presParOf" srcId="{9A4033B0-611D-4713-863E-7DB46897F545}" destId="{1ECF7AE7-89B1-4968-B613-FAEA955771FC}" srcOrd="3" destOrd="0" presId="urn:microsoft.com/office/officeart/2005/8/layout/lProcess2"/>
    <dgm:cxn modelId="{23C8B08F-3D35-4C84-AF19-A587E7DED8E3}" type="presParOf" srcId="{9A4033B0-611D-4713-863E-7DB46897F545}" destId="{4C7D9E48-B089-4664-8EFD-78B04B96EB02}" srcOrd="4" destOrd="0" presId="urn:microsoft.com/office/officeart/2005/8/layout/lProcess2"/>
    <dgm:cxn modelId="{B320ED89-D07C-4696-98C5-3807A322C004}" type="presParOf" srcId="{4C7D9E48-B089-4664-8EFD-78B04B96EB02}" destId="{6AD101D2-12A9-44AB-83EC-521EE74369F2}" srcOrd="0" destOrd="0" presId="urn:microsoft.com/office/officeart/2005/8/layout/lProcess2"/>
    <dgm:cxn modelId="{F11A5C4C-1813-457C-934E-98E7333DACF5}" type="presParOf" srcId="{4C7D9E48-B089-4664-8EFD-78B04B96EB02}" destId="{E1720DB5-A788-4D68-9836-7592313DD396}" srcOrd="1" destOrd="0" presId="urn:microsoft.com/office/officeart/2005/8/layout/lProcess2"/>
    <dgm:cxn modelId="{23B6C147-8FC0-4E0C-8262-F84EF0DE13DB}" type="presParOf" srcId="{4C7D9E48-B089-4664-8EFD-78B04B96EB02}" destId="{26CECB48-7338-42FA-832B-DBD3629EA64C}" srcOrd="2" destOrd="0" presId="urn:microsoft.com/office/officeart/2005/8/layout/lProcess2"/>
    <dgm:cxn modelId="{3D40DD54-AA74-444C-8236-B887E2B56F3B}" type="presParOf" srcId="{26CECB48-7338-42FA-832B-DBD3629EA64C}" destId="{D6E59C76-06EC-4DFC-B84F-D287D1F6567A}" srcOrd="0" destOrd="0" presId="urn:microsoft.com/office/officeart/2005/8/layout/lProcess2"/>
    <dgm:cxn modelId="{DB1D5366-0937-4CCE-8154-D53CEB181FE2}" type="presParOf" srcId="{D6E59C76-06EC-4DFC-B84F-D287D1F6567A}" destId="{F6DDEFDB-2CB8-4525-9483-A0F815B4B7B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CB9699B-03A5-4DF7-BDB6-4CE2276D62DD}" type="doc">
      <dgm:prSet loTypeId="urn:microsoft.com/office/officeart/2005/8/layout/funnel1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BD6830F-2E36-40A4-8BA2-B4EEC5D5A12E}">
      <dgm:prSet/>
      <dgm:spPr/>
      <dgm:t>
        <a:bodyPr/>
        <a:lstStyle/>
        <a:p>
          <a:pPr rtl="0"/>
          <a:r>
            <a:rPr lang="es-CO">
              <a:solidFill>
                <a:schemeClr val="tx1"/>
              </a:solidFill>
            </a:rPr>
            <a:t>Presente (estado actual)</a:t>
          </a:r>
          <a:endParaRPr lang="en-US">
            <a:solidFill>
              <a:schemeClr val="tx1"/>
            </a:solidFill>
          </a:endParaRPr>
        </a:p>
      </dgm:t>
    </dgm:pt>
    <dgm:pt modelId="{453C2BCF-0D65-4AFE-BD4B-081B0F422667}" type="parTrans" cxnId="{23438818-BFAE-4561-A687-238B34B7D6D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AA27831-2D3C-4489-BBB7-52D3BC24BCAA}" type="sibTrans" cxnId="{23438818-BFAE-4561-A687-238B34B7D6D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7CE66EB-39CD-457E-B569-EF3AAC3E3CFD}">
      <dgm:prSet/>
      <dgm:spPr/>
      <dgm:t>
        <a:bodyPr/>
        <a:lstStyle/>
        <a:p>
          <a:pPr rtl="0"/>
          <a:r>
            <a:rPr lang="es-CO">
              <a:solidFill>
                <a:schemeClr val="tx1"/>
              </a:solidFill>
            </a:rPr>
            <a:t>Pasado (revisión histórica)</a:t>
          </a:r>
          <a:endParaRPr lang="en-US">
            <a:solidFill>
              <a:schemeClr val="tx1"/>
            </a:solidFill>
          </a:endParaRPr>
        </a:p>
      </dgm:t>
    </dgm:pt>
    <dgm:pt modelId="{F73E6079-57FB-47BD-9523-8EA21B11D8A1}" type="parTrans" cxnId="{75A7FD9E-1502-45AD-BC30-0B94FDB18C7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8638E91-5838-4E38-B2F1-4B8140F4EACD}" type="sibTrans" cxnId="{75A7FD9E-1502-45AD-BC30-0B94FDB18C7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00360B5-AD52-4BBD-94AC-4BEA5DBCF8FA}">
      <dgm:prSet/>
      <dgm:spPr/>
      <dgm:t>
        <a:bodyPr/>
        <a:lstStyle/>
        <a:p>
          <a:pPr rtl="0"/>
          <a:r>
            <a:rPr lang="es-CO" dirty="0">
              <a:solidFill>
                <a:schemeClr val="tx1"/>
              </a:solidFill>
            </a:rPr>
            <a:t>Futuro (técnicas de creatividad)</a:t>
          </a:r>
          <a:endParaRPr lang="en-US" dirty="0">
            <a:solidFill>
              <a:schemeClr val="tx1"/>
            </a:solidFill>
          </a:endParaRPr>
        </a:p>
      </dgm:t>
    </dgm:pt>
    <dgm:pt modelId="{BFF83671-2967-4505-9706-A43E28D12D61}" type="parTrans" cxnId="{B1FFB762-08AE-4596-B479-65B373EF128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9C53217-FA38-4FE3-88FA-1F5958827FC2}" type="sibTrans" cxnId="{B1FFB762-08AE-4596-B479-65B373EF128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F94FF3C-BB42-4B54-80F6-7BC6A02B14E5}">
      <dgm:prSet/>
      <dgm:spPr/>
      <dgm:t>
        <a:bodyPr/>
        <a:lstStyle/>
        <a:p>
          <a:pPr rtl="0"/>
          <a:endParaRPr lang="en-US" dirty="0">
            <a:solidFill>
              <a:schemeClr val="tx1"/>
            </a:solidFill>
          </a:endParaRPr>
        </a:p>
      </dgm:t>
    </dgm:pt>
    <dgm:pt modelId="{2052CDF2-219F-45E8-8FCD-9063B1E0E043}" type="parTrans" cxnId="{4A4E80E8-2B8E-47CA-97D6-7EE2B243C97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1726C85-968C-408B-B44F-1F1CFA074988}" type="sibTrans" cxnId="{4A4E80E8-2B8E-47CA-97D6-7EE2B243C97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E01593A-C785-42DC-9BD1-DD909555C462}" type="pres">
      <dgm:prSet presAssocID="{ACB9699B-03A5-4DF7-BDB6-4CE2276D62DD}" presName="Name0" presStyleCnt="0">
        <dgm:presLayoutVars>
          <dgm:chMax val="4"/>
          <dgm:resizeHandles val="exact"/>
        </dgm:presLayoutVars>
      </dgm:prSet>
      <dgm:spPr/>
    </dgm:pt>
    <dgm:pt modelId="{D1ABF454-46F2-4FFA-8695-89549D20D02F}" type="pres">
      <dgm:prSet presAssocID="{ACB9699B-03A5-4DF7-BDB6-4CE2276D62DD}" presName="ellipse" presStyleLbl="trBgShp" presStyleIdx="0" presStyleCnt="1"/>
      <dgm:spPr/>
    </dgm:pt>
    <dgm:pt modelId="{63D4F6F3-7023-41D2-BEB5-0EAB4704FC1C}" type="pres">
      <dgm:prSet presAssocID="{ACB9699B-03A5-4DF7-BDB6-4CE2276D62DD}" presName="arrow1" presStyleLbl="fgShp" presStyleIdx="0" presStyleCnt="1"/>
      <dgm:spPr>
        <a:noFill/>
        <a:ln>
          <a:noFill/>
        </a:ln>
      </dgm:spPr>
    </dgm:pt>
    <dgm:pt modelId="{1D4CF41D-4FFE-430B-926A-B169B1BA48AF}" type="pres">
      <dgm:prSet presAssocID="{ACB9699B-03A5-4DF7-BDB6-4CE2276D62DD}" presName="rectangle" presStyleLbl="revTx" presStyleIdx="0" presStyleCnt="1">
        <dgm:presLayoutVars>
          <dgm:bulletEnabled val="1"/>
        </dgm:presLayoutVars>
      </dgm:prSet>
      <dgm:spPr/>
    </dgm:pt>
    <dgm:pt modelId="{62BA7B1A-30DC-404C-8221-D0EB30EF8288}" type="pres">
      <dgm:prSet presAssocID="{E7CE66EB-39CD-457E-B569-EF3AAC3E3CFD}" presName="item1" presStyleLbl="node1" presStyleIdx="0" presStyleCnt="3">
        <dgm:presLayoutVars>
          <dgm:bulletEnabled val="1"/>
        </dgm:presLayoutVars>
      </dgm:prSet>
      <dgm:spPr/>
    </dgm:pt>
    <dgm:pt modelId="{88145918-4738-48DE-97C6-83E3AE6F0580}" type="pres">
      <dgm:prSet presAssocID="{600360B5-AD52-4BBD-94AC-4BEA5DBCF8FA}" presName="item2" presStyleLbl="node1" presStyleIdx="1" presStyleCnt="3" custScaleX="116539" custScaleY="106720">
        <dgm:presLayoutVars>
          <dgm:bulletEnabled val="1"/>
        </dgm:presLayoutVars>
      </dgm:prSet>
      <dgm:spPr/>
    </dgm:pt>
    <dgm:pt modelId="{465A1EF8-921D-46D2-9641-D64DD32D13BE}" type="pres">
      <dgm:prSet presAssocID="{BF94FF3C-BB42-4B54-80F6-7BC6A02B14E5}" presName="item3" presStyleLbl="node1" presStyleIdx="2" presStyleCnt="3" custScaleX="116788" custScaleY="114826">
        <dgm:presLayoutVars>
          <dgm:bulletEnabled val="1"/>
        </dgm:presLayoutVars>
      </dgm:prSet>
      <dgm:spPr/>
    </dgm:pt>
    <dgm:pt modelId="{66B7104D-5BBC-4567-B5E3-02DD0A914000}" type="pres">
      <dgm:prSet presAssocID="{ACB9699B-03A5-4DF7-BDB6-4CE2276D62DD}" presName="funnel" presStyleLbl="trAlignAcc1" presStyleIdx="0" presStyleCnt="1" custScaleY="124167"/>
      <dgm:spPr/>
    </dgm:pt>
  </dgm:ptLst>
  <dgm:cxnLst>
    <dgm:cxn modelId="{55A8D717-1EEF-4455-AC8A-76C1944B9B82}" type="presOf" srcId="{E7CE66EB-39CD-457E-B569-EF3AAC3E3CFD}" destId="{88145918-4738-48DE-97C6-83E3AE6F0580}" srcOrd="0" destOrd="0" presId="urn:microsoft.com/office/officeart/2005/8/layout/funnel1"/>
    <dgm:cxn modelId="{23438818-BFAE-4561-A687-238B34B7D6DE}" srcId="{ACB9699B-03A5-4DF7-BDB6-4CE2276D62DD}" destId="{3BD6830F-2E36-40A4-8BA2-B4EEC5D5A12E}" srcOrd="0" destOrd="0" parTransId="{453C2BCF-0D65-4AFE-BD4B-081B0F422667}" sibTransId="{CAA27831-2D3C-4489-BBB7-52D3BC24BCAA}"/>
    <dgm:cxn modelId="{A292261F-FA17-46B4-AE88-F58FEA061744}" type="presOf" srcId="{BF94FF3C-BB42-4B54-80F6-7BC6A02B14E5}" destId="{1D4CF41D-4FFE-430B-926A-B169B1BA48AF}" srcOrd="0" destOrd="0" presId="urn:microsoft.com/office/officeart/2005/8/layout/funnel1"/>
    <dgm:cxn modelId="{325DF23F-2551-4506-9DAA-7663D44807C7}" type="presOf" srcId="{ACB9699B-03A5-4DF7-BDB6-4CE2276D62DD}" destId="{9E01593A-C785-42DC-9BD1-DD909555C462}" srcOrd="0" destOrd="0" presId="urn:microsoft.com/office/officeart/2005/8/layout/funnel1"/>
    <dgm:cxn modelId="{B1FFB762-08AE-4596-B479-65B373EF1282}" srcId="{ACB9699B-03A5-4DF7-BDB6-4CE2276D62DD}" destId="{600360B5-AD52-4BBD-94AC-4BEA5DBCF8FA}" srcOrd="2" destOrd="0" parTransId="{BFF83671-2967-4505-9706-A43E28D12D61}" sibTransId="{19C53217-FA38-4FE3-88FA-1F5958827FC2}"/>
    <dgm:cxn modelId="{75A7FD9E-1502-45AD-BC30-0B94FDB18C71}" srcId="{ACB9699B-03A5-4DF7-BDB6-4CE2276D62DD}" destId="{E7CE66EB-39CD-457E-B569-EF3AAC3E3CFD}" srcOrd="1" destOrd="0" parTransId="{F73E6079-57FB-47BD-9523-8EA21B11D8A1}" sibTransId="{38638E91-5838-4E38-B2F1-4B8140F4EACD}"/>
    <dgm:cxn modelId="{9C700CBA-AB6F-4038-B7D7-AE52FEEFC2E5}" type="presOf" srcId="{3BD6830F-2E36-40A4-8BA2-B4EEC5D5A12E}" destId="{465A1EF8-921D-46D2-9641-D64DD32D13BE}" srcOrd="0" destOrd="0" presId="urn:microsoft.com/office/officeart/2005/8/layout/funnel1"/>
    <dgm:cxn modelId="{71648BC6-2A4C-43D8-A7AB-14492C5EAAC8}" type="presOf" srcId="{600360B5-AD52-4BBD-94AC-4BEA5DBCF8FA}" destId="{62BA7B1A-30DC-404C-8221-D0EB30EF8288}" srcOrd="0" destOrd="0" presId="urn:microsoft.com/office/officeart/2005/8/layout/funnel1"/>
    <dgm:cxn modelId="{4A4E80E8-2B8E-47CA-97D6-7EE2B243C975}" srcId="{ACB9699B-03A5-4DF7-BDB6-4CE2276D62DD}" destId="{BF94FF3C-BB42-4B54-80F6-7BC6A02B14E5}" srcOrd="3" destOrd="0" parTransId="{2052CDF2-219F-45E8-8FCD-9063B1E0E043}" sibTransId="{11726C85-968C-408B-B44F-1F1CFA074988}"/>
    <dgm:cxn modelId="{C1DBD77D-D7EA-41D1-908A-2DDAD3C9E427}" type="presParOf" srcId="{9E01593A-C785-42DC-9BD1-DD909555C462}" destId="{D1ABF454-46F2-4FFA-8695-89549D20D02F}" srcOrd="0" destOrd="0" presId="urn:microsoft.com/office/officeart/2005/8/layout/funnel1"/>
    <dgm:cxn modelId="{B58ACBD2-DA32-44B9-8EE4-6601D12E70CB}" type="presParOf" srcId="{9E01593A-C785-42DC-9BD1-DD909555C462}" destId="{63D4F6F3-7023-41D2-BEB5-0EAB4704FC1C}" srcOrd="1" destOrd="0" presId="urn:microsoft.com/office/officeart/2005/8/layout/funnel1"/>
    <dgm:cxn modelId="{C9182DCB-8F9B-455A-8355-3F003532D622}" type="presParOf" srcId="{9E01593A-C785-42DC-9BD1-DD909555C462}" destId="{1D4CF41D-4FFE-430B-926A-B169B1BA48AF}" srcOrd="2" destOrd="0" presId="urn:microsoft.com/office/officeart/2005/8/layout/funnel1"/>
    <dgm:cxn modelId="{4D2DCBBA-46D5-4CDC-9270-CFA103CEFD00}" type="presParOf" srcId="{9E01593A-C785-42DC-9BD1-DD909555C462}" destId="{62BA7B1A-30DC-404C-8221-D0EB30EF8288}" srcOrd="3" destOrd="0" presId="urn:microsoft.com/office/officeart/2005/8/layout/funnel1"/>
    <dgm:cxn modelId="{CB09DF62-385A-4358-870F-FA2AD7C909CE}" type="presParOf" srcId="{9E01593A-C785-42DC-9BD1-DD909555C462}" destId="{88145918-4738-48DE-97C6-83E3AE6F0580}" srcOrd="4" destOrd="0" presId="urn:microsoft.com/office/officeart/2005/8/layout/funnel1"/>
    <dgm:cxn modelId="{E308B83E-987D-490F-9DD5-D34E23F4F68B}" type="presParOf" srcId="{9E01593A-C785-42DC-9BD1-DD909555C462}" destId="{465A1EF8-921D-46D2-9641-D64DD32D13BE}" srcOrd="5" destOrd="0" presId="urn:microsoft.com/office/officeart/2005/8/layout/funnel1"/>
    <dgm:cxn modelId="{388F9595-0F28-4DBB-9D3D-82BF77ECFA9B}" type="presParOf" srcId="{9E01593A-C785-42DC-9BD1-DD909555C462}" destId="{66B7104D-5BBC-4567-B5E3-02DD0A91400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CAC1F0A-A191-FB4B-B6DE-234CAD2596DE}" type="doc">
      <dgm:prSet loTypeId="urn:microsoft.com/office/officeart/2005/8/layout/radial3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C311A2D-FAC4-544E-ABA2-4C69E5545474}">
      <dgm:prSet phldrT="[Texto]" custT="1"/>
      <dgm:spPr/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LIDERAZGO Y COMPROMISO</a:t>
          </a:r>
        </a:p>
      </dgm:t>
    </dgm:pt>
    <dgm:pt modelId="{B64E3575-53E4-1940-8980-286267C4EB41}" type="parTrans" cxnId="{F31447E8-6DE1-DF40-B6EB-43508FF65E8D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8A400367-E6FD-2F43-ACB9-9252C3CD725F}" type="sibTrans" cxnId="{F31447E8-6DE1-DF40-B6EB-43508FF65E8D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158A5C70-8B91-234F-8AE8-491C51D42701}">
      <dgm:prSet phldrT="[Texto]" custT="1"/>
      <dgm:spPr/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MEJORA</a:t>
          </a:r>
        </a:p>
      </dgm:t>
    </dgm:pt>
    <dgm:pt modelId="{0BA43A89-5C68-0A43-84E4-3BE8DDEB5F15}" type="parTrans" cxnId="{93A26E38-0B5D-3547-A4B6-E550C7837784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F0825BF2-C161-5348-AB0D-0407D1A1F3E1}" type="sibTrans" cxnId="{93A26E38-0B5D-3547-A4B6-E550C7837784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747A6F94-45D8-4D44-A2A3-90FEE9BC9269}">
      <dgm:prSet phldrT="[Texto]" custT="1"/>
      <dgm:spPr/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INTEGRACIÓN</a:t>
          </a:r>
        </a:p>
      </dgm:t>
    </dgm:pt>
    <dgm:pt modelId="{58504E79-C50E-1D4C-86CB-C740CF7C11C0}" type="parTrans" cxnId="{978D075B-B635-D744-B314-D0EF1EF48EB7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49993E9A-44CE-F94C-AA4E-816F22F40502}" type="sibTrans" cxnId="{978D075B-B635-D744-B314-D0EF1EF48EB7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5C0987EB-926B-2949-B67F-2196FA2961EF}">
      <dgm:prSet phldrT="[Texto]" custT="1"/>
      <dgm:spPr/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DISEÑO</a:t>
          </a:r>
        </a:p>
      </dgm:t>
    </dgm:pt>
    <dgm:pt modelId="{4CAB0D8E-BEF8-4246-9579-F4FA43924E4A}" type="parTrans" cxnId="{8D4B87A3-9FF7-9544-A81D-3FB74B496D29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F7BB42BE-A48C-8845-A3F9-4562D93AE897}" type="sibTrans" cxnId="{8D4B87A3-9FF7-9544-A81D-3FB74B496D29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264AA5E2-D19D-C245-8FDF-143EFF62FFB8}">
      <dgm:prSet phldrT="[Texto]" custT="1"/>
      <dgm:spPr/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IMPLEMENTACIÓN</a:t>
          </a:r>
        </a:p>
      </dgm:t>
    </dgm:pt>
    <dgm:pt modelId="{093B1851-66B5-784C-92FE-3447559B6C0C}" type="parTrans" cxnId="{4FF0A2DD-88F6-584C-A808-C128C20FD3F6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5FD31808-AFA3-9E4B-8F07-70DB6CE213B3}" type="sibTrans" cxnId="{4FF0A2DD-88F6-584C-A808-C128C20FD3F6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4EBCDD58-EB3E-244D-B5CA-FC275D850010}">
      <dgm:prSet phldrT="[Texto]" custT="1"/>
      <dgm:spPr/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VALORACIÓN</a:t>
          </a:r>
        </a:p>
      </dgm:t>
    </dgm:pt>
    <dgm:pt modelId="{0D4298C0-AA2C-5E4A-BC51-9E4BEFA31B6A}" type="parTrans" cxnId="{DF6EA6A1-D964-164A-8F81-AD3D6E887300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2FA72537-940B-9E44-AD22-E9F8C355ACAA}" type="sibTrans" cxnId="{DF6EA6A1-D964-164A-8F81-AD3D6E887300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EB079269-69ED-E347-B5CC-1160A6EB0A4A}" type="pres">
      <dgm:prSet presAssocID="{5CAC1F0A-A191-FB4B-B6DE-234CAD2596DE}" presName="composite" presStyleCnt="0">
        <dgm:presLayoutVars>
          <dgm:chMax val="1"/>
          <dgm:dir/>
          <dgm:resizeHandles val="exact"/>
        </dgm:presLayoutVars>
      </dgm:prSet>
      <dgm:spPr/>
    </dgm:pt>
    <dgm:pt modelId="{26CB4A01-0BF2-0541-87B6-289DE2354CE4}" type="pres">
      <dgm:prSet presAssocID="{5CAC1F0A-A191-FB4B-B6DE-234CAD2596DE}" presName="radial" presStyleCnt="0">
        <dgm:presLayoutVars>
          <dgm:animLvl val="ctr"/>
        </dgm:presLayoutVars>
      </dgm:prSet>
      <dgm:spPr/>
    </dgm:pt>
    <dgm:pt modelId="{55CC2679-6B8E-2940-AFBC-E7CB1632435C}" type="pres">
      <dgm:prSet presAssocID="{7C311A2D-FAC4-544E-ABA2-4C69E5545474}" presName="centerShape" presStyleLbl="vennNode1" presStyleIdx="0" presStyleCnt="6" custLinFactNeighborX="265" custLinFactNeighborY="-749"/>
      <dgm:spPr/>
    </dgm:pt>
    <dgm:pt modelId="{E695D83C-747D-714E-ABEA-7FE33A4C0F3E}" type="pres">
      <dgm:prSet presAssocID="{158A5C70-8B91-234F-8AE8-491C51D42701}" presName="node" presStyleLbl="vennNode1" presStyleIdx="1" presStyleCnt="6" custScaleX="187116">
        <dgm:presLayoutVars>
          <dgm:bulletEnabled val="1"/>
        </dgm:presLayoutVars>
      </dgm:prSet>
      <dgm:spPr/>
    </dgm:pt>
    <dgm:pt modelId="{F2909D17-6B6B-F040-BE18-309A194B29DA}" type="pres">
      <dgm:prSet presAssocID="{747A6F94-45D8-4D44-A2A3-90FEE9BC9269}" presName="node" presStyleLbl="vennNode1" presStyleIdx="2" presStyleCnt="6" custScaleX="183826" custRadScaleRad="109299" custRadScaleInc="2190">
        <dgm:presLayoutVars>
          <dgm:bulletEnabled val="1"/>
        </dgm:presLayoutVars>
      </dgm:prSet>
      <dgm:spPr/>
    </dgm:pt>
    <dgm:pt modelId="{BB3DC672-1E23-2044-9DB2-304EAF051FDC}" type="pres">
      <dgm:prSet presAssocID="{5C0987EB-926B-2949-B67F-2196FA2961EF}" presName="node" presStyleLbl="vennNode1" presStyleIdx="3" presStyleCnt="6" custScaleX="187466" custRadScaleRad="106784" custRadScaleInc="-15442">
        <dgm:presLayoutVars>
          <dgm:bulletEnabled val="1"/>
        </dgm:presLayoutVars>
      </dgm:prSet>
      <dgm:spPr/>
    </dgm:pt>
    <dgm:pt modelId="{92151639-8174-754F-B8F1-F5C065EDCBEA}" type="pres">
      <dgm:prSet presAssocID="{264AA5E2-D19D-C245-8FDF-143EFF62FFB8}" presName="node" presStyleLbl="vennNode1" presStyleIdx="4" presStyleCnt="6" custScaleX="217200" custRadScaleRad="108500" custRadScaleInc="17340">
        <dgm:presLayoutVars>
          <dgm:bulletEnabled val="1"/>
        </dgm:presLayoutVars>
      </dgm:prSet>
      <dgm:spPr/>
    </dgm:pt>
    <dgm:pt modelId="{66C3D295-5853-DA4C-A026-3C358C48C418}" type="pres">
      <dgm:prSet presAssocID="{4EBCDD58-EB3E-244D-B5CA-FC275D850010}" presName="node" presStyleLbl="vennNode1" presStyleIdx="5" presStyleCnt="6" custScaleX="168116" custRadScaleRad="102368" custRadScaleInc="14">
        <dgm:presLayoutVars>
          <dgm:bulletEnabled val="1"/>
        </dgm:presLayoutVars>
      </dgm:prSet>
      <dgm:spPr/>
    </dgm:pt>
  </dgm:ptLst>
  <dgm:cxnLst>
    <dgm:cxn modelId="{49A79010-CEB8-E94B-849F-668E6D8E0462}" type="presOf" srcId="{4EBCDD58-EB3E-244D-B5CA-FC275D850010}" destId="{66C3D295-5853-DA4C-A026-3C358C48C418}" srcOrd="0" destOrd="0" presId="urn:microsoft.com/office/officeart/2005/8/layout/radial3"/>
    <dgm:cxn modelId="{F6A37633-417C-6F43-94CA-2A98DB59FD38}" type="presOf" srcId="{7C311A2D-FAC4-544E-ABA2-4C69E5545474}" destId="{55CC2679-6B8E-2940-AFBC-E7CB1632435C}" srcOrd="0" destOrd="0" presId="urn:microsoft.com/office/officeart/2005/8/layout/radial3"/>
    <dgm:cxn modelId="{93A26E38-0B5D-3547-A4B6-E550C7837784}" srcId="{7C311A2D-FAC4-544E-ABA2-4C69E5545474}" destId="{158A5C70-8B91-234F-8AE8-491C51D42701}" srcOrd="0" destOrd="0" parTransId="{0BA43A89-5C68-0A43-84E4-3BE8DDEB5F15}" sibTransId="{F0825BF2-C161-5348-AB0D-0407D1A1F3E1}"/>
    <dgm:cxn modelId="{978D075B-B635-D744-B314-D0EF1EF48EB7}" srcId="{7C311A2D-FAC4-544E-ABA2-4C69E5545474}" destId="{747A6F94-45D8-4D44-A2A3-90FEE9BC9269}" srcOrd="1" destOrd="0" parTransId="{58504E79-C50E-1D4C-86CB-C740CF7C11C0}" sibTransId="{49993E9A-44CE-F94C-AA4E-816F22F40502}"/>
    <dgm:cxn modelId="{CAE3FC5F-33FA-D540-876D-84B5BF53EAA6}" type="presOf" srcId="{5CAC1F0A-A191-FB4B-B6DE-234CAD2596DE}" destId="{EB079269-69ED-E347-B5CC-1160A6EB0A4A}" srcOrd="0" destOrd="0" presId="urn:microsoft.com/office/officeart/2005/8/layout/radial3"/>
    <dgm:cxn modelId="{AB5E8D77-94B6-1C42-86FA-E95BC56EC7FA}" type="presOf" srcId="{158A5C70-8B91-234F-8AE8-491C51D42701}" destId="{E695D83C-747D-714E-ABEA-7FE33A4C0F3E}" srcOrd="0" destOrd="0" presId="urn:microsoft.com/office/officeart/2005/8/layout/radial3"/>
    <dgm:cxn modelId="{DF6EA6A1-D964-164A-8F81-AD3D6E887300}" srcId="{7C311A2D-FAC4-544E-ABA2-4C69E5545474}" destId="{4EBCDD58-EB3E-244D-B5CA-FC275D850010}" srcOrd="4" destOrd="0" parTransId="{0D4298C0-AA2C-5E4A-BC51-9E4BEFA31B6A}" sibTransId="{2FA72537-940B-9E44-AD22-E9F8C355ACAA}"/>
    <dgm:cxn modelId="{8D4B87A3-9FF7-9544-A81D-3FB74B496D29}" srcId="{7C311A2D-FAC4-544E-ABA2-4C69E5545474}" destId="{5C0987EB-926B-2949-B67F-2196FA2961EF}" srcOrd="2" destOrd="0" parTransId="{4CAB0D8E-BEF8-4246-9579-F4FA43924E4A}" sibTransId="{F7BB42BE-A48C-8845-A3F9-4562D93AE897}"/>
    <dgm:cxn modelId="{57F5EBCA-EEFB-0E48-8FF0-B8ACEBD544D7}" type="presOf" srcId="{5C0987EB-926B-2949-B67F-2196FA2961EF}" destId="{BB3DC672-1E23-2044-9DB2-304EAF051FDC}" srcOrd="0" destOrd="0" presId="urn:microsoft.com/office/officeart/2005/8/layout/radial3"/>
    <dgm:cxn modelId="{873414DD-4647-E342-9716-A1B2CA9BBC4F}" type="presOf" srcId="{747A6F94-45D8-4D44-A2A3-90FEE9BC9269}" destId="{F2909D17-6B6B-F040-BE18-309A194B29DA}" srcOrd="0" destOrd="0" presId="urn:microsoft.com/office/officeart/2005/8/layout/radial3"/>
    <dgm:cxn modelId="{4FF0A2DD-88F6-584C-A808-C128C20FD3F6}" srcId="{7C311A2D-FAC4-544E-ABA2-4C69E5545474}" destId="{264AA5E2-D19D-C245-8FDF-143EFF62FFB8}" srcOrd="3" destOrd="0" parTransId="{093B1851-66B5-784C-92FE-3447559B6C0C}" sibTransId="{5FD31808-AFA3-9E4B-8F07-70DB6CE213B3}"/>
    <dgm:cxn modelId="{F31447E8-6DE1-DF40-B6EB-43508FF65E8D}" srcId="{5CAC1F0A-A191-FB4B-B6DE-234CAD2596DE}" destId="{7C311A2D-FAC4-544E-ABA2-4C69E5545474}" srcOrd="0" destOrd="0" parTransId="{B64E3575-53E4-1940-8980-286267C4EB41}" sibTransId="{8A400367-E6FD-2F43-ACB9-9252C3CD725F}"/>
    <dgm:cxn modelId="{9D43D0F1-0519-5143-91A5-F7FEC170952F}" type="presOf" srcId="{264AA5E2-D19D-C245-8FDF-143EFF62FFB8}" destId="{92151639-8174-754F-B8F1-F5C065EDCBEA}" srcOrd="0" destOrd="0" presId="urn:microsoft.com/office/officeart/2005/8/layout/radial3"/>
    <dgm:cxn modelId="{9FAA7FF9-CD51-2E46-9901-66F8903F01C9}" type="presParOf" srcId="{EB079269-69ED-E347-B5CC-1160A6EB0A4A}" destId="{26CB4A01-0BF2-0541-87B6-289DE2354CE4}" srcOrd="0" destOrd="0" presId="urn:microsoft.com/office/officeart/2005/8/layout/radial3"/>
    <dgm:cxn modelId="{CF1C7DA4-3A11-A94D-AE74-9C9AC7C4F3B5}" type="presParOf" srcId="{26CB4A01-0BF2-0541-87B6-289DE2354CE4}" destId="{55CC2679-6B8E-2940-AFBC-E7CB1632435C}" srcOrd="0" destOrd="0" presId="urn:microsoft.com/office/officeart/2005/8/layout/radial3"/>
    <dgm:cxn modelId="{CCCCB3A0-7B82-CE46-AD56-C0EF387B1D2B}" type="presParOf" srcId="{26CB4A01-0BF2-0541-87B6-289DE2354CE4}" destId="{E695D83C-747D-714E-ABEA-7FE33A4C0F3E}" srcOrd="1" destOrd="0" presId="urn:microsoft.com/office/officeart/2005/8/layout/radial3"/>
    <dgm:cxn modelId="{8997E7BC-E340-B244-80AC-E3B81F8B82DE}" type="presParOf" srcId="{26CB4A01-0BF2-0541-87B6-289DE2354CE4}" destId="{F2909D17-6B6B-F040-BE18-309A194B29DA}" srcOrd="2" destOrd="0" presId="urn:microsoft.com/office/officeart/2005/8/layout/radial3"/>
    <dgm:cxn modelId="{4AA2ABC9-B322-AE43-A206-8702E0A5A99A}" type="presParOf" srcId="{26CB4A01-0BF2-0541-87B6-289DE2354CE4}" destId="{BB3DC672-1E23-2044-9DB2-304EAF051FDC}" srcOrd="3" destOrd="0" presId="urn:microsoft.com/office/officeart/2005/8/layout/radial3"/>
    <dgm:cxn modelId="{AFAAC71A-9367-C547-8750-393E10534253}" type="presParOf" srcId="{26CB4A01-0BF2-0541-87B6-289DE2354CE4}" destId="{92151639-8174-754F-B8F1-F5C065EDCBEA}" srcOrd="4" destOrd="0" presId="urn:microsoft.com/office/officeart/2005/8/layout/radial3"/>
    <dgm:cxn modelId="{6E7AC070-BAE3-B64F-BEE9-0051EB349A61}" type="presParOf" srcId="{26CB4A01-0BF2-0541-87B6-289DE2354CE4}" destId="{66C3D295-5853-DA4C-A026-3C358C48C418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ABB1AB-8337-457E-9231-7FA34383189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2471948-49CF-4480-AF20-072AF89F61C4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Identificación del riesgo</a:t>
          </a:r>
        </a:p>
      </dgm:t>
    </dgm:pt>
    <dgm:pt modelId="{F3CB4C2F-419F-4B08-A135-A0255F922467}" type="parTrans" cxnId="{13BAEC88-A066-4FDD-BB14-E28ECACB1E03}">
      <dgm:prSet/>
      <dgm:spPr/>
      <dgm:t>
        <a:bodyPr/>
        <a:lstStyle/>
        <a:p>
          <a:endParaRPr lang="es-ES"/>
        </a:p>
      </dgm:t>
    </dgm:pt>
    <dgm:pt modelId="{80B7DC31-1A63-43D2-94FE-7EEA64CA234F}" type="sibTrans" cxnId="{13BAEC88-A066-4FDD-BB14-E28ECACB1E03}">
      <dgm:prSet/>
      <dgm:spPr/>
      <dgm:t>
        <a:bodyPr/>
        <a:lstStyle/>
        <a:p>
          <a:endParaRPr lang="es-ES"/>
        </a:p>
      </dgm:t>
    </dgm:pt>
    <dgm:pt modelId="{5485C86F-E803-499C-8E2B-E8F070E78C29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Análisis del riesgo</a:t>
          </a:r>
        </a:p>
      </dgm:t>
    </dgm:pt>
    <dgm:pt modelId="{201E2415-B1E9-4AA9-B487-4E4551C7F58C}" type="parTrans" cxnId="{12507060-9293-4866-8B80-1CB9C8AA6450}">
      <dgm:prSet/>
      <dgm:spPr/>
      <dgm:t>
        <a:bodyPr/>
        <a:lstStyle/>
        <a:p>
          <a:endParaRPr lang="es-ES"/>
        </a:p>
      </dgm:t>
    </dgm:pt>
    <dgm:pt modelId="{41BF87F5-1603-47DC-9A2D-508B566BBBF6}" type="sibTrans" cxnId="{12507060-9293-4866-8B80-1CB9C8AA6450}">
      <dgm:prSet/>
      <dgm:spPr/>
      <dgm:t>
        <a:bodyPr/>
        <a:lstStyle/>
        <a:p>
          <a:endParaRPr lang="es-ES"/>
        </a:p>
      </dgm:t>
    </dgm:pt>
    <dgm:pt modelId="{847F1CC9-D88C-4ED8-A9E3-9AC38D228E0A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Valoración del riesgo</a:t>
          </a:r>
        </a:p>
      </dgm:t>
    </dgm:pt>
    <dgm:pt modelId="{6078CCE5-1931-47C0-BC36-3B20B2A37DF9}" type="parTrans" cxnId="{1AB4473E-A309-41F9-92CD-C1AB851ACD20}">
      <dgm:prSet/>
      <dgm:spPr/>
      <dgm:t>
        <a:bodyPr/>
        <a:lstStyle/>
        <a:p>
          <a:endParaRPr lang="es-ES"/>
        </a:p>
      </dgm:t>
    </dgm:pt>
    <dgm:pt modelId="{C5EB1D8F-30AD-4CB8-BD3F-A9A533AB9BAE}" type="sibTrans" cxnId="{1AB4473E-A309-41F9-92CD-C1AB851ACD20}">
      <dgm:prSet/>
      <dgm:spPr/>
      <dgm:t>
        <a:bodyPr/>
        <a:lstStyle/>
        <a:p>
          <a:endParaRPr lang="es-ES"/>
        </a:p>
      </dgm:t>
    </dgm:pt>
    <dgm:pt modelId="{AAACBA88-684A-43A2-A3E5-9423EDB95E9D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Tratamiento del riesgo</a:t>
          </a:r>
        </a:p>
      </dgm:t>
    </dgm:pt>
    <dgm:pt modelId="{6F4C2A0B-06BB-448E-B35E-36F55C0E1D80}" type="parTrans" cxnId="{47934660-1A2C-4308-8BA2-A8A75C10210E}">
      <dgm:prSet/>
      <dgm:spPr/>
      <dgm:t>
        <a:bodyPr/>
        <a:lstStyle/>
        <a:p>
          <a:endParaRPr lang="es-ES"/>
        </a:p>
      </dgm:t>
    </dgm:pt>
    <dgm:pt modelId="{B0D66AF0-0374-49E0-954E-53FF3184F02E}" type="sibTrans" cxnId="{47934660-1A2C-4308-8BA2-A8A75C10210E}">
      <dgm:prSet/>
      <dgm:spPr/>
      <dgm:t>
        <a:bodyPr/>
        <a:lstStyle/>
        <a:p>
          <a:endParaRPr lang="es-ES"/>
        </a:p>
      </dgm:t>
    </dgm:pt>
    <dgm:pt modelId="{63A5DA6E-6B7D-4D5A-9494-91DC20CD2831}" type="pres">
      <dgm:prSet presAssocID="{0CABB1AB-8337-457E-9231-7FA343831893}" presName="Name0" presStyleCnt="0">
        <dgm:presLayoutVars>
          <dgm:dir/>
          <dgm:resizeHandles val="exact"/>
        </dgm:presLayoutVars>
      </dgm:prSet>
      <dgm:spPr/>
    </dgm:pt>
    <dgm:pt modelId="{FAC4D00A-F9C6-41A5-A744-C2F8F7D47647}" type="pres">
      <dgm:prSet presAssocID="{32471948-49CF-4480-AF20-072AF89F61C4}" presName="node" presStyleLbl="node1" presStyleIdx="0" presStyleCnt="4">
        <dgm:presLayoutVars>
          <dgm:bulletEnabled val="1"/>
        </dgm:presLayoutVars>
      </dgm:prSet>
      <dgm:spPr/>
    </dgm:pt>
    <dgm:pt modelId="{9E105F02-92FD-44B4-83AC-43B18C61CF03}" type="pres">
      <dgm:prSet presAssocID="{80B7DC31-1A63-43D2-94FE-7EEA64CA234F}" presName="sibTrans" presStyleLbl="sibTrans2D1" presStyleIdx="0" presStyleCnt="3"/>
      <dgm:spPr/>
    </dgm:pt>
    <dgm:pt modelId="{B3AD49FB-8049-4822-B4DC-AF49E2DBA302}" type="pres">
      <dgm:prSet presAssocID="{80B7DC31-1A63-43D2-94FE-7EEA64CA234F}" presName="connectorText" presStyleLbl="sibTrans2D1" presStyleIdx="0" presStyleCnt="3"/>
      <dgm:spPr/>
    </dgm:pt>
    <dgm:pt modelId="{791D47AB-BF04-496D-88F5-E4605C9C2CE7}" type="pres">
      <dgm:prSet presAssocID="{5485C86F-E803-499C-8E2B-E8F070E78C29}" presName="node" presStyleLbl="node1" presStyleIdx="1" presStyleCnt="4">
        <dgm:presLayoutVars>
          <dgm:bulletEnabled val="1"/>
        </dgm:presLayoutVars>
      </dgm:prSet>
      <dgm:spPr/>
    </dgm:pt>
    <dgm:pt modelId="{4889E75C-D50B-412A-A7BF-2C9EEF5D7EAF}" type="pres">
      <dgm:prSet presAssocID="{41BF87F5-1603-47DC-9A2D-508B566BBBF6}" presName="sibTrans" presStyleLbl="sibTrans2D1" presStyleIdx="1" presStyleCnt="3"/>
      <dgm:spPr/>
    </dgm:pt>
    <dgm:pt modelId="{7A7CC7E3-3629-42DE-AF4C-4F88C74D807A}" type="pres">
      <dgm:prSet presAssocID="{41BF87F5-1603-47DC-9A2D-508B566BBBF6}" presName="connectorText" presStyleLbl="sibTrans2D1" presStyleIdx="1" presStyleCnt="3"/>
      <dgm:spPr/>
    </dgm:pt>
    <dgm:pt modelId="{E1A76365-8967-4837-BCD6-1837A671CF07}" type="pres">
      <dgm:prSet presAssocID="{847F1CC9-D88C-4ED8-A9E3-9AC38D228E0A}" presName="node" presStyleLbl="node1" presStyleIdx="2" presStyleCnt="4">
        <dgm:presLayoutVars>
          <dgm:bulletEnabled val="1"/>
        </dgm:presLayoutVars>
      </dgm:prSet>
      <dgm:spPr/>
    </dgm:pt>
    <dgm:pt modelId="{F03DBD38-1D49-4E37-A3F5-99807589ED24}" type="pres">
      <dgm:prSet presAssocID="{C5EB1D8F-30AD-4CB8-BD3F-A9A533AB9BAE}" presName="sibTrans" presStyleLbl="sibTrans2D1" presStyleIdx="2" presStyleCnt="3"/>
      <dgm:spPr/>
    </dgm:pt>
    <dgm:pt modelId="{03288418-0023-442A-8B5D-FEBA4B2BFFC6}" type="pres">
      <dgm:prSet presAssocID="{C5EB1D8F-30AD-4CB8-BD3F-A9A533AB9BAE}" presName="connectorText" presStyleLbl="sibTrans2D1" presStyleIdx="2" presStyleCnt="3"/>
      <dgm:spPr/>
    </dgm:pt>
    <dgm:pt modelId="{7209C09C-1CE1-4CE4-9E0F-84F3EE734088}" type="pres">
      <dgm:prSet presAssocID="{AAACBA88-684A-43A2-A3E5-9423EDB95E9D}" presName="node" presStyleLbl="node1" presStyleIdx="3" presStyleCnt="4">
        <dgm:presLayoutVars>
          <dgm:bulletEnabled val="1"/>
        </dgm:presLayoutVars>
      </dgm:prSet>
      <dgm:spPr/>
    </dgm:pt>
  </dgm:ptLst>
  <dgm:cxnLst>
    <dgm:cxn modelId="{EAEDB40C-0BC1-4DBA-9BE9-0E53D8CAA196}" type="presOf" srcId="{C5EB1D8F-30AD-4CB8-BD3F-A9A533AB9BAE}" destId="{03288418-0023-442A-8B5D-FEBA4B2BFFC6}" srcOrd="1" destOrd="0" presId="urn:microsoft.com/office/officeart/2005/8/layout/process1"/>
    <dgm:cxn modelId="{A70C282E-78B1-42E4-A932-A195214B79A6}" type="presOf" srcId="{5485C86F-E803-499C-8E2B-E8F070E78C29}" destId="{791D47AB-BF04-496D-88F5-E4605C9C2CE7}" srcOrd="0" destOrd="0" presId="urn:microsoft.com/office/officeart/2005/8/layout/process1"/>
    <dgm:cxn modelId="{C37FC430-3E90-4906-8BF9-5D278386F930}" type="presOf" srcId="{41BF87F5-1603-47DC-9A2D-508B566BBBF6}" destId="{7A7CC7E3-3629-42DE-AF4C-4F88C74D807A}" srcOrd="1" destOrd="0" presId="urn:microsoft.com/office/officeart/2005/8/layout/process1"/>
    <dgm:cxn modelId="{1AB4473E-A309-41F9-92CD-C1AB851ACD20}" srcId="{0CABB1AB-8337-457E-9231-7FA343831893}" destId="{847F1CC9-D88C-4ED8-A9E3-9AC38D228E0A}" srcOrd="2" destOrd="0" parTransId="{6078CCE5-1931-47C0-BC36-3B20B2A37DF9}" sibTransId="{C5EB1D8F-30AD-4CB8-BD3F-A9A533AB9BAE}"/>
    <dgm:cxn modelId="{DBFD9040-277D-4507-9EFD-1A15F0593CB2}" type="presOf" srcId="{0CABB1AB-8337-457E-9231-7FA343831893}" destId="{63A5DA6E-6B7D-4D5A-9494-91DC20CD2831}" srcOrd="0" destOrd="0" presId="urn:microsoft.com/office/officeart/2005/8/layout/process1"/>
    <dgm:cxn modelId="{47934660-1A2C-4308-8BA2-A8A75C10210E}" srcId="{0CABB1AB-8337-457E-9231-7FA343831893}" destId="{AAACBA88-684A-43A2-A3E5-9423EDB95E9D}" srcOrd="3" destOrd="0" parTransId="{6F4C2A0B-06BB-448E-B35E-36F55C0E1D80}" sibTransId="{B0D66AF0-0374-49E0-954E-53FF3184F02E}"/>
    <dgm:cxn modelId="{12507060-9293-4866-8B80-1CB9C8AA6450}" srcId="{0CABB1AB-8337-457E-9231-7FA343831893}" destId="{5485C86F-E803-499C-8E2B-E8F070E78C29}" srcOrd="1" destOrd="0" parTransId="{201E2415-B1E9-4AA9-B487-4E4551C7F58C}" sibTransId="{41BF87F5-1603-47DC-9A2D-508B566BBBF6}"/>
    <dgm:cxn modelId="{63156968-A944-43EB-BAD2-5798834405B3}" type="presOf" srcId="{80B7DC31-1A63-43D2-94FE-7EEA64CA234F}" destId="{9E105F02-92FD-44B4-83AC-43B18C61CF03}" srcOrd="0" destOrd="0" presId="urn:microsoft.com/office/officeart/2005/8/layout/process1"/>
    <dgm:cxn modelId="{B117086A-0D66-4812-9679-D2275697CFDA}" type="presOf" srcId="{AAACBA88-684A-43A2-A3E5-9423EDB95E9D}" destId="{7209C09C-1CE1-4CE4-9E0F-84F3EE734088}" srcOrd="0" destOrd="0" presId="urn:microsoft.com/office/officeart/2005/8/layout/process1"/>
    <dgm:cxn modelId="{05317370-F76D-4C72-893E-842D55D0BFBF}" type="presOf" srcId="{C5EB1D8F-30AD-4CB8-BD3F-A9A533AB9BAE}" destId="{F03DBD38-1D49-4E37-A3F5-99807589ED24}" srcOrd="0" destOrd="0" presId="urn:microsoft.com/office/officeart/2005/8/layout/process1"/>
    <dgm:cxn modelId="{13BAEC88-A066-4FDD-BB14-E28ECACB1E03}" srcId="{0CABB1AB-8337-457E-9231-7FA343831893}" destId="{32471948-49CF-4480-AF20-072AF89F61C4}" srcOrd="0" destOrd="0" parTransId="{F3CB4C2F-419F-4B08-A135-A0255F922467}" sibTransId="{80B7DC31-1A63-43D2-94FE-7EEA64CA234F}"/>
    <dgm:cxn modelId="{18CF76C0-AB04-48D9-9009-DBD067CBD85D}" type="presOf" srcId="{847F1CC9-D88C-4ED8-A9E3-9AC38D228E0A}" destId="{E1A76365-8967-4837-BCD6-1837A671CF07}" srcOrd="0" destOrd="0" presId="urn:microsoft.com/office/officeart/2005/8/layout/process1"/>
    <dgm:cxn modelId="{CD011FC5-E6C5-4FE6-97E7-F1EB191BF5AE}" type="presOf" srcId="{41BF87F5-1603-47DC-9A2D-508B566BBBF6}" destId="{4889E75C-D50B-412A-A7BF-2C9EEF5D7EAF}" srcOrd="0" destOrd="0" presId="urn:microsoft.com/office/officeart/2005/8/layout/process1"/>
    <dgm:cxn modelId="{B33C2FD0-0B5F-4B10-9964-D7AD290464EB}" type="presOf" srcId="{80B7DC31-1A63-43D2-94FE-7EEA64CA234F}" destId="{B3AD49FB-8049-4822-B4DC-AF49E2DBA302}" srcOrd="1" destOrd="0" presId="urn:microsoft.com/office/officeart/2005/8/layout/process1"/>
    <dgm:cxn modelId="{ADF13ED1-4C74-49F3-8D68-B2A30D0AAB6D}" type="presOf" srcId="{32471948-49CF-4480-AF20-072AF89F61C4}" destId="{FAC4D00A-F9C6-41A5-A744-C2F8F7D47647}" srcOrd="0" destOrd="0" presId="urn:microsoft.com/office/officeart/2005/8/layout/process1"/>
    <dgm:cxn modelId="{AFAFBB24-A6D8-4804-B7C3-DF13D5717716}" type="presParOf" srcId="{63A5DA6E-6B7D-4D5A-9494-91DC20CD2831}" destId="{FAC4D00A-F9C6-41A5-A744-C2F8F7D47647}" srcOrd="0" destOrd="0" presId="urn:microsoft.com/office/officeart/2005/8/layout/process1"/>
    <dgm:cxn modelId="{3EE78015-ACA4-4192-B279-A4322174BE1F}" type="presParOf" srcId="{63A5DA6E-6B7D-4D5A-9494-91DC20CD2831}" destId="{9E105F02-92FD-44B4-83AC-43B18C61CF03}" srcOrd="1" destOrd="0" presId="urn:microsoft.com/office/officeart/2005/8/layout/process1"/>
    <dgm:cxn modelId="{1B4636C4-D6D6-48BB-869F-3BA8AF25D91A}" type="presParOf" srcId="{9E105F02-92FD-44B4-83AC-43B18C61CF03}" destId="{B3AD49FB-8049-4822-B4DC-AF49E2DBA302}" srcOrd="0" destOrd="0" presId="urn:microsoft.com/office/officeart/2005/8/layout/process1"/>
    <dgm:cxn modelId="{D615A176-37C1-4DF5-A6F7-11E205AA327A}" type="presParOf" srcId="{63A5DA6E-6B7D-4D5A-9494-91DC20CD2831}" destId="{791D47AB-BF04-496D-88F5-E4605C9C2CE7}" srcOrd="2" destOrd="0" presId="urn:microsoft.com/office/officeart/2005/8/layout/process1"/>
    <dgm:cxn modelId="{09115F8A-70C0-45A7-805B-3BC07CC358C5}" type="presParOf" srcId="{63A5DA6E-6B7D-4D5A-9494-91DC20CD2831}" destId="{4889E75C-D50B-412A-A7BF-2C9EEF5D7EAF}" srcOrd="3" destOrd="0" presId="urn:microsoft.com/office/officeart/2005/8/layout/process1"/>
    <dgm:cxn modelId="{CEE87C3F-0E71-44F4-A20F-3FE0745A70FF}" type="presParOf" srcId="{4889E75C-D50B-412A-A7BF-2C9EEF5D7EAF}" destId="{7A7CC7E3-3629-42DE-AF4C-4F88C74D807A}" srcOrd="0" destOrd="0" presId="urn:microsoft.com/office/officeart/2005/8/layout/process1"/>
    <dgm:cxn modelId="{44CE474F-75DE-4128-ADF6-953809F119B8}" type="presParOf" srcId="{63A5DA6E-6B7D-4D5A-9494-91DC20CD2831}" destId="{E1A76365-8967-4837-BCD6-1837A671CF07}" srcOrd="4" destOrd="0" presId="urn:microsoft.com/office/officeart/2005/8/layout/process1"/>
    <dgm:cxn modelId="{D59B9CBA-6C1A-424A-A4FD-D5639DF03FEA}" type="presParOf" srcId="{63A5DA6E-6B7D-4D5A-9494-91DC20CD2831}" destId="{F03DBD38-1D49-4E37-A3F5-99807589ED24}" srcOrd="5" destOrd="0" presId="urn:microsoft.com/office/officeart/2005/8/layout/process1"/>
    <dgm:cxn modelId="{97594F71-7D6A-45BF-BDD1-A516D2F5345A}" type="presParOf" srcId="{F03DBD38-1D49-4E37-A3F5-99807589ED24}" destId="{03288418-0023-442A-8B5D-FEBA4B2BFFC6}" srcOrd="0" destOrd="0" presId="urn:microsoft.com/office/officeart/2005/8/layout/process1"/>
    <dgm:cxn modelId="{07B21884-C4E9-4ECA-9015-76D58004A69B}" type="presParOf" srcId="{63A5DA6E-6B7D-4D5A-9494-91DC20CD2831}" destId="{7209C09C-1CE1-4CE4-9E0F-84F3EE73408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329AD4-3C3C-4176-BFF3-9E31F16FDF48}" type="doc">
      <dgm:prSet loTypeId="urn:microsoft.com/office/officeart/2005/8/layout/process1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CD0E4B2B-F666-46ED-B071-DFF1C0D7859C}">
      <dgm:prSet phldrT="[Texto]"/>
      <dgm:spPr/>
      <dgm:t>
        <a:bodyPr/>
        <a:lstStyle/>
        <a:p>
          <a:r>
            <a:rPr lang="es-ES" dirty="0"/>
            <a:t>Establecer la política de administración de riesgos</a:t>
          </a:r>
        </a:p>
      </dgm:t>
    </dgm:pt>
    <dgm:pt modelId="{4EB6A242-D97E-428E-BA41-B1CBDCCB2774}" type="parTrans" cxnId="{3639424A-AD43-497E-A28A-0A2AC78B4D41}">
      <dgm:prSet/>
      <dgm:spPr/>
      <dgm:t>
        <a:bodyPr/>
        <a:lstStyle/>
        <a:p>
          <a:endParaRPr lang="es-ES"/>
        </a:p>
      </dgm:t>
    </dgm:pt>
    <dgm:pt modelId="{66C556E4-2E26-4324-9650-9EAB48125224}" type="sibTrans" cxnId="{3639424A-AD43-497E-A28A-0A2AC78B4D41}">
      <dgm:prSet/>
      <dgm:spPr/>
      <dgm:t>
        <a:bodyPr/>
        <a:lstStyle/>
        <a:p>
          <a:endParaRPr lang="es-ES"/>
        </a:p>
      </dgm:t>
    </dgm:pt>
    <dgm:pt modelId="{2E0C8DA5-01B5-4FED-976F-AE5D9833ACF3}">
      <dgm:prSet phldrT="[Texto]"/>
      <dgm:spPr/>
      <dgm:t>
        <a:bodyPr/>
        <a:lstStyle/>
        <a:p>
          <a:r>
            <a:rPr lang="es-ES" dirty="0"/>
            <a:t>Identificar riesgos</a:t>
          </a:r>
        </a:p>
      </dgm:t>
    </dgm:pt>
    <dgm:pt modelId="{5D4552A3-F82D-4597-A036-AE48C364D7A1}" type="parTrans" cxnId="{A3217890-FE8D-4BA9-8294-3255EE3E0FFC}">
      <dgm:prSet/>
      <dgm:spPr/>
      <dgm:t>
        <a:bodyPr/>
        <a:lstStyle/>
        <a:p>
          <a:endParaRPr lang="es-ES"/>
        </a:p>
      </dgm:t>
    </dgm:pt>
    <dgm:pt modelId="{67BF70B8-EE4C-4B77-891E-6E78D426DBFD}" type="sibTrans" cxnId="{A3217890-FE8D-4BA9-8294-3255EE3E0FFC}">
      <dgm:prSet/>
      <dgm:spPr/>
      <dgm:t>
        <a:bodyPr/>
        <a:lstStyle/>
        <a:p>
          <a:endParaRPr lang="es-ES"/>
        </a:p>
      </dgm:t>
    </dgm:pt>
    <dgm:pt modelId="{8A3FFF10-4ED2-4A1E-B86C-1EC1D8608CF4}">
      <dgm:prSet phldrT="[Texto]"/>
      <dgm:spPr/>
      <dgm:t>
        <a:bodyPr/>
        <a:lstStyle/>
        <a:p>
          <a:r>
            <a:rPr lang="es-ES" dirty="0"/>
            <a:t>Valorar riesgos</a:t>
          </a:r>
        </a:p>
      </dgm:t>
    </dgm:pt>
    <dgm:pt modelId="{B57F6372-00A7-4D46-A8AF-6B22D468A51C}" type="parTrans" cxnId="{48CADFE9-AD2D-4024-BD3B-142E9F4D3969}">
      <dgm:prSet/>
      <dgm:spPr/>
      <dgm:t>
        <a:bodyPr/>
        <a:lstStyle/>
        <a:p>
          <a:endParaRPr lang="es-ES"/>
        </a:p>
      </dgm:t>
    </dgm:pt>
    <dgm:pt modelId="{ADDCCFA5-6870-4B22-B2B1-832BC1F7A269}" type="sibTrans" cxnId="{48CADFE9-AD2D-4024-BD3B-142E9F4D3969}">
      <dgm:prSet/>
      <dgm:spPr/>
      <dgm:t>
        <a:bodyPr/>
        <a:lstStyle/>
        <a:p>
          <a:endParaRPr lang="es-ES"/>
        </a:p>
      </dgm:t>
    </dgm:pt>
    <dgm:pt modelId="{8DD063E3-1756-4D26-94DC-16D49EDEC2C2}" type="pres">
      <dgm:prSet presAssocID="{05329AD4-3C3C-4176-BFF3-9E31F16FDF48}" presName="Name0" presStyleCnt="0">
        <dgm:presLayoutVars>
          <dgm:dir/>
          <dgm:resizeHandles val="exact"/>
        </dgm:presLayoutVars>
      </dgm:prSet>
      <dgm:spPr/>
    </dgm:pt>
    <dgm:pt modelId="{1E6237C8-0205-48C1-892E-E53D46831B02}" type="pres">
      <dgm:prSet presAssocID="{CD0E4B2B-F666-46ED-B071-DFF1C0D7859C}" presName="node" presStyleLbl="node1" presStyleIdx="0" presStyleCnt="3">
        <dgm:presLayoutVars>
          <dgm:bulletEnabled val="1"/>
        </dgm:presLayoutVars>
      </dgm:prSet>
      <dgm:spPr/>
    </dgm:pt>
    <dgm:pt modelId="{A61894ED-DFCD-47C7-A681-90E309B402AA}" type="pres">
      <dgm:prSet presAssocID="{66C556E4-2E26-4324-9650-9EAB48125224}" presName="sibTrans" presStyleLbl="sibTrans2D1" presStyleIdx="0" presStyleCnt="2"/>
      <dgm:spPr/>
    </dgm:pt>
    <dgm:pt modelId="{1A508171-F5BC-4401-BCFC-7C64002396A1}" type="pres">
      <dgm:prSet presAssocID="{66C556E4-2E26-4324-9650-9EAB48125224}" presName="connectorText" presStyleLbl="sibTrans2D1" presStyleIdx="0" presStyleCnt="2"/>
      <dgm:spPr/>
    </dgm:pt>
    <dgm:pt modelId="{D1153387-1290-43D9-BFB2-8B1D3FABFE55}" type="pres">
      <dgm:prSet presAssocID="{2E0C8DA5-01B5-4FED-976F-AE5D9833ACF3}" presName="node" presStyleLbl="node1" presStyleIdx="1" presStyleCnt="3">
        <dgm:presLayoutVars>
          <dgm:bulletEnabled val="1"/>
        </dgm:presLayoutVars>
      </dgm:prSet>
      <dgm:spPr/>
    </dgm:pt>
    <dgm:pt modelId="{67AECCC4-50EF-48B7-9BCC-34796EC0329B}" type="pres">
      <dgm:prSet presAssocID="{67BF70B8-EE4C-4B77-891E-6E78D426DBFD}" presName="sibTrans" presStyleLbl="sibTrans2D1" presStyleIdx="1" presStyleCnt="2"/>
      <dgm:spPr/>
    </dgm:pt>
    <dgm:pt modelId="{A1F5B799-C9E2-40B1-B8C5-568AC9DEF96E}" type="pres">
      <dgm:prSet presAssocID="{67BF70B8-EE4C-4B77-891E-6E78D426DBFD}" presName="connectorText" presStyleLbl="sibTrans2D1" presStyleIdx="1" presStyleCnt="2"/>
      <dgm:spPr/>
    </dgm:pt>
    <dgm:pt modelId="{7031A832-FE40-41C2-B36B-C78E2B31F161}" type="pres">
      <dgm:prSet presAssocID="{8A3FFF10-4ED2-4A1E-B86C-1EC1D8608CF4}" presName="node" presStyleLbl="node1" presStyleIdx="2" presStyleCnt="3">
        <dgm:presLayoutVars>
          <dgm:bulletEnabled val="1"/>
        </dgm:presLayoutVars>
      </dgm:prSet>
      <dgm:spPr/>
    </dgm:pt>
  </dgm:ptLst>
  <dgm:cxnLst>
    <dgm:cxn modelId="{E364EE44-DB73-4434-9857-DBF2A3737D09}" type="presOf" srcId="{67BF70B8-EE4C-4B77-891E-6E78D426DBFD}" destId="{A1F5B799-C9E2-40B1-B8C5-568AC9DEF96E}" srcOrd="1" destOrd="0" presId="urn:microsoft.com/office/officeart/2005/8/layout/process1"/>
    <dgm:cxn modelId="{D1E26448-56B3-427E-9939-4A79D89674F2}" type="presOf" srcId="{67BF70B8-EE4C-4B77-891E-6E78D426DBFD}" destId="{67AECCC4-50EF-48B7-9BCC-34796EC0329B}" srcOrd="0" destOrd="0" presId="urn:microsoft.com/office/officeart/2005/8/layout/process1"/>
    <dgm:cxn modelId="{3639424A-AD43-497E-A28A-0A2AC78B4D41}" srcId="{05329AD4-3C3C-4176-BFF3-9E31F16FDF48}" destId="{CD0E4B2B-F666-46ED-B071-DFF1C0D7859C}" srcOrd="0" destOrd="0" parTransId="{4EB6A242-D97E-428E-BA41-B1CBDCCB2774}" sibTransId="{66C556E4-2E26-4324-9650-9EAB48125224}"/>
    <dgm:cxn modelId="{0EEA0458-CCA1-4FE8-B1AD-A289FF53EED4}" type="presOf" srcId="{CD0E4B2B-F666-46ED-B071-DFF1C0D7859C}" destId="{1E6237C8-0205-48C1-892E-E53D46831B02}" srcOrd="0" destOrd="0" presId="urn:microsoft.com/office/officeart/2005/8/layout/process1"/>
    <dgm:cxn modelId="{A3217890-FE8D-4BA9-8294-3255EE3E0FFC}" srcId="{05329AD4-3C3C-4176-BFF3-9E31F16FDF48}" destId="{2E0C8DA5-01B5-4FED-976F-AE5D9833ACF3}" srcOrd="1" destOrd="0" parTransId="{5D4552A3-F82D-4597-A036-AE48C364D7A1}" sibTransId="{67BF70B8-EE4C-4B77-891E-6E78D426DBFD}"/>
    <dgm:cxn modelId="{FCE6F59E-1827-4D71-9A75-911DE758FEC9}" type="presOf" srcId="{05329AD4-3C3C-4176-BFF3-9E31F16FDF48}" destId="{8DD063E3-1756-4D26-94DC-16D49EDEC2C2}" srcOrd="0" destOrd="0" presId="urn:microsoft.com/office/officeart/2005/8/layout/process1"/>
    <dgm:cxn modelId="{3C2944AC-7ECD-488D-8EC4-825887F996FD}" type="presOf" srcId="{66C556E4-2E26-4324-9650-9EAB48125224}" destId="{1A508171-F5BC-4401-BCFC-7C64002396A1}" srcOrd="1" destOrd="0" presId="urn:microsoft.com/office/officeart/2005/8/layout/process1"/>
    <dgm:cxn modelId="{728EAAAE-67C4-4E2D-8945-FF5BC7188DEF}" type="presOf" srcId="{8A3FFF10-4ED2-4A1E-B86C-1EC1D8608CF4}" destId="{7031A832-FE40-41C2-B36B-C78E2B31F161}" srcOrd="0" destOrd="0" presId="urn:microsoft.com/office/officeart/2005/8/layout/process1"/>
    <dgm:cxn modelId="{CCBA95D1-8C8F-49AF-A018-21ACD6787F0B}" type="presOf" srcId="{2E0C8DA5-01B5-4FED-976F-AE5D9833ACF3}" destId="{D1153387-1290-43D9-BFB2-8B1D3FABFE55}" srcOrd="0" destOrd="0" presId="urn:microsoft.com/office/officeart/2005/8/layout/process1"/>
    <dgm:cxn modelId="{48CADFE9-AD2D-4024-BD3B-142E9F4D3969}" srcId="{05329AD4-3C3C-4176-BFF3-9E31F16FDF48}" destId="{8A3FFF10-4ED2-4A1E-B86C-1EC1D8608CF4}" srcOrd="2" destOrd="0" parTransId="{B57F6372-00A7-4D46-A8AF-6B22D468A51C}" sibTransId="{ADDCCFA5-6870-4B22-B2B1-832BC1F7A269}"/>
    <dgm:cxn modelId="{4F7473FB-A2F3-459F-88FE-DE323EA1F8F5}" type="presOf" srcId="{66C556E4-2E26-4324-9650-9EAB48125224}" destId="{A61894ED-DFCD-47C7-A681-90E309B402AA}" srcOrd="0" destOrd="0" presId="urn:microsoft.com/office/officeart/2005/8/layout/process1"/>
    <dgm:cxn modelId="{68208833-9EBA-4E06-8A6A-A1A2B98C0B9F}" type="presParOf" srcId="{8DD063E3-1756-4D26-94DC-16D49EDEC2C2}" destId="{1E6237C8-0205-48C1-892E-E53D46831B02}" srcOrd="0" destOrd="0" presId="urn:microsoft.com/office/officeart/2005/8/layout/process1"/>
    <dgm:cxn modelId="{226171E3-23EE-4E43-9170-CBD3DF793DEA}" type="presParOf" srcId="{8DD063E3-1756-4D26-94DC-16D49EDEC2C2}" destId="{A61894ED-DFCD-47C7-A681-90E309B402AA}" srcOrd="1" destOrd="0" presId="urn:microsoft.com/office/officeart/2005/8/layout/process1"/>
    <dgm:cxn modelId="{2678D8D9-C5CE-47D8-8C1A-2FE97B44C6A9}" type="presParOf" srcId="{A61894ED-DFCD-47C7-A681-90E309B402AA}" destId="{1A508171-F5BC-4401-BCFC-7C64002396A1}" srcOrd="0" destOrd="0" presId="urn:microsoft.com/office/officeart/2005/8/layout/process1"/>
    <dgm:cxn modelId="{50FB8B35-AB41-4C33-8AF1-573224832FFF}" type="presParOf" srcId="{8DD063E3-1756-4D26-94DC-16D49EDEC2C2}" destId="{D1153387-1290-43D9-BFB2-8B1D3FABFE55}" srcOrd="2" destOrd="0" presId="urn:microsoft.com/office/officeart/2005/8/layout/process1"/>
    <dgm:cxn modelId="{84351B9C-0352-4356-B807-C61AAB6463C7}" type="presParOf" srcId="{8DD063E3-1756-4D26-94DC-16D49EDEC2C2}" destId="{67AECCC4-50EF-48B7-9BCC-34796EC0329B}" srcOrd="3" destOrd="0" presId="urn:microsoft.com/office/officeart/2005/8/layout/process1"/>
    <dgm:cxn modelId="{829B6536-541E-4C4A-BBCB-89CA38187ABC}" type="presParOf" srcId="{67AECCC4-50EF-48B7-9BCC-34796EC0329B}" destId="{A1F5B799-C9E2-40B1-B8C5-568AC9DEF96E}" srcOrd="0" destOrd="0" presId="urn:microsoft.com/office/officeart/2005/8/layout/process1"/>
    <dgm:cxn modelId="{9FF5382D-B61D-47EE-A489-D1157C08BD1B}" type="presParOf" srcId="{8DD063E3-1756-4D26-94DC-16D49EDEC2C2}" destId="{7031A832-FE40-41C2-B36B-C78E2B31F16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237001-2EB1-5D41-8B03-C066CD8C6F59}" type="doc">
      <dgm:prSet loTypeId="urn:microsoft.com/office/officeart/2005/8/layout/venn1" loCatId="" qsTypeId="urn:microsoft.com/office/officeart/2005/8/quickstyle/3d3" qsCatId="3D" csTypeId="urn:microsoft.com/office/officeart/2005/8/colors/accent0_2" csCatId="mainScheme" phldr="1"/>
      <dgm:spPr/>
    </dgm:pt>
    <dgm:pt modelId="{32E15448-61B8-0348-8878-4452CA8E9F00}">
      <dgm:prSet phldrT="[Texto]" custT="1"/>
      <dgm:spPr/>
      <dgm:t>
        <a:bodyPr/>
        <a:lstStyle/>
        <a:p>
          <a:r>
            <a:rPr lang="es-CO" sz="2400" dirty="0">
              <a:solidFill>
                <a:srgbClr val="00B050"/>
              </a:solidFill>
            </a:rPr>
            <a:t>Supervision Basada en Riesgos</a:t>
          </a:r>
          <a:endParaRPr lang="es-MX" sz="2400" dirty="0">
            <a:solidFill>
              <a:srgbClr val="00B050"/>
            </a:solidFill>
          </a:endParaRPr>
        </a:p>
      </dgm:t>
    </dgm:pt>
    <dgm:pt modelId="{25651080-7742-F044-A1D1-68706594C240}" type="parTrans" cxnId="{D016A7AB-E9EE-FA44-A562-AAE7A0ABF404}">
      <dgm:prSet/>
      <dgm:spPr/>
      <dgm:t>
        <a:bodyPr/>
        <a:lstStyle/>
        <a:p>
          <a:endParaRPr lang="es-MX" sz="3200">
            <a:solidFill>
              <a:srgbClr val="FFC000"/>
            </a:solidFill>
          </a:endParaRPr>
        </a:p>
      </dgm:t>
    </dgm:pt>
    <dgm:pt modelId="{D0A653A0-6A2C-2748-AD7C-D9E46D7908DC}" type="sibTrans" cxnId="{D016A7AB-E9EE-FA44-A562-AAE7A0ABF404}">
      <dgm:prSet/>
      <dgm:spPr/>
      <dgm:t>
        <a:bodyPr/>
        <a:lstStyle/>
        <a:p>
          <a:endParaRPr lang="es-MX" sz="3200">
            <a:solidFill>
              <a:srgbClr val="FFC000"/>
            </a:solidFill>
          </a:endParaRPr>
        </a:p>
      </dgm:t>
    </dgm:pt>
    <dgm:pt modelId="{E252D3D5-A378-F44F-9772-64BFB5BAE312}">
      <dgm:prSet phldrT="[Texto]" custT="1"/>
      <dgm:spPr/>
      <dgm:t>
        <a:bodyPr/>
        <a:lstStyle/>
        <a:p>
          <a:pPr algn="ctr"/>
          <a:r>
            <a:rPr lang="es-CO" sz="2800" dirty="0">
              <a:solidFill>
                <a:srgbClr val="00B072"/>
              </a:solidFill>
            </a:rPr>
            <a:t>Sistemas de gestión de Riesgos en salud</a:t>
          </a:r>
          <a:endParaRPr lang="es-MX" sz="2800" dirty="0">
            <a:solidFill>
              <a:srgbClr val="00B072"/>
            </a:solidFill>
          </a:endParaRPr>
        </a:p>
      </dgm:t>
    </dgm:pt>
    <dgm:pt modelId="{4D45B2A1-FBF6-EE4C-85D7-1019197B21F9}" type="parTrans" cxnId="{AE00CAE5-7369-E840-ADC1-FB9AF6FD8336}">
      <dgm:prSet/>
      <dgm:spPr/>
      <dgm:t>
        <a:bodyPr/>
        <a:lstStyle/>
        <a:p>
          <a:endParaRPr lang="es-MX" sz="3200">
            <a:solidFill>
              <a:srgbClr val="FFC000"/>
            </a:solidFill>
          </a:endParaRPr>
        </a:p>
      </dgm:t>
    </dgm:pt>
    <dgm:pt modelId="{183A85D7-887F-0B48-ADB0-FF460CB13D9E}" type="sibTrans" cxnId="{AE00CAE5-7369-E840-ADC1-FB9AF6FD8336}">
      <dgm:prSet/>
      <dgm:spPr/>
      <dgm:t>
        <a:bodyPr/>
        <a:lstStyle/>
        <a:p>
          <a:endParaRPr lang="es-MX" sz="3200">
            <a:solidFill>
              <a:srgbClr val="FFC000"/>
            </a:solidFill>
          </a:endParaRPr>
        </a:p>
      </dgm:t>
    </dgm:pt>
    <dgm:pt modelId="{6B1AF405-88C6-A442-857A-A102EADE8842}">
      <dgm:prSet phldrT="[Texto]" custT="1"/>
      <dgm:spPr>
        <a:solidFill>
          <a:srgbClr val="000000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0" tIns="0" rIns="0" bIns="0" numCol="1" spcCol="1270" anchor="ctr" anchorCtr="0"/>
        <a:lstStyle/>
        <a:p>
          <a:r>
            <a:rPr lang="es-CO" sz="2400" kern="1200" dirty="0">
              <a:solidFill>
                <a:srgbClr val="00B050"/>
              </a:solidFill>
            </a:rPr>
            <a:t>Gestión </a:t>
          </a:r>
          <a:r>
            <a:rPr lang="es-CO" sz="2400" kern="1200" dirty="0">
              <a:solidFill>
                <a:srgbClr val="00B050"/>
              </a:solidFill>
              <a:latin typeface="Century Gothic" panose="020F0302020204030204"/>
              <a:ea typeface="+mn-ea"/>
              <a:cs typeface="+mn-cs"/>
            </a:rPr>
            <a:t>institucional</a:t>
          </a:r>
          <a:r>
            <a:rPr lang="es-CO" sz="2400" kern="1200" dirty="0">
              <a:solidFill>
                <a:srgbClr val="00B050"/>
              </a:solidFill>
            </a:rPr>
            <a:t> de riesgos</a:t>
          </a:r>
          <a:endParaRPr lang="es-MX" sz="2400" kern="1200" dirty="0">
            <a:solidFill>
              <a:srgbClr val="00B050"/>
            </a:solidFill>
          </a:endParaRPr>
        </a:p>
      </dgm:t>
    </dgm:pt>
    <dgm:pt modelId="{C97A20CB-1D8B-F14B-9C9E-DD02D77512AA}" type="parTrans" cxnId="{39416DD3-747A-834A-A8B7-26392A5E1086}">
      <dgm:prSet/>
      <dgm:spPr/>
      <dgm:t>
        <a:bodyPr/>
        <a:lstStyle/>
        <a:p>
          <a:endParaRPr lang="es-MX" sz="3200">
            <a:solidFill>
              <a:srgbClr val="FFC000"/>
            </a:solidFill>
          </a:endParaRPr>
        </a:p>
      </dgm:t>
    </dgm:pt>
    <dgm:pt modelId="{260B7AAA-EB4A-124A-A37D-5F6C0E417EE8}" type="sibTrans" cxnId="{39416DD3-747A-834A-A8B7-26392A5E1086}">
      <dgm:prSet/>
      <dgm:spPr/>
      <dgm:t>
        <a:bodyPr/>
        <a:lstStyle/>
        <a:p>
          <a:endParaRPr lang="es-MX" sz="3200">
            <a:solidFill>
              <a:srgbClr val="FFC000"/>
            </a:solidFill>
          </a:endParaRPr>
        </a:p>
      </dgm:t>
    </dgm:pt>
    <dgm:pt modelId="{7CA31EB8-46CA-324D-B001-59C7615150BF}" type="pres">
      <dgm:prSet presAssocID="{E8237001-2EB1-5D41-8B03-C066CD8C6F59}" presName="compositeShape" presStyleCnt="0">
        <dgm:presLayoutVars>
          <dgm:chMax val="7"/>
          <dgm:dir/>
          <dgm:resizeHandles val="exact"/>
        </dgm:presLayoutVars>
      </dgm:prSet>
      <dgm:spPr/>
    </dgm:pt>
    <dgm:pt modelId="{D7AA9B4A-5577-8042-AF1C-3D3C7208932D}" type="pres">
      <dgm:prSet presAssocID="{E252D3D5-A378-F44F-9772-64BFB5BAE312}" presName="circ1" presStyleLbl="vennNode1" presStyleIdx="0" presStyleCnt="3"/>
      <dgm:spPr/>
    </dgm:pt>
    <dgm:pt modelId="{E312DE3D-5FF6-AC4A-9212-F75E3B5F06AE}" type="pres">
      <dgm:prSet presAssocID="{E252D3D5-A378-F44F-9772-64BFB5BAE31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B9D817A-11CF-5645-B30C-2A9071B3AA7C}" type="pres">
      <dgm:prSet presAssocID="{32E15448-61B8-0348-8878-4452CA8E9F00}" presName="circ2" presStyleLbl="vennNode1" presStyleIdx="1" presStyleCnt="3" custLinFactNeighborX="86" custLinFactNeighborY="230"/>
      <dgm:spPr/>
    </dgm:pt>
    <dgm:pt modelId="{D7BBEB98-879E-FE48-AA84-7010CBD1A0DB}" type="pres">
      <dgm:prSet presAssocID="{32E15448-61B8-0348-8878-4452CA8E9F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A08C7DF-B82E-9748-A75D-534E20DDCE51}" type="pres">
      <dgm:prSet presAssocID="{6B1AF405-88C6-A442-857A-A102EADE8842}" presName="circ3" presStyleLbl="vennNode1" presStyleIdx="2" presStyleCnt="3"/>
      <dgm:spPr>
        <a:xfrm>
          <a:off x="3182207" y="2527477"/>
          <a:ext cx="3753678" cy="3753678"/>
        </a:xfrm>
        <a:prstGeom prst="ellipse">
          <a:avLst/>
        </a:prstGeom>
      </dgm:spPr>
    </dgm:pt>
    <dgm:pt modelId="{89C366EA-069C-2441-88F1-29BE2BA91B48}" type="pres">
      <dgm:prSet presAssocID="{6B1AF405-88C6-A442-857A-A102EADE884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2DB2332-A6E7-6B4D-873F-E786E7A980C1}" type="presOf" srcId="{6B1AF405-88C6-A442-857A-A102EADE8842}" destId="{89C366EA-069C-2441-88F1-29BE2BA91B48}" srcOrd="1" destOrd="0" presId="urn:microsoft.com/office/officeart/2005/8/layout/venn1"/>
    <dgm:cxn modelId="{7BBA7E35-F4D1-7C4C-82B8-A63A3DD7A9DB}" type="presOf" srcId="{E8237001-2EB1-5D41-8B03-C066CD8C6F59}" destId="{7CA31EB8-46CA-324D-B001-59C7615150BF}" srcOrd="0" destOrd="0" presId="urn:microsoft.com/office/officeart/2005/8/layout/venn1"/>
    <dgm:cxn modelId="{8BDBEB4E-CEC3-4E46-B796-C908C3C4BF41}" type="presOf" srcId="{32E15448-61B8-0348-8878-4452CA8E9F00}" destId="{CB9D817A-11CF-5645-B30C-2A9071B3AA7C}" srcOrd="0" destOrd="0" presId="urn:microsoft.com/office/officeart/2005/8/layout/venn1"/>
    <dgm:cxn modelId="{F7C4228C-BEB1-7640-88CB-1081C1718E8D}" type="presOf" srcId="{32E15448-61B8-0348-8878-4452CA8E9F00}" destId="{D7BBEB98-879E-FE48-AA84-7010CBD1A0DB}" srcOrd="1" destOrd="0" presId="urn:microsoft.com/office/officeart/2005/8/layout/venn1"/>
    <dgm:cxn modelId="{1C0F558F-AC36-DE4F-B1E4-F978A4F0312A}" type="presOf" srcId="{E252D3D5-A378-F44F-9772-64BFB5BAE312}" destId="{D7AA9B4A-5577-8042-AF1C-3D3C7208932D}" srcOrd="0" destOrd="0" presId="urn:microsoft.com/office/officeart/2005/8/layout/venn1"/>
    <dgm:cxn modelId="{D016A7AB-E9EE-FA44-A562-AAE7A0ABF404}" srcId="{E8237001-2EB1-5D41-8B03-C066CD8C6F59}" destId="{32E15448-61B8-0348-8878-4452CA8E9F00}" srcOrd="1" destOrd="0" parTransId="{25651080-7742-F044-A1D1-68706594C240}" sibTransId="{D0A653A0-6A2C-2748-AD7C-D9E46D7908DC}"/>
    <dgm:cxn modelId="{0DE9DACB-7DB5-5B4C-BA3B-9E10E4AE32C7}" type="presOf" srcId="{E252D3D5-A378-F44F-9772-64BFB5BAE312}" destId="{E312DE3D-5FF6-AC4A-9212-F75E3B5F06AE}" srcOrd="1" destOrd="0" presId="urn:microsoft.com/office/officeart/2005/8/layout/venn1"/>
    <dgm:cxn modelId="{3C111CCE-81F0-A440-A602-91E52049DE65}" type="presOf" srcId="{6B1AF405-88C6-A442-857A-A102EADE8842}" destId="{EA08C7DF-B82E-9748-A75D-534E20DDCE51}" srcOrd="0" destOrd="0" presId="urn:microsoft.com/office/officeart/2005/8/layout/venn1"/>
    <dgm:cxn modelId="{39416DD3-747A-834A-A8B7-26392A5E1086}" srcId="{E8237001-2EB1-5D41-8B03-C066CD8C6F59}" destId="{6B1AF405-88C6-A442-857A-A102EADE8842}" srcOrd="2" destOrd="0" parTransId="{C97A20CB-1D8B-F14B-9C9E-DD02D77512AA}" sibTransId="{260B7AAA-EB4A-124A-A37D-5F6C0E417EE8}"/>
    <dgm:cxn modelId="{AE00CAE5-7369-E840-ADC1-FB9AF6FD8336}" srcId="{E8237001-2EB1-5D41-8B03-C066CD8C6F59}" destId="{E252D3D5-A378-F44F-9772-64BFB5BAE312}" srcOrd="0" destOrd="0" parTransId="{4D45B2A1-FBF6-EE4C-85D7-1019197B21F9}" sibTransId="{183A85D7-887F-0B48-ADB0-FF460CB13D9E}"/>
    <dgm:cxn modelId="{B4909E45-62D4-BB48-82A5-5C07B992CF63}" type="presParOf" srcId="{7CA31EB8-46CA-324D-B001-59C7615150BF}" destId="{D7AA9B4A-5577-8042-AF1C-3D3C7208932D}" srcOrd="0" destOrd="0" presId="urn:microsoft.com/office/officeart/2005/8/layout/venn1"/>
    <dgm:cxn modelId="{00C29FDD-6A08-9F4A-B267-D523A5B4A5DA}" type="presParOf" srcId="{7CA31EB8-46CA-324D-B001-59C7615150BF}" destId="{E312DE3D-5FF6-AC4A-9212-F75E3B5F06AE}" srcOrd="1" destOrd="0" presId="urn:microsoft.com/office/officeart/2005/8/layout/venn1"/>
    <dgm:cxn modelId="{7705F7A9-13D7-9E47-A02A-B4BD37A3D256}" type="presParOf" srcId="{7CA31EB8-46CA-324D-B001-59C7615150BF}" destId="{CB9D817A-11CF-5645-B30C-2A9071B3AA7C}" srcOrd="2" destOrd="0" presId="urn:microsoft.com/office/officeart/2005/8/layout/venn1"/>
    <dgm:cxn modelId="{8034324B-0125-DE4A-8BE7-9034372EB1EA}" type="presParOf" srcId="{7CA31EB8-46CA-324D-B001-59C7615150BF}" destId="{D7BBEB98-879E-FE48-AA84-7010CBD1A0DB}" srcOrd="3" destOrd="0" presId="urn:microsoft.com/office/officeart/2005/8/layout/venn1"/>
    <dgm:cxn modelId="{B9D4BF6B-C77B-4A4E-9354-47BD55B34AE0}" type="presParOf" srcId="{7CA31EB8-46CA-324D-B001-59C7615150BF}" destId="{EA08C7DF-B82E-9748-A75D-534E20DDCE51}" srcOrd="4" destOrd="0" presId="urn:microsoft.com/office/officeart/2005/8/layout/venn1"/>
    <dgm:cxn modelId="{CF0B878F-1685-EB46-B443-F76C9F9CFC4F}" type="presParOf" srcId="{7CA31EB8-46CA-324D-B001-59C7615150BF}" destId="{89C366EA-069C-2441-88F1-29BE2BA91B4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EEE9C2-4635-45F0-81ED-9724294E26F4}" type="doc">
      <dgm:prSet loTypeId="urn:microsoft.com/office/officeart/2005/8/layout/process1" loCatId="process" qsTypeId="urn:microsoft.com/office/officeart/2005/8/quickstyle/3d1" qsCatId="3D" csTypeId="urn:microsoft.com/office/officeart/2005/8/colors/accent0_3" csCatId="mainScheme" phldr="1"/>
      <dgm:spPr/>
    </dgm:pt>
    <dgm:pt modelId="{CDB229CF-A206-4CD9-80E1-C11AA0653BA6}">
      <dgm:prSet phldrT="[Texto]"/>
      <dgm:spPr/>
      <dgm:t>
        <a:bodyPr/>
        <a:lstStyle/>
        <a:p>
          <a:r>
            <a:rPr lang="es-CO"/>
            <a:t>Identificación de riesgos</a:t>
          </a:r>
          <a:endParaRPr lang="es-CO" dirty="0"/>
        </a:p>
      </dgm:t>
    </dgm:pt>
    <dgm:pt modelId="{894CC17A-BC92-4DC6-BACD-276103A6F56B}" type="parTrans" cxnId="{C1C3D34D-ECC6-454E-995A-ECABE8C60F67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7F6EAD3-765D-43B2-A835-E8C8ED581C4C}" type="sibTrans" cxnId="{C1C3D34D-ECC6-454E-995A-ECABE8C60F67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A09DC59-40F4-4D82-8BDB-AB4AFB627B22}">
      <dgm:prSet phldrT="[Texto]"/>
      <dgm:spPr/>
      <dgm:t>
        <a:bodyPr/>
        <a:lstStyle/>
        <a:p>
          <a:r>
            <a:rPr lang="es-CO"/>
            <a:t>Planes de intervención de los riesgos</a:t>
          </a:r>
          <a:endParaRPr lang="es-CO" dirty="0"/>
        </a:p>
      </dgm:t>
    </dgm:pt>
    <dgm:pt modelId="{686D0CD7-8493-4453-8D8C-F0C6F82B4B63}" type="parTrans" cxnId="{07FBE1D2-1AFE-4D74-8DC2-0F2B0E3D18CB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595DFA40-411B-4CDC-86D7-AE3CB890B1B8}" type="sibTrans" cxnId="{07FBE1D2-1AFE-4D74-8DC2-0F2B0E3D18CB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667EF88B-B3A1-4C7E-BD76-438BED8166EE}">
      <dgm:prSet phldrT="[Texto]"/>
      <dgm:spPr/>
      <dgm:t>
        <a:bodyPr/>
        <a:lstStyle/>
        <a:p>
          <a:r>
            <a:rPr lang="es-CO"/>
            <a:t>Intervención de riesgos</a:t>
          </a:r>
          <a:endParaRPr lang="es-CO" dirty="0"/>
        </a:p>
      </dgm:t>
    </dgm:pt>
    <dgm:pt modelId="{F48F798B-B14E-4628-A852-D389799B303E}" type="parTrans" cxnId="{9DB28544-37D7-4527-80E6-7B4D4A579EB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5C46950B-7155-44C1-BBCC-1A0DDE6F66BA}" type="sibTrans" cxnId="{9DB28544-37D7-4527-80E6-7B4D4A579EB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5175AC7F-B16D-4B6F-94D0-6AF530207511}">
      <dgm:prSet phldrT="[Texto]"/>
      <dgm:spPr/>
      <dgm:t>
        <a:bodyPr/>
        <a:lstStyle/>
        <a:p>
          <a:r>
            <a:rPr lang="es-CO"/>
            <a:t>Seguimiento de las intervenciones y riesgos residuales</a:t>
          </a:r>
          <a:endParaRPr lang="es-CO" dirty="0"/>
        </a:p>
      </dgm:t>
    </dgm:pt>
    <dgm:pt modelId="{F2522D8B-3FD1-49F7-9DC0-31FC1EAD0F66}" type="parTrans" cxnId="{20A048B2-3B58-4902-A2EB-169D6F0A93E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5C94058B-E337-4741-9BE4-FC1C14F0D7F5}" type="sibTrans" cxnId="{20A048B2-3B58-4902-A2EB-169D6F0A93E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6B771E93-13E8-4E66-BFE5-714D93E87F79}" type="pres">
      <dgm:prSet presAssocID="{B3EEE9C2-4635-45F0-81ED-9724294E26F4}" presName="Name0" presStyleCnt="0">
        <dgm:presLayoutVars>
          <dgm:dir/>
          <dgm:resizeHandles val="exact"/>
        </dgm:presLayoutVars>
      </dgm:prSet>
      <dgm:spPr/>
    </dgm:pt>
    <dgm:pt modelId="{54B2C235-244F-4443-B0E4-0FB657F37F9C}" type="pres">
      <dgm:prSet presAssocID="{CDB229CF-A206-4CD9-80E1-C11AA0653BA6}" presName="node" presStyleLbl="node1" presStyleIdx="0" presStyleCnt="4">
        <dgm:presLayoutVars>
          <dgm:bulletEnabled val="1"/>
        </dgm:presLayoutVars>
      </dgm:prSet>
      <dgm:spPr/>
    </dgm:pt>
    <dgm:pt modelId="{AE3019BF-35BD-4470-AC22-7B75F9E18185}" type="pres">
      <dgm:prSet presAssocID="{C7F6EAD3-765D-43B2-A835-E8C8ED581C4C}" presName="sibTrans" presStyleLbl="sibTrans2D1" presStyleIdx="0" presStyleCnt="3"/>
      <dgm:spPr/>
    </dgm:pt>
    <dgm:pt modelId="{6C15CE5C-6B1D-4F3E-BB60-09A2C076D9DB}" type="pres">
      <dgm:prSet presAssocID="{C7F6EAD3-765D-43B2-A835-E8C8ED581C4C}" presName="connectorText" presStyleLbl="sibTrans2D1" presStyleIdx="0" presStyleCnt="3"/>
      <dgm:spPr/>
    </dgm:pt>
    <dgm:pt modelId="{552B98BA-8B61-474D-BA00-416A87A34BA9}" type="pres">
      <dgm:prSet presAssocID="{8A09DC59-40F4-4D82-8BDB-AB4AFB627B22}" presName="node" presStyleLbl="node1" presStyleIdx="1" presStyleCnt="4">
        <dgm:presLayoutVars>
          <dgm:bulletEnabled val="1"/>
        </dgm:presLayoutVars>
      </dgm:prSet>
      <dgm:spPr/>
    </dgm:pt>
    <dgm:pt modelId="{49EC4174-FBDD-4B3A-A60D-039BB2DDEBF1}" type="pres">
      <dgm:prSet presAssocID="{595DFA40-411B-4CDC-86D7-AE3CB890B1B8}" presName="sibTrans" presStyleLbl="sibTrans2D1" presStyleIdx="1" presStyleCnt="3"/>
      <dgm:spPr/>
    </dgm:pt>
    <dgm:pt modelId="{DF7C6037-A326-4F61-9F2C-F4768DC69976}" type="pres">
      <dgm:prSet presAssocID="{595DFA40-411B-4CDC-86D7-AE3CB890B1B8}" presName="connectorText" presStyleLbl="sibTrans2D1" presStyleIdx="1" presStyleCnt="3"/>
      <dgm:spPr/>
    </dgm:pt>
    <dgm:pt modelId="{DAF2977A-344C-4889-9DB3-49F5124F19C0}" type="pres">
      <dgm:prSet presAssocID="{667EF88B-B3A1-4C7E-BD76-438BED8166EE}" presName="node" presStyleLbl="node1" presStyleIdx="2" presStyleCnt="4">
        <dgm:presLayoutVars>
          <dgm:bulletEnabled val="1"/>
        </dgm:presLayoutVars>
      </dgm:prSet>
      <dgm:spPr/>
    </dgm:pt>
    <dgm:pt modelId="{F5FF8B69-D939-4A02-9BA1-D2633D3E1F46}" type="pres">
      <dgm:prSet presAssocID="{5C46950B-7155-44C1-BBCC-1A0DDE6F66BA}" presName="sibTrans" presStyleLbl="sibTrans2D1" presStyleIdx="2" presStyleCnt="3"/>
      <dgm:spPr/>
    </dgm:pt>
    <dgm:pt modelId="{38D6763A-8F21-443B-9309-8778D20B6338}" type="pres">
      <dgm:prSet presAssocID="{5C46950B-7155-44C1-BBCC-1A0DDE6F66BA}" presName="connectorText" presStyleLbl="sibTrans2D1" presStyleIdx="2" presStyleCnt="3"/>
      <dgm:spPr/>
    </dgm:pt>
    <dgm:pt modelId="{AD91D1F4-B4E6-46EB-A8D2-44E0530C4155}" type="pres">
      <dgm:prSet presAssocID="{5175AC7F-B16D-4B6F-94D0-6AF530207511}" presName="node" presStyleLbl="node1" presStyleIdx="3" presStyleCnt="4">
        <dgm:presLayoutVars>
          <dgm:bulletEnabled val="1"/>
        </dgm:presLayoutVars>
      </dgm:prSet>
      <dgm:spPr/>
    </dgm:pt>
  </dgm:ptLst>
  <dgm:cxnLst>
    <dgm:cxn modelId="{A59E3015-2425-4EBF-B4E5-CDD8C6981E62}" type="presOf" srcId="{667EF88B-B3A1-4C7E-BD76-438BED8166EE}" destId="{DAF2977A-344C-4889-9DB3-49F5124F19C0}" srcOrd="0" destOrd="0" presId="urn:microsoft.com/office/officeart/2005/8/layout/process1"/>
    <dgm:cxn modelId="{1AC40820-27FE-41C0-BB94-B740A810F27C}" type="presOf" srcId="{CDB229CF-A206-4CD9-80E1-C11AA0653BA6}" destId="{54B2C235-244F-4443-B0E4-0FB657F37F9C}" srcOrd="0" destOrd="0" presId="urn:microsoft.com/office/officeart/2005/8/layout/process1"/>
    <dgm:cxn modelId="{E9F8FB25-8539-40F4-8044-5D0FA6DD3B1D}" type="presOf" srcId="{595DFA40-411B-4CDC-86D7-AE3CB890B1B8}" destId="{49EC4174-FBDD-4B3A-A60D-039BB2DDEBF1}" srcOrd="0" destOrd="0" presId="urn:microsoft.com/office/officeart/2005/8/layout/process1"/>
    <dgm:cxn modelId="{9DB28544-37D7-4527-80E6-7B4D4A579EB6}" srcId="{B3EEE9C2-4635-45F0-81ED-9724294E26F4}" destId="{667EF88B-B3A1-4C7E-BD76-438BED8166EE}" srcOrd="2" destOrd="0" parTransId="{F48F798B-B14E-4628-A852-D389799B303E}" sibTransId="{5C46950B-7155-44C1-BBCC-1A0DDE6F66BA}"/>
    <dgm:cxn modelId="{93759A66-2A0D-473C-AB1C-FC805C320BD3}" type="presOf" srcId="{5175AC7F-B16D-4B6F-94D0-6AF530207511}" destId="{AD91D1F4-B4E6-46EB-A8D2-44E0530C4155}" srcOrd="0" destOrd="0" presId="urn:microsoft.com/office/officeart/2005/8/layout/process1"/>
    <dgm:cxn modelId="{10AFC64B-EEDB-4B84-8F14-E7785D409FD1}" type="presOf" srcId="{C7F6EAD3-765D-43B2-A835-E8C8ED581C4C}" destId="{6C15CE5C-6B1D-4F3E-BB60-09A2C076D9DB}" srcOrd="1" destOrd="0" presId="urn:microsoft.com/office/officeart/2005/8/layout/process1"/>
    <dgm:cxn modelId="{C1C3D34D-ECC6-454E-995A-ECABE8C60F67}" srcId="{B3EEE9C2-4635-45F0-81ED-9724294E26F4}" destId="{CDB229CF-A206-4CD9-80E1-C11AA0653BA6}" srcOrd="0" destOrd="0" parTransId="{894CC17A-BC92-4DC6-BACD-276103A6F56B}" sibTransId="{C7F6EAD3-765D-43B2-A835-E8C8ED581C4C}"/>
    <dgm:cxn modelId="{1841468E-6F1F-4B2E-867E-4BFFBA1A624F}" type="presOf" srcId="{8A09DC59-40F4-4D82-8BDB-AB4AFB627B22}" destId="{552B98BA-8B61-474D-BA00-416A87A34BA9}" srcOrd="0" destOrd="0" presId="urn:microsoft.com/office/officeart/2005/8/layout/process1"/>
    <dgm:cxn modelId="{20A048B2-3B58-4902-A2EB-169D6F0A93E6}" srcId="{B3EEE9C2-4635-45F0-81ED-9724294E26F4}" destId="{5175AC7F-B16D-4B6F-94D0-6AF530207511}" srcOrd="3" destOrd="0" parTransId="{F2522D8B-3FD1-49F7-9DC0-31FC1EAD0F66}" sibTransId="{5C94058B-E337-4741-9BE4-FC1C14F0D7F5}"/>
    <dgm:cxn modelId="{5979B0C1-3A0E-4C5A-826B-D784A5B66DBB}" type="presOf" srcId="{5C46950B-7155-44C1-BBCC-1A0DDE6F66BA}" destId="{38D6763A-8F21-443B-9309-8778D20B6338}" srcOrd="1" destOrd="0" presId="urn:microsoft.com/office/officeart/2005/8/layout/process1"/>
    <dgm:cxn modelId="{5CAE01D1-A892-4F71-9BDC-439FAD24237D}" type="presOf" srcId="{595DFA40-411B-4CDC-86D7-AE3CB890B1B8}" destId="{DF7C6037-A326-4F61-9F2C-F4768DC69976}" srcOrd="1" destOrd="0" presId="urn:microsoft.com/office/officeart/2005/8/layout/process1"/>
    <dgm:cxn modelId="{07FBE1D2-1AFE-4D74-8DC2-0F2B0E3D18CB}" srcId="{B3EEE9C2-4635-45F0-81ED-9724294E26F4}" destId="{8A09DC59-40F4-4D82-8BDB-AB4AFB627B22}" srcOrd="1" destOrd="0" parTransId="{686D0CD7-8493-4453-8D8C-F0C6F82B4B63}" sibTransId="{595DFA40-411B-4CDC-86D7-AE3CB890B1B8}"/>
    <dgm:cxn modelId="{64F5FCD4-9124-4791-8BFA-A3138FA846A9}" type="presOf" srcId="{5C46950B-7155-44C1-BBCC-1A0DDE6F66BA}" destId="{F5FF8B69-D939-4A02-9BA1-D2633D3E1F46}" srcOrd="0" destOrd="0" presId="urn:microsoft.com/office/officeart/2005/8/layout/process1"/>
    <dgm:cxn modelId="{8915FDD5-49E8-45E2-9024-20984B90E359}" type="presOf" srcId="{C7F6EAD3-765D-43B2-A835-E8C8ED581C4C}" destId="{AE3019BF-35BD-4470-AC22-7B75F9E18185}" srcOrd="0" destOrd="0" presId="urn:microsoft.com/office/officeart/2005/8/layout/process1"/>
    <dgm:cxn modelId="{F012FEEA-9A38-48E3-9DFB-8614F59205B5}" type="presOf" srcId="{B3EEE9C2-4635-45F0-81ED-9724294E26F4}" destId="{6B771E93-13E8-4E66-BFE5-714D93E87F79}" srcOrd="0" destOrd="0" presId="urn:microsoft.com/office/officeart/2005/8/layout/process1"/>
    <dgm:cxn modelId="{5C2FB6CC-3869-4AB5-9F71-33A19B60688A}" type="presParOf" srcId="{6B771E93-13E8-4E66-BFE5-714D93E87F79}" destId="{54B2C235-244F-4443-B0E4-0FB657F37F9C}" srcOrd="0" destOrd="0" presId="urn:microsoft.com/office/officeart/2005/8/layout/process1"/>
    <dgm:cxn modelId="{A5DC3A05-8B30-4F7D-895C-3E30C32699A4}" type="presParOf" srcId="{6B771E93-13E8-4E66-BFE5-714D93E87F79}" destId="{AE3019BF-35BD-4470-AC22-7B75F9E18185}" srcOrd="1" destOrd="0" presId="urn:microsoft.com/office/officeart/2005/8/layout/process1"/>
    <dgm:cxn modelId="{4D2C6E37-1962-4AEC-B790-1DD645B079E5}" type="presParOf" srcId="{AE3019BF-35BD-4470-AC22-7B75F9E18185}" destId="{6C15CE5C-6B1D-4F3E-BB60-09A2C076D9DB}" srcOrd="0" destOrd="0" presId="urn:microsoft.com/office/officeart/2005/8/layout/process1"/>
    <dgm:cxn modelId="{32C4F10C-D30E-47F3-B7E5-6134DFAD1563}" type="presParOf" srcId="{6B771E93-13E8-4E66-BFE5-714D93E87F79}" destId="{552B98BA-8B61-474D-BA00-416A87A34BA9}" srcOrd="2" destOrd="0" presId="urn:microsoft.com/office/officeart/2005/8/layout/process1"/>
    <dgm:cxn modelId="{54C8C8F8-4BF5-495A-86FB-1534EA714EBF}" type="presParOf" srcId="{6B771E93-13E8-4E66-BFE5-714D93E87F79}" destId="{49EC4174-FBDD-4B3A-A60D-039BB2DDEBF1}" srcOrd="3" destOrd="0" presId="urn:microsoft.com/office/officeart/2005/8/layout/process1"/>
    <dgm:cxn modelId="{90F2FA94-AD2F-48CE-82CE-4B2024B1C8AD}" type="presParOf" srcId="{49EC4174-FBDD-4B3A-A60D-039BB2DDEBF1}" destId="{DF7C6037-A326-4F61-9F2C-F4768DC69976}" srcOrd="0" destOrd="0" presId="urn:microsoft.com/office/officeart/2005/8/layout/process1"/>
    <dgm:cxn modelId="{82B02E17-C82D-4A77-AA8A-59C75B3C96E2}" type="presParOf" srcId="{6B771E93-13E8-4E66-BFE5-714D93E87F79}" destId="{DAF2977A-344C-4889-9DB3-49F5124F19C0}" srcOrd="4" destOrd="0" presId="urn:microsoft.com/office/officeart/2005/8/layout/process1"/>
    <dgm:cxn modelId="{08DE0E2A-604A-4A42-8252-EAD7751F6F02}" type="presParOf" srcId="{6B771E93-13E8-4E66-BFE5-714D93E87F79}" destId="{F5FF8B69-D939-4A02-9BA1-D2633D3E1F46}" srcOrd="5" destOrd="0" presId="urn:microsoft.com/office/officeart/2005/8/layout/process1"/>
    <dgm:cxn modelId="{AB9AAD51-A378-4AC1-96BF-F9100CED0A0B}" type="presParOf" srcId="{F5FF8B69-D939-4A02-9BA1-D2633D3E1F46}" destId="{38D6763A-8F21-443B-9309-8778D20B6338}" srcOrd="0" destOrd="0" presId="urn:microsoft.com/office/officeart/2005/8/layout/process1"/>
    <dgm:cxn modelId="{1E772D04-2225-47AD-87F5-45A279F6259D}" type="presParOf" srcId="{6B771E93-13E8-4E66-BFE5-714D93E87F79}" destId="{AD91D1F4-B4E6-46EB-A8D2-44E0530C415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29B4651-4B9C-4729-8AE4-169D909E1C78}" type="doc">
      <dgm:prSet loTypeId="urn:microsoft.com/office/officeart/2005/8/layout/orgChart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F41CE14D-37E5-4729-B476-FB2FFA1D3CB5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A</a:t>
          </a:r>
        </a:p>
      </dgm:t>
    </dgm:pt>
    <dgm:pt modelId="{14A9D05F-146C-4991-B329-4B9DA8E4BC5E}" type="parTrans" cxnId="{2F21EC72-8740-43C6-9552-1A675DB603CA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B389A6F3-BC6A-4F29-B578-66A71DEC5863}" type="sibTrans" cxnId="{2F21EC72-8740-43C6-9552-1A675DB603CA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95910D2E-1FE3-4ED5-B0EC-69B706587856}" type="asst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B</a:t>
          </a:r>
        </a:p>
      </dgm:t>
    </dgm:pt>
    <dgm:pt modelId="{9E6BE3AB-1CC3-47C1-99C1-DDF2C8262AA0}" type="parTrans" cxnId="{F4F85798-54A1-4788-8360-C8A0C84C3B8E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EB55B09C-C418-4045-82C0-E931F392CF32}" type="sibTrans" cxnId="{F4F85798-54A1-4788-8360-C8A0C84C3B8E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9FE0E4F-51CE-48AF-927F-95AC87786189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C</a:t>
          </a:r>
        </a:p>
      </dgm:t>
    </dgm:pt>
    <dgm:pt modelId="{C57F16BB-C084-4C63-BD50-3C83B07368DF}" type="parTrans" cxnId="{E489860C-B66C-4933-8337-16BEC6A52C77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9B84400-C216-40C0-BEC6-4C6135412B33}" type="sibTrans" cxnId="{E489860C-B66C-4933-8337-16BEC6A52C77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D73F8A44-2904-4123-ABDC-3893D17AE616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D</a:t>
          </a:r>
        </a:p>
      </dgm:t>
    </dgm:pt>
    <dgm:pt modelId="{C2C26B73-282E-40CE-BE9F-05AB7C0546D2}" type="parTrans" cxnId="{C8E413F8-766E-45E4-BAB7-181694A34774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4A39BBDC-AF1B-40A5-8339-6BDB8389440F}" type="sibTrans" cxnId="{C8E413F8-766E-45E4-BAB7-181694A34774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2AF8AC17-98EE-4071-B462-033BD982D527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E</a:t>
          </a:r>
        </a:p>
      </dgm:t>
    </dgm:pt>
    <dgm:pt modelId="{C131D1D2-D2B4-4309-ABC0-6DB41C8590CD}" type="parTrans" cxnId="{7D5108AB-A8A4-40E7-9AEB-D0D86104BB7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F33001E4-7D5C-4498-A21F-13AEC86B5DA9}" type="sibTrans" cxnId="{7D5108AB-A8A4-40E7-9AEB-D0D86104BB7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F7E0546A-2372-4808-8B22-967C8FCF33C8}" type="pres">
      <dgm:prSet presAssocID="{729B4651-4B9C-4729-8AE4-169D909E1C7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0422A9E-6776-4DBD-9896-52C5FF967A80}" type="pres">
      <dgm:prSet presAssocID="{F41CE14D-37E5-4729-B476-FB2FFA1D3CB5}" presName="hierRoot1" presStyleCnt="0">
        <dgm:presLayoutVars>
          <dgm:hierBranch val="init"/>
        </dgm:presLayoutVars>
      </dgm:prSet>
      <dgm:spPr/>
    </dgm:pt>
    <dgm:pt modelId="{176DA32D-B00F-4B4B-A3C2-016027876170}" type="pres">
      <dgm:prSet presAssocID="{F41CE14D-37E5-4729-B476-FB2FFA1D3CB5}" presName="rootComposite1" presStyleCnt="0"/>
      <dgm:spPr/>
    </dgm:pt>
    <dgm:pt modelId="{E6FBACBF-370E-48DC-99C3-A03087DC65FC}" type="pres">
      <dgm:prSet presAssocID="{F41CE14D-37E5-4729-B476-FB2FFA1D3CB5}" presName="rootText1" presStyleLbl="node0" presStyleIdx="0" presStyleCnt="1">
        <dgm:presLayoutVars>
          <dgm:chPref val="3"/>
        </dgm:presLayoutVars>
      </dgm:prSet>
      <dgm:spPr/>
    </dgm:pt>
    <dgm:pt modelId="{51F5CD92-BE15-4CFE-8A79-813DF6D63502}" type="pres">
      <dgm:prSet presAssocID="{F41CE14D-37E5-4729-B476-FB2FFA1D3CB5}" presName="rootConnector1" presStyleLbl="node1" presStyleIdx="0" presStyleCnt="0"/>
      <dgm:spPr/>
    </dgm:pt>
    <dgm:pt modelId="{084DB92C-CB52-4C95-9FD3-1B05C8C9037E}" type="pres">
      <dgm:prSet presAssocID="{F41CE14D-37E5-4729-B476-FB2FFA1D3CB5}" presName="hierChild2" presStyleCnt="0"/>
      <dgm:spPr/>
    </dgm:pt>
    <dgm:pt modelId="{E326F10A-F05A-47CE-BBD6-DEAEC98F31F4}" type="pres">
      <dgm:prSet presAssocID="{C57F16BB-C084-4C63-BD50-3C83B07368DF}" presName="Name37" presStyleLbl="parChTrans1D2" presStyleIdx="0" presStyleCnt="4"/>
      <dgm:spPr/>
    </dgm:pt>
    <dgm:pt modelId="{B94B5D4A-7BF6-4F28-B78B-772E4E4C2E1F}" type="pres">
      <dgm:prSet presAssocID="{89FE0E4F-51CE-48AF-927F-95AC87786189}" presName="hierRoot2" presStyleCnt="0">
        <dgm:presLayoutVars>
          <dgm:hierBranch val="init"/>
        </dgm:presLayoutVars>
      </dgm:prSet>
      <dgm:spPr/>
    </dgm:pt>
    <dgm:pt modelId="{0C2E9B30-2D0F-40CA-8E0F-18F3DB30E0FA}" type="pres">
      <dgm:prSet presAssocID="{89FE0E4F-51CE-48AF-927F-95AC87786189}" presName="rootComposite" presStyleCnt="0"/>
      <dgm:spPr/>
    </dgm:pt>
    <dgm:pt modelId="{A8296C24-04DA-4137-9DEE-C89B02572490}" type="pres">
      <dgm:prSet presAssocID="{89FE0E4F-51CE-48AF-927F-95AC87786189}" presName="rootText" presStyleLbl="node2" presStyleIdx="0" presStyleCnt="3">
        <dgm:presLayoutVars>
          <dgm:chPref val="3"/>
        </dgm:presLayoutVars>
      </dgm:prSet>
      <dgm:spPr/>
    </dgm:pt>
    <dgm:pt modelId="{D4363B74-67B7-49ED-9D2B-B74D309479B6}" type="pres">
      <dgm:prSet presAssocID="{89FE0E4F-51CE-48AF-927F-95AC87786189}" presName="rootConnector" presStyleLbl="node2" presStyleIdx="0" presStyleCnt="3"/>
      <dgm:spPr/>
    </dgm:pt>
    <dgm:pt modelId="{1F760031-C240-4359-89FB-DB49FD552086}" type="pres">
      <dgm:prSet presAssocID="{89FE0E4F-51CE-48AF-927F-95AC87786189}" presName="hierChild4" presStyleCnt="0"/>
      <dgm:spPr/>
    </dgm:pt>
    <dgm:pt modelId="{7930878A-48DB-488B-A088-6A999C9DE975}" type="pres">
      <dgm:prSet presAssocID="{89FE0E4F-51CE-48AF-927F-95AC87786189}" presName="hierChild5" presStyleCnt="0"/>
      <dgm:spPr/>
    </dgm:pt>
    <dgm:pt modelId="{A5F277AC-0480-4E89-A190-C307AD0758CB}" type="pres">
      <dgm:prSet presAssocID="{C2C26B73-282E-40CE-BE9F-05AB7C0546D2}" presName="Name37" presStyleLbl="parChTrans1D2" presStyleIdx="1" presStyleCnt="4"/>
      <dgm:spPr/>
    </dgm:pt>
    <dgm:pt modelId="{D0CD0933-BE76-47B7-8107-265F85A0A84C}" type="pres">
      <dgm:prSet presAssocID="{D73F8A44-2904-4123-ABDC-3893D17AE616}" presName="hierRoot2" presStyleCnt="0">
        <dgm:presLayoutVars>
          <dgm:hierBranch val="init"/>
        </dgm:presLayoutVars>
      </dgm:prSet>
      <dgm:spPr/>
    </dgm:pt>
    <dgm:pt modelId="{B3C3179A-0667-4B18-AFE6-A44313EE776F}" type="pres">
      <dgm:prSet presAssocID="{D73F8A44-2904-4123-ABDC-3893D17AE616}" presName="rootComposite" presStyleCnt="0"/>
      <dgm:spPr/>
    </dgm:pt>
    <dgm:pt modelId="{8B6F3B9D-534A-4110-A4FA-E0522E900D29}" type="pres">
      <dgm:prSet presAssocID="{D73F8A44-2904-4123-ABDC-3893D17AE616}" presName="rootText" presStyleLbl="node2" presStyleIdx="1" presStyleCnt="3">
        <dgm:presLayoutVars>
          <dgm:chPref val="3"/>
        </dgm:presLayoutVars>
      </dgm:prSet>
      <dgm:spPr/>
    </dgm:pt>
    <dgm:pt modelId="{B2203490-2616-42F8-94EE-D1E2D6EDEB7B}" type="pres">
      <dgm:prSet presAssocID="{D73F8A44-2904-4123-ABDC-3893D17AE616}" presName="rootConnector" presStyleLbl="node2" presStyleIdx="1" presStyleCnt="3"/>
      <dgm:spPr/>
    </dgm:pt>
    <dgm:pt modelId="{20C1B383-DDDD-4C97-93C9-295EE7975758}" type="pres">
      <dgm:prSet presAssocID="{D73F8A44-2904-4123-ABDC-3893D17AE616}" presName="hierChild4" presStyleCnt="0"/>
      <dgm:spPr/>
    </dgm:pt>
    <dgm:pt modelId="{8478E975-E6E4-44E1-AEDF-4EF790989301}" type="pres">
      <dgm:prSet presAssocID="{D73F8A44-2904-4123-ABDC-3893D17AE616}" presName="hierChild5" presStyleCnt="0"/>
      <dgm:spPr/>
    </dgm:pt>
    <dgm:pt modelId="{70D5C8BD-F7AC-4544-B10F-67E2C34F8C98}" type="pres">
      <dgm:prSet presAssocID="{C131D1D2-D2B4-4309-ABC0-6DB41C8590CD}" presName="Name37" presStyleLbl="parChTrans1D2" presStyleIdx="2" presStyleCnt="4"/>
      <dgm:spPr/>
    </dgm:pt>
    <dgm:pt modelId="{3FF4A8AD-C8E5-4F8C-9CA2-68F7C021A9C2}" type="pres">
      <dgm:prSet presAssocID="{2AF8AC17-98EE-4071-B462-033BD982D527}" presName="hierRoot2" presStyleCnt="0">
        <dgm:presLayoutVars>
          <dgm:hierBranch val="init"/>
        </dgm:presLayoutVars>
      </dgm:prSet>
      <dgm:spPr/>
    </dgm:pt>
    <dgm:pt modelId="{034DED37-8258-4F0C-8831-E008DCC4B071}" type="pres">
      <dgm:prSet presAssocID="{2AF8AC17-98EE-4071-B462-033BD982D527}" presName="rootComposite" presStyleCnt="0"/>
      <dgm:spPr/>
    </dgm:pt>
    <dgm:pt modelId="{C3012AF4-5927-41E6-AE7B-92E5DA86AD7F}" type="pres">
      <dgm:prSet presAssocID="{2AF8AC17-98EE-4071-B462-033BD982D527}" presName="rootText" presStyleLbl="node2" presStyleIdx="2" presStyleCnt="3">
        <dgm:presLayoutVars>
          <dgm:chPref val="3"/>
        </dgm:presLayoutVars>
      </dgm:prSet>
      <dgm:spPr/>
    </dgm:pt>
    <dgm:pt modelId="{C14B6E69-0E1D-4500-88DC-276A73461075}" type="pres">
      <dgm:prSet presAssocID="{2AF8AC17-98EE-4071-B462-033BD982D527}" presName="rootConnector" presStyleLbl="node2" presStyleIdx="2" presStyleCnt="3"/>
      <dgm:spPr/>
    </dgm:pt>
    <dgm:pt modelId="{02AF60A2-1CD4-438F-A337-C5627BA034C3}" type="pres">
      <dgm:prSet presAssocID="{2AF8AC17-98EE-4071-B462-033BD982D527}" presName="hierChild4" presStyleCnt="0"/>
      <dgm:spPr/>
    </dgm:pt>
    <dgm:pt modelId="{9ED85C26-1ECB-4BBB-B99A-42ABF61107CE}" type="pres">
      <dgm:prSet presAssocID="{2AF8AC17-98EE-4071-B462-033BD982D527}" presName="hierChild5" presStyleCnt="0"/>
      <dgm:spPr/>
    </dgm:pt>
    <dgm:pt modelId="{AC7AE9AF-0B99-4656-B1FA-F1DA13B5ED96}" type="pres">
      <dgm:prSet presAssocID="{F41CE14D-37E5-4729-B476-FB2FFA1D3CB5}" presName="hierChild3" presStyleCnt="0"/>
      <dgm:spPr/>
    </dgm:pt>
    <dgm:pt modelId="{25BE9CAF-AFDB-4426-BF7B-58925C75C2CA}" type="pres">
      <dgm:prSet presAssocID="{9E6BE3AB-1CC3-47C1-99C1-DDF2C8262AA0}" presName="Name111" presStyleLbl="parChTrans1D2" presStyleIdx="3" presStyleCnt="4"/>
      <dgm:spPr/>
    </dgm:pt>
    <dgm:pt modelId="{C337219F-ED64-45C2-B10C-4309A454E9F0}" type="pres">
      <dgm:prSet presAssocID="{95910D2E-1FE3-4ED5-B0EC-69B706587856}" presName="hierRoot3" presStyleCnt="0">
        <dgm:presLayoutVars>
          <dgm:hierBranch val="init"/>
        </dgm:presLayoutVars>
      </dgm:prSet>
      <dgm:spPr/>
    </dgm:pt>
    <dgm:pt modelId="{40EB83BF-6114-40CF-A71A-CB4DF6881ED9}" type="pres">
      <dgm:prSet presAssocID="{95910D2E-1FE3-4ED5-B0EC-69B706587856}" presName="rootComposite3" presStyleCnt="0"/>
      <dgm:spPr/>
    </dgm:pt>
    <dgm:pt modelId="{3B88BCD9-A3D4-4BC0-B173-0ACF9F538608}" type="pres">
      <dgm:prSet presAssocID="{95910D2E-1FE3-4ED5-B0EC-69B706587856}" presName="rootText3" presStyleLbl="asst1" presStyleIdx="0" presStyleCnt="1">
        <dgm:presLayoutVars>
          <dgm:chPref val="3"/>
        </dgm:presLayoutVars>
      </dgm:prSet>
      <dgm:spPr/>
    </dgm:pt>
    <dgm:pt modelId="{20D1D57F-6EA4-4434-935E-F52C87D0692D}" type="pres">
      <dgm:prSet presAssocID="{95910D2E-1FE3-4ED5-B0EC-69B706587856}" presName="rootConnector3" presStyleLbl="asst1" presStyleIdx="0" presStyleCnt="1"/>
      <dgm:spPr/>
    </dgm:pt>
    <dgm:pt modelId="{2C7AE03A-230E-4B9F-8365-DB6CA950C6C1}" type="pres">
      <dgm:prSet presAssocID="{95910D2E-1FE3-4ED5-B0EC-69B706587856}" presName="hierChild6" presStyleCnt="0"/>
      <dgm:spPr/>
    </dgm:pt>
    <dgm:pt modelId="{31E15B51-21CF-483B-85FF-E5ED9740613E}" type="pres">
      <dgm:prSet presAssocID="{95910D2E-1FE3-4ED5-B0EC-69B706587856}" presName="hierChild7" presStyleCnt="0"/>
      <dgm:spPr/>
    </dgm:pt>
  </dgm:ptLst>
  <dgm:cxnLst>
    <dgm:cxn modelId="{89E16408-F734-45C5-B3BE-8A61DB678F9C}" type="presOf" srcId="{2AF8AC17-98EE-4071-B462-033BD982D527}" destId="{C14B6E69-0E1D-4500-88DC-276A73461075}" srcOrd="1" destOrd="0" presId="urn:microsoft.com/office/officeart/2005/8/layout/orgChart1"/>
    <dgm:cxn modelId="{E489860C-B66C-4933-8337-16BEC6A52C77}" srcId="{F41CE14D-37E5-4729-B476-FB2FFA1D3CB5}" destId="{89FE0E4F-51CE-48AF-927F-95AC87786189}" srcOrd="1" destOrd="0" parTransId="{C57F16BB-C084-4C63-BD50-3C83B07368DF}" sibTransId="{C9B84400-C216-40C0-BEC6-4C6135412B33}"/>
    <dgm:cxn modelId="{36250A13-D92F-430D-9B78-B1FB1F132718}" type="presOf" srcId="{C57F16BB-C084-4C63-BD50-3C83B07368DF}" destId="{E326F10A-F05A-47CE-BBD6-DEAEC98F31F4}" srcOrd="0" destOrd="0" presId="urn:microsoft.com/office/officeart/2005/8/layout/orgChart1"/>
    <dgm:cxn modelId="{D761151D-7EE1-4F5D-9FBD-B455F5F3115A}" type="presOf" srcId="{D73F8A44-2904-4123-ABDC-3893D17AE616}" destId="{8B6F3B9D-534A-4110-A4FA-E0522E900D29}" srcOrd="0" destOrd="0" presId="urn:microsoft.com/office/officeart/2005/8/layout/orgChart1"/>
    <dgm:cxn modelId="{85068624-0BDC-40AB-9E88-EB9935A306FE}" type="presOf" srcId="{F41CE14D-37E5-4729-B476-FB2FFA1D3CB5}" destId="{E6FBACBF-370E-48DC-99C3-A03087DC65FC}" srcOrd="0" destOrd="0" presId="urn:microsoft.com/office/officeart/2005/8/layout/orgChart1"/>
    <dgm:cxn modelId="{F5699E33-B30E-4495-B517-ECC370D6A66A}" type="presOf" srcId="{F41CE14D-37E5-4729-B476-FB2FFA1D3CB5}" destId="{51F5CD92-BE15-4CFE-8A79-813DF6D63502}" srcOrd="1" destOrd="0" presId="urn:microsoft.com/office/officeart/2005/8/layout/orgChart1"/>
    <dgm:cxn modelId="{FA9DB05C-B1FB-464B-A3EF-346E7CE46222}" type="presOf" srcId="{95910D2E-1FE3-4ED5-B0EC-69B706587856}" destId="{3B88BCD9-A3D4-4BC0-B173-0ACF9F538608}" srcOrd="0" destOrd="0" presId="urn:microsoft.com/office/officeart/2005/8/layout/orgChart1"/>
    <dgm:cxn modelId="{0ADBD865-D2E4-428B-9EB2-D9E029235E72}" type="presOf" srcId="{729B4651-4B9C-4729-8AE4-169D909E1C78}" destId="{F7E0546A-2372-4808-8B22-967C8FCF33C8}" srcOrd="0" destOrd="0" presId="urn:microsoft.com/office/officeart/2005/8/layout/orgChart1"/>
    <dgm:cxn modelId="{B27A514D-A53E-43EB-9E5A-EFDC961F8D76}" type="presOf" srcId="{95910D2E-1FE3-4ED5-B0EC-69B706587856}" destId="{20D1D57F-6EA4-4434-935E-F52C87D0692D}" srcOrd="1" destOrd="0" presId="urn:microsoft.com/office/officeart/2005/8/layout/orgChart1"/>
    <dgm:cxn modelId="{2F21EC72-8740-43C6-9552-1A675DB603CA}" srcId="{729B4651-4B9C-4729-8AE4-169D909E1C78}" destId="{F41CE14D-37E5-4729-B476-FB2FFA1D3CB5}" srcOrd="0" destOrd="0" parTransId="{14A9D05F-146C-4991-B329-4B9DA8E4BC5E}" sibTransId="{B389A6F3-BC6A-4F29-B578-66A71DEC5863}"/>
    <dgm:cxn modelId="{7B7ACA7E-6CC6-4A8A-A1BE-3B2F43F1F7E3}" type="presOf" srcId="{89FE0E4F-51CE-48AF-927F-95AC87786189}" destId="{D4363B74-67B7-49ED-9D2B-B74D309479B6}" srcOrd="1" destOrd="0" presId="urn:microsoft.com/office/officeart/2005/8/layout/orgChart1"/>
    <dgm:cxn modelId="{F4F85798-54A1-4788-8360-C8A0C84C3B8E}" srcId="{F41CE14D-37E5-4729-B476-FB2FFA1D3CB5}" destId="{95910D2E-1FE3-4ED5-B0EC-69B706587856}" srcOrd="0" destOrd="0" parTransId="{9E6BE3AB-1CC3-47C1-99C1-DDF2C8262AA0}" sibTransId="{EB55B09C-C418-4045-82C0-E931F392CF32}"/>
    <dgm:cxn modelId="{B1B397A6-530D-44D6-9588-C23B01D5F1C4}" type="presOf" srcId="{C2C26B73-282E-40CE-BE9F-05AB7C0546D2}" destId="{A5F277AC-0480-4E89-A190-C307AD0758CB}" srcOrd="0" destOrd="0" presId="urn:microsoft.com/office/officeart/2005/8/layout/orgChart1"/>
    <dgm:cxn modelId="{7D5108AB-A8A4-40E7-9AEB-D0D86104BB78}" srcId="{F41CE14D-37E5-4729-B476-FB2FFA1D3CB5}" destId="{2AF8AC17-98EE-4071-B462-033BD982D527}" srcOrd="3" destOrd="0" parTransId="{C131D1D2-D2B4-4309-ABC0-6DB41C8590CD}" sibTransId="{F33001E4-7D5C-4498-A21F-13AEC86B5DA9}"/>
    <dgm:cxn modelId="{85CB48CC-BC2C-454F-9725-1E194E96807E}" type="presOf" srcId="{D73F8A44-2904-4123-ABDC-3893D17AE616}" destId="{B2203490-2616-42F8-94EE-D1E2D6EDEB7B}" srcOrd="1" destOrd="0" presId="urn:microsoft.com/office/officeart/2005/8/layout/orgChart1"/>
    <dgm:cxn modelId="{E25C7EDE-EC71-4B25-A9D0-E3EFA0906BC7}" type="presOf" srcId="{89FE0E4F-51CE-48AF-927F-95AC87786189}" destId="{A8296C24-04DA-4137-9DEE-C89B02572490}" srcOrd="0" destOrd="0" presId="urn:microsoft.com/office/officeart/2005/8/layout/orgChart1"/>
    <dgm:cxn modelId="{ACB5FBF0-CF1B-474B-A082-A84970246C33}" type="presOf" srcId="{C131D1D2-D2B4-4309-ABC0-6DB41C8590CD}" destId="{70D5C8BD-F7AC-4544-B10F-67E2C34F8C98}" srcOrd="0" destOrd="0" presId="urn:microsoft.com/office/officeart/2005/8/layout/orgChart1"/>
    <dgm:cxn modelId="{C8E413F8-766E-45E4-BAB7-181694A34774}" srcId="{F41CE14D-37E5-4729-B476-FB2FFA1D3CB5}" destId="{D73F8A44-2904-4123-ABDC-3893D17AE616}" srcOrd="2" destOrd="0" parTransId="{C2C26B73-282E-40CE-BE9F-05AB7C0546D2}" sibTransId="{4A39BBDC-AF1B-40A5-8339-6BDB8389440F}"/>
    <dgm:cxn modelId="{282EA4FA-DFB5-4AB5-B213-A12FA632C89C}" type="presOf" srcId="{2AF8AC17-98EE-4071-B462-033BD982D527}" destId="{C3012AF4-5927-41E6-AE7B-92E5DA86AD7F}" srcOrd="0" destOrd="0" presId="urn:microsoft.com/office/officeart/2005/8/layout/orgChart1"/>
    <dgm:cxn modelId="{B2FB22FD-E06D-48F1-BEEF-0CCAF223E6B4}" type="presOf" srcId="{9E6BE3AB-1CC3-47C1-99C1-DDF2C8262AA0}" destId="{25BE9CAF-AFDB-4426-BF7B-58925C75C2CA}" srcOrd="0" destOrd="0" presId="urn:microsoft.com/office/officeart/2005/8/layout/orgChart1"/>
    <dgm:cxn modelId="{EB0C8303-29E8-45E4-B213-761BD89120FF}" type="presParOf" srcId="{F7E0546A-2372-4808-8B22-967C8FCF33C8}" destId="{80422A9E-6776-4DBD-9896-52C5FF967A80}" srcOrd="0" destOrd="0" presId="urn:microsoft.com/office/officeart/2005/8/layout/orgChart1"/>
    <dgm:cxn modelId="{698FF241-6A46-4B54-B4F5-33567152E7D7}" type="presParOf" srcId="{80422A9E-6776-4DBD-9896-52C5FF967A80}" destId="{176DA32D-B00F-4B4B-A3C2-016027876170}" srcOrd="0" destOrd="0" presId="urn:microsoft.com/office/officeart/2005/8/layout/orgChart1"/>
    <dgm:cxn modelId="{4F56CB0B-491B-4AA7-A357-A9F9EBC2430C}" type="presParOf" srcId="{176DA32D-B00F-4B4B-A3C2-016027876170}" destId="{E6FBACBF-370E-48DC-99C3-A03087DC65FC}" srcOrd="0" destOrd="0" presId="urn:microsoft.com/office/officeart/2005/8/layout/orgChart1"/>
    <dgm:cxn modelId="{DDD460C1-020E-49D9-A98D-7B40ACC2DB7E}" type="presParOf" srcId="{176DA32D-B00F-4B4B-A3C2-016027876170}" destId="{51F5CD92-BE15-4CFE-8A79-813DF6D63502}" srcOrd="1" destOrd="0" presId="urn:microsoft.com/office/officeart/2005/8/layout/orgChart1"/>
    <dgm:cxn modelId="{3F8ABDBC-3FBE-4E17-AAD9-5DD8D239094D}" type="presParOf" srcId="{80422A9E-6776-4DBD-9896-52C5FF967A80}" destId="{084DB92C-CB52-4C95-9FD3-1B05C8C9037E}" srcOrd="1" destOrd="0" presId="urn:microsoft.com/office/officeart/2005/8/layout/orgChart1"/>
    <dgm:cxn modelId="{17BCA0C4-7A4A-4E66-89AF-2E09511DA472}" type="presParOf" srcId="{084DB92C-CB52-4C95-9FD3-1B05C8C9037E}" destId="{E326F10A-F05A-47CE-BBD6-DEAEC98F31F4}" srcOrd="0" destOrd="0" presId="urn:microsoft.com/office/officeart/2005/8/layout/orgChart1"/>
    <dgm:cxn modelId="{7A180FF5-0A96-4DBB-93CF-FC977CB4BE2E}" type="presParOf" srcId="{084DB92C-CB52-4C95-9FD3-1B05C8C9037E}" destId="{B94B5D4A-7BF6-4F28-B78B-772E4E4C2E1F}" srcOrd="1" destOrd="0" presId="urn:microsoft.com/office/officeart/2005/8/layout/orgChart1"/>
    <dgm:cxn modelId="{2919BDAB-F005-4102-BC03-38E847BEBEA9}" type="presParOf" srcId="{B94B5D4A-7BF6-4F28-B78B-772E4E4C2E1F}" destId="{0C2E9B30-2D0F-40CA-8E0F-18F3DB30E0FA}" srcOrd="0" destOrd="0" presId="urn:microsoft.com/office/officeart/2005/8/layout/orgChart1"/>
    <dgm:cxn modelId="{38938854-F7E3-4BFF-B019-B2D4986F50A6}" type="presParOf" srcId="{0C2E9B30-2D0F-40CA-8E0F-18F3DB30E0FA}" destId="{A8296C24-04DA-4137-9DEE-C89B02572490}" srcOrd="0" destOrd="0" presId="urn:microsoft.com/office/officeart/2005/8/layout/orgChart1"/>
    <dgm:cxn modelId="{0A81FC9C-EE8C-42A9-AB0E-35A76870C59E}" type="presParOf" srcId="{0C2E9B30-2D0F-40CA-8E0F-18F3DB30E0FA}" destId="{D4363B74-67B7-49ED-9D2B-B74D309479B6}" srcOrd="1" destOrd="0" presId="urn:microsoft.com/office/officeart/2005/8/layout/orgChart1"/>
    <dgm:cxn modelId="{8C833765-E456-4BFB-B959-0A4C32968517}" type="presParOf" srcId="{B94B5D4A-7BF6-4F28-B78B-772E4E4C2E1F}" destId="{1F760031-C240-4359-89FB-DB49FD552086}" srcOrd="1" destOrd="0" presId="urn:microsoft.com/office/officeart/2005/8/layout/orgChart1"/>
    <dgm:cxn modelId="{3D45D88B-A60B-45CD-B493-72DA5AD92EDC}" type="presParOf" srcId="{B94B5D4A-7BF6-4F28-B78B-772E4E4C2E1F}" destId="{7930878A-48DB-488B-A088-6A999C9DE975}" srcOrd="2" destOrd="0" presId="urn:microsoft.com/office/officeart/2005/8/layout/orgChart1"/>
    <dgm:cxn modelId="{F1269586-6AB6-40C9-BD01-D210E75C1FF6}" type="presParOf" srcId="{084DB92C-CB52-4C95-9FD3-1B05C8C9037E}" destId="{A5F277AC-0480-4E89-A190-C307AD0758CB}" srcOrd="2" destOrd="0" presId="urn:microsoft.com/office/officeart/2005/8/layout/orgChart1"/>
    <dgm:cxn modelId="{34BE0DD7-DCA7-4359-B81A-8EF758B193B6}" type="presParOf" srcId="{084DB92C-CB52-4C95-9FD3-1B05C8C9037E}" destId="{D0CD0933-BE76-47B7-8107-265F85A0A84C}" srcOrd="3" destOrd="0" presId="urn:microsoft.com/office/officeart/2005/8/layout/orgChart1"/>
    <dgm:cxn modelId="{278EE544-CF05-4CA1-8C92-BC892DA564FE}" type="presParOf" srcId="{D0CD0933-BE76-47B7-8107-265F85A0A84C}" destId="{B3C3179A-0667-4B18-AFE6-A44313EE776F}" srcOrd="0" destOrd="0" presId="urn:microsoft.com/office/officeart/2005/8/layout/orgChart1"/>
    <dgm:cxn modelId="{E58BAFF4-571F-4772-A81E-0B752A80C604}" type="presParOf" srcId="{B3C3179A-0667-4B18-AFE6-A44313EE776F}" destId="{8B6F3B9D-534A-4110-A4FA-E0522E900D29}" srcOrd="0" destOrd="0" presId="urn:microsoft.com/office/officeart/2005/8/layout/orgChart1"/>
    <dgm:cxn modelId="{687ECE98-1EC6-40EF-9FC1-40998EA0C829}" type="presParOf" srcId="{B3C3179A-0667-4B18-AFE6-A44313EE776F}" destId="{B2203490-2616-42F8-94EE-D1E2D6EDEB7B}" srcOrd="1" destOrd="0" presId="urn:microsoft.com/office/officeart/2005/8/layout/orgChart1"/>
    <dgm:cxn modelId="{FB6ABC5E-C63A-4F1D-AAFD-646FD7FDEA20}" type="presParOf" srcId="{D0CD0933-BE76-47B7-8107-265F85A0A84C}" destId="{20C1B383-DDDD-4C97-93C9-295EE7975758}" srcOrd="1" destOrd="0" presId="urn:microsoft.com/office/officeart/2005/8/layout/orgChart1"/>
    <dgm:cxn modelId="{C3C74A7D-B28D-4300-A499-1BF1943FB5EC}" type="presParOf" srcId="{D0CD0933-BE76-47B7-8107-265F85A0A84C}" destId="{8478E975-E6E4-44E1-AEDF-4EF790989301}" srcOrd="2" destOrd="0" presId="urn:microsoft.com/office/officeart/2005/8/layout/orgChart1"/>
    <dgm:cxn modelId="{983FD4B8-EBA6-4019-8B16-B57A81DF8ABF}" type="presParOf" srcId="{084DB92C-CB52-4C95-9FD3-1B05C8C9037E}" destId="{70D5C8BD-F7AC-4544-B10F-67E2C34F8C98}" srcOrd="4" destOrd="0" presId="urn:microsoft.com/office/officeart/2005/8/layout/orgChart1"/>
    <dgm:cxn modelId="{62D9B444-A088-4C1B-96CC-A4A77FB22033}" type="presParOf" srcId="{084DB92C-CB52-4C95-9FD3-1B05C8C9037E}" destId="{3FF4A8AD-C8E5-4F8C-9CA2-68F7C021A9C2}" srcOrd="5" destOrd="0" presId="urn:microsoft.com/office/officeart/2005/8/layout/orgChart1"/>
    <dgm:cxn modelId="{8A98287D-E59A-45E3-AE8B-12B5D05051A0}" type="presParOf" srcId="{3FF4A8AD-C8E5-4F8C-9CA2-68F7C021A9C2}" destId="{034DED37-8258-4F0C-8831-E008DCC4B071}" srcOrd="0" destOrd="0" presId="urn:microsoft.com/office/officeart/2005/8/layout/orgChart1"/>
    <dgm:cxn modelId="{773A4A48-8A37-499D-81B4-D7D7C2184D0A}" type="presParOf" srcId="{034DED37-8258-4F0C-8831-E008DCC4B071}" destId="{C3012AF4-5927-41E6-AE7B-92E5DA86AD7F}" srcOrd="0" destOrd="0" presId="urn:microsoft.com/office/officeart/2005/8/layout/orgChart1"/>
    <dgm:cxn modelId="{51C87D31-B5DF-4B1B-BF17-2738E1395FA3}" type="presParOf" srcId="{034DED37-8258-4F0C-8831-E008DCC4B071}" destId="{C14B6E69-0E1D-4500-88DC-276A73461075}" srcOrd="1" destOrd="0" presId="urn:microsoft.com/office/officeart/2005/8/layout/orgChart1"/>
    <dgm:cxn modelId="{7707F1E0-16D6-402B-AC1F-A982144B0190}" type="presParOf" srcId="{3FF4A8AD-C8E5-4F8C-9CA2-68F7C021A9C2}" destId="{02AF60A2-1CD4-438F-A337-C5627BA034C3}" srcOrd="1" destOrd="0" presId="urn:microsoft.com/office/officeart/2005/8/layout/orgChart1"/>
    <dgm:cxn modelId="{7170ACAF-E367-4C2A-8798-C80D7E84FDD5}" type="presParOf" srcId="{3FF4A8AD-C8E5-4F8C-9CA2-68F7C021A9C2}" destId="{9ED85C26-1ECB-4BBB-B99A-42ABF61107CE}" srcOrd="2" destOrd="0" presId="urn:microsoft.com/office/officeart/2005/8/layout/orgChart1"/>
    <dgm:cxn modelId="{4FE49F0C-1ED3-47B7-BB9D-2163DC58F340}" type="presParOf" srcId="{80422A9E-6776-4DBD-9896-52C5FF967A80}" destId="{AC7AE9AF-0B99-4656-B1FA-F1DA13B5ED96}" srcOrd="2" destOrd="0" presId="urn:microsoft.com/office/officeart/2005/8/layout/orgChart1"/>
    <dgm:cxn modelId="{504E6FC2-D919-4965-AB5E-F230C05704B2}" type="presParOf" srcId="{AC7AE9AF-0B99-4656-B1FA-F1DA13B5ED96}" destId="{25BE9CAF-AFDB-4426-BF7B-58925C75C2CA}" srcOrd="0" destOrd="0" presId="urn:microsoft.com/office/officeart/2005/8/layout/orgChart1"/>
    <dgm:cxn modelId="{2BDF9B0C-FD16-4B67-ACBE-371D4B208550}" type="presParOf" srcId="{AC7AE9AF-0B99-4656-B1FA-F1DA13B5ED96}" destId="{C337219F-ED64-45C2-B10C-4309A454E9F0}" srcOrd="1" destOrd="0" presId="urn:microsoft.com/office/officeart/2005/8/layout/orgChart1"/>
    <dgm:cxn modelId="{3078989D-2703-45AC-8A3C-1DF8AC2CD9C1}" type="presParOf" srcId="{C337219F-ED64-45C2-B10C-4309A454E9F0}" destId="{40EB83BF-6114-40CF-A71A-CB4DF6881ED9}" srcOrd="0" destOrd="0" presId="urn:microsoft.com/office/officeart/2005/8/layout/orgChart1"/>
    <dgm:cxn modelId="{13705400-C095-4304-A2FF-C93C54BFF468}" type="presParOf" srcId="{40EB83BF-6114-40CF-A71A-CB4DF6881ED9}" destId="{3B88BCD9-A3D4-4BC0-B173-0ACF9F538608}" srcOrd="0" destOrd="0" presId="urn:microsoft.com/office/officeart/2005/8/layout/orgChart1"/>
    <dgm:cxn modelId="{74530D66-D04A-4C12-9FD3-122DBC266F7F}" type="presParOf" srcId="{40EB83BF-6114-40CF-A71A-CB4DF6881ED9}" destId="{20D1D57F-6EA4-4434-935E-F52C87D0692D}" srcOrd="1" destOrd="0" presId="urn:microsoft.com/office/officeart/2005/8/layout/orgChart1"/>
    <dgm:cxn modelId="{807000F1-614E-4326-A801-263888ED7F3A}" type="presParOf" srcId="{C337219F-ED64-45C2-B10C-4309A454E9F0}" destId="{2C7AE03A-230E-4B9F-8365-DB6CA950C6C1}" srcOrd="1" destOrd="0" presId="urn:microsoft.com/office/officeart/2005/8/layout/orgChart1"/>
    <dgm:cxn modelId="{BFA8CA9B-6319-4155-AB13-BA59A1FF3F09}" type="presParOf" srcId="{C337219F-ED64-45C2-B10C-4309A454E9F0}" destId="{31E15B51-21CF-483B-85FF-E5ED9740613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CE0495-80C2-4EA6-B8D4-77AE193F9DC8}" type="doc">
      <dgm:prSet loTypeId="urn:microsoft.com/office/officeart/2009/3/layout/IncreasingArrowsProcess" loCatId="process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AD18614-910A-439E-B34F-CE59941F1C38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haroni" panose="02010803020104030203" pitchFamily="2" charset="-79"/>
            </a:rPr>
            <a:t>Categorías de medición</a:t>
          </a:r>
        </a:p>
      </dgm:t>
    </dgm:pt>
    <dgm:pt modelId="{B4970EC0-8BED-4D42-A902-E9971E621FE8}" type="parTrans" cxnId="{C3DB12F1-7487-41A8-A5A3-D2D9618D9BB6}">
      <dgm:prSet/>
      <dgm:spPr/>
      <dgm:t>
        <a:bodyPr/>
        <a:lstStyle/>
        <a:p>
          <a:endParaRPr lang="es-E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Aharoni" panose="02010803020104030203" pitchFamily="2" charset="-79"/>
          </a:endParaRPr>
        </a:p>
      </dgm:t>
    </dgm:pt>
    <dgm:pt modelId="{EF1D7945-C0A7-4BB0-AC67-FF23CA570952}" type="sibTrans" cxnId="{C3DB12F1-7487-41A8-A5A3-D2D9618D9BB6}">
      <dgm:prSet/>
      <dgm:spPr/>
      <dgm:t>
        <a:bodyPr/>
        <a:lstStyle/>
        <a:p>
          <a:endParaRPr lang="es-E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Aharoni" panose="02010803020104030203" pitchFamily="2" charset="-79"/>
          </a:endParaRPr>
        </a:p>
      </dgm:t>
    </dgm:pt>
    <dgm:pt modelId="{6CC6974E-AA9F-47CE-BF7F-D3C6F55D5684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haroni" panose="02010803020104030203" pitchFamily="2" charset="-79"/>
            </a:rPr>
            <a:t>Medición  periódica</a:t>
          </a:r>
        </a:p>
      </dgm:t>
    </dgm:pt>
    <dgm:pt modelId="{178F1884-FA46-409A-9285-D85FF537E252}" type="parTrans" cxnId="{A2B47AC9-7DE4-4292-B899-984DA8E70B75}">
      <dgm:prSet/>
      <dgm:spPr/>
      <dgm:t>
        <a:bodyPr/>
        <a:lstStyle/>
        <a:p>
          <a:endParaRPr lang="es-E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Aharoni" panose="02010803020104030203" pitchFamily="2" charset="-79"/>
          </a:endParaRPr>
        </a:p>
      </dgm:t>
    </dgm:pt>
    <dgm:pt modelId="{9A575017-680B-4386-8FCA-9AECA554F8A4}" type="sibTrans" cxnId="{A2B47AC9-7DE4-4292-B899-984DA8E70B75}">
      <dgm:prSet/>
      <dgm:spPr/>
      <dgm:t>
        <a:bodyPr/>
        <a:lstStyle/>
        <a:p>
          <a:endParaRPr lang="es-E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Aharoni" panose="02010803020104030203" pitchFamily="2" charset="-79"/>
          </a:endParaRPr>
        </a:p>
      </dgm:t>
    </dgm:pt>
    <dgm:pt modelId="{7DBC7E04-54A1-4768-8202-5CDAF2E68131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haroni" panose="02010803020104030203" pitchFamily="2" charset="-79"/>
            </a:rPr>
            <a:t>Medición homogénea</a:t>
          </a:r>
        </a:p>
      </dgm:t>
    </dgm:pt>
    <dgm:pt modelId="{E51DF257-E3AB-4437-9B1C-7835A57C6E96}" type="parTrans" cxnId="{1FCDE639-CC81-4538-90EE-7226F2529D45}">
      <dgm:prSet/>
      <dgm:spPr/>
      <dgm:t>
        <a:bodyPr/>
        <a:lstStyle/>
        <a:p>
          <a:endParaRPr lang="es-E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Aharoni" panose="02010803020104030203" pitchFamily="2" charset="-79"/>
          </a:endParaRPr>
        </a:p>
      </dgm:t>
    </dgm:pt>
    <dgm:pt modelId="{FEC6489F-60C0-415E-8CB3-FC7D3A762078}" type="sibTrans" cxnId="{1FCDE639-CC81-4538-90EE-7226F2529D45}">
      <dgm:prSet/>
      <dgm:spPr/>
      <dgm:t>
        <a:bodyPr/>
        <a:lstStyle/>
        <a:p>
          <a:endParaRPr lang="es-E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Aharoni" panose="02010803020104030203" pitchFamily="2" charset="-79"/>
          </a:endParaRPr>
        </a:p>
      </dgm:t>
    </dgm:pt>
    <dgm:pt modelId="{08465607-38BB-48A0-AC10-CCB9011F0893}" type="pres">
      <dgm:prSet presAssocID="{8ACE0495-80C2-4EA6-B8D4-77AE193F9DC8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2E616B6B-8778-43B6-BF7E-3581A656CA08}" type="pres">
      <dgm:prSet presAssocID="{EAD18614-910A-439E-B34F-CE59941F1C38}" presName="parentText1" presStyleLbl="node1" presStyleIdx="0" presStyleCnt="3" custLinFactNeighborX="-1876" custLinFactNeighborY="-3748">
        <dgm:presLayoutVars>
          <dgm:chMax/>
          <dgm:chPref val="3"/>
          <dgm:bulletEnabled val="1"/>
        </dgm:presLayoutVars>
      </dgm:prSet>
      <dgm:spPr/>
    </dgm:pt>
    <dgm:pt modelId="{BDC23150-31FE-4CFC-A949-39E2155EE855}" type="pres">
      <dgm:prSet presAssocID="{6CC6974E-AA9F-47CE-BF7F-D3C6F55D5684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1237A173-EEE1-47CD-94AB-9B13A31D74A1}" type="pres">
      <dgm:prSet presAssocID="{7DBC7E04-54A1-4768-8202-5CDAF2E68131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</dgm:ptLst>
  <dgm:cxnLst>
    <dgm:cxn modelId="{4085050D-38B6-4DD3-897E-6A092ABBFE01}" type="presOf" srcId="{EAD18614-910A-439E-B34F-CE59941F1C38}" destId="{2E616B6B-8778-43B6-BF7E-3581A656CA08}" srcOrd="0" destOrd="0" presId="urn:microsoft.com/office/officeart/2009/3/layout/IncreasingArrowsProcess"/>
    <dgm:cxn modelId="{1FCDE639-CC81-4538-90EE-7226F2529D45}" srcId="{8ACE0495-80C2-4EA6-B8D4-77AE193F9DC8}" destId="{7DBC7E04-54A1-4768-8202-5CDAF2E68131}" srcOrd="2" destOrd="0" parTransId="{E51DF257-E3AB-4437-9B1C-7835A57C6E96}" sibTransId="{FEC6489F-60C0-415E-8CB3-FC7D3A762078}"/>
    <dgm:cxn modelId="{00036482-5A77-4EEA-A5D9-7510C5E2481E}" type="presOf" srcId="{8ACE0495-80C2-4EA6-B8D4-77AE193F9DC8}" destId="{08465607-38BB-48A0-AC10-CCB9011F0893}" srcOrd="0" destOrd="0" presId="urn:microsoft.com/office/officeart/2009/3/layout/IncreasingArrowsProcess"/>
    <dgm:cxn modelId="{A2B47AC9-7DE4-4292-B899-984DA8E70B75}" srcId="{8ACE0495-80C2-4EA6-B8D4-77AE193F9DC8}" destId="{6CC6974E-AA9F-47CE-BF7F-D3C6F55D5684}" srcOrd="1" destOrd="0" parTransId="{178F1884-FA46-409A-9285-D85FF537E252}" sibTransId="{9A575017-680B-4386-8FCA-9AECA554F8A4}"/>
    <dgm:cxn modelId="{2AD039E0-7343-4F32-9122-B441D1709754}" type="presOf" srcId="{6CC6974E-AA9F-47CE-BF7F-D3C6F55D5684}" destId="{BDC23150-31FE-4CFC-A949-39E2155EE855}" srcOrd="0" destOrd="0" presId="urn:microsoft.com/office/officeart/2009/3/layout/IncreasingArrowsProcess"/>
    <dgm:cxn modelId="{4118F4E3-40C6-41A1-B311-04166B2DE115}" type="presOf" srcId="{7DBC7E04-54A1-4768-8202-5CDAF2E68131}" destId="{1237A173-EEE1-47CD-94AB-9B13A31D74A1}" srcOrd="0" destOrd="0" presId="urn:microsoft.com/office/officeart/2009/3/layout/IncreasingArrowsProcess"/>
    <dgm:cxn modelId="{C3DB12F1-7487-41A8-A5A3-D2D9618D9BB6}" srcId="{8ACE0495-80C2-4EA6-B8D4-77AE193F9DC8}" destId="{EAD18614-910A-439E-B34F-CE59941F1C38}" srcOrd="0" destOrd="0" parTransId="{B4970EC0-8BED-4D42-A902-E9971E621FE8}" sibTransId="{EF1D7945-C0A7-4BB0-AC67-FF23CA570952}"/>
    <dgm:cxn modelId="{F0B4FD46-31FD-4B66-8E2B-EDCAD5AEA4F3}" type="presParOf" srcId="{08465607-38BB-48A0-AC10-CCB9011F0893}" destId="{2E616B6B-8778-43B6-BF7E-3581A656CA08}" srcOrd="0" destOrd="0" presId="urn:microsoft.com/office/officeart/2009/3/layout/IncreasingArrowsProcess"/>
    <dgm:cxn modelId="{BBCF7C78-6289-428C-B8FC-79E6AE41191E}" type="presParOf" srcId="{08465607-38BB-48A0-AC10-CCB9011F0893}" destId="{BDC23150-31FE-4CFC-A949-39E2155EE855}" srcOrd="1" destOrd="0" presId="urn:microsoft.com/office/officeart/2009/3/layout/IncreasingArrowsProcess"/>
    <dgm:cxn modelId="{F3854A72-CD30-48B2-AE36-D5C161A0D7CF}" type="presParOf" srcId="{08465607-38BB-48A0-AC10-CCB9011F0893}" destId="{1237A173-EEE1-47CD-94AB-9B13A31D74A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D995EE6-D373-5C40-AC49-F00015342E3B}" type="doc">
      <dgm:prSet loTypeId="urn:microsoft.com/office/officeart/2005/8/layout/arrow3" loCatId="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CF8BF77-4518-4040-A45E-91D0A75BD51F}">
      <dgm:prSet phldrT="[Texto]" custT="1"/>
      <dgm:spPr/>
      <dgm:t>
        <a:bodyPr/>
        <a:lstStyle/>
        <a:p>
          <a:r>
            <a:rPr lang="es-ES" sz="23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rPr>
            <a:t>Menor gestión de riesgo en salud</a:t>
          </a:r>
        </a:p>
      </dgm:t>
    </dgm:pt>
    <dgm:pt modelId="{977748B4-1451-8443-8586-8F83E7BE227B}" type="parTrans" cxnId="{9FF4682D-B8E7-F648-A21D-C0EDC67B74B1}">
      <dgm:prSet/>
      <dgm:spPr/>
      <dgm:t>
        <a:bodyPr/>
        <a:lstStyle/>
        <a:p>
          <a:endParaRPr lang="es-ES">
            <a:solidFill>
              <a:schemeClr val="tx1"/>
            </a:solidFill>
            <a:latin typeface="+mn-lt"/>
          </a:endParaRPr>
        </a:p>
      </dgm:t>
    </dgm:pt>
    <dgm:pt modelId="{8CA10300-B6BD-2E4F-83C7-4BC80D640C2C}" type="sibTrans" cxnId="{9FF4682D-B8E7-F648-A21D-C0EDC67B74B1}">
      <dgm:prSet/>
      <dgm:spPr/>
      <dgm:t>
        <a:bodyPr/>
        <a:lstStyle/>
        <a:p>
          <a:endParaRPr lang="es-ES">
            <a:solidFill>
              <a:schemeClr val="tx1"/>
            </a:solidFill>
            <a:latin typeface="+mn-lt"/>
          </a:endParaRPr>
        </a:p>
      </dgm:t>
    </dgm:pt>
    <dgm:pt modelId="{6233C6FA-46D4-6F4E-9F5A-073A34B5EDBB}">
      <dgm:prSet phldrT="[Texto]" custT="1"/>
      <dgm:spPr/>
      <dgm:t>
        <a:bodyPr/>
        <a:lstStyle/>
        <a:p>
          <a:r>
            <a:rPr lang="es-ES" sz="2300" b="1" dirty="0">
              <a:solidFill>
                <a:srgbClr val="00B0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rPr>
            <a:t>Mayor riesgo financiero</a:t>
          </a:r>
        </a:p>
      </dgm:t>
    </dgm:pt>
    <dgm:pt modelId="{E8F667E7-EBB3-FB41-927B-EDC7E0D181E2}" type="parTrans" cxnId="{2D03FDB0-7AE3-7244-92B9-9BE9FDF2F0D2}">
      <dgm:prSet/>
      <dgm:spPr/>
      <dgm:t>
        <a:bodyPr/>
        <a:lstStyle/>
        <a:p>
          <a:endParaRPr lang="es-ES">
            <a:solidFill>
              <a:schemeClr val="tx1"/>
            </a:solidFill>
            <a:latin typeface="+mn-lt"/>
          </a:endParaRPr>
        </a:p>
      </dgm:t>
    </dgm:pt>
    <dgm:pt modelId="{48602656-CE47-934C-A022-057E24F4C179}" type="sibTrans" cxnId="{2D03FDB0-7AE3-7244-92B9-9BE9FDF2F0D2}">
      <dgm:prSet/>
      <dgm:spPr/>
      <dgm:t>
        <a:bodyPr/>
        <a:lstStyle/>
        <a:p>
          <a:endParaRPr lang="es-ES">
            <a:solidFill>
              <a:schemeClr val="tx1"/>
            </a:solidFill>
            <a:latin typeface="+mn-lt"/>
          </a:endParaRPr>
        </a:p>
      </dgm:t>
    </dgm:pt>
    <dgm:pt modelId="{5A9417E3-9DAB-4E4F-93CB-108F74614C78}" type="pres">
      <dgm:prSet presAssocID="{2D995EE6-D373-5C40-AC49-F00015342E3B}" presName="compositeShape" presStyleCnt="0">
        <dgm:presLayoutVars>
          <dgm:chMax val="2"/>
          <dgm:dir/>
          <dgm:resizeHandles val="exact"/>
        </dgm:presLayoutVars>
      </dgm:prSet>
      <dgm:spPr/>
    </dgm:pt>
    <dgm:pt modelId="{F2129A30-9080-7F4B-A488-1B89CD709629}" type="pres">
      <dgm:prSet presAssocID="{2D995EE6-D373-5C40-AC49-F00015342E3B}" presName="divider" presStyleLbl="fgShp" presStyleIdx="0" presStyleCnt="1" custAng="21053496"/>
      <dgm:spPr>
        <a:solidFill>
          <a:schemeClr val="bg2">
            <a:lumMod val="75000"/>
            <a:lumOff val="25000"/>
            <a:alpha val="80000"/>
          </a:schemeClr>
        </a:solidFill>
        <a:ln>
          <a:noFill/>
        </a:ln>
      </dgm:spPr>
    </dgm:pt>
    <dgm:pt modelId="{0EB6C9F6-0C5B-3E49-985B-8490B8F1AD19}" type="pres">
      <dgm:prSet presAssocID="{ECF8BF77-4518-4040-A45E-91D0A75BD51F}" presName="downArrow" presStyleLbl="node1" presStyleIdx="0" presStyleCnt="2" custLinFactNeighborY="14039"/>
      <dgm:spPr>
        <a:solidFill>
          <a:srgbClr val="00B072">
            <a:alpha val="70000"/>
          </a:srgbClr>
        </a:solidFill>
      </dgm:spPr>
    </dgm:pt>
    <dgm:pt modelId="{8279538C-8B12-7C4F-B9A1-B813C0E30A1B}" type="pres">
      <dgm:prSet presAssocID="{ECF8BF77-4518-4040-A45E-91D0A75BD51F}" presName="downArrowText" presStyleLbl="revTx" presStyleIdx="0" presStyleCnt="2">
        <dgm:presLayoutVars>
          <dgm:bulletEnabled val="1"/>
        </dgm:presLayoutVars>
      </dgm:prSet>
      <dgm:spPr/>
    </dgm:pt>
    <dgm:pt modelId="{5D904A0A-3831-3A42-A7E8-1507F74CF9D9}" type="pres">
      <dgm:prSet presAssocID="{6233C6FA-46D4-6F4E-9F5A-073A34B5EDBB}" presName="upArrow" presStyleLbl="node1" presStyleIdx="1" presStyleCnt="2" custLinFactNeighborY="-8149"/>
      <dgm:spPr>
        <a:solidFill>
          <a:srgbClr val="00B0F0">
            <a:alpha val="82000"/>
          </a:srgbClr>
        </a:solidFill>
      </dgm:spPr>
    </dgm:pt>
    <dgm:pt modelId="{8CE1584A-0708-F548-BCE4-E758DC65CC71}" type="pres">
      <dgm:prSet presAssocID="{6233C6FA-46D4-6F4E-9F5A-073A34B5EDBB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3B162401-3955-458B-8770-6D7E90903186}" type="presOf" srcId="{ECF8BF77-4518-4040-A45E-91D0A75BD51F}" destId="{8279538C-8B12-7C4F-B9A1-B813C0E30A1B}" srcOrd="0" destOrd="0" presId="urn:microsoft.com/office/officeart/2005/8/layout/arrow3"/>
    <dgm:cxn modelId="{9FF4682D-B8E7-F648-A21D-C0EDC67B74B1}" srcId="{2D995EE6-D373-5C40-AC49-F00015342E3B}" destId="{ECF8BF77-4518-4040-A45E-91D0A75BD51F}" srcOrd="0" destOrd="0" parTransId="{977748B4-1451-8443-8586-8F83E7BE227B}" sibTransId="{8CA10300-B6BD-2E4F-83C7-4BC80D640C2C}"/>
    <dgm:cxn modelId="{FCC0D742-012B-4CB6-AD9B-CDB1E39ECC83}" type="presOf" srcId="{2D995EE6-D373-5C40-AC49-F00015342E3B}" destId="{5A9417E3-9DAB-4E4F-93CB-108F74614C78}" srcOrd="0" destOrd="0" presId="urn:microsoft.com/office/officeart/2005/8/layout/arrow3"/>
    <dgm:cxn modelId="{2D03FDB0-7AE3-7244-92B9-9BE9FDF2F0D2}" srcId="{2D995EE6-D373-5C40-AC49-F00015342E3B}" destId="{6233C6FA-46D4-6F4E-9F5A-073A34B5EDBB}" srcOrd="1" destOrd="0" parTransId="{E8F667E7-EBB3-FB41-927B-EDC7E0D181E2}" sibTransId="{48602656-CE47-934C-A022-057E24F4C179}"/>
    <dgm:cxn modelId="{3B465BD9-D206-44AD-8137-5CDB7D4FB1E2}" type="presOf" srcId="{6233C6FA-46D4-6F4E-9F5A-073A34B5EDBB}" destId="{8CE1584A-0708-F548-BCE4-E758DC65CC71}" srcOrd="0" destOrd="0" presId="urn:microsoft.com/office/officeart/2005/8/layout/arrow3"/>
    <dgm:cxn modelId="{BA2EB36C-6806-4A00-A2FA-C49BBB7CEAE6}" type="presParOf" srcId="{5A9417E3-9DAB-4E4F-93CB-108F74614C78}" destId="{F2129A30-9080-7F4B-A488-1B89CD709629}" srcOrd="0" destOrd="0" presId="urn:microsoft.com/office/officeart/2005/8/layout/arrow3"/>
    <dgm:cxn modelId="{E0EA7717-4C70-49AB-8D19-16C3374CD013}" type="presParOf" srcId="{5A9417E3-9DAB-4E4F-93CB-108F74614C78}" destId="{0EB6C9F6-0C5B-3E49-985B-8490B8F1AD19}" srcOrd="1" destOrd="0" presId="urn:microsoft.com/office/officeart/2005/8/layout/arrow3"/>
    <dgm:cxn modelId="{494FF562-E8C7-43B1-B700-18F4DDE18F6C}" type="presParOf" srcId="{5A9417E3-9DAB-4E4F-93CB-108F74614C78}" destId="{8279538C-8B12-7C4F-B9A1-B813C0E30A1B}" srcOrd="2" destOrd="0" presId="urn:microsoft.com/office/officeart/2005/8/layout/arrow3"/>
    <dgm:cxn modelId="{307169AC-3123-4B14-8D1B-D4335B4E8057}" type="presParOf" srcId="{5A9417E3-9DAB-4E4F-93CB-108F74614C78}" destId="{5D904A0A-3831-3A42-A7E8-1507F74CF9D9}" srcOrd="3" destOrd="0" presId="urn:microsoft.com/office/officeart/2005/8/layout/arrow3"/>
    <dgm:cxn modelId="{AC766A64-30F1-4200-A445-6B3722DBBF61}" type="presParOf" srcId="{5A9417E3-9DAB-4E4F-93CB-108F74614C78}" destId="{8CE1584A-0708-F548-BCE4-E758DC65CC71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0E0199-03C4-4065-B32E-FFCEA4111ED1}" type="doc">
      <dgm:prSet loTypeId="urn:microsoft.com/office/officeart/2005/8/layout/h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EE3BFAF-4BAB-4A94-A40A-3053FC4E1EC4}">
      <dgm:prSet/>
      <dgm:spPr>
        <a:gradFill rotWithShape="0">
          <a:gsLst>
            <a:gs pos="0">
              <a:schemeClr val="accent5">
                <a:hueOff val="0"/>
                <a:satOff val="0"/>
                <a:lumOff val="0"/>
                <a:satMod val="103000"/>
                <a:lumMod val="102000"/>
                <a:tint val="94000"/>
                <a:alpha val="73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rtl="0"/>
          <a:r>
            <a:rPr lang="es-CO" b="1" dirty="0">
              <a:solidFill>
                <a:schemeClr val="tx1"/>
              </a:solidFill>
              <a:latin typeface="+mn-lt"/>
            </a:rPr>
            <a:t>Riesgo Inherente</a:t>
          </a:r>
          <a:endParaRPr lang="en-US" dirty="0">
            <a:solidFill>
              <a:schemeClr val="tx1"/>
            </a:solidFill>
            <a:latin typeface="+mn-lt"/>
          </a:endParaRPr>
        </a:p>
      </dgm:t>
    </dgm:pt>
    <dgm:pt modelId="{8A2CA66E-DE62-424E-909D-E1CC5BA56D56}" type="sibTrans" cxnId="{779FC9B7-94CC-40F0-9451-92A6E8983DD3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F6073A60-90D7-4FC3-A8DC-EE8001C5FFC5}" type="parTrans" cxnId="{779FC9B7-94CC-40F0-9451-92A6E8983DD3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ED807490-BDA6-4526-BC60-C86775E1EF3B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  <a:alpha val="28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s-CO" dirty="0">
              <a:solidFill>
                <a:schemeClr val="tx1"/>
              </a:solidFill>
              <a:latin typeface="+mn-lt"/>
            </a:rPr>
            <a:t>Riesgo propio de la actividad (sin controles)</a:t>
          </a:r>
          <a:endParaRPr lang="en-US" dirty="0">
            <a:solidFill>
              <a:schemeClr val="tx1"/>
            </a:solidFill>
            <a:latin typeface="+mn-lt"/>
          </a:endParaRPr>
        </a:p>
      </dgm:t>
    </dgm:pt>
    <dgm:pt modelId="{C6FA90D5-8C45-4754-AC8D-7C31134F7585}" type="parTrans" cxnId="{0F9C6627-E057-4A53-9D2D-4881AC0F5E43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ED0BE0D7-F81A-48F2-8794-97C487D2BA07}" type="sibTrans" cxnId="{0F9C6627-E057-4A53-9D2D-4881AC0F5E43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DF679FEA-8F80-4234-B67E-DE8A2D7115AC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2">
                <a:satMod val="103000"/>
                <a:lumMod val="102000"/>
                <a:tint val="94000"/>
                <a:alpha val="63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s-CO" b="1" dirty="0">
              <a:solidFill>
                <a:schemeClr val="tx1"/>
              </a:solidFill>
              <a:latin typeface="+mn-lt"/>
            </a:rPr>
            <a:t>Riesgo residual </a:t>
          </a:r>
          <a:endParaRPr lang="en-US" dirty="0">
            <a:solidFill>
              <a:schemeClr val="tx1"/>
            </a:solidFill>
            <a:latin typeface="+mn-lt"/>
          </a:endParaRPr>
        </a:p>
      </dgm:t>
    </dgm:pt>
    <dgm:pt modelId="{459D8B4A-72D0-46B1-9DF2-D0EEEA366498}" type="parTrans" cxnId="{706CFB82-DF6C-4620-8AA5-CF79C29E36E4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75A7C11A-1B57-4547-8668-FE13D0C692EE}" type="sibTrans" cxnId="{706CFB82-DF6C-4620-8AA5-CF79C29E36E4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5553D9F4-3397-4D4E-BAB4-2779253E7D08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  <a:alpha val="13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s-CO" dirty="0">
              <a:solidFill>
                <a:schemeClr val="tx1"/>
              </a:solidFill>
              <a:latin typeface="+mn-lt"/>
            </a:rPr>
            <a:t>Riesgo que resulta luego de la aplicación de las medidas de control</a:t>
          </a:r>
          <a:endParaRPr lang="en-US" dirty="0">
            <a:solidFill>
              <a:schemeClr val="tx1"/>
            </a:solidFill>
            <a:latin typeface="+mn-lt"/>
          </a:endParaRPr>
        </a:p>
      </dgm:t>
    </dgm:pt>
    <dgm:pt modelId="{D3DC3E65-71D6-4C7C-9720-5A32CEE51D22}" type="parTrans" cxnId="{BE2C324B-9F8B-468A-BF42-349B1F9BF346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C05D928B-722C-4666-ACFE-A896086F7FA9}" type="sibTrans" cxnId="{BE2C324B-9F8B-468A-BF42-349B1F9BF346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1A518AEF-9EE3-4DAE-B036-392D038C2F82}">
      <dgm:prSet/>
      <dgm:spPr>
        <a:gradFill rotWithShape="0">
          <a:gsLst>
            <a:gs pos="0">
              <a:schemeClr val="accent5">
                <a:hueOff val="-6758543"/>
                <a:satOff val="-17419"/>
                <a:lumOff val="-11765"/>
                <a:satMod val="103000"/>
                <a:lumMod val="102000"/>
                <a:tint val="94000"/>
                <a:alpha val="71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s-CO" b="1" dirty="0">
              <a:solidFill>
                <a:schemeClr val="tx1"/>
              </a:solidFill>
              <a:latin typeface="+mn-lt"/>
            </a:rPr>
            <a:t>Riesgo neto global </a:t>
          </a:r>
          <a:endParaRPr lang="en-US" dirty="0">
            <a:solidFill>
              <a:schemeClr val="tx1"/>
            </a:solidFill>
            <a:latin typeface="+mn-lt"/>
          </a:endParaRPr>
        </a:p>
      </dgm:t>
    </dgm:pt>
    <dgm:pt modelId="{ACE88190-0E28-4205-9477-2C8DED8C06C9}" type="parTrans" cxnId="{A5CF6422-2D86-491D-90BF-6BC8F97C216E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5253D0BC-000D-4D06-B7C5-AB1645108797}" type="sibTrans" cxnId="{A5CF6422-2D86-491D-90BF-6BC8F97C216E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ADE0BDB5-3F88-4206-8DBB-2EE950956420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  <a:alpha val="3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s-CO" dirty="0">
              <a:solidFill>
                <a:schemeClr val="tx1"/>
              </a:solidFill>
              <a:latin typeface="+mn-lt"/>
            </a:rPr>
            <a:t>Combinación de cada un de los riesgos residuales</a:t>
          </a:r>
          <a:endParaRPr lang="en-US" dirty="0">
            <a:solidFill>
              <a:schemeClr val="tx1"/>
            </a:solidFill>
            <a:latin typeface="+mn-lt"/>
          </a:endParaRPr>
        </a:p>
      </dgm:t>
    </dgm:pt>
    <dgm:pt modelId="{98BBE57B-09CF-40DB-B106-903BA8E1023A}" type="parTrans" cxnId="{5F49FE57-3410-4542-B4E9-7449427F4F0D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9FE51F60-D6DA-4767-AE06-82550ACB6DB7}" type="sibTrans" cxnId="{5F49FE57-3410-4542-B4E9-7449427F4F0D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E110B239-1830-4298-A92F-60DF4E6EBC61}" type="pres">
      <dgm:prSet presAssocID="{E90E0199-03C4-4065-B32E-FFCEA4111ED1}" presName="Name0" presStyleCnt="0">
        <dgm:presLayoutVars>
          <dgm:dir/>
          <dgm:animLvl val="lvl"/>
          <dgm:resizeHandles val="exact"/>
        </dgm:presLayoutVars>
      </dgm:prSet>
      <dgm:spPr/>
    </dgm:pt>
    <dgm:pt modelId="{FE8CEA69-4BDE-4BE9-A826-7B6D5D968B7A}" type="pres">
      <dgm:prSet presAssocID="{8EE3BFAF-4BAB-4A94-A40A-3053FC4E1EC4}" presName="composite" presStyleCnt="0"/>
      <dgm:spPr/>
    </dgm:pt>
    <dgm:pt modelId="{3905F0E9-0639-4AC4-9148-F95251838BD3}" type="pres">
      <dgm:prSet presAssocID="{8EE3BFAF-4BAB-4A94-A40A-3053FC4E1EC4}" presName="parTx" presStyleLbl="alignNode1" presStyleIdx="0" presStyleCnt="3" custLinFactY="-59312" custLinFactNeighborX="-9639" custLinFactNeighborY="-100000">
        <dgm:presLayoutVars>
          <dgm:chMax val="0"/>
          <dgm:chPref val="0"/>
          <dgm:bulletEnabled val="1"/>
        </dgm:presLayoutVars>
      </dgm:prSet>
      <dgm:spPr/>
    </dgm:pt>
    <dgm:pt modelId="{99EB3495-E46F-4225-9161-72A902CA0C85}" type="pres">
      <dgm:prSet presAssocID="{8EE3BFAF-4BAB-4A94-A40A-3053FC4E1EC4}" presName="desTx" presStyleLbl="alignAccFollowNode1" presStyleIdx="0" presStyleCnt="3">
        <dgm:presLayoutVars>
          <dgm:bulletEnabled val="1"/>
        </dgm:presLayoutVars>
      </dgm:prSet>
      <dgm:spPr/>
    </dgm:pt>
    <dgm:pt modelId="{65C5F3BB-1241-4833-91D9-7600BBCE62B4}" type="pres">
      <dgm:prSet presAssocID="{8A2CA66E-DE62-424E-909D-E1CC5BA56D56}" presName="space" presStyleCnt="0"/>
      <dgm:spPr/>
    </dgm:pt>
    <dgm:pt modelId="{F37BA761-AF2F-4469-BEFB-A504D4E0E2D9}" type="pres">
      <dgm:prSet presAssocID="{DF679FEA-8F80-4234-B67E-DE8A2D7115AC}" presName="composite" presStyleCnt="0"/>
      <dgm:spPr/>
    </dgm:pt>
    <dgm:pt modelId="{08493F9A-7866-4027-BA4D-95351CA7D10D}" type="pres">
      <dgm:prSet presAssocID="{DF679FEA-8F80-4234-B67E-DE8A2D7115AC}" presName="parTx" presStyleLbl="alignNode1" presStyleIdx="1" presStyleCnt="3" custLinFactNeighborX="-1068" custLinFactNeighborY="-12130">
        <dgm:presLayoutVars>
          <dgm:chMax val="0"/>
          <dgm:chPref val="0"/>
          <dgm:bulletEnabled val="1"/>
        </dgm:presLayoutVars>
      </dgm:prSet>
      <dgm:spPr/>
    </dgm:pt>
    <dgm:pt modelId="{2D55CD19-3BA2-4E90-94F1-DE22A26BED5F}" type="pres">
      <dgm:prSet presAssocID="{DF679FEA-8F80-4234-B67E-DE8A2D7115AC}" presName="desTx" presStyleLbl="alignAccFollowNode1" presStyleIdx="1" presStyleCnt="3" custLinFactNeighborX="-412">
        <dgm:presLayoutVars>
          <dgm:bulletEnabled val="1"/>
        </dgm:presLayoutVars>
      </dgm:prSet>
      <dgm:spPr/>
    </dgm:pt>
    <dgm:pt modelId="{6F66452F-ABBF-4BDE-BD0D-7FBB31FDC5DC}" type="pres">
      <dgm:prSet presAssocID="{75A7C11A-1B57-4547-8668-FE13D0C692EE}" presName="space" presStyleCnt="0"/>
      <dgm:spPr/>
    </dgm:pt>
    <dgm:pt modelId="{7A6AEBDF-02A4-4C97-9020-65F0F843D16A}" type="pres">
      <dgm:prSet presAssocID="{1A518AEF-9EE3-4DAE-B036-392D038C2F82}" presName="composite" presStyleCnt="0"/>
      <dgm:spPr/>
    </dgm:pt>
    <dgm:pt modelId="{5E7281F7-7B05-47A6-93A1-880F6D223430}" type="pres">
      <dgm:prSet presAssocID="{1A518AEF-9EE3-4DAE-B036-392D038C2F82}" presName="parTx" presStyleLbl="alignNode1" presStyleIdx="2" presStyleCnt="3" custLinFactNeighborY="-12130">
        <dgm:presLayoutVars>
          <dgm:chMax val="0"/>
          <dgm:chPref val="0"/>
          <dgm:bulletEnabled val="1"/>
        </dgm:presLayoutVars>
      </dgm:prSet>
      <dgm:spPr/>
    </dgm:pt>
    <dgm:pt modelId="{4237DDB9-8232-4791-9D81-F04B91F74365}" type="pres">
      <dgm:prSet presAssocID="{1A518AEF-9EE3-4DAE-B036-392D038C2F8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5CF6422-2D86-491D-90BF-6BC8F97C216E}" srcId="{E90E0199-03C4-4065-B32E-FFCEA4111ED1}" destId="{1A518AEF-9EE3-4DAE-B036-392D038C2F82}" srcOrd="2" destOrd="0" parTransId="{ACE88190-0E28-4205-9477-2C8DED8C06C9}" sibTransId="{5253D0BC-000D-4D06-B7C5-AB1645108797}"/>
    <dgm:cxn modelId="{30308F25-E839-4F3D-B22D-70254B5929CF}" type="presOf" srcId="{ADE0BDB5-3F88-4206-8DBB-2EE950956420}" destId="{4237DDB9-8232-4791-9D81-F04B91F74365}" srcOrd="0" destOrd="0" presId="urn:microsoft.com/office/officeart/2005/8/layout/hList1"/>
    <dgm:cxn modelId="{0F9C6627-E057-4A53-9D2D-4881AC0F5E43}" srcId="{8EE3BFAF-4BAB-4A94-A40A-3053FC4E1EC4}" destId="{ED807490-BDA6-4526-BC60-C86775E1EF3B}" srcOrd="0" destOrd="0" parTransId="{C6FA90D5-8C45-4754-AC8D-7C31134F7585}" sibTransId="{ED0BE0D7-F81A-48F2-8794-97C487D2BA07}"/>
    <dgm:cxn modelId="{8FDEFD28-5A27-4E29-995A-B5F3D14B0879}" type="presOf" srcId="{DF679FEA-8F80-4234-B67E-DE8A2D7115AC}" destId="{08493F9A-7866-4027-BA4D-95351CA7D10D}" srcOrd="0" destOrd="0" presId="urn:microsoft.com/office/officeart/2005/8/layout/hList1"/>
    <dgm:cxn modelId="{72218B2E-56EE-4534-9113-812C59577BF7}" type="presOf" srcId="{8EE3BFAF-4BAB-4A94-A40A-3053FC4E1EC4}" destId="{3905F0E9-0639-4AC4-9148-F95251838BD3}" srcOrd="0" destOrd="0" presId="urn:microsoft.com/office/officeart/2005/8/layout/hList1"/>
    <dgm:cxn modelId="{BE2C324B-9F8B-468A-BF42-349B1F9BF346}" srcId="{DF679FEA-8F80-4234-B67E-DE8A2D7115AC}" destId="{5553D9F4-3397-4D4E-BAB4-2779253E7D08}" srcOrd="0" destOrd="0" parTransId="{D3DC3E65-71D6-4C7C-9720-5A32CEE51D22}" sibTransId="{C05D928B-722C-4666-ACFE-A896086F7FA9}"/>
    <dgm:cxn modelId="{5F49FE57-3410-4542-B4E9-7449427F4F0D}" srcId="{1A518AEF-9EE3-4DAE-B036-392D038C2F82}" destId="{ADE0BDB5-3F88-4206-8DBB-2EE950956420}" srcOrd="0" destOrd="0" parTransId="{98BBE57B-09CF-40DB-B106-903BA8E1023A}" sibTransId="{9FE51F60-D6DA-4767-AE06-82550ACB6DB7}"/>
    <dgm:cxn modelId="{706CFB82-DF6C-4620-8AA5-CF79C29E36E4}" srcId="{E90E0199-03C4-4065-B32E-FFCEA4111ED1}" destId="{DF679FEA-8F80-4234-B67E-DE8A2D7115AC}" srcOrd="1" destOrd="0" parTransId="{459D8B4A-72D0-46B1-9DF2-D0EEEA366498}" sibTransId="{75A7C11A-1B57-4547-8668-FE13D0C692EE}"/>
    <dgm:cxn modelId="{769BB49E-9D45-4105-91D6-2146A9FC8F21}" type="presOf" srcId="{ED807490-BDA6-4526-BC60-C86775E1EF3B}" destId="{99EB3495-E46F-4225-9161-72A902CA0C85}" srcOrd="0" destOrd="0" presId="urn:microsoft.com/office/officeart/2005/8/layout/hList1"/>
    <dgm:cxn modelId="{D0F4FEAB-DB1C-4B12-9411-49D758FCB271}" type="presOf" srcId="{E90E0199-03C4-4065-B32E-FFCEA4111ED1}" destId="{E110B239-1830-4298-A92F-60DF4E6EBC61}" srcOrd="0" destOrd="0" presId="urn:microsoft.com/office/officeart/2005/8/layout/hList1"/>
    <dgm:cxn modelId="{779FC9B7-94CC-40F0-9451-92A6E8983DD3}" srcId="{E90E0199-03C4-4065-B32E-FFCEA4111ED1}" destId="{8EE3BFAF-4BAB-4A94-A40A-3053FC4E1EC4}" srcOrd="0" destOrd="0" parTransId="{F6073A60-90D7-4FC3-A8DC-EE8001C5FFC5}" sibTransId="{8A2CA66E-DE62-424E-909D-E1CC5BA56D56}"/>
    <dgm:cxn modelId="{1432DAC0-E2D9-4BB6-8D30-51A52D5C7E9F}" type="presOf" srcId="{5553D9F4-3397-4D4E-BAB4-2779253E7D08}" destId="{2D55CD19-3BA2-4E90-94F1-DE22A26BED5F}" srcOrd="0" destOrd="0" presId="urn:microsoft.com/office/officeart/2005/8/layout/hList1"/>
    <dgm:cxn modelId="{147845C2-8186-457D-A154-1C08EF794E6A}" type="presOf" srcId="{1A518AEF-9EE3-4DAE-B036-392D038C2F82}" destId="{5E7281F7-7B05-47A6-93A1-880F6D223430}" srcOrd="0" destOrd="0" presId="urn:microsoft.com/office/officeart/2005/8/layout/hList1"/>
    <dgm:cxn modelId="{62B6EA03-2211-4777-A151-9AF768838A77}" type="presParOf" srcId="{E110B239-1830-4298-A92F-60DF4E6EBC61}" destId="{FE8CEA69-4BDE-4BE9-A826-7B6D5D968B7A}" srcOrd="0" destOrd="0" presId="urn:microsoft.com/office/officeart/2005/8/layout/hList1"/>
    <dgm:cxn modelId="{25F8F721-51B5-48DA-8E63-457467A00AE9}" type="presParOf" srcId="{FE8CEA69-4BDE-4BE9-A826-7B6D5D968B7A}" destId="{3905F0E9-0639-4AC4-9148-F95251838BD3}" srcOrd="0" destOrd="0" presId="urn:microsoft.com/office/officeart/2005/8/layout/hList1"/>
    <dgm:cxn modelId="{286A52D8-6B5C-4FD3-9912-D24E6DE3FAB0}" type="presParOf" srcId="{FE8CEA69-4BDE-4BE9-A826-7B6D5D968B7A}" destId="{99EB3495-E46F-4225-9161-72A902CA0C85}" srcOrd="1" destOrd="0" presId="urn:microsoft.com/office/officeart/2005/8/layout/hList1"/>
    <dgm:cxn modelId="{3929C65B-3E3D-4B00-B1E2-93A0E2ED38C9}" type="presParOf" srcId="{E110B239-1830-4298-A92F-60DF4E6EBC61}" destId="{65C5F3BB-1241-4833-91D9-7600BBCE62B4}" srcOrd="1" destOrd="0" presId="urn:microsoft.com/office/officeart/2005/8/layout/hList1"/>
    <dgm:cxn modelId="{C937B410-8BC9-4E6E-A093-18E42282A83E}" type="presParOf" srcId="{E110B239-1830-4298-A92F-60DF4E6EBC61}" destId="{F37BA761-AF2F-4469-BEFB-A504D4E0E2D9}" srcOrd="2" destOrd="0" presId="urn:microsoft.com/office/officeart/2005/8/layout/hList1"/>
    <dgm:cxn modelId="{155972D0-A3D4-4D9B-9691-6A9CB3C0BA49}" type="presParOf" srcId="{F37BA761-AF2F-4469-BEFB-A504D4E0E2D9}" destId="{08493F9A-7866-4027-BA4D-95351CA7D10D}" srcOrd="0" destOrd="0" presId="urn:microsoft.com/office/officeart/2005/8/layout/hList1"/>
    <dgm:cxn modelId="{BB5993C3-D31D-4583-92FB-C11E27FD5DE9}" type="presParOf" srcId="{F37BA761-AF2F-4469-BEFB-A504D4E0E2D9}" destId="{2D55CD19-3BA2-4E90-94F1-DE22A26BED5F}" srcOrd="1" destOrd="0" presId="urn:microsoft.com/office/officeart/2005/8/layout/hList1"/>
    <dgm:cxn modelId="{DDBF9374-D1BA-431F-BDE8-F0DE97EB7616}" type="presParOf" srcId="{E110B239-1830-4298-A92F-60DF4E6EBC61}" destId="{6F66452F-ABBF-4BDE-BD0D-7FBB31FDC5DC}" srcOrd="3" destOrd="0" presId="urn:microsoft.com/office/officeart/2005/8/layout/hList1"/>
    <dgm:cxn modelId="{3E43560D-954B-4A15-8266-82D102FE1160}" type="presParOf" srcId="{E110B239-1830-4298-A92F-60DF4E6EBC61}" destId="{7A6AEBDF-02A4-4C97-9020-65F0F843D16A}" srcOrd="4" destOrd="0" presId="urn:microsoft.com/office/officeart/2005/8/layout/hList1"/>
    <dgm:cxn modelId="{1D594A77-9BD6-4FA1-A5CD-9DF97B030A10}" type="presParOf" srcId="{7A6AEBDF-02A4-4C97-9020-65F0F843D16A}" destId="{5E7281F7-7B05-47A6-93A1-880F6D223430}" srcOrd="0" destOrd="0" presId="urn:microsoft.com/office/officeart/2005/8/layout/hList1"/>
    <dgm:cxn modelId="{27D318C5-FCD3-4CD1-8D5A-2A04AE76D5A7}" type="presParOf" srcId="{7A6AEBDF-02A4-4C97-9020-65F0F843D16A}" destId="{4237DDB9-8232-4791-9D81-F04B91F7436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2F830-FF07-4541-98C5-52357E5C0C51}">
      <dsp:nvSpPr>
        <dsp:cNvPr id="0" name=""/>
        <dsp:cNvSpPr/>
      </dsp:nvSpPr>
      <dsp:spPr>
        <a:xfrm>
          <a:off x="2744765" y="79617"/>
          <a:ext cx="1263544" cy="1263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Evaluación y medición de riesgos</a:t>
          </a:r>
        </a:p>
      </dsp:txBody>
      <dsp:txXfrm>
        <a:off x="2744765" y="79617"/>
        <a:ext cx="1263544" cy="1263544"/>
      </dsp:txXfrm>
    </dsp:sp>
    <dsp:sp modelId="{223B55BA-E46F-43E4-8CC1-C2A8D3ECB289}">
      <dsp:nvSpPr>
        <dsp:cNvPr id="0" name=""/>
        <dsp:cNvSpPr/>
      </dsp:nvSpPr>
      <dsp:spPr>
        <a:xfrm>
          <a:off x="516075" y="-515"/>
          <a:ext cx="3572366" cy="3572366"/>
        </a:xfrm>
        <a:prstGeom prst="circularArrow">
          <a:avLst>
            <a:gd name="adj1" fmla="val 6897"/>
            <a:gd name="adj2" fmla="val 464961"/>
            <a:gd name="adj3" fmla="val 551059"/>
            <a:gd name="adj4" fmla="val 20583979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56AC44-C5CE-4A86-926E-266FEBBCC511}">
      <dsp:nvSpPr>
        <dsp:cNvPr id="0" name=""/>
        <dsp:cNvSpPr/>
      </dsp:nvSpPr>
      <dsp:spPr>
        <a:xfrm>
          <a:off x="2744765" y="2228174"/>
          <a:ext cx="1263544" cy="1263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</a:rPr>
            <a:t>Selección de estrategias para el tratamiento</a:t>
          </a:r>
          <a:endParaRPr lang="es-ES" sz="1400" b="0" kern="1200" dirty="0"/>
        </a:p>
      </dsp:txBody>
      <dsp:txXfrm>
        <a:off x="2744765" y="2228174"/>
        <a:ext cx="1263544" cy="1263544"/>
      </dsp:txXfrm>
    </dsp:sp>
    <dsp:sp modelId="{AD850BD5-FD67-4791-A055-763E33FF1937}">
      <dsp:nvSpPr>
        <dsp:cNvPr id="0" name=""/>
        <dsp:cNvSpPr/>
      </dsp:nvSpPr>
      <dsp:spPr>
        <a:xfrm>
          <a:off x="516075" y="-515"/>
          <a:ext cx="3572366" cy="3572366"/>
        </a:xfrm>
        <a:prstGeom prst="circularArrow">
          <a:avLst>
            <a:gd name="adj1" fmla="val 6897"/>
            <a:gd name="adj2" fmla="val 464961"/>
            <a:gd name="adj3" fmla="val 5951059"/>
            <a:gd name="adj4" fmla="val 4383979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CC830-44E0-4431-B35A-0509BE891F61}">
      <dsp:nvSpPr>
        <dsp:cNvPr id="0" name=""/>
        <dsp:cNvSpPr/>
      </dsp:nvSpPr>
      <dsp:spPr>
        <a:xfrm>
          <a:off x="596208" y="2228174"/>
          <a:ext cx="1263544" cy="1263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solidFill>
                <a:schemeClr val="tx1"/>
              </a:solidFill>
            </a:rPr>
            <a:t>Seguimiento y monitoreo</a:t>
          </a:r>
          <a:endParaRPr lang="es-ES" sz="1400" b="0" kern="1200" dirty="0"/>
        </a:p>
      </dsp:txBody>
      <dsp:txXfrm>
        <a:off x="596208" y="2228174"/>
        <a:ext cx="1263544" cy="1263544"/>
      </dsp:txXfrm>
    </dsp:sp>
    <dsp:sp modelId="{9BEDC394-C782-4693-A3D1-89B5C08C2943}">
      <dsp:nvSpPr>
        <dsp:cNvPr id="0" name=""/>
        <dsp:cNvSpPr/>
      </dsp:nvSpPr>
      <dsp:spPr>
        <a:xfrm>
          <a:off x="516075" y="-515"/>
          <a:ext cx="3572366" cy="3572366"/>
        </a:xfrm>
        <a:prstGeom prst="circularArrow">
          <a:avLst>
            <a:gd name="adj1" fmla="val 6897"/>
            <a:gd name="adj2" fmla="val 464961"/>
            <a:gd name="adj3" fmla="val 11351059"/>
            <a:gd name="adj4" fmla="val 9783979"/>
            <a:gd name="adj5" fmla="val 8047"/>
          </a:avLst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C0E537-73DD-4BC8-8550-623FF28C593D}">
      <dsp:nvSpPr>
        <dsp:cNvPr id="0" name=""/>
        <dsp:cNvSpPr/>
      </dsp:nvSpPr>
      <dsp:spPr>
        <a:xfrm>
          <a:off x="596208" y="79617"/>
          <a:ext cx="1263544" cy="1263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Identificación de riesgos </a:t>
          </a:r>
        </a:p>
      </dsp:txBody>
      <dsp:txXfrm>
        <a:off x="596208" y="79617"/>
        <a:ext cx="1263544" cy="1263544"/>
      </dsp:txXfrm>
    </dsp:sp>
    <dsp:sp modelId="{FE2E41A6-A50E-4A53-9D7A-263B4DFE34AE}">
      <dsp:nvSpPr>
        <dsp:cNvPr id="0" name=""/>
        <dsp:cNvSpPr/>
      </dsp:nvSpPr>
      <dsp:spPr>
        <a:xfrm>
          <a:off x="516075" y="-515"/>
          <a:ext cx="3572366" cy="3572366"/>
        </a:xfrm>
        <a:prstGeom prst="circularArrow">
          <a:avLst>
            <a:gd name="adj1" fmla="val 6897"/>
            <a:gd name="adj2" fmla="val 464961"/>
            <a:gd name="adj3" fmla="val 16751059"/>
            <a:gd name="adj4" fmla="val 15183979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4CC8D-B4C0-4BCE-B870-EF087FBBDE38}">
      <dsp:nvSpPr>
        <dsp:cNvPr id="0" name=""/>
        <dsp:cNvSpPr/>
      </dsp:nvSpPr>
      <dsp:spPr>
        <a:xfrm>
          <a:off x="800423" y="39989"/>
          <a:ext cx="9326079" cy="1358232"/>
        </a:xfrm>
        <a:prstGeom prst="rightArrow">
          <a:avLst>
            <a:gd name="adj1" fmla="val 50000"/>
            <a:gd name="adj2" fmla="val 50000"/>
          </a:avLst>
        </a:prstGeom>
        <a:solidFill>
          <a:srgbClr val="00B0F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1561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  <a:latin typeface="+mn-lt"/>
            </a:rPr>
            <a:t>Gestión del riesgo (GR)</a:t>
          </a:r>
        </a:p>
      </dsp:txBody>
      <dsp:txXfrm>
        <a:off x="800423" y="379547"/>
        <a:ext cx="8986521" cy="679116"/>
      </dsp:txXfrm>
    </dsp:sp>
    <dsp:sp modelId="{3F282CF5-7F91-4C1B-9566-F9BABC6078EC}">
      <dsp:nvSpPr>
        <dsp:cNvPr id="0" name=""/>
        <dsp:cNvSpPr/>
      </dsp:nvSpPr>
      <dsp:spPr>
        <a:xfrm>
          <a:off x="806071" y="1057882"/>
          <a:ext cx="2939848" cy="2616455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53340" rIns="10800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400" kern="1200" dirty="0">
              <a:latin typeface="+mn-lt"/>
            </a:rPr>
            <a:t>﻿”El proceso de </a:t>
          </a:r>
          <a:r>
            <a:rPr lang="es-PA" sz="1400" b="1" u="none" kern="1200" dirty="0">
              <a:solidFill>
                <a:srgbClr val="00B0F0"/>
              </a:solidFill>
              <a:latin typeface="+mn-lt"/>
            </a:rPr>
            <a:t>identificar la vulnerabilidad de las poblaciones ante una amenaza, luego analizar las posibles consecuencias derivadas del impacto </a:t>
          </a:r>
          <a:r>
            <a:rPr lang="es-PA" sz="1400" kern="1200" dirty="0">
              <a:latin typeface="+mn-lt"/>
            </a:rPr>
            <a:t>de la amenaza sobre esa población, delimitar la incertidumbre relativa a la ocurrencia del evento crítico que se desea evitar y mecanismos” </a:t>
          </a:r>
          <a:r>
            <a:rPr lang="es-PA" sz="1400" b="1" kern="1200" dirty="0">
              <a:latin typeface="+mn-lt"/>
            </a:rPr>
            <a:t>(1)</a:t>
          </a:r>
          <a:r>
            <a:rPr lang="es-PA" sz="1400" kern="1200" dirty="0">
              <a:latin typeface="+mn-lt"/>
            </a:rPr>
            <a:t> </a:t>
          </a:r>
          <a:endParaRPr lang="es-ES" sz="1400" kern="1200" dirty="0">
            <a:latin typeface="+mn-lt"/>
          </a:endParaRPr>
        </a:p>
      </dsp:txBody>
      <dsp:txXfrm>
        <a:off x="806071" y="1057882"/>
        <a:ext cx="2939848" cy="2616455"/>
      </dsp:txXfrm>
    </dsp:sp>
    <dsp:sp modelId="{03F390B5-5E0D-45F4-8C96-434F2DEBBA11}">
      <dsp:nvSpPr>
        <dsp:cNvPr id="0" name=""/>
        <dsp:cNvSpPr/>
      </dsp:nvSpPr>
      <dsp:spPr>
        <a:xfrm>
          <a:off x="3712212" y="463233"/>
          <a:ext cx="6453647" cy="1358232"/>
        </a:xfrm>
        <a:prstGeom prst="rightArrow">
          <a:avLst>
            <a:gd name="adj1" fmla="val 50000"/>
            <a:gd name="adj2" fmla="val 50000"/>
          </a:avLst>
        </a:prstGeom>
        <a:solidFill>
          <a:srgbClr val="00B0F0">
            <a:alpha val="44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1561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PA" sz="24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Supervisión Basada en Riesgos (SBR)</a:t>
          </a:r>
          <a:endParaRPr lang="es-ES" sz="24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3712212" y="802791"/>
        <a:ext cx="6114089" cy="679116"/>
      </dsp:txXfrm>
    </dsp:sp>
    <dsp:sp modelId="{E117637A-4A98-46C1-98B1-2CA37E79C2B4}">
      <dsp:nvSpPr>
        <dsp:cNvPr id="0" name=""/>
        <dsp:cNvSpPr/>
      </dsp:nvSpPr>
      <dsp:spPr>
        <a:xfrm>
          <a:off x="3712212" y="1510626"/>
          <a:ext cx="2872432" cy="2616455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14400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400" kern="1200" dirty="0">
              <a:latin typeface="+mn-lt"/>
              <a:ea typeface="+mn-ea"/>
              <a:cs typeface="+mn-cs"/>
            </a:rPr>
            <a:t>Según la SNS se define la SBR como un “</a:t>
          </a:r>
          <a:r>
            <a:rPr lang="es-PA" sz="1400" b="1" u="none" kern="1200" dirty="0">
              <a:solidFill>
                <a:srgbClr val="00B0F0"/>
              </a:solidFill>
              <a:latin typeface="+mn-lt"/>
              <a:ea typeface="+mn-ea"/>
              <a:cs typeface="+mn-cs"/>
            </a:rPr>
            <a:t>proceso sistemático, dinámico y continuo mediante el cual se busca identificar los factores de riesgo </a:t>
          </a:r>
          <a:r>
            <a:rPr lang="es-PA" sz="1400" kern="1200" dirty="0">
              <a:latin typeface="+mn-lt"/>
              <a:ea typeface="+mn-ea"/>
              <a:cs typeface="+mn-cs"/>
            </a:rPr>
            <a:t>que presentan mayores amenazas para la Entidad, además de evaluar la gestión que esta realiza para evitar y mitigar que los riesgos se materialicen”.</a:t>
          </a:r>
          <a:endParaRPr lang="es-ES" sz="1400" kern="1200" dirty="0">
            <a:latin typeface="+mn-lt"/>
            <a:ea typeface="+mn-ea"/>
            <a:cs typeface="+mn-cs"/>
          </a:endParaRPr>
        </a:p>
      </dsp:txBody>
      <dsp:txXfrm>
        <a:off x="3712212" y="1510626"/>
        <a:ext cx="2872432" cy="2616455"/>
      </dsp:txXfrm>
    </dsp:sp>
    <dsp:sp modelId="{21ABD56E-811B-4C49-862B-62390C02E081}">
      <dsp:nvSpPr>
        <dsp:cNvPr id="0" name=""/>
        <dsp:cNvSpPr/>
      </dsp:nvSpPr>
      <dsp:spPr>
        <a:xfrm>
          <a:off x="6561599" y="915977"/>
          <a:ext cx="3666340" cy="1358232"/>
        </a:xfrm>
        <a:prstGeom prst="rightArrow">
          <a:avLst>
            <a:gd name="adj1" fmla="val 50000"/>
            <a:gd name="adj2" fmla="val 50000"/>
          </a:avLst>
        </a:prstGeom>
        <a:solidFill>
          <a:srgbClr val="00B0F0">
            <a:alpha val="52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1561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Etapas de la GR</a:t>
          </a:r>
        </a:p>
      </dsp:txBody>
      <dsp:txXfrm>
        <a:off x="6561599" y="1255535"/>
        <a:ext cx="3326782" cy="679116"/>
      </dsp:txXfrm>
    </dsp:sp>
    <dsp:sp modelId="{8D6CA5BF-1018-4492-A89C-16BF1A9DC657}">
      <dsp:nvSpPr>
        <dsp:cNvPr id="0" name=""/>
        <dsp:cNvSpPr/>
      </dsp:nvSpPr>
      <dsp:spPr>
        <a:xfrm>
          <a:off x="6584644" y="1963370"/>
          <a:ext cx="2872432" cy="2578164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45720" rIns="72000" bIns="4572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b="1" u="none" kern="1200">
              <a:solidFill>
                <a:srgbClr val="00B0F0"/>
              </a:solidFill>
              <a:latin typeface="+mn-lt"/>
              <a:ea typeface="+mn-ea"/>
              <a:cs typeface="+mn-cs"/>
            </a:rPr>
            <a:t>Identificación:</a:t>
          </a:r>
          <a:r>
            <a:rPr lang="es-CO" sz="1200" kern="1200">
              <a:latin typeface="+mn-lt"/>
              <a:ea typeface="+mn-ea"/>
              <a:cs typeface="+mn-cs"/>
            </a:rPr>
            <a:t> </a:t>
          </a:r>
          <a:r>
            <a:rPr lang="es-CO" sz="1200" kern="1200" dirty="0">
              <a:latin typeface="+mn-lt"/>
              <a:ea typeface="+mn-ea"/>
              <a:cs typeface="+mn-cs"/>
            </a:rPr>
            <a:t>se pretende reconocer, explorar y documentar riesgos internos y externos.</a:t>
          </a:r>
          <a:endParaRPr lang="es-ES" sz="1200" kern="1200" dirty="0">
            <a:latin typeface="+mn-lt"/>
            <a:ea typeface="+mn-ea"/>
            <a:cs typeface="+mn-c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b="1" u="none" kern="1200" dirty="0">
              <a:solidFill>
                <a:srgbClr val="00B0F0"/>
              </a:solidFill>
              <a:latin typeface="+mn-lt"/>
              <a:ea typeface="+mn-ea"/>
              <a:cs typeface="+mn-cs"/>
            </a:rPr>
            <a:t>Medición y Evaluación:</a:t>
          </a:r>
          <a:r>
            <a:rPr lang="es-CO" sz="1200" u="none" kern="1200" dirty="0">
              <a:latin typeface="+mn-lt"/>
              <a:ea typeface="+mn-ea"/>
              <a:cs typeface="+mn-cs"/>
            </a:rPr>
            <a:t> </a:t>
          </a:r>
          <a:r>
            <a:rPr lang="es-CO" sz="1200" kern="1200" dirty="0">
              <a:latin typeface="+mn-lt"/>
              <a:ea typeface="+mn-ea"/>
              <a:cs typeface="+mn-cs"/>
            </a:rPr>
            <a:t>se pretende valorar efectos asociados a los riesgos: frecuencia y severidad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b="1" u="none" kern="1200" dirty="0">
              <a:solidFill>
                <a:srgbClr val="00B0F0"/>
              </a:solidFill>
              <a:latin typeface="+mn-lt"/>
              <a:ea typeface="+mn-ea"/>
              <a:cs typeface="+mn-cs"/>
            </a:rPr>
            <a:t>Control:</a:t>
          </a:r>
          <a:r>
            <a:rPr lang="es-CO" sz="1200" kern="1200" dirty="0">
              <a:latin typeface="+mn-lt"/>
              <a:ea typeface="+mn-ea"/>
              <a:cs typeface="+mn-cs"/>
            </a:rPr>
            <a:t> se pretende establecer y comparar con límites (tolerancia), definir estrategias de control.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CO" sz="1200" b="1" u="none" kern="1200" dirty="0">
              <a:solidFill>
                <a:srgbClr val="00B0F0"/>
              </a:solidFill>
              <a:latin typeface="+mn-lt"/>
              <a:ea typeface="+mn-ea"/>
              <a:cs typeface="+mn-cs"/>
            </a:rPr>
            <a:t>Monitoreo: </a:t>
          </a:r>
          <a:r>
            <a:rPr lang="es-CO" sz="1200" kern="1200" dirty="0">
              <a:latin typeface="+mn-lt"/>
              <a:ea typeface="+mn-ea"/>
              <a:cs typeface="+mn-cs"/>
            </a:rPr>
            <a:t>se pretende establecer un plan de implementación de mecanismos y estrategias de control</a:t>
          </a:r>
        </a:p>
      </dsp:txBody>
      <dsp:txXfrm>
        <a:off x="6584644" y="1963370"/>
        <a:ext cx="2872432" cy="257816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4C272-D9C3-A149-8334-8BA64CDD6AD3}">
      <dsp:nvSpPr>
        <dsp:cNvPr id="0" name=""/>
        <dsp:cNvSpPr/>
      </dsp:nvSpPr>
      <dsp:spPr>
        <a:xfrm>
          <a:off x="855753" y="490007"/>
          <a:ext cx="4438651" cy="4438651"/>
        </a:xfrm>
        <a:prstGeom prst="blockArc">
          <a:avLst>
            <a:gd name="adj1" fmla="val 13500000"/>
            <a:gd name="adj2" fmla="val 16200000"/>
            <a:gd name="adj3" fmla="val 3425"/>
          </a:avLst>
        </a:prstGeom>
        <a:solidFill>
          <a:schemeClr val="accent3">
            <a:shade val="90000"/>
            <a:hueOff val="0"/>
            <a:satOff val="0"/>
            <a:lumOff val="2309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CEC54-F352-9042-B753-C9E491C46859}">
      <dsp:nvSpPr>
        <dsp:cNvPr id="0" name=""/>
        <dsp:cNvSpPr/>
      </dsp:nvSpPr>
      <dsp:spPr>
        <a:xfrm>
          <a:off x="855753" y="490007"/>
          <a:ext cx="4438651" cy="4438651"/>
        </a:xfrm>
        <a:prstGeom prst="blockArc">
          <a:avLst>
            <a:gd name="adj1" fmla="val 10800000"/>
            <a:gd name="adj2" fmla="val 13500000"/>
            <a:gd name="adj3" fmla="val 3425"/>
          </a:avLst>
        </a:prstGeom>
        <a:solidFill>
          <a:schemeClr val="accent3">
            <a:shade val="90000"/>
            <a:hueOff val="0"/>
            <a:satOff val="0"/>
            <a:lumOff val="1979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06F69-6C03-7A46-9232-E8BEDEB17F02}">
      <dsp:nvSpPr>
        <dsp:cNvPr id="0" name=""/>
        <dsp:cNvSpPr/>
      </dsp:nvSpPr>
      <dsp:spPr>
        <a:xfrm>
          <a:off x="855753" y="490007"/>
          <a:ext cx="4438651" cy="4438651"/>
        </a:xfrm>
        <a:prstGeom prst="blockArc">
          <a:avLst>
            <a:gd name="adj1" fmla="val 8100000"/>
            <a:gd name="adj2" fmla="val 10800000"/>
            <a:gd name="adj3" fmla="val 3425"/>
          </a:avLst>
        </a:prstGeom>
        <a:solidFill>
          <a:schemeClr val="accent3">
            <a:shade val="90000"/>
            <a:hueOff val="0"/>
            <a:satOff val="0"/>
            <a:lumOff val="1649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7C0C9-8464-ED47-B6A3-50491D4A41EA}">
      <dsp:nvSpPr>
        <dsp:cNvPr id="0" name=""/>
        <dsp:cNvSpPr/>
      </dsp:nvSpPr>
      <dsp:spPr>
        <a:xfrm>
          <a:off x="855753" y="490007"/>
          <a:ext cx="4438651" cy="4438651"/>
        </a:xfrm>
        <a:prstGeom prst="blockArc">
          <a:avLst>
            <a:gd name="adj1" fmla="val 5400000"/>
            <a:gd name="adj2" fmla="val 8100000"/>
            <a:gd name="adj3" fmla="val 3425"/>
          </a:avLst>
        </a:prstGeom>
        <a:solidFill>
          <a:schemeClr val="accent3">
            <a:shade val="90000"/>
            <a:hueOff val="0"/>
            <a:satOff val="0"/>
            <a:lumOff val="1319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EE1CFC-F49E-0845-96B4-006AB1DCAE76}">
      <dsp:nvSpPr>
        <dsp:cNvPr id="0" name=""/>
        <dsp:cNvSpPr/>
      </dsp:nvSpPr>
      <dsp:spPr>
        <a:xfrm>
          <a:off x="855753" y="490007"/>
          <a:ext cx="4438651" cy="4438651"/>
        </a:xfrm>
        <a:prstGeom prst="blockArc">
          <a:avLst>
            <a:gd name="adj1" fmla="val 2700000"/>
            <a:gd name="adj2" fmla="val 5400000"/>
            <a:gd name="adj3" fmla="val 3425"/>
          </a:avLst>
        </a:prstGeom>
        <a:solidFill>
          <a:schemeClr val="accent3">
            <a:shade val="90000"/>
            <a:hueOff val="0"/>
            <a:satOff val="0"/>
            <a:lumOff val="989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CF77FB-AEBC-1541-9030-BF6DBA5ABF78}">
      <dsp:nvSpPr>
        <dsp:cNvPr id="0" name=""/>
        <dsp:cNvSpPr/>
      </dsp:nvSpPr>
      <dsp:spPr>
        <a:xfrm>
          <a:off x="855753" y="490007"/>
          <a:ext cx="4438651" cy="4438651"/>
        </a:xfrm>
        <a:prstGeom prst="blockArc">
          <a:avLst>
            <a:gd name="adj1" fmla="val 0"/>
            <a:gd name="adj2" fmla="val 2700000"/>
            <a:gd name="adj3" fmla="val 3425"/>
          </a:avLst>
        </a:prstGeom>
        <a:solidFill>
          <a:schemeClr val="accent3">
            <a:shade val="90000"/>
            <a:hueOff val="0"/>
            <a:satOff val="0"/>
            <a:lumOff val="659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92BB52-D1D3-014C-942A-1A38EA03D843}">
      <dsp:nvSpPr>
        <dsp:cNvPr id="0" name=""/>
        <dsp:cNvSpPr/>
      </dsp:nvSpPr>
      <dsp:spPr>
        <a:xfrm>
          <a:off x="855753" y="490007"/>
          <a:ext cx="4438651" cy="4438651"/>
        </a:xfrm>
        <a:prstGeom prst="blockArc">
          <a:avLst>
            <a:gd name="adj1" fmla="val 18900000"/>
            <a:gd name="adj2" fmla="val 0"/>
            <a:gd name="adj3" fmla="val 3425"/>
          </a:avLst>
        </a:prstGeom>
        <a:solidFill>
          <a:schemeClr val="accent3">
            <a:shade val="90000"/>
            <a:hueOff val="0"/>
            <a:satOff val="0"/>
            <a:lumOff val="329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496A43-3F89-704D-A281-043BC8430D27}">
      <dsp:nvSpPr>
        <dsp:cNvPr id="0" name=""/>
        <dsp:cNvSpPr/>
      </dsp:nvSpPr>
      <dsp:spPr>
        <a:xfrm>
          <a:off x="855753" y="490007"/>
          <a:ext cx="4438651" cy="4438651"/>
        </a:xfrm>
        <a:prstGeom prst="blockArc">
          <a:avLst>
            <a:gd name="adj1" fmla="val 16200000"/>
            <a:gd name="adj2" fmla="val 18900000"/>
            <a:gd name="adj3" fmla="val 3425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D8DCF-593F-EF41-B0B4-65205271D5BA}">
      <dsp:nvSpPr>
        <dsp:cNvPr id="0" name=""/>
        <dsp:cNvSpPr/>
      </dsp:nvSpPr>
      <dsp:spPr>
        <a:xfrm>
          <a:off x="2220096" y="1970610"/>
          <a:ext cx="1709966" cy="1477445"/>
        </a:xfrm>
        <a:prstGeom prst="ellipse">
          <a:avLst/>
        </a:prstGeom>
        <a:solidFill>
          <a:schemeClr val="bg2">
            <a:lumMod val="75000"/>
            <a:lumOff val="25000"/>
            <a:alpha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Salud resultados</a:t>
          </a:r>
        </a:p>
      </dsp:txBody>
      <dsp:txXfrm>
        <a:off x="2470515" y="2186977"/>
        <a:ext cx="1209128" cy="1044711"/>
      </dsp:txXfrm>
    </dsp:sp>
    <dsp:sp modelId="{65E0B4EF-48D0-9F4B-B46F-E017DB09089D}">
      <dsp:nvSpPr>
        <dsp:cNvPr id="0" name=""/>
        <dsp:cNvSpPr/>
      </dsp:nvSpPr>
      <dsp:spPr>
        <a:xfrm>
          <a:off x="2547205" y="140"/>
          <a:ext cx="1055749" cy="1055749"/>
        </a:xfrm>
        <a:prstGeom prst="ellipse">
          <a:avLst/>
        </a:prstGeom>
        <a:solidFill>
          <a:schemeClr val="bg2">
            <a:lumMod val="75000"/>
            <a:lumOff val="25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Actuarial</a:t>
          </a:r>
        </a:p>
      </dsp:txBody>
      <dsp:txXfrm>
        <a:off x="2701816" y="154751"/>
        <a:ext cx="746527" cy="746527"/>
      </dsp:txXfrm>
    </dsp:sp>
    <dsp:sp modelId="{24E4D5FC-FAAE-CC41-ACCB-746923ADE05B}">
      <dsp:nvSpPr>
        <dsp:cNvPr id="0" name=""/>
        <dsp:cNvSpPr/>
      </dsp:nvSpPr>
      <dsp:spPr>
        <a:xfrm>
          <a:off x="4089630" y="639033"/>
          <a:ext cx="1055749" cy="1055749"/>
        </a:xfrm>
        <a:prstGeom prst="ellipse">
          <a:avLst/>
        </a:prstGeom>
        <a:solidFill>
          <a:schemeClr val="bg2">
            <a:lumMod val="75000"/>
            <a:lumOff val="2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Liquidez</a:t>
          </a:r>
        </a:p>
      </dsp:txBody>
      <dsp:txXfrm>
        <a:off x="4244241" y="793644"/>
        <a:ext cx="746527" cy="746527"/>
      </dsp:txXfrm>
    </dsp:sp>
    <dsp:sp modelId="{9C55F370-55B9-664F-9103-53D88A35C5D0}">
      <dsp:nvSpPr>
        <dsp:cNvPr id="0" name=""/>
        <dsp:cNvSpPr/>
      </dsp:nvSpPr>
      <dsp:spPr>
        <a:xfrm>
          <a:off x="4600593" y="2151824"/>
          <a:ext cx="1311609" cy="1115018"/>
        </a:xfrm>
        <a:prstGeom prst="ellipse">
          <a:avLst/>
        </a:prstGeom>
        <a:solidFill>
          <a:schemeClr val="bg2">
            <a:lumMod val="75000"/>
            <a:lumOff val="2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Operacional</a:t>
          </a:r>
        </a:p>
      </dsp:txBody>
      <dsp:txXfrm>
        <a:off x="4792674" y="2315115"/>
        <a:ext cx="927447" cy="788436"/>
      </dsp:txXfrm>
    </dsp:sp>
    <dsp:sp modelId="{276A6DA7-DD2B-1645-B0EC-5A79575912F6}">
      <dsp:nvSpPr>
        <dsp:cNvPr id="0" name=""/>
        <dsp:cNvSpPr/>
      </dsp:nvSpPr>
      <dsp:spPr>
        <a:xfrm>
          <a:off x="3961161" y="3735677"/>
          <a:ext cx="1312686" cy="1032163"/>
        </a:xfrm>
        <a:prstGeom prst="ellipse">
          <a:avLst/>
        </a:prstGeom>
        <a:solidFill>
          <a:schemeClr val="bg2">
            <a:lumMod val="75000"/>
            <a:lumOff val="2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Reputacional</a:t>
          </a:r>
        </a:p>
      </dsp:txBody>
      <dsp:txXfrm>
        <a:off x="4153399" y="3886834"/>
        <a:ext cx="928210" cy="729849"/>
      </dsp:txXfrm>
    </dsp:sp>
    <dsp:sp modelId="{6B1619F5-F60E-3548-887E-16946FA524E4}">
      <dsp:nvSpPr>
        <dsp:cNvPr id="0" name=""/>
        <dsp:cNvSpPr/>
      </dsp:nvSpPr>
      <dsp:spPr>
        <a:xfrm>
          <a:off x="2547205" y="4362777"/>
          <a:ext cx="1055749" cy="1055749"/>
        </a:xfrm>
        <a:prstGeom prst="ellipse">
          <a:avLst/>
        </a:prstGeom>
        <a:solidFill>
          <a:schemeClr val="bg2">
            <a:lumMod val="75000"/>
            <a:lumOff val="2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Crédito</a:t>
          </a:r>
        </a:p>
      </dsp:txBody>
      <dsp:txXfrm>
        <a:off x="2701816" y="4517388"/>
        <a:ext cx="746527" cy="746527"/>
      </dsp:txXfrm>
    </dsp:sp>
    <dsp:sp modelId="{AF83758F-56EE-0D42-BD1A-E02D0FB0F74C}">
      <dsp:nvSpPr>
        <dsp:cNvPr id="0" name=""/>
        <dsp:cNvSpPr/>
      </dsp:nvSpPr>
      <dsp:spPr>
        <a:xfrm>
          <a:off x="1004779" y="3723884"/>
          <a:ext cx="1055749" cy="1055749"/>
        </a:xfrm>
        <a:prstGeom prst="ellipse">
          <a:avLst/>
        </a:prstGeom>
        <a:solidFill>
          <a:schemeClr val="bg2">
            <a:lumMod val="75000"/>
            <a:lumOff val="2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Mercado</a:t>
          </a:r>
        </a:p>
      </dsp:txBody>
      <dsp:txXfrm>
        <a:off x="1159390" y="3878495"/>
        <a:ext cx="746527" cy="746527"/>
      </dsp:txXfrm>
    </dsp:sp>
    <dsp:sp modelId="{EA528A27-A5CD-8247-9DEE-0274C7F755BA}">
      <dsp:nvSpPr>
        <dsp:cNvPr id="0" name=""/>
        <dsp:cNvSpPr/>
      </dsp:nvSpPr>
      <dsp:spPr>
        <a:xfrm>
          <a:off x="365886" y="2181458"/>
          <a:ext cx="1055749" cy="1055749"/>
        </a:xfrm>
        <a:prstGeom prst="ellipse">
          <a:avLst/>
        </a:prstGeom>
        <a:solidFill>
          <a:schemeClr val="bg2">
            <a:lumMod val="75000"/>
            <a:lumOff val="2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Lavado de activos</a:t>
          </a:r>
        </a:p>
      </dsp:txBody>
      <dsp:txXfrm>
        <a:off x="520497" y="2336069"/>
        <a:ext cx="746527" cy="746527"/>
      </dsp:txXfrm>
    </dsp:sp>
    <dsp:sp modelId="{6775CC91-A2CD-854E-9698-B390D97F00A5}">
      <dsp:nvSpPr>
        <dsp:cNvPr id="0" name=""/>
        <dsp:cNvSpPr/>
      </dsp:nvSpPr>
      <dsp:spPr>
        <a:xfrm>
          <a:off x="1004779" y="639033"/>
          <a:ext cx="1055749" cy="1055749"/>
        </a:xfrm>
        <a:prstGeom prst="ellipse">
          <a:avLst/>
        </a:prstGeom>
        <a:solidFill>
          <a:schemeClr val="bg2">
            <a:lumMod val="75000"/>
            <a:lumOff val="2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Grupo</a:t>
          </a:r>
        </a:p>
      </dsp:txBody>
      <dsp:txXfrm>
        <a:off x="1159390" y="793644"/>
        <a:ext cx="746527" cy="74652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1A80D-FB66-47C8-A91D-3C923D091292}">
      <dsp:nvSpPr>
        <dsp:cNvPr id="0" name=""/>
        <dsp:cNvSpPr/>
      </dsp:nvSpPr>
      <dsp:spPr>
        <a:xfrm>
          <a:off x="1117" y="0"/>
          <a:ext cx="2906754" cy="47703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 val="44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100" kern="1200" dirty="0">
              <a:solidFill>
                <a:schemeClr val="tx1"/>
              </a:solidFill>
              <a:latin typeface="arial" panose="020B0604020202020204" pitchFamily="34" charset="0"/>
            </a:rPr>
            <a:t>Apetito de riesgo</a:t>
          </a:r>
          <a:endParaRPr lang="es-CO" sz="4100" kern="1200" dirty="0">
            <a:solidFill>
              <a:schemeClr val="tx1"/>
            </a:solidFill>
          </a:endParaRPr>
        </a:p>
      </dsp:txBody>
      <dsp:txXfrm>
        <a:off x="1117" y="0"/>
        <a:ext cx="2906754" cy="1431116"/>
      </dsp:txXfrm>
    </dsp:sp>
    <dsp:sp modelId="{FADE660D-E749-4B40-975A-766B5764B67A}">
      <dsp:nvSpPr>
        <dsp:cNvPr id="0" name=""/>
        <dsp:cNvSpPr/>
      </dsp:nvSpPr>
      <dsp:spPr>
        <a:xfrm>
          <a:off x="291793" y="1431116"/>
          <a:ext cx="2325403" cy="3100752"/>
        </a:xfrm>
        <a:prstGeom prst="roundRect">
          <a:avLst>
            <a:gd name="adj" fmla="val 10000"/>
          </a:avLst>
        </a:prstGeom>
        <a:solidFill>
          <a:srgbClr val="00B0F0">
            <a:alpha val="68000"/>
          </a:srgbClr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solidFill>
                <a:schemeClr val="tx1"/>
              </a:solidFill>
              <a:latin typeface="arial" panose="020B0604020202020204" pitchFamily="34" charset="0"/>
            </a:rPr>
            <a:t>Nivel de riesgo que la empresa quiere aceptar para conseguir sus objetivos </a:t>
          </a:r>
          <a:endParaRPr lang="es-CO" sz="2400" kern="1200" dirty="0">
            <a:solidFill>
              <a:schemeClr val="tx1"/>
            </a:solidFill>
          </a:endParaRPr>
        </a:p>
      </dsp:txBody>
      <dsp:txXfrm>
        <a:off x="359902" y="1499225"/>
        <a:ext cx="2189185" cy="2964534"/>
      </dsp:txXfrm>
    </dsp:sp>
    <dsp:sp modelId="{B47D2978-4C75-4229-92F1-56F2B046B0D7}">
      <dsp:nvSpPr>
        <dsp:cNvPr id="0" name=""/>
        <dsp:cNvSpPr/>
      </dsp:nvSpPr>
      <dsp:spPr>
        <a:xfrm>
          <a:off x="3125879" y="0"/>
          <a:ext cx="2906754" cy="47703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100" kern="1200" dirty="0">
              <a:solidFill>
                <a:schemeClr val="tx1"/>
              </a:solidFill>
              <a:latin typeface="arial" panose="020B0604020202020204" pitchFamily="34" charset="0"/>
            </a:rPr>
            <a:t>Tolerancia al riesgo</a:t>
          </a:r>
        </a:p>
      </dsp:txBody>
      <dsp:txXfrm>
        <a:off x="3125879" y="0"/>
        <a:ext cx="2906754" cy="1431116"/>
      </dsp:txXfrm>
    </dsp:sp>
    <dsp:sp modelId="{C60C3776-E6DB-434B-B8AF-70940A4F5D5B}">
      <dsp:nvSpPr>
        <dsp:cNvPr id="0" name=""/>
        <dsp:cNvSpPr/>
      </dsp:nvSpPr>
      <dsp:spPr>
        <a:xfrm>
          <a:off x="3416555" y="1431116"/>
          <a:ext cx="2325403" cy="3100752"/>
        </a:xfrm>
        <a:prstGeom prst="roundRect">
          <a:avLst>
            <a:gd name="adj" fmla="val 10000"/>
          </a:avLst>
        </a:prstGeom>
        <a:solidFill>
          <a:schemeClr val="accent4">
            <a:alpha val="6600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dirty="0">
              <a:solidFill>
                <a:schemeClr val="tx1"/>
              </a:solidFill>
              <a:effectLst/>
              <a:latin typeface="Arial" panose="020B0604020202020204" pitchFamily="34" charset="0"/>
            </a:rPr>
            <a:t>Nivel aceptable de variación en relación a la concesión de un objetivo</a:t>
          </a:r>
          <a:endParaRPr lang="es-MX" sz="2400" kern="1200" dirty="0">
            <a:solidFill>
              <a:schemeClr val="tx1"/>
            </a:solidFill>
            <a:latin typeface="arial" panose="020B0604020202020204" pitchFamily="34" charset="0"/>
          </a:endParaRPr>
        </a:p>
      </dsp:txBody>
      <dsp:txXfrm>
        <a:off x="3484664" y="1499225"/>
        <a:ext cx="2189185" cy="2964534"/>
      </dsp:txXfrm>
    </dsp:sp>
    <dsp:sp modelId="{6AD101D2-12A9-44AB-83EC-521EE74369F2}">
      <dsp:nvSpPr>
        <dsp:cNvPr id="0" name=""/>
        <dsp:cNvSpPr/>
      </dsp:nvSpPr>
      <dsp:spPr>
        <a:xfrm>
          <a:off x="6250641" y="0"/>
          <a:ext cx="2906754" cy="47703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 val="58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100" kern="1200" dirty="0">
              <a:solidFill>
                <a:schemeClr val="tx1"/>
              </a:solidFill>
              <a:latin typeface="arial" panose="020B0604020202020204" pitchFamily="34" charset="0"/>
            </a:rPr>
            <a:t>Capacidad de riesgo</a:t>
          </a:r>
          <a:endParaRPr lang="es-CO" sz="4100" kern="1200" dirty="0">
            <a:solidFill>
              <a:schemeClr val="tx1"/>
            </a:solidFill>
          </a:endParaRPr>
        </a:p>
      </dsp:txBody>
      <dsp:txXfrm>
        <a:off x="6250641" y="0"/>
        <a:ext cx="2906754" cy="1431116"/>
      </dsp:txXfrm>
    </dsp:sp>
    <dsp:sp modelId="{F6DDEFDB-2CB8-4525-9483-A0F815B4B7BB}">
      <dsp:nvSpPr>
        <dsp:cNvPr id="0" name=""/>
        <dsp:cNvSpPr/>
      </dsp:nvSpPr>
      <dsp:spPr>
        <a:xfrm>
          <a:off x="6541316" y="1431116"/>
          <a:ext cx="2325403" cy="3100752"/>
        </a:xfrm>
        <a:prstGeom prst="roundRect">
          <a:avLst>
            <a:gd name="adj" fmla="val 10000"/>
          </a:avLst>
        </a:prstGeom>
        <a:solidFill>
          <a:srgbClr val="00B072">
            <a:alpha val="54000"/>
          </a:srgbClr>
        </a:solidFill>
        <a:ln w="12700" cap="flat" cmpd="sng" algn="ctr">
          <a:solidFill>
            <a:srgbClr val="00B0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solidFill>
                <a:schemeClr val="tx1"/>
              </a:solidFill>
              <a:latin typeface="arial" panose="020B0604020202020204" pitchFamily="34" charset="0"/>
            </a:rPr>
            <a:t>Máximo de riesgo que una organización puede soportar en la persecución de sus objetivos.</a:t>
          </a:r>
          <a:endParaRPr lang="es-CO" sz="2400" kern="1200" dirty="0">
            <a:solidFill>
              <a:schemeClr val="tx1"/>
            </a:solidFill>
          </a:endParaRPr>
        </a:p>
      </dsp:txBody>
      <dsp:txXfrm>
        <a:off x="6609425" y="1499225"/>
        <a:ext cx="2189185" cy="29645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BF454-46F2-4FFA-8695-89549D20D02F}">
      <dsp:nvSpPr>
        <dsp:cNvPr id="0" name=""/>
        <dsp:cNvSpPr/>
      </dsp:nvSpPr>
      <dsp:spPr>
        <a:xfrm>
          <a:off x="1488369" y="395097"/>
          <a:ext cx="3841752" cy="1334189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4F6F3-7023-41D2-BEB5-0EAB4704FC1C}">
      <dsp:nvSpPr>
        <dsp:cNvPr id="0" name=""/>
        <dsp:cNvSpPr/>
      </dsp:nvSpPr>
      <dsp:spPr>
        <a:xfrm>
          <a:off x="3042939" y="3662076"/>
          <a:ext cx="744525" cy="476496"/>
        </a:xfrm>
        <a:prstGeom prst="downArrow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1D4CF41D-4FFE-430B-926A-B169B1BA48AF}">
      <dsp:nvSpPr>
        <dsp:cNvPr id="0" name=""/>
        <dsp:cNvSpPr/>
      </dsp:nvSpPr>
      <dsp:spPr>
        <a:xfrm>
          <a:off x="1628340" y="4043273"/>
          <a:ext cx="3573723" cy="893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>
            <a:solidFill>
              <a:schemeClr val="tx1"/>
            </a:solidFill>
          </a:endParaRPr>
        </a:p>
      </dsp:txBody>
      <dsp:txXfrm>
        <a:off x="1628340" y="4043273"/>
        <a:ext cx="3573723" cy="893430"/>
      </dsp:txXfrm>
    </dsp:sp>
    <dsp:sp modelId="{62BA7B1A-30DC-404C-8221-D0EB30EF8288}">
      <dsp:nvSpPr>
        <dsp:cNvPr id="0" name=""/>
        <dsp:cNvSpPr/>
      </dsp:nvSpPr>
      <dsp:spPr>
        <a:xfrm>
          <a:off x="2885099" y="1832329"/>
          <a:ext cx="1340146" cy="134014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tx1"/>
              </a:solidFill>
            </a:rPr>
            <a:t>Futuro (técnicas de creatividad)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081359" y="2028589"/>
        <a:ext cx="947626" cy="947626"/>
      </dsp:txXfrm>
    </dsp:sp>
    <dsp:sp modelId="{88145918-4738-48DE-97C6-83E3AE6F0580}">
      <dsp:nvSpPr>
        <dsp:cNvPr id="0" name=""/>
        <dsp:cNvSpPr/>
      </dsp:nvSpPr>
      <dsp:spPr>
        <a:xfrm>
          <a:off x="1815327" y="781893"/>
          <a:ext cx="1561792" cy="1430203"/>
        </a:xfrm>
        <a:prstGeom prst="ellips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>
              <a:solidFill>
                <a:schemeClr val="tx1"/>
              </a:solidFill>
            </a:rPr>
            <a:t>Pasado (revisión histórica)</a:t>
          </a:r>
          <a:endParaRPr lang="en-US" sz="1200" kern="1200">
            <a:solidFill>
              <a:schemeClr val="tx1"/>
            </a:solidFill>
          </a:endParaRPr>
        </a:p>
      </dsp:txBody>
      <dsp:txXfrm>
        <a:off x="2044046" y="991341"/>
        <a:ext cx="1104354" cy="1011307"/>
      </dsp:txXfrm>
    </dsp:sp>
    <dsp:sp modelId="{465A1EF8-921D-46D2-9641-D64DD32D13BE}">
      <dsp:nvSpPr>
        <dsp:cNvPr id="0" name=""/>
        <dsp:cNvSpPr/>
      </dsp:nvSpPr>
      <dsp:spPr>
        <a:xfrm>
          <a:off x="3183586" y="403559"/>
          <a:ext cx="1565129" cy="1538836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>
              <a:solidFill>
                <a:schemeClr val="tx1"/>
              </a:solidFill>
            </a:rPr>
            <a:t>Presente (estado actual)</a:t>
          </a:r>
          <a:endParaRPr lang="en-US" sz="1200" kern="1200">
            <a:solidFill>
              <a:schemeClr val="tx1"/>
            </a:solidFill>
          </a:endParaRPr>
        </a:p>
      </dsp:txBody>
      <dsp:txXfrm>
        <a:off x="3412794" y="628916"/>
        <a:ext cx="1106713" cy="1088122"/>
      </dsp:txXfrm>
    </dsp:sp>
    <dsp:sp modelId="{66B7104D-5BBC-4567-B5E3-02DD0A914000}">
      <dsp:nvSpPr>
        <dsp:cNvPr id="0" name=""/>
        <dsp:cNvSpPr/>
      </dsp:nvSpPr>
      <dsp:spPr>
        <a:xfrm>
          <a:off x="1330530" y="-171740"/>
          <a:ext cx="4169343" cy="414155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C2679-6B8E-2940-AFBC-E7CB1632435C}">
      <dsp:nvSpPr>
        <dsp:cNvPr id="0" name=""/>
        <dsp:cNvSpPr/>
      </dsp:nvSpPr>
      <dsp:spPr>
        <a:xfrm>
          <a:off x="3965844" y="1055324"/>
          <a:ext cx="2502869" cy="25028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LIDERAZGO Y COMPROMISO</a:t>
          </a:r>
        </a:p>
      </dsp:txBody>
      <dsp:txXfrm>
        <a:off x="4332381" y="1421861"/>
        <a:ext cx="1769795" cy="1769795"/>
      </dsp:txXfrm>
    </dsp:sp>
    <dsp:sp modelId="{E695D83C-747D-714E-ABEA-7FE33A4C0F3E}">
      <dsp:nvSpPr>
        <dsp:cNvPr id="0" name=""/>
        <dsp:cNvSpPr/>
      </dsp:nvSpPr>
      <dsp:spPr>
        <a:xfrm>
          <a:off x="4037832" y="77219"/>
          <a:ext cx="2341634" cy="12514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MEJORA</a:t>
          </a:r>
        </a:p>
      </dsp:txBody>
      <dsp:txXfrm>
        <a:off x="4380756" y="260487"/>
        <a:ext cx="1655786" cy="884898"/>
      </dsp:txXfrm>
    </dsp:sp>
    <dsp:sp modelId="{F2909D17-6B6B-F040-BE18-309A194B29DA}">
      <dsp:nvSpPr>
        <dsp:cNvPr id="0" name=""/>
        <dsp:cNvSpPr/>
      </dsp:nvSpPr>
      <dsp:spPr>
        <a:xfrm>
          <a:off x="5765429" y="1202280"/>
          <a:ext cx="2300462" cy="12514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INTEGRACIÓN</a:t>
          </a:r>
        </a:p>
      </dsp:txBody>
      <dsp:txXfrm>
        <a:off x="6102324" y="1385548"/>
        <a:ext cx="1626672" cy="884898"/>
      </dsp:txXfrm>
    </dsp:sp>
    <dsp:sp modelId="{BB3DC672-1E23-2044-9DB2-304EAF051FDC}">
      <dsp:nvSpPr>
        <dsp:cNvPr id="0" name=""/>
        <dsp:cNvSpPr/>
      </dsp:nvSpPr>
      <dsp:spPr>
        <a:xfrm>
          <a:off x="5309670" y="2888576"/>
          <a:ext cx="2346014" cy="12514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DISEÑO</a:t>
          </a:r>
        </a:p>
      </dsp:txBody>
      <dsp:txXfrm>
        <a:off x="5653236" y="3071844"/>
        <a:ext cx="1658882" cy="884898"/>
      </dsp:txXfrm>
    </dsp:sp>
    <dsp:sp modelId="{92151639-8174-754F-B8F1-F5C065EDCBEA}">
      <dsp:nvSpPr>
        <dsp:cNvPr id="0" name=""/>
        <dsp:cNvSpPr/>
      </dsp:nvSpPr>
      <dsp:spPr>
        <a:xfrm>
          <a:off x="2526789" y="2876374"/>
          <a:ext cx="2718115" cy="12514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IMPLEMENTACIÓN</a:t>
          </a:r>
        </a:p>
      </dsp:txBody>
      <dsp:txXfrm>
        <a:off x="2924848" y="3059642"/>
        <a:ext cx="1921997" cy="884898"/>
      </dsp:txXfrm>
    </dsp:sp>
    <dsp:sp modelId="{66C3D295-5853-DA4C-A026-3C358C48C418}">
      <dsp:nvSpPr>
        <dsp:cNvPr id="0" name=""/>
        <dsp:cNvSpPr/>
      </dsp:nvSpPr>
      <dsp:spPr>
        <a:xfrm>
          <a:off x="2571618" y="1190093"/>
          <a:ext cx="2103861" cy="12514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VALORACIÓN</a:t>
          </a:r>
        </a:p>
      </dsp:txBody>
      <dsp:txXfrm>
        <a:off x="2879721" y="1373361"/>
        <a:ext cx="1487655" cy="8848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C4D00A-F9C6-41A5-A744-C2F8F7D47647}">
      <dsp:nvSpPr>
        <dsp:cNvPr id="0" name=""/>
        <dsp:cNvSpPr/>
      </dsp:nvSpPr>
      <dsp:spPr>
        <a:xfrm>
          <a:off x="3666" y="98966"/>
          <a:ext cx="1603149" cy="96188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Identificación del riesgo</a:t>
          </a:r>
        </a:p>
      </dsp:txBody>
      <dsp:txXfrm>
        <a:off x="31839" y="127139"/>
        <a:ext cx="1546803" cy="905543"/>
      </dsp:txXfrm>
    </dsp:sp>
    <dsp:sp modelId="{9E105F02-92FD-44B4-83AC-43B18C61CF03}">
      <dsp:nvSpPr>
        <dsp:cNvPr id="0" name=""/>
        <dsp:cNvSpPr/>
      </dsp:nvSpPr>
      <dsp:spPr>
        <a:xfrm>
          <a:off x="1767131" y="381120"/>
          <a:ext cx="339867" cy="3975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>
        <a:off x="1767131" y="460636"/>
        <a:ext cx="237907" cy="238549"/>
      </dsp:txXfrm>
    </dsp:sp>
    <dsp:sp modelId="{791D47AB-BF04-496D-88F5-E4605C9C2CE7}">
      <dsp:nvSpPr>
        <dsp:cNvPr id="0" name=""/>
        <dsp:cNvSpPr/>
      </dsp:nvSpPr>
      <dsp:spPr>
        <a:xfrm>
          <a:off x="2248076" y="98966"/>
          <a:ext cx="1603149" cy="96188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Análisis del riesgo</a:t>
          </a:r>
        </a:p>
      </dsp:txBody>
      <dsp:txXfrm>
        <a:off x="2276249" y="127139"/>
        <a:ext cx="1546803" cy="905543"/>
      </dsp:txXfrm>
    </dsp:sp>
    <dsp:sp modelId="{4889E75C-D50B-412A-A7BF-2C9EEF5D7EAF}">
      <dsp:nvSpPr>
        <dsp:cNvPr id="0" name=""/>
        <dsp:cNvSpPr/>
      </dsp:nvSpPr>
      <dsp:spPr>
        <a:xfrm>
          <a:off x="4011541" y="381120"/>
          <a:ext cx="339867" cy="3975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>
        <a:off x="4011541" y="460636"/>
        <a:ext cx="237907" cy="238549"/>
      </dsp:txXfrm>
    </dsp:sp>
    <dsp:sp modelId="{E1A76365-8967-4837-BCD6-1837A671CF07}">
      <dsp:nvSpPr>
        <dsp:cNvPr id="0" name=""/>
        <dsp:cNvSpPr/>
      </dsp:nvSpPr>
      <dsp:spPr>
        <a:xfrm>
          <a:off x="4492486" y="98966"/>
          <a:ext cx="1603149" cy="96188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Valoración del riesgo</a:t>
          </a:r>
        </a:p>
      </dsp:txBody>
      <dsp:txXfrm>
        <a:off x="4520659" y="127139"/>
        <a:ext cx="1546803" cy="905543"/>
      </dsp:txXfrm>
    </dsp:sp>
    <dsp:sp modelId="{F03DBD38-1D49-4E37-A3F5-99807589ED24}">
      <dsp:nvSpPr>
        <dsp:cNvPr id="0" name=""/>
        <dsp:cNvSpPr/>
      </dsp:nvSpPr>
      <dsp:spPr>
        <a:xfrm>
          <a:off x="6255951" y="381120"/>
          <a:ext cx="339867" cy="3975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>
        <a:off x="6255951" y="460636"/>
        <a:ext cx="237907" cy="238549"/>
      </dsp:txXfrm>
    </dsp:sp>
    <dsp:sp modelId="{7209C09C-1CE1-4CE4-9E0F-84F3EE734088}">
      <dsp:nvSpPr>
        <dsp:cNvPr id="0" name=""/>
        <dsp:cNvSpPr/>
      </dsp:nvSpPr>
      <dsp:spPr>
        <a:xfrm>
          <a:off x="6736896" y="98966"/>
          <a:ext cx="1603149" cy="96188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Tratamiento del riesgo</a:t>
          </a:r>
        </a:p>
      </dsp:txBody>
      <dsp:txXfrm>
        <a:off x="6765069" y="127139"/>
        <a:ext cx="1546803" cy="9055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237C8-0205-48C1-892E-E53D46831B02}">
      <dsp:nvSpPr>
        <dsp:cNvPr id="0" name=""/>
        <dsp:cNvSpPr/>
      </dsp:nvSpPr>
      <dsp:spPr>
        <a:xfrm>
          <a:off x="8180" y="275398"/>
          <a:ext cx="2445142" cy="1467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Establecer la política de administración de riesgos</a:t>
          </a:r>
        </a:p>
      </dsp:txBody>
      <dsp:txXfrm>
        <a:off x="51149" y="318367"/>
        <a:ext cx="2359204" cy="1381147"/>
      </dsp:txXfrm>
    </dsp:sp>
    <dsp:sp modelId="{A61894ED-DFCD-47C7-A681-90E309B402AA}">
      <dsp:nvSpPr>
        <dsp:cNvPr id="0" name=""/>
        <dsp:cNvSpPr/>
      </dsp:nvSpPr>
      <dsp:spPr>
        <a:xfrm>
          <a:off x="2697837" y="705743"/>
          <a:ext cx="518370" cy="60639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/>
        </a:p>
      </dsp:txBody>
      <dsp:txXfrm>
        <a:off x="2697837" y="827022"/>
        <a:ext cx="362859" cy="363837"/>
      </dsp:txXfrm>
    </dsp:sp>
    <dsp:sp modelId="{D1153387-1290-43D9-BFB2-8B1D3FABFE55}">
      <dsp:nvSpPr>
        <dsp:cNvPr id="0" name=""/>
        <dsp:cNvSpPr/>
      </dsp:nvSpPr>
      <dsp:spPr>
        <a:xfrm>
          <a:off x="3431379" y="275398"/>
          <a:ext cx="2445142" cy="1467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Identificar riesgos</a:t>
          </a:r>
        </a:p>
      </dsp:txBody>
      <dsp:txXfrm>
        <a:off x="3474348" y="318367"/>
        <a:ext cx="2359204" cy="1381147"/>
      </dsp:txXfrm>
    </dsp:sp>
    <dsp:sp modelId="{67AECCC4-50EF-48B7-9BCC-34796EC0329B}">
      <dsp:nvSpPr>
        <dsp:cNvPr id="0" name=""/>
        <dsp:cNvSpPr/>
      </dsp:nvSpPr>
      <dsp:spPr>
        <a:xfrm>
          <a:off x="6121036" y="705743"/>
          <a:ext cx="518370" cy="60639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/>
        </a:p>
      </dsp:txBody>
      <dsp:txXfrm>
        <a:off x="6121036" y="827022"/>
        <a:ext cx="362859" cy="363837"/>
      </dsp:txXfrm>
    </dsp:sp>
    <dsp:sp modelId="{7031A832-FE40-41C2-B36B-C78E2B31F161}">
      <dsp:nvSpPr>
        <dsp:cNvPr id="0" name=""/>
        <dsp:cNvSpPr/>
      </dsp:nvSpPr>
      <dsp:spPr>
        <a:xfrm>
          <a:off x="6854579" y="275398"/>
          <a:ext cx="2445142" cy="1467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Valorar riesgos</a:t>
          </a:r>
        </a:p>
      </dsp:txBody>
      <dsp:txXfrm>
        <a:off x="6897548" y="318367"/>
        <a:ext cx="2359204" cy="13811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A9B4A-5577-8042-AF1C-3D3C7208932D}">
      <dsp:nvSpPr>
        <dsp:cNvPr id="0" name=""/>
        <dsp:cNvSpPr/>
      </dsp:nvSpPr>
      <dsp:spPr>
        <a:xfrm>
          <a:off x="1673443" y="152609"/>
          <a:ext cx="3157429" cy="315742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>
              <a:solidFill>
                <a:srgbClr val="00B072"/>
              </a:solidFill>
            </a:rPr>
            <a:t>Sistemas de gestión de Riesgos en salud</a:t>
          </a:r>
          <a:endParaRPr lang="es-MX" sz="2800" kern="1200" dirty="0">
            <a:solidFill>
              <a:srgbClr val="00B072"/>
            </a:solidFill>
          </a:endParaRPr>
        </a:p>
      </dsp:txBody>
      <dsp:txXfrm>
        <a:off x="2094433" y="705159"/>
        <a:ext cx="2315448" cy="1420843"/>
      </dsp:txXfrm>
    </dsp:sp>
    <dsp:sp modelId="{CB9D817A-11CF-5645-B30C-2A9071B3AA7C}">
      <dsp:nvSpPr>
        <dsp:cNvPr id="0" name=""/>
        <dsp:cNvSpPr/>
      </dsp:nvSpPr>
      <dsp:spPr>
        <a:xfrm>
          <a:off x="2815464" y="2133264"/>
          <a:ext cx="3157429" cy="315742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rgbClr val="00B050"/>
              </a:solidFill>
            </a:rPr>
            <a:t>Supervision Basada en Riesgos</a:t>
          </a:r>
          <a:endParaRPr lang="es-MX" sz="2400" kern="1200" dirty="0">
            <a:solidFill>
              <a:srgbClr val="00B050"/>
            </a:solidFill>
          </a:endParaRPr>
        </a:p>
      </dsp:txBody>
      <dsp:txXfrm>
        <a:off x="3781111" y="2948933"/>
        <a:ext cx="1894457" cy="1736586"/>
      </dsp:txXfrm>
    </dsp:sp>
    <dsp:sp modelId="{EA08C7DF-B82E-9748-A75D-534E20DDCE51}">
      <dsp:nvSpPr>
        <dsp:cNvPr id="0" name=""/>
        <dsp:cNvSpPr/>
      </dsp:nvSpPr>
      <dsp:spPr>
        <a:xfrm>
          <a:off x="534137" y="2126002"/>
          <a:ext cx="3157429" cy="3157429"/>
        </a:xfrm>
        <a:prstGeom prst="ellipse">
          <a:avLst/>
        </a:prstGeom>
        <a:solidFill>
          <a:srgbClr val="000000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rgbClr val="00B050"/>
              </a:solidFill>
            </a:rPr>
            <a:t>Gestión </a:t>
          </a:r>
          <a:r>
            <a:rPr lang="es-CO" sz="2400" kern="1200" dirty="0">
              <a:solidFill>
                <a:srgbClr val="00B050"/>
              </a:solidFill>
              <a:latin typeface="Century Gothic" panose="020F0302020204030204"/>
              <a:ea typeface="+mn-ea"/>
              <a:cs typeface="+mn-cs"/>
            </a:rPr>
            <a:t>institucional</a:t>
          </a:r>
          <a:r>
            <a:rPr lang="es-CO" sz="2400" kern="1200" dirty="0">
              <a:solidFill>
                <a:srgbClr val="00B050"/>
              </a:solidFill>
            </a:rPr>
            <a:t> de riesgos</a:t>
          </a:r>
          <a:endParaRPr lang="es-MX" sz="2400" kern="1200" dirty="0">
            <a:solidFill>
              <a:srgbClr val="00B050"/>
            </a:solidFill>
          </a:endParaRPr>
        </a:p>
      </dsp:txBody>
      <dsp:txXfrm>
        <a:off x="831462" y="2941671"/>
        <a:ext cx="1894457" cy="17365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2C235-244F-4443-B0E4-0FB657F37F9C}">
      <dsp:nvSpPr>
        <dsp:cNvPr id="0" name=""/>
        <dsp:cNvSpPr/>
      </dsp:nvSpPr>
      <dsp:spPr>
        <a:xfrm>
          <a:off x="5022" y="0"/>
          <a:ext cx="2196096" cy="9977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/>
            <a:t>Identificación de riesgos</a:t>
          </a:r>
          <a:endParaRPr lang="es-CO" sz="1700" kern="1200" dirty="0"/>
        </a:p>
      </dsp:txBody>
      <dsp:txXfrm>
        <a:off x="34244" y="29222"/>
        <a:ext cx="2137652" cy="939259"/>
      </dsp:txXfrm>
    </dsp:sp>
    <dsp:sp modelId="{AE3019BF-35BD-4470-AC22-7B75F9E18185}">
      <dsp:nvSpPr>
        <dsp:cNvPr id="0" name=""/>
        <dsp:cNvSpPr/>
      </dsp:nvSpPr>
      <dsp:spPr>
        <a:xfrm>
          <a:off x="2420728" y="226535"/>
          <a:ext cx="465572" cy="54463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>
            <a:solidFill>
              <a:schemeClr val="tx1"/>
            </a:solidFill>
          </a:endParaRPr>
        </a:p>
      </dsp:txBody>
      <dsp:txXfrm>
        <a:off x="2420728" y="335461"/>
        <a:ext cx="325900" cy="326779"/>
      </dsp:txXfrm>
    </dsp:sp>
    <dsp:sp modelId="{552B98BA-8B61-474D-BA00-416A87A34BA9}">
      <dsp:nvSpPr>
        <dsp:cNvPr id="0" name=""/>
        <dsp:cNvSpPr/>
      </dsp:nvSpPr>
      <dsp:spPr>
        <a:xfrm>
          <a:off x="3079557" y="0"/>
          <a:ext cx="2196096" cy="9977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/>
            <a:t>Planes de intervención de los riesgos</a:t>
          </a:r>
          <a:endParaRPr lang="es-CO" sz="1700" kern="1200" dirty="0"/>
        </a:p>
      </dsp:txBody>
      <dsp:txXfrm>
        <a:off x="3108779" y="29222"/>
        <a:ext cx="2137652" cy="939259"/>
      </dsp:txXfrm>
    </dsp:sp>
    <dsp:sp modelId="{49EC4174-FBDD-4B3A-A60D-039BB2DDEBF1}">
      <dsp:nvSpPr>
        <dsp:cNvPr id="0" name=""/>
        <dsp:cNvSpPr/>
      </dsp:nvSpPr>
      <dsp:spPr>
        <a:xfrm>
          <a:off x="5495263" y="226535"/>
          <a:ext cx="465572" cy="54463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>
            <a:solidFill>
              <a:schemeClr val="tx1"/>
            </a:solidFill>
          </a:endParaRPr>
        </a:p>
      </dsp:txBody>
      <dsp:txXfrm>
        <a:off x="5495263" y="335461"/>
        <a:ext cx="325900" cy="326779"/>
      </dsp:txXfrm>
    </dsp:sp>
    <dsp:sp modelId="{DAF2977A-344C-4889-9DB3-49F5124F19C0}">
      <dsp:nvSpPr>
        <dsp:cNvPr id="0" name=""/>
        <dsp:cNvSpPr/>
      </dsp:nvSpPr>
      <dsp:spPr>
        <a:xfrm>
          <a:off x="6154092" y="0"/>
          <a:ext cx="2196096" cy="9977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/>
            <a:t>Intervención de riesgos</a:t>
          </a:r>
          <a:endParaRPr lang="es-CO" sz="1700" kern="1200" dirty="0"/>
        </a:p>
      </dsp:txBody>
      <dsp:txXfrm>
        <a:off x="6183314" y="29222"/>
        <a:ext cx="2137652" cy="939259"/>
      </dsp:txXfrm>
    </dsp:sp>
    <dsp:sp modelId="{F5FF8B69-D939-4A02-9BA1-D2633D3E1F46}">
      <dsp:nvSpPr>
        <dsp:cNvPr id="0" name=""/>
        <dsp:cNvSpPr/>
      </dsp:nvSpPr>
      <dsp:spPr>
        <a:xfrm>
          <a:off x="8569798" y="226535"/>
          <a:ext cx="465572" cy="54463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>
            <a:solidFill>
              <a:schemeClr val="tx1"/>
            </a:solidFill>
          </a:endParaRPr>
        </a:p>
      </dsp:txBody>
      <dsp:txXfrm>
        <a:off x="8569798" y="335461"/>
        <a:ext cx="325900" cy="326779"/>
      </dsp:txXfrm>
    </dsp:sp>
    <dsp:sp modelId="{AD91D1F4-B4E6-46EB-A8D2-44E0530C4155}">
      <dsp:nvSpPr>
        <dsp:cNvPr id="0" name=""/>
        <dsp:cNvSpPr/>
      </dsp:nvSpPr>
      <dsp:spPr>
        <a:xfrm>
          <a:off x="9228627" y="0"/>
          <a:ext cx="2196096" cy="9977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/>
            <a:t>Seguimiento de las intervenciones y riesgos residuales</a:t>
          </a:r>
          <a:endParaRPr lang="es-CO" sz="1700" kern="1200" dirty="0"/>
        </a:p>
      </dsp:txBody>
      <dsp:txXfrm>
        <a:off x="9257849" y="29222"/>
        <a:ext cx="2137652" cy="9392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E9CAF-AFDB-4426-BF7B-58925C75C2CA}">
      <dsp:nvSpPr>
        <dsp:cNvPr id="0" name=""/>
        <dsp:cNvSpPr/>
      </dsp:nvSpPr>
      <dsp:spPr>
        <a:xfrm>
          <a:off x="1210611" y="634460"/>
          <a:ext cx="91440" cy="360018"/>
        </a:xfrm>
        <a:custGeom>
          <a:avLst/>
          <a:gdLst/>
          <a:ahLst/>
          <a:cxnLst/>
          <a:rect l="0" t="0" r="0" b="0"/>
          <a:pathLst>
            <a:path>
              <a:moveTo>
                <a:pt x="127898" y="0"/>
              </a:moveTo>
              <a:lnTo>
                <a:pt x="127898" y="360018"/>
              </a:lnTo>
              <a:lnTo>
                <a:pt x="45720" y="36001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D5C8BD-F7AC-4544-B10F-67E2C34F8C98}">
      <dsp:nvSpPr>
        <dsp:cNvPr id="0" name=""/>
        <dsp:cNvSpPr/>
      </dsp:nvSpPr>
      <dsp:spPr>
        <a:xfrm>
          <a:off x="1338510" y="634460"/>
          <a:ext cx="947005" cy="720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7859"/>
              </a:lnTo>
              <a:lnTo>
                <a:pt x="947005" y="637859"/>
              </a:lnTo>
              <a:lnTo>
                <a:pt x="947005" y="72003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F277AC-0480-4E89-A190-C307AD0758CB}">
      <dsp:nvSpPr>
        <dsp:cNvPr id="0" name=""/>
        <dsp:cNvSpPr/>
      </dsp:nvSpPr>
      <dsp:spPr>
        <a:xfrm>
          <a:off x="1292789" y="634460"/>
          <a:ext cx="91440" cy="720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2003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26F10A-F05A-47CE-BBD6-DEAEC98F31F4}">
      <dsp:nvSpPr>
        <dsp:cNvPr id="0" name=""/>
        <dsp:cNvSpPr/>
      </dsp:nvSpPr>
      <dsp:spPr>
        <a:xfrm>
          <a:off x="391504" y="634460"/>
          <a:ext cx="947005" cy="720037"/>
        </a:xfrm>
        <a:custGeom>
          <a:avLst/>
          <a:gdLst/>
          <a:ahLst/>
          <a:cxnLst/>
          <a:rect l="0" t="0" r="0" b="0"/>
          <a:pathLst>
            <a:path>
              <a:moveTo>
                <a:pt x="947005" y="0"/>
              </a:moveTo>
              <a:lnTo>
                <a:pt x="947005" y="637859"/>
              </a:lnTo>
              <a:lnTo>
                <a:pt x="0" y="637859"/>
              </a:lnTo>
              <a:lnTo>
                <a:pt x="0" y="72003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BACBF-370E-48DC-99C3-A03087DC65FC}">
      <dsp:nvSpPr>
        <dsp:cNvPr id="0" name=""/>
        <dsp:cNvSpPr/>
      </dsp:nvSpPr>
      <dsp:spPr>
        <a:xfrm>
          <a:off x="947185" y="243135"/>
          <a:ext cx="782649" cy="3913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solidFill>
                <a:schemeClr val="tx1"/>
              </a:solidFill>
            </a:rPr>
            <a:t>A</a:t>
          </a:r>
        </a:p>
      </dsp:txBody>
      <dsp:txXfrm>
        <a:off x="947185" y="243135"/>
        <a:ext cx="782649" cy="391324"/>
      </dsp:txXfrm>
    </dsp:sp>
    <dsp:sp modelId="{A8296C24-04DA-4137-9DEE-C89B02572490}">
      <dsp:nvSpPr>
        <dsp:cNvPr id="0" name=""/>
        <dsp:cNvSpPr/>
      </dsp:nvSpPr>
      <dsp:spPr>
        <a:xfrm>
          <a:off x="179" y="1354497"/>
          <a:ext cx="782649" cy="3913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solidFill>
                <a:schemeClr val="tx1"/>
              </a:solidFill>
            </a:rPr>
            <a:t>C</a:t>
          </a:r>
        </a:p>
      </dsp:txBody>
      <dsp:txXfrm>
        <a:off x="179" y="1354497"/>
        <a:ext cx="782649" cy="391324"/>
      </dsp:txXfrm>
    </dsp:sp>
    <dsp:sp modelId="{8B6F3B9D-534A-4110-A4FA-E0522E900D29}">
      <dsp:nvSpPr>
        <dsp:cNvPr id="0" name=""/>
        <dsp:cNvSpPr/>
      </dsp:nvSpPr>
      <dsp:spPr>
        <a:xfrm>
          <a:off x="947185" y="1354497"/>
          <a:ext cx="782649" cy="3913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solidFill>
                <a:schemeClr val="tx1"/>
              </a:solidFill>
            </a:rPr>
            <a:t>D</a:t>
          </a:r>
        </a:p>
      </dsp:txBody>
      <dsp:txXfrm>
        <a:off x="947185" y="1354497"/>
        <a:ext cx="782649" cy="391324"/>
      </dsp:txXfrm>
    </dsp:sp>
    <dsp:sp modelId="{C3012AF4-5927-41E6-AE7B-92E5DA86AD7F}">
      <dsp:nvSpPr>
        <dsp:cNvPr id="0" name=""/>
        <dsp:cNvSpPr/>
      </dsp:nvSpPr>
      <dsp:spPr>
        <a:xfrm>
          <a:off x="1894190" y="1354497"/>
          <a:ext cx="782649" cy="3913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solidFill>
                <a:schemeClr val="tx1"/>
              </a:solidFill>
            </a:rPr>
            <a:t>E</a:t>
          </a:r>
        </a:p>
      </dsp:txBody>
      <dsp:txXfrm>
        <a:off x="1894190" y="1354497"/>
        <a:ext cx="782649" cy="391324"/>
      </dsp:txXfrm>
    </dsp:sp>
    <dsp:sp modelId="{3B88BCD9-A3D4-4BC0-B173-0ACF9F538608}">
      <dsp:nvSpPr>
        <dsp:cNvPr id="0" name=""/>
        <dsp:cNvSpPr/>
      </dsp:nvSpPr>
      <dsp:spPr>
        <a:xfrm>
          <a:off x="473682" y="798816"/>
          <a:ext cx="782649" cy="3913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solidFill>
                <a:schemeClr val="tx1"/>
              </a:solidFill>
            </a:rPr>
            <a:t>B</a:t>
          </a:r>
        </a:p>
      </dsp:txBody>
      <dsp:txXfrm>
        <a:off x="473682" y="798816"/>
        <a:ext cx="782649" cy="3913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16B6B-8778-43B6-BF7E-3581A656CA08}">
      <dsp:nvSpPr>
        <dsp:cNvPr id="0" name=""/>
        <dsp:cNvSpPr/>
      </dsp:nvSpPr>
      <dsp:spPr>
        <a:xfrm>
          <a:off x="0" y="277399"/>
          <a:ext cx="9433048" cy="137381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218093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haroni" panose="02010803020104030203" pitchFamily="2" charset="-79"/>
            </a:rPr>
            <a:t>Categorías de medición</a:t>
          </a:r>
        </a:p>
      </dsp:txBody>
      <dsp:txXfrm>
        <a:off x="0" y="620852"/>
        <a:ext cx="9089595" cy="686905"/>
      </dsp:txXfrm>
    </dsp:sp>
    <dsp:sp modelId="{BDC23150-31FE-4CFC-A949-39E2155EE855}">
      <dsp:nvSpPr>
        <dsp:cNvPr id="0" name=""/>
        <dsp:cNvSpPr/>
      </dsp:nvSpPr>
      <dsp:spPr>
        <a:xfrm>
          <a:off x="2905378" y="786826"/>
          <a:ext cx="6527669" cy="137381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218093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haroni" panose="02010803020104030203" pitchFamily="2" charset="-79"/>
            </a:rPr>
            <a:t>Medición  periódica</a:t>
          </a:r>
        </a:p>
      </dsp:txBody>
      <dsp:txXfrm>
        <a:off x="2905378" y="1130279"/>
        <a:ext cx="6184216" cy="686905"/>
      </dsp:txXfrm>
    </dsp:sp>
    <dsp:sp modelId="{1237A173-EEE1-47CD-94AB-9B13A31D74A1}">
      <dsp:nvSpPr>
        <dsp:cNvPr id="0" name=""/>
        <dsp:cNvSpPr/>
      </dsp:nvSpPr>
      <dsp:spPr>
        <a:xfrm>
          <a:off x="5810757" y="1244763"/>
          <a:ext cx="3622290" cy="137381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218093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haroni" panose="02010803020104030203" pitchFamily="2" charset="-79"/>
            </a:rPr>
            <a:t>Medición homogénea</a:t>
          </a:r>
        </a:p>
      </dsp:txBody>
      <dsp:txXfrm>
        <a:off x="5810757" y="1588216"/>
        <a:ext cx="3278837" cy="68690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29A30-9080-7F4B-A488-1B89CD709629}">
      <dsp:nvSpPr>
        <dsp:cNvPr id="0" name=""/>
        <dsp:cNvSpPr/>
      </dsp:nvSpPr>
      <dsp:spPr>
        <a:xfrm rot="20753496">
          <a:off x="28726" y="1912225"/>
          <a:ext cx="9303587" cy="1065401"/>
        </a:xfrm>
        <a:prstGeom prst="mathMinus">
          <a:avLst/>
        </a:prstGeom>
        <a:solidFill>
          <a:schemeClr val="bg2">
            <a:lumMod val="75000"/>
            <a:lumOff val="25000"/>
            <a:alpha val="8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B6C9F6-0C5B-3E49-985B-8490B8F1AD19}">
      <dsp:nvSpPr>
        <dsp:cNvPr id="0" name=""/>
        <dsp:cNvSpPr/>
      </dsp:nvSpPr>
      <dsp:spPr>
        <a:xfrm>
          <a:off x="1123324" y="519087"/>
          <a:ext cx="2808312" cy="1955941"/>
        </a:xfrm>
        <a:prstGeom prst="downArrow">
          <a:avLst/>
        </a:prstGeom>
        <a:solidFill>
          <a:srgbClr val="00B072">
            <a:alpha val="7000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79538C-8B12-7C4F-B9A1-B813C0E30A1B}">
      <dsp:nvSpPr>
        <dsp:cNvPr id="0" name=""/>
        <dsp:cNvSpPr/>
      </dsp:nvSpPr>
      <dsp:spPr>
        <a:xfrm>
          <a:off x="4961351" y="0"/>
          <a:ext cx="2995532" cy="2053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rPr>
            <a:t>Menor gestión de riesgo en salud</a:t>
          </a:r>
        </a:p>
      </dsp:txBody>
      <dsp:txXfrm>
        <a:off x="4961351" y="0"/>
        <a:ext cx="2995532" cy="2053738"/>
      </dsp:txXfrm>
    </dsp:sp>
    <dsp:sp modelId="{5D904A0A-3831-3A42-A7E8-1507F74CF9D9}">
      <dsp:nvSpPr>
        <dsp:cNvPr id="0" name=""/>
        <dsp:cNvSpPr/>
      </dsp:nvSpPr>
      <dsp:spPr>
        <a:xfrm>
          <a:off x="5429403" y="2530029"/>
          <a:ext cx="2808312" cy="1955941"/>
        </a:xfrm>
        <a:prstGeom prst="upArrow">
          <a:avLst/>
        </a:prstGeom>
        <a:solidFill>
          <a:srgbClr val="00B0F0">
            <a:alpha val="82000"/>
          </a:srgb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1584A-0708-F548-BCE4-E758DC65CC71}">
      <dsp:nvSpPr>
        <dsp:cNvPr id="0" name=""/>
        <dsp:cNvSpPr/>
      </dsp:nvSpPr>
      <dsp:spPr>
        <a:xfrm>
          <a:off x="1404156" y="2836114"/>
          <a:ext cx="2995532" cy="2053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>
              <a:solidFill>
                <a:srgbClr val="00B0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rPr>
            <a:t>Mayor riesgo financiero</a:t>
          </a:r>
        </a:p>
      </dsp:txBody>
      <dsp:txXfrm>
        <a:off x="1404156" y="2836114"/>
        <a:ext cx="2995532" cy="205373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5F0E9-0639-4AC4-9148-F95251838BD3}">
      <dsp:nvSpPr>
        <dsp:cNvPr id="0" name=""/>
        <dsp:cNvSpPr/>
      </dsp:nvSpPr>
      <dsp:spPr>
        <a:xfrm>
          <a:off x="0" y="0"/>
          <a:ext cx="2309126" cy="76422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satMod val="103000"/>
                <a:lumMod val="102000"/>
                <a:tint val="94000"/>
                <a:alpha val="73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100" b="1" kern="1200" dirty="0">
              <a:solidFill>
                <a:schemeClr val="tx1"/>
              </a:solidFill>
              <a:latin typeface="+mn-lt"/>
            </a:rPr>
            <a:t>Riesgo Inherente</a:t>
          </a:r>
          <a:endParaRPr lang="en-US" sz="2100" kern="1200" dirty="0">
            <a:solidFill>
              <a:schemeClr val="tx1"/>
            </a:solidFill>
            <a:latin typeface="+mn-lt"/>
          </a:endParaRPr>
        </a:p>
      </dsp:txBody>
      <dsp:txXfrm>
        <a:off x="0" y="0"/>
        <a:ext cx="2309126" cy="764225"/>
      </dsp:txXfrm>
    </dsp:sp>
    <dsp:sp modelId="{99EB3495-E46F-4225-9161-72A902CA0C85}">
      <dsp:nvSpPr>
        <dsp:cNvPr id="0" name=""/>
        <dsp:cNvSpPr/>
      </dsp:nvSpPr>
      <dsp:spPr>
        <a:xfrm>
          <a:off x="2368" y="792162"/>
          <a:ext cx="2309126" cy="2067113"/>
        </a:xfrm>
        <a:prstGeom prst="rect">
          <a:avLst/>
        </a:prstGeom>
        <a:gradFill flip="none" rotWithShape="1">
          <a:gsLst>
            <a:gs pos="0">
              <a:schemeClr val="accent5">
                <a:lumMod val="67000"/>
                <a:alpha val="28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100" kern="1200" dirty="0">
              <a:solidFill>
                <a:schemeClr val="tx1"/>
              </a:solidFill>
              <a:latin typeface="+mn-lt"/>
            </a:rPr>
            <a:t>Riesgo propio de la actividad (sin controles)</a:t>
          </a:r>
          <a:endParaRPr lang="en-US" sz="2100" kern="1200" dirty="0">
            <a:solidFill>
              <a:schemeClr val="tx1"/>
            </a:solidFill>
            <a:latin typeface="+mn-lt"/>
          </a:endParaRPr>
        </a:p>
      </dsp:txBody>
      <dsp:txXfrm>
        <a:off x="2368" y="792162"/>
        <a:ext cx="2309126" cy="2067113"/>
      </dsp:txXfrm>
    </dsp:sp>
    <dsp:sp modelId="{08493F9A-7866-4027-BA4D-95351CA7D10D}">
      <dsp:nvSpPr>
        <dsp:cNvPr id="0" name=""/>
        <dsp:cNvSpPr/>
      </dsp:nvSpPr>
      <dsp:spPr>
        <a:xfrm>
          <a:off x="2610110" y="0"/>
          <a:ext cx="2309126" cy="764225"/>
        </a:xfrm>
        <a:prstGeom prst="rect">
          <a:avLst/>
        </a:prstGeom>
        <a:gradFill rotWithShape="0">
          <a:gsLst>
            <a:gs pos="0">
              <a:schemeClr val="accent2">
                <a:satMod val="103000"/>
                <a:lumMod val="102000"/>
                <a:tint val="94000"/>
                <a:alpha val="63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100" b="1" kern="1200" dirty="0">
              <a:solidFill>
                <a:schemeClr val="tx1"/>
              </a:solidFill>
              <a:latin typeface="+mn-lt"/>
            </a:rPr>
            <a:t>Riesgo residual </a:t>
          </a:r>
          <a:endParaRPr lang="en-US" sz="2100" kern="1200" dirty="0">
            <a:solidFill>
              <a:schemeClr val="tx1"/>
            </a:solidFill>
            <a:latin typeface="+mn-lt"/>
          </a:endParaRPr>
        </a:p>
      </dsp:txBody>
      <dsp:txXfrm>
        <a:off x="2610110" y="0"/>
        <a:ext cx="2309126" cy="764225"/>
      </dsp:txXfrm>
    </dsp:sp>
    <dsp:sp modelId="{2D55CD19-3BA2-4E90-94F1-DE22A26BED5F}">
      <dsp:nvSpPr>
        <dsp:cNvPr id="0" name=""/>
        <dsp:cNvSpPr/>
      </dsp:nvSpPr>
      <dsp:spPr>
        <a:xfrm>
          <a:off x="2625258" y="792162"/>
          <a:ext cx="2309126" cy="2067113"/>
        </a:xfrm>
        <a:prstGeom prst="rect">
          <a:avLst/>
        </a:prstGeom>
        <a:gradFill flip="none" rotWithShape="1">
          <a:gsLst>
            <a:gs pos="0">
              <a:schemeClr val="accent2">
                <a:lumMod val="67000"/>
                <a:alpha val="13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100" kern="1200" dirty="0">
              <a:solidFill>
                <a:schemeClr val="tx1"/>
              </a:solidFill>
              <a:latin typeface="+mn-lt"/>
            </a:rPr>
            <a:t>Riesgo que resulta luego de la aplicación de las medidas de control</a:t>
          </a:r>
          <a:endParaRPr lang="en-US" sz="2100" kern="1200" dirty="0">
            <a:solidFill>
              <a:schemeClr val="tx1"/>
            </a:solidFill>
            <a:latin typeface="+mn-lt"/>
          </a:endParaRPr>
        </a:p>
      </dsp:txBody>
      <dsp:txXfrm>
        <a:off x="2625258" y="792162"/>
        <a:ext cx="2309126" cy="2067113"/>
      </dsp:txXfrm>
    </dsp:sp>
    <dsp:sp modelId="{5E7281F7-7B05-47A6-93A1-880F6D223430}">
      <dsp:nvSpPr>
        <dsp:cNvPr id="0" name=""/>
        <dsp:cNvSpPr/>
      </dsp:nvSpPr>
      <dsp:spPr>
        <a:xfrm>
          <a:off x="5267175" y="0"/>
          <a:ext cx="2309126" cy="764225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satMod val="103000"/>
                <a:lumMod val="102000"/>
                <a:tint val="94000"/>
                <a:alpha val="71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100" b="1" kern="1200" dirty="0">
              <a:solidFill>
                <a:schemeClr val="tx1"/>
              </a:solidFill>
              <a:latin typeface="+mn-lt"/>
            </a:rPr>
            <a:t>Riesgo neto global </a:t>
          </a:r>
          <a:endParaRPr lang="en-US" sz="2100" kern="1200" dirty="0">
            <a:solidFill>
              <a:schemeClr val="tx1"/>
            </a:solidFill>
            <a:latin typeface="+mn-lt"/>
          </a:endParaRPr>
        </a:p>
      </dsp:txBody>
      <dsp:txXfrm>
        <a:off x="5267175" y="0"/>
        <a:ext cx="2309126" cy="764225"/>
      </dsp:txXfrm>
    </dsp:sp>
    <dsp:sp modelId="{4237DDB9-8232-4791-9D81-F04B91F74365}">
      <dsp:nvSpPr>
        <dsp:cNvPr id="0" name=""/>
        <dsp:cNvSpPr/>
      </dsp:nvSpPr>
      <dsp:spPr>
        <a:xfrm>
          <a:off x="5267175" y="792162"/>
          <a:ext cx="2309126" cy="2067113"/>
        </a:xfrm>
        <a:prstGeom prst="rect">
          <a:avLst/>
        </a:prstGeom>
        <a:gradFill flip="none" rotWithShape="1">
          <a:gsLst>
            <a:gs pos="0">
              <a:schemeClr val="accent6">
                <a:lumMod val="67000"/>
                <a:alpha val="3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100" kern="1200" dirty="0">
              <a:solidFill>
                <a:schemeClr val="tx1"/>
              </a:solidFill>
              <a:latin typeface="+mn-lt"/>
            </a:rPr>
            <a:t>Combinación de cada un de los riesgos residuales</a:t>
          </a:r>
          <a:endParaRPr lang="en-US" sz="2100" kern="1200" dirty="0">
            <a:solidFill>
              <a:schemeClr val="tx1"/>
            </a:solidFill>
            <a:latin typeface="+mn-lt"/>
          </a:endParaRPr>
        </a:p>
      </dsp:txBody>
      <dsp:txXfrm>
        <a:off x="5267175" y="792162"/>
        <a:ext cx="2309126" cy="2067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3D6F4-E8F8-4D3D-9D58-43B1C740C4C9}" type="datetimeFigureOut">
              <a:rPr lang="es-CO" smtClean="0"/>
              <a:t>13/08/2021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71A1F-8C94-4500-8B39-588F0D9BF3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652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7EB94-9BAD-F748-9A25-0AD094F53DF7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6142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100" b="1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La SBR asume: </a:t>
            </a:r>
            <a:r>
              <a:rPr lang="es-ES" sz="1100" b="0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una supervisión prudencial y activa que incorpore el universo de riesgos potenciales al interior de cada institución. </a:t>
            </a:r>
            <a:endParaRPr lang="es-CO" sz="1100" b="1" i="0" u="none" strike="noStrike" kern="1200" baseline="0" dirty="0">
              <a:solidFill>
                <a:schemeClr val="tx1"/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  <a:p>
            <a:r>
              <a:rPr lang="es-CO" sz="1100" b="1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La SBR necesita: </a:t>
            </a:r>
            <a:endParaRPr lang="es-CO" sz="1100" b="0" i="0" u="none" strike="noStrike" kern="1200" baseline="0" dirty="0">
              <a:solidFill>
                <a:schemeClr val="tx1"/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b="0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1. Apoyo de instrucciones – generación de actos administrativos que adopten la SBR.</a:t>
            </a:r>
          </a:p>
          <a:p>
            <a:pPr marL="0" indent="0">
              <a:buFontTx/>
              <a:buNone/>
            </a:pPr>
            <a:r>
              <a:rPr lang="es-ES" sz="1100" b="0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2. Instrumentos para: - Categorizar riesgos</a:t>
            </a:r>
          </a:p>
          <a:p>
            <a:pPr marL="0" indent="0">
              <a:buFontTx/>
              <a:buNone/>
            </a:pPr>
            <a:r>
              <a:rPr lang="es-ES" sz="1100" b="0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                                   - Matriz de riesgos</a:t>
            </a:r>
          </a:p>
          <a:p>
            <a:pPr marL="0" indent="0">
              <a:buFontTx/>
              <a:buNone/>
            </a:pPr>
            <a:r>
              <a:rPr lang="es-ES" sz="1100" b="0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	           - Matriz de respuestas del supervisor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b="0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3. Personal entrenado.</a:t>
            </a:r>
          </a:p>
          <a:p>
            <a:pPr marL="0" indent="0">
              <a:buFontTx/>
              <a:buNone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3A637-0F53-48C9-811F-BFD305FCCF3F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8023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Tomado de Lineamientos de SBR, 2015.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3A637-0F53-48C9-811F-BFD305FCCF3F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4654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F06DF-AC31-4741-BAEF-081515712424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9076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b="1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La SBR asume: 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una supervisión prudencial y activa que incorpore el universo de riesgos potenciales al interior de cada institución. </a:t>
            </a:r>
            <a:endParaRPr lang="es-CO" sz="1200" b="1" i="0" u="none" strike="noStrike" kern="1200" baseline="0" dirty="0">
              <a:solidFill>
                <a:schemeClr val="tx1"/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  <a:p>
            <a:r>
              <a:rPr lang="es-CO" sz="1200" b="1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La SBR necesita: </a:t>
            </a:r>
            <a:endParaRPr lang="es-CO" sz="1200" b="0" i="0" u="none" strike="noStrike" kern="1200" baseline="0" dirty="0">
              <a:solidFill>
                <a:schemeClr val="tx1"/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1. Apoyo de instrucciones – generación de actos administrativos que adopten la SBR.</a:t>
            </a:r>
          </a:p>
          <a:p>
            <a:pPr marL="0" indent="0">
              <a:buFontTx/>
              <a:buNone/>
            </a:pPr>
            <a:r>
              <a:rPr lang="es-ES" sz="1200" b="0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2. Instrumentos para: - Categorizar riesgos</a:t>
            </a:r>
          </a:p>
          <a:p>
            <a:pPr marL="0" indent="0">
              <a:buFontTx/>
              <a:buNone/>
            </a:pPr>
            <a:r>
              <a:rPr lang="es-ES" sz="1200" b="0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                                   - Matriz de riesgos</a:t>
            </a:r>
          </a:p>
          <a:p>
            <a:pPr marL="0" indent="0">
              <a:buFontTx/>
              <a:buNone/>
            </a:pPr>
            <a:r>
              <a:rPr lang="es-ES" sz="1200" b="0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	           - Matriz de respuestas del supervisor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u="none" strike="noStrike" kern="1200" baseline="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3. Personal entrenado.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2BC7E-97E7-4470-A73C-E369336D48E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83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2D7F3-1CA9-40C0-B68A-9B7134819AC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847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CO" sz="11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3A637-0F53-48C9-811F-BFD305FCCF3F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648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3A637-0F53-48C9-811F-BFD305FCCF3F}" type="slidenum">
              <a:rPr lang="es-CO" smtClean="0"/>
              <a:t>47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4080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41BCC5-9D5A-462B-B26A-C938ADC12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74AACD-3191-48C6-AC1C-4DE5C87C6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C361EF-99E7-4D81-9C34-8944B0CBA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1054-A666-4935-91E7-899CFA47494F}" type="datetimeFigureOut">
              <a:rPr lang="es-CO" smtClean="0"/>
              <a:t>13/08/2021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24B-DD55-4629-84AD-6B87DDCE1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3D2566-84B3-40D0-818C-FC1D8D0F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6DE8F-A228-4456-87F4-DC98A3507B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3620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5111DB-FE25-4B6F-BC23-F5AB275D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07E0D-4DE9-46DA-973E-8DE994881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4AA41A-D9FE-46E3-B8FD-BC76BACF9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1054-A666-4935-91E7-899CFA47494F}" type="datetimeFigureOut">
              <a:rPr lang="es-CO" smtClean="0"/>
              <a:t>13/08/2021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9AA469-52D1-4D59-B1E5-0B82C36C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71F69D-C5D7-4F83-B878-9A31A1FA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6DE8F-A228-4456-87F4-DC98A3507B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334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8C2A66E-5A73-4A0F-8785-9CECAAF13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A3A2372-8DAF-4243-AD2E-31328BC2C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43BA72-33F0-4385-A981-9D06CD2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1054-A666-4935-91E7-899CFA47494F}" type="datetimeFigureOut">
              <a:rPr lang="es-CO" smtClean="0"/>
              <a:t>13/08/2021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0BC29E-DA72-4784-94FE-778A7BC6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12589E-6B15-44CC-9EF0-400FFAD4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6DE8F-A228-4456-87F4-DC98A3507B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9174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06702C-A75D-407D-9932-76945C1D9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74920F-6566-4A29-96EC-C663BABED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0B3B41-F845-41EC-89CD-FAD025D0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1054-A666-4935-91E7-899CFA47494F}" type="datetimeFigureOut">
              <a:rPr lang="es-CO" smtClean="0"/>
              <a:t>13/08/2021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748457-9991-4E05-8CCA-C169A67E4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1F4C83-AA19-4113-AE3F-42F42841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6DE8F-A228-4456-87F4-DC98A3507B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2076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F8323-0C39-4DE7-94DE-947A01057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E446F5-0FEC-4D65-AFEE-C73C9BC3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81A2F1-4BD3-4116-8814-6DB8AF3F9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1054-A666-4935-91E7-899CFA47494F}" type="datetimeFigureOut">
              <a:rPr lang="es-CO" smtClean="0"/>
              <a:t>13/08/2021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E2DE3A-615C-412E-A6AF-98B02157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8D37A4-E29F-4A4B-8360-D9DF6DFA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6DE8F-A228-4456-87F4-DC98A3507B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8127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85ECC-5D8E-49B6-9C77-F23294C2B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2CF40C-7219-4F10-B0E1-EA419A787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200690E-753A-4280-89CF-EBA6C9000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7D4F16-DE11-4311-BCD1-446F948E6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1054-A666-4935-91E7-899CFA47494F}" type="datetimeFigureOut">
              <a:rPr lang="es-CO" smtClean="0"/>
              <a:t>13/08/2021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4E60E1-E3F7-4901-99F9-6B382E7A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0B66D3-220F-4DDF-BD2F-AAC53140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6DE8F-A228-4456-87F4-DC98A3507B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890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65271A-ED9E-40F6-AFBE-11A504BB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B40B20-4239-4201-A89F-F59A81839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12849AA-125C-473E-96CE-87F91A4D4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E5EB9F4-BFA4-4400-B68E-1B422D52D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9B87C6-8504-440C-83BB-CE06C4AF21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F268C63-0660-4309-901D-2BE63A21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1054-A666-4935-91E7-899CFA47494F}" type="datetimeFigureOut">
              <a:rPr lang="es-CO" smtClean="0"/>
              <a:t>13/08/2021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975681F-00C4-40B9-B23E-3081290AB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672BB2B-6293-4F9F-86F1-A07CFE9D8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6DE8F-A228-4456-87F4-DC98A3507B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873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AC81EE-8A51-49DC-B57E-77E6D2B7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3ABF797-3785-4B4F-A751-7DAE014E6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1054-A666-4935-91E7-899CFA47494F}" type="datetimeFigureOut">
              <a:rPr lang="es-CO" smtClean="0"/>
              <a:t>13/08/2021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F536130-7622-4383-925D-49D5F3BF3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45A7C7A-5C29-4DA0-AA70-6230A4A6B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6DE8F-A228-4456-87F4-DC98A3507B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5179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1F1E0D6-1C6E-4204-90EA-CA1B4F69E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1054-A666-4935-91E7-899CFA47494F}" type="datetimeFigureOut">
              <a:rPr lang="es-CO" smtClean="0"/>
              <a:t>13/08/2021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2DFD5CF-8E54-4EF3-9C1A-A67D35E62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AA4F93-67D0-476E-8B20-D2BBF0AA6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6DE8F-A228-4456-87F4-DC98A3507B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745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3A7E1-FE8A-490B-8C86-01067CA79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1F28CD-4B3D-4C28-B05B-26DA3AB4F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8507AF-E4FB-4EF5-8A73-08C37C437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31C2FD-603F-4751-A0EE-107FCB670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1054-A666-4935-91E7-899CFA47494F}" type="datetimeFigureOut">
              <a:rPr lang="es-CO" smtClean="0"/>
              <a:t>13/08/2021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59914E-3B3C-4D0F-AC02-D5A4947B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F2C2E2-33B9-4644-A250-B2D8B4569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6DE8F-A228-4456-87F4-DC98A3507B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6312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8253A-CD9D-4F22-A0B9-6CF4B17A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F02FD4C-A61C-499D-9875-240B755E4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8A6668-BCBF-46B6-94BA-16C39D6B2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8233E9-BDB3-428A-85B6-9D677FFA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1054-A666-4935-91E7-899CFA47494F}" type="datetimeFigureOut">
              <a:rPr lang="es-CO" smtClean="0"/>
              <a:t>13/08/2021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9D0279-55E7-4B39-BC3A-3EFA83C6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F9282B3-5C4C-4E67-9B9A-B24190436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6DE8F-A228-4456-87F4-DC98A3507B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1980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D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169EA04-4E87-457E-B892-71EEFC08C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E0221E-630C-4371-917E-B025E7053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759893-1702-408A-9479-A2135E4C6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D1054-A666-4935-91E7-899CFA47494F}" type="datetimeFigureOut">
              <a:rPr lang="es-CO" smtClean="0"/>
              <a:t>13/08/2021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22C39F-6534-438C-9F0B-28222293D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B84DA9-0BC8-49C9-AD7E-2CE9B395F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6DE8F-A228-4456-87F4-DC98A3507BF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878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microsoft.com/office/2007/relationships/hdphoto" Target="../media/hdphoto1.wdp"/><Relationship Id="rId4" Type="http://schemas.openxmlformats.org/officeDocument/2006/relationships/diagramLayout" Target="../diagrams/layout4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3.pn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16.e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6.wdp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8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microsoft.com/office/2007/relationships/hdphoto" Target="../media/hdphoto1.wdp"/><Relationship Id="rId5" Type="http://schemas.openxmlformats.org/officeDocument/2006/relationships/diagramLayout" Target="../diagrams/layout8.xml"/><Relationship Id="rId10" Type="http://schemas.openxmlformats.org/officeDocument/2006/relationships/image" Target="../media/image5.png"/><Relationship Id="rId4" Type="http://schemas.openxmlformats.org/officeDocument/2006/relationships/diagramData" Target="../diagrams/data8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9.xml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9.xml"/><Relationship Id="rId11" Type="http://schemas.openxmlformats.org/officeDocument/2006/relationships/image" Target="../media/image5.png"/><Relationship Id="rId5" Type="http://schemas.openxmlformats.org/officeDocument/2006/relationships/diagramData" Target="../diagrams/data9.xml"/><Relationship Id="rId10" Type="http://schemas.openxmlformats.org/officeDocument/2006/relationships/image" Target="../media/image3.png"/><Relationship Id="rId4" Type="http://schemas.microsoft.com/office/2007/relationships/hdphoto" Target="../media/hdphoto9.wdp"/><Relationship Id="rId9" Type="http://schemas.microsoft.com/office/2007/relationships/diagramDrawing" Target="../diagrams/drawing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microsoft.com/office/2007/relationships/hdphoto" Target="../media/hdphoto10.wdp"/><Relationship Id="rId7" Type="http://schemas.openxmlformats.org/officeDocument/2006/relationships/diagramColors" Target="../diagrams/colors1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microsoft.com/office/2007/relationships/hdphoto" Target="../media/hdphoto1.wdp"/><Relationship Id="rId5" Type="http://schemas.openxmlformats.org/officeDocument/2006/relationships/diagramLayout" Target="../diagrams/layout10.xml"/><Relationship Id="rId10" Type="http://schemas.openxmlformats.org/officeDocument/2006/relationships/image" Target="../media/image5.png"/><Relationship Id="rId4" Type="http://schemas.openxmlformats.org/officeDocument/2006/relationships/diagramData" Target="../diagrams/data10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image" Target="../media/image25.png"/><Relationship Id="rId7" Type="http://schemas.openxmlformats.org/officeDocument/2006/relationships/diagramData" Target="../diagrams/data11.xm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diagramDrawing" Target="../diagrams/drawing11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1.xml"/><Relationship Id="rId4" Type="http://schemas.microsoft.com/office/2007/relationships/hdphoto" Target="../media/hdphoto12.wdp"/><Relationship Id="rId9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microsoft.com/office/2007/relationships/hdphoto" Target="../media/hdphoto18.wdp"/><Relationship Id="rId7" Type="http://schemas.openxmlformats.org/officeDocument/2006/relationships/diagramColors" Target="../diagrams/colors1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11" Type="http://schemas.microsoft.com/office/2007/relationships/hdphoto" Target="../media/hdphoto1.wdp"/><Relationship Id="rId5" Type="http://schemas.openxmlformats.org/officeDocument/2006/relationships/diagramLayout" Target="../diagrams/layout12.xml"/><Relationship Id="rId10" Type="http://schemas.openxmlformats.org/officeDocument/2006/relationships/image" Target="../media/image5.png"/><Relationship Id="rId4" Type="http://schemas.openxmlformats.org/officeDocument/2006/relationships/diagramData" Target="../diagrams/data12.xml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3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7kI4Np4n11U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microsoft.com/office/2007/relationships/hdphoto" Target="../media/hdphoto1.wdp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png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1.wdp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4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1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5.png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0BDD9FE-8DD6-4F1E-B7E4-DF2A1EC7D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95"/>
            <a:ext cx="12192000" cy="680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91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tro gran paso | Salvador manjón">
            <a:extLst>
              <a:ext uri="{FF2B5EF4-FFF2-40B4-BE49-F238E27FC236}">
                <a16:creationId xmlns:a16="http://schemas.microsoft.com/office/drawing/2014/main" id="{8F4501D5-70EF-4246-BC8D-0BC41EE8B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67" y="1923691"/>
            <a:ext cx="5324524" cy="29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9E28313-50D5-A94A-A996-0A73052B0B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2281539"/>
              </p:ext>
            </p:extLst>
          </p:nvPr>
        </p:nvGraphicFramePr>
        <p:xfrm>
          <a:off x="5184477" y="688280"/>
          <a:ext cx="6504316" cy="5436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FC14AEAB-F75E-4DC3-8B4B-FCEF167EB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1">
            <a:extLst>
              <a:ext uri="{FF2B5EF4-FFF2-40B4-BE49-F238E27FC236}">
                <a16:creationId xmlns:a16="http://schemas.microsoft.com/office/drawing/2014/main" id="{A335A09D-E2FA-42F2-9FF5-304D2D82E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61" y="92333"/>
            <a:ext cx="8724017" cy="76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3600" b="1" dirty="0">
                <a:latin typeface="+mj-lt"/>
              </a:rPr>
              <a:t>Niveles de gestión de riesgos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F55A0C-3117-49C5-B64F-CE7AAC3AB7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21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ángulo isósceles 3">
            <a:extLst>
              <a:ext uri="{FF2B5EF4-FFF2-40B4-BE49-F238E27FC236}">
                <a16:creationId xmlns:a16="http://schemas.microsoft.com/office/drawing/2014/main" id="{4BF2E16F-878D-409C-8132-FACF0AB7A6B1}"/>
              </a:ext>
            </a:extLst>
          </p:cNvPr>
          <p:cNvSpPr/>
          <p:nvPr/>
        </p:nvSpPr>
        <p:spPr>
          <a:xfrm>
            <a:off x="4124980" y="3765455"/>
            <a:ext cx="3530010" cy="2298782"/>
          </a:xfrm>
          <a:prstGeom prst="triangle">
            <a:avLst>
              <a:gd name="adj" fmla="val 50717"/>
            </a:avLst>
          </a:prstGeom>
          <a:noFill/>
          <a:ln w="76200"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37BE750-FAF4-4186-912F-FAA209EF083D}"/>
              </a:ext>
            </a:extLst>
          </p:cNvPr>
          <p:cNvSpPr/>
          <p:nvPr/>
        </p:nvSpPr>
        <p:spPr>
          <a:xfrm>
            <a:off x="5165254" y="2986696"/>
            <a:ext cx="1530221" cy="550288"/>
          </a:xfrm>
          <a:prstGeom prst="rect">
            <a:avLst/>
          </a:prstGeom>
          <a:solidFill>
            <a:srgbClr val="00B0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DD728A5-AFC7-496F-9F17-86F0AD231DC3}"/>
              </a:ext>
            </a:extLst>
          </p:cNvPr>
          <p:cNvSpPr/>
          <p:nvPr/>
        </p:nvSpPr>
        <p:spPr>
          <a:xfrm>
            <a:off x="7869351" y="5783456"/>
            <a:ext cx="1530221" cy="550288"/>
          </a:xfrm>
          <a:prstGeom prst="rect">
            <a:avLst/>
          </a:prstGeom>
          <a:solidFill>
            <a:srgbClr val="00B0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74D41B8-901A-431D-A088-03397CBF06F8}"/>
              </a:ext>
            </a:extLst>
          </p:cNvPr>
          <p:cNvSpPr/>
          <p:nvPr/>
        </p:nvSpPr>
        <p:spPr>
          <a:xfrm>
            <a:off x="2295917" y="5783455"/>
            <a:ext cx="1530221" cy="550288"/>
          </a:xfrm>
          <a:prstGeom prst="rect">
            <a:avLst/>
          </a:prstGeom>
          <a:solidFill>
            <a:srgbClr val="00B0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934EF700-8E5F-4055-BFB3-57A106C1EA15}"/>
              </a:ext>
            </a:extLst>
          </p:cNvPr>
          <p:cNvSpPr/>
          <p:nvPr/>
        </p:nvSpPr>
        <p:spPr>
          <a:xfrm rot="5400000">
            <a:off x="5899751" y="-354331"/>
            <a:ext cx="284675" cy="6714967"/>
          </a:xfrm>
          <a:prstGeom prst="leftBracket">
            <a:avLst>
              <a:gd name="adj" fmla="val 96211"/>
            </a:avLst>
          </a:prstGeom>
          <a:ln w="3810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9AA18241-A7C5-4FE6-9BBE-4790238578E5}"/>
              </a:ext>
            </a:extLst>
          </p:cNvPr>
          <p:cNvSpPr/>
          <p:nvPr/>
        </p:nvSpPr>
        <p:spPr>
          <a:xfrm>
            <a:off x="9780425" y="3075978"/>
            <a:ext cx="321530" cy="3309677"/>
          </a:xfrm>
          <a:prstGeom prst="rightBrace">
            <a:avLst>
              <a:gd name="adj1" fmla="val 48577"/>
              <a:gd name="adj2" fmla="val 50000"/>
            </a:avLst>
          </a:prstGeom>
          <a:ln w="28575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BBF3454-0550-4E61-8710-6725F5016745}"/>
              </a:ext>
            </a:extLst>
          </p:cNvPr>
          <p:cNvSpPr/>
          <p:nvPr/>
        </p:nvSpPr>
        <p:spPr>
          <a:xfrm>
            <a:off x="3155417" y="1950376"/>
            <a:ext cx="5469133" cy="782877"/>
          </a:xfrm>
          <a:prstGeom prst="ellipse">
            <a:avLst/>
          </a:prstGeom>
          <a:ln>
            <a:solidFill>
              <a:srgbClr val="00B07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dirty="0">
                <a:ea typeface="Tahoma" panose="020B0604030504040204" pitchFamily="34" charset="0"/>
                <a:cs typeface="Tahoma" panose="020B0604030504040204" pitchFamily="34" charset="0"/>
              </a:rPr>
              <a:t>Supervisión Basada en Riesgos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488D8F0-3EBF-4FD8-B5BC-D3A6C39D057A}"/>
              </a:ext>
            </a:extLst>
          </p:cNvPr>
          <p:cNvSpPr/>
          <p:nvPr/>
        </p:nvSpPr>
        <p:spPr>
          <a:xfrm>
            <a:off x="10385385" y="2962102"/>
            <a:ext cx="1139622" cy="3309677"/>
          </a:xfrm>
          <a:prstGeom prst="ellipse">
            <a:avLst/>
          </a:prstGeom>
          <a:ln>
            <a:solidFill>
              <a:srgbClr val="00B07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s-CO" sz="2000" dirty="0">
                <a:ea typeface="Tahoma" panose="020B0604030504040204" pitchFamily="34" charset="0"/>
                <a:cs typeface="Tahoma" panose="020B0604030504040204" pitchFamily="34" charset="0"/>
              </a:rPr>
              <a:t>Sistema de gestión de riesgos</a:t>
            </a:r>
          </a:p>
        </p:txBody>
      </p:sp>
      <p:pic>
        <p:nvPicPr>
          <p:cNvPr id="1026" name="Picture 2" descr="Resultado de imagen para imagenes de personas animadas">
            <a:extLst>
              <a:ext uri="{FF2B5EF4-FFF2-40B4-BE49-F238E27FC236}">
                <a16:creationId xmlns:a16="http://schemas.microsoft.com/office/drawing/2014/main" id="{DBAA1216-4536-4B3F-820F-1AF5A1D0C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06"/>
          <a:stretch/>
        </p:blipFill>
        <p:spPr bwMode="auto">
          <a:xfrm>
            <a:off x="4968933" y="4878014"/>
            <a:ext cx="1922868" cy="11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9DFC20-E0D6-344A-9FB9-7487400E8890}"/>
              </a:ext>
            </a:extLst>
          </p:cNvPr>
          <p:cNvSpPr txBox="1"/>
          <p:nvPr/>
        </p:nvSpPr>
        <p:spPr>
          <a:xfrm>
            <a:off x="2255011" y="576445"/>
            <a:ext cx="7269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/>
              <a:t>Interacción de la gestión de riesgos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DA128B1-61BF-D740-B8CD-B4CE7323DACB}"/>
              </a:ext>
            </a:extLst>
          </p:cNvPr>
          <p:cNvSpPr/>
          <p:nvPr/>
        </p:nvSpPr>
        <p:spPr>
          <a:xfrm rot="5400000">
            <a:off x="2128077" y="2622889"/>
            <a:ext cx="823821" cy="3176414"/>
          </a:xfrm>
          <a:prstGeom prst="ellipse">
            <a:avLst/>
          </a:prstGeom>
          <a:ln>
            <a:solidFill>
              <a:srgbClr val="00B07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s-CO" sz="2000" dirty="0">
                <a:ea typeface="Tahoma" panose="020B0604030504040204" pitchFamily="34" charset="0"/>
                <a:cs typeface="Tahoma" panose="020B0604030504040204" pitchFamily="34" charset="0"/>
              </a:rPr>
              <a:t>Tratamiento de riesgos</a:t>
            </a:r>
          </a:p>
        </p:txBody>
      </p:sp>
      <p:pic>
        <p:nvPicPr>
          <p:cNvPr id="17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0E5767D1-968A-4A11-BB2E-648EEAB90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echa: a la izquierda y derecha 7">
            <a:extLst>
              <a:ext uri="{FF2B5EF4-FFF2-40B4-BE49-F238E27FC236}">
                <a16:creationId xmlns:a16="http://schemas.microsoft.com/office/drawing/2014/main" id="{10A83BED-174A-4B5F-8D33-CBCFB32B37CF}"/>
              </a:ext>
            </a:extLst>
          </p:cNvPr>
          <p:cNvSpPr/>
          <p:nvPr/>
        </p:nvSpPr>
        <p:spPr>
          <a:xfrm rot="5400000">
            <a:off x="5609633" y="1380810"/>
            <a:ext cx="560693" cy="240058"/>
          </a:xfrm>
          <a:prstGeom prst="leftRightArrow">
            <a:avLst>
              <a:gd name="adj1" fmla="val 50001"/>
              <a:gd name="adj2" fmla="val 50000"/>
            </a:avLst>
          </a:prstGeom>
          <a:solidFill>
            <a:srgbClr val="00B072"/>
          </a:solidFill>
          <a:ln>
            <a:solidFill>
              <a:srgbClr val="00B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D204E95-87A2-403F-99B8-333690CF8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37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CuadroTexto">
            <a:extLst>
              <a:ext uri="{FF2B5EF4-FFF2-40B4-BE49-F238E27FC236}">
                <a16:creationId xmlns:a16="http://schemas.microsoft.com/office/drawing/2014/main" id="{29F1F46C-A7B9-4E7A-9763-A649CB6AEEBE}"/>
              </a:ext>
            </a:extLst>
          </p:cNvPr>
          <p:cNvSpPr txBox="1"/>
          <p:nvPr/>
        </p:nvSpPr>
        <p:spPr>
          <a:xfrm>
            <a:off x="444781" y="241673"/>
            <a:ext cx="7114352" cy="64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ctr"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pPr algn="l"/>
            <a:r>
              <a:rPr lang="es-CO" dirty="0"/>
              <a:t>Objeto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931CD24-1A4D-4A10-84E2-425BE9395DA4}"/>
              </a:ext>
            </a:extLst>
          </p:cNvPr>
          <p:cNvSpPr txBox="1"/>
          <p:nvPr/>
        </p:nvSpPr>
        <p:spPr>
          <a:xfrm>
            <a:off x="4160543" y="3768596"/>
            <a:ext cx="4157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00B0F0"/>
                </a:solidFill>
              </a:rPr>
              <a:t>Niveles de la GR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972010-49D9-439E-AC11-8ABAD21C9120}"/>
              </a:ext>
            </a:extLst>
          </p:cNvPr>
          <p:cNvCxnSpPr>
            <a:cxnSpLocks/>
            <a:stCxn id="2" idx="1"/>
            <a:endCxn id="3080" idx="2"/>
          </p:cNvCxnSpPr>
          <p:nvPr/>
        </p:nvCxnSpPr>
        <p:spPr>
          <a:xfrm flipH="1" flipV="1">
            <a:off x="2429061" y="3248556"/>
            <a:ext cx="1731482" cy="781650"/>
          </a:xfrm>
          <a:prstGeom prst="line">
            <a:avLst/>
          </a:prstGeom>
          <a:ln w="9525" cap="flat" cmpd="sng" algn="ctr">
            <a:solidFill>
              <a:srgbClr val="00B07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10603BE-9DF3-4354-A105-76F89FC31A98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6069776" y="3262252"/>
            <a:ext cx="0" cy="506344"/>
          </a:xfrm>
          <a:prstGeom prst="line">
            <a:avLst/>
          </a:prstGeom>
          <a:ln w="9525" cap="flat" cmpd="sng" algn="ctr">
            <a:solidFill>
              <a:srgbClr val="00B07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07240E7-87D7-4009-BC97-D1BA964225F9}"/>
              </a:ext>
            </a:extLst>
          </p:cNvPr>
          <p:cNvCxnSpPr>
            <a:cxnSpLocks/>
            <a:stCxn id="2" idx="3"/>
            <a:endCxn id="6" idx="2"/>
          </p:cNvCxnSpPr>
          <p:nvPr/>
        </p:nvCxnSpPr>
        <p:spPr>
          <a:xfrm flipV="1">
            <a:off x="8318089" y="3322667"/>
            <a:ext cx="1813559" cy="707539"/>
          </a:xfrm>
          <a:prstGeom prst="line">
            <a:avLst/>
          </a:prstGeom>
          <a:ln w="9525" cap="flat" cmpd="sng" algn="ctr">
            <a:solidFill>
              <a:srgbClr val="00B07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1353F578-8C6C-479B-8E03-4223F58694DB}"/>
              </a:ext>
            </a:extLst>
          </p:cNvPr>
          <p:cNvSpPr/>
          <p:nvPr/>
        </p:nvSpPr>
        <p:spPr>
          <a:xfrm>
            <a:off x="3163561" y="4871918"/>
            <a:ext cx="6054181" cy="1220000"/>
          </a:xfrm>
          <a:prstGeom prst="roundRect">
            <a:avLst/>
          </a:prstGeom>
          <a:solidFill>
            <a:schemeClr val="lt1">
              <a:alpha val="3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Perfil de riesgo e importancia sistémica de la entidad (gama de resultados posibles)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5C4D158-FCCD-42D4-BEF9-40F447703DA8}"/>
              </a:ext>
            </a:extLst>
          </p:cNvPr>
          <p:cNvSpPr txBox="1"/>
          <p:nvPr/>
        </p:nvSpPr>
        <p:spPr>
          <a:xfrm>
            <a:off x="1241240" y="1302322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/>
              <a:t>Categorización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D4187D3-6812-4573-9ABB-EE02F23B5606}"/>
              </a:ext>
            </a:extLst>
          </p:cNvPr>
          <p:cNvSpPr txBox="1"/>
          <p:nvPr/>
        </p:nvSpPr>
        <p:spPr>
          <a:xfrm>
            <a:off x="4841689" y="1214521"/>
            <a:ext cx="220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Matriz de riesgo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B8065D3-898F-4238-801B-BF4101B65D47}"/>
              </a:ext>
            </a:extLst>
          </p:cNvPr>
          <p:cNvSpPr txBox="1"/>
          <p:nvPr/>
        </p:nvSpPr>
        <p:spPr>
          <a:xfrm>
            <a:off x="8691488" y="1214521"/>
            <a:ext cx="288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Matriz respuesta</a:t>
            </a:r>
          </a:p>
        </p:txBody>
      </p:sp>
      <p:pic>
        <p:nvPicPr>
          <p:cNvPr id="3080" name="Picture 8" descr="Resultado de imagen para riesgo">
            <a:extLst>
              <a:ext uri="{FF2B5EF4-FFF2-40B4-BE49-F238E27FC236}">
                <a16:creationId xmlns:a16="http://schemas.microsoft.com/office/drawing/2014/main" id="{69A9E8B8-3778-4280-AA59-E94F2728E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r="-890" b="3887"/>
          <a:stretch/>
        </p:blipFill>
        <p:spPr bwMode="auto">
          <a:xfrm>
            <a:off x="995463" y="1703357"/>
            <a:ext cx="2867195" cy="154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30D5DFC-B456-4F0E-A77A-E58DF61DC1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84" t="46314" r="56300" b="28612"/>
          <a:stretch/>
        </p:blipFill>
        <p:spPr>
          <a:xfrm>
            <a:off x="4418207" y="1678476"/>
            <a:ext cx="3303137" cy="158377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E640334-A714-4C97-AF64-A702C7C5A0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9" t="34775" r="53938" b="27600"/>
          <a:stretch/>
        </p:blipFill>
        <p:spPr>
          <a:xfrm>
            <a:off x="8480080" y="1708600"/>
            <a:ext cx="3303136" cy="1614067"/>
          </a:xfrm>
          <a:prstGeom prst="rect">
            <a:avLst/>
          </a:prstGeom>
        </p:spPr>
      </p:pic>
      <p:pic>
        <p:nvPicPr>
          <p:cNvPr id="20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844DCE7E-A7F1-47D0-ACEB-C59A00AD0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76E236C-F635-401E-BC61-2146190DB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30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44B652F7-5CC4-BB41-B7EF-15E3AE883D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511992"/>
              </p:ext>
            </p:extLst>
          </p:nvPr>
        </p:nvGraphicFramePr>
        <p:xfrm>
          <a:off x="381126" y="4760257"/>
          <a:ext cx="11429747" cy="997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54AE5D6-4E07-054E-871D-AF4284941E70}"/>
              </a:ext>
            </a:extLst>
          </p:cNvPr>
          <p:cNvSpPr/>
          <p:nvPr/>
        </p:nvSpPr>
        <p:spPr>
          <a:xfrm>
            <a:off x="1578077" y="1526391"/>
            <a:ext cx="2294995" cy="636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Direccionamiento estratégico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8592726-8991-BC4C-9DDD-F1DF4B9300FC}"/>
              </a:ext>
            </a:extLst>
          </p:cNvPr>
          <p:cNvSpPr/>
          <p:nvPr/>
        </p:nvSpPr>
        <p:spPr>
          <a:xfrm>
            <a:off x="4352642" y="1526391"/>
            <a:ext cx="1979802" cy="636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Gobierno corporativo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B9A24D1-ECB4-0240-A951-8A4D886E69C3}"/>
              </a:ext>
            </a:extLst>
          </p:cNvPr>
          <p:cNvSpPr/>
          <p:nvPr/>
        </p:nvSpPr>
        <p:spPr>
          <a:xfrm>
            <a:off x="6719735" y="1526391"/>
            <a:ext cx="2306278" cy="636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Políticas institucionales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6B5D8E6-10E2-5546-B2AC-F75B30ED2CD5}"/>
              </a:ext>
            </a:extLst>
          </p:cNvPr>
          <p:cNvSpPr/>
          <p:nvPr/>
        </p:nvSpPr>
        <p:spPr>
          <a:xfrm rot="5400000">
            <a:off x="8525779" y="2285109"/>
            <a:ext cx="3007641" cy="705369"/>
          </a:xfrm>
          <a:prstGeom prst="roundRect">
            <a:avLst/>
          </a:prstGeom>
          <a:solidFill>
            <a:srgbClr val="00B07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dirty="0">
                <a:solidFill>
                  <a:schemeClr val="tx1"/>
                </a:solidFill>
              </a:rPr>
              <a:t>Sistema Integrado de Gestión del Riesgo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C10103E0-8E39-4348-941A-FA03F61C62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3096898"/>
              </p:ext>
            </p:extLst>
          </p:nvPr>
        </p:nvGraphicFramePr>
        <p:xfrm>
          <a:off x="5342543" y="2416414"/>
          <a:ext cx="2677020" cy="1988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0" name="Conector: angular 12">
            <a:extLst>
              <a:ext uri="{FF2B5EF4-FFF2-40B4-BE49-F238E27FC236}">
                <a16:creationId xmlns:a16="http://schemas.microsoft.com/office/drawing/2014/main" id="{1357ED71-C7AE-164E-A1AB-8EB1EFE4F280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3286230" y="1602280"/>
            <a:ext cx="1360036" cy="2481346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14">
            <a:extLst>
              <a:ext uri="{FF2B5EF4-FFF2-40B4-BE49-F238E27FC236}">
                <a16:creationId xmlns:a16="http://schemas.microsoft.com/office/drawing/2014/main" id="{BF2CB47E-BDFE-9D4D-9572-15EE8E7F9A7A}"/>
              </a:ext>
            </a:extLst>
          </p:cNvPr>
          <p:cNvCxnSpPr>
            <a:stCxn id="6" idx="2"/>
          </p:cNvCxnSpPr>
          <p:nvPr/>
        </p:nvCxnSpPr>
        <p:spPr>
          <a:xfrm rot="16200000" flipH="1">
            <a:off x="5380366" y="2125111"/>
            <a:ext cx="789584" cy="865231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: angular 16">
            <a:extLst>
              <a:ext uri="{FF2B5EF4-FFF2-40B4-BE49-F238E27FC236}">
                <a16:creationId xmlns:a16="http://schemas.microsoft.com/office/drawing/2014/main" id="{6C615DE1-5E64-844A-868B-0582B7226AD7}"/>
              </a:ext>
            </a:extLst>
          </p:cNvPr>
          <p:cNvCxnSpPr>
            <a:cxnSpLocks/>
            <a:stCxn id="7" idx="2"/>
          </p:cNvCxnSpPr>
          <p:nvPr/>
        </p:nvCxnSpPr>
        <p:spPr>
          <a:xfrm rot="5400000">
            <a:off x="7105785" y="2075862"/>
            <a:ext cx="680017" cy="854162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E94D5408-E50A-4805-9C91-FDB9EF2D5CF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D1824"/>
              </a:clrFrom>
              <a:clrTo>
                <a:srgbClr val="0D182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38" y="6124321"/>
            <a:ext cx="1837426" cy="630161"/>
          </a:xfrm>
          <a:prstGeom prst="rect">
            <a:avLst/>
          </a:prstGeom>
        </p:spPr>
      </p:pic>
      <p:pic>
        <p:nvPicPr>
          <p:cNvPr id="16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0EC5EE27-EC09-4DAE-9FD3-920F76BE4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896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n para riesgo financiero">
            <a:extLst>
              <a:ext uri="{FF2B5EF4-FFF2-40B4-BE49-F238E27FC236}">
                <a16:creationId xmlns:a16="http://schemas.microsoft.com/office/drawing/2014/main" id="{6560DCF7-ABC5-432C-A976-084A424E6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r="1" b="1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7" name="5 CuadroTexto">
            <a:extLst>
              <a:ext uri="{FF2B5EF4-FFF2-40B4-BE49-F238E27FC236}">
                <a16:creationId xmlns:a16="http://schemas.microsoft.com/office/drawing/2014/main" id="{29F1F46C-A7B9-4E7A-9763-A649CB6AEEBE}"/>
              </a:ext>
            </a:extLst>
          </p:cNvPr>
          <p:cNvSpPr txBox="1"/>
          <p:nvPr/>
        </p:nvSpPr>
        <p:spPr>
          <a:xfrm>
            <a:off x="709448" y="1913950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CO"/>
            </a:defPPr>
            <a:lvl1pPr algn="ctr"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CO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Propósito de la SBR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420C973-AB41-4DBF-BE87-1F012AEF5F35}"/>
              </a:ext>
            </a:extLst>
          </p:cNvPr>
          <p:cNvSpPr txBox="1"/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CO" dirty="0"/>
              <a:t>Mitigar los riesgos que afectan la estabilidad financiera del SGSSS, la operación del aseguramiento en salud, la satisfacción de los usuarios y lo más importante, </a:t>
            </a:r>
            <a:r>
              <a:rPr lang="es-CO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resultados en salud</a:t>
            </a:r>
            <a:r>
              <a:rPr lang="es-CO" b="1" dirty="0">
                <a:solidFill>
                  <a:srgbClr val="00B0F0"/>
                </a:solidFill>
              </a:rPr>
              <a:t> </a:t>
            </a:r>
            <a:r>
              <a:rPr lang="es-CO" dirty="0"/>
              <a:t>de la población en Colombia.</a:t>
            </a:r>
          </a:p>
        </p:txBody>
      </p:sp>
      <p:pic>
        <p:nvPicPr>
          <p:cNvPr id="6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50303E78-C95E-44C5-8A11-ABE000AF5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9959004" y="268498"/>
            <a:ext cx="2232996" cy="48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B9B33974-B0FB-4C7F-90F2-03436F8DB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15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l equilibrio y el caos – CIPER Chile">
            <a:extLst>
              <a:ext uri="{FF2B5EF4-FFF2-40B4-BE49-F238E27FC236}">
                <a16:creationId xmlns:a16="http://schemas.microsoft.com/office/drawing/2014/main" id="{E0BFDA09-ADD3-4098-BD2C-4FC93D7C0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9CFBF668-4F7F-FE42-B4A8-448C677B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202" y="69011"/>
            <a:ext cx="3768307" cy="1026543"/>
          </a:xfrm>
        </p:spPr>
        <p:txBody>
          <a:bodyPr>
            <a:normAutofit/>
          </a:bodyPr>
          <a:lstStyle/>
          <a:p>
            <a:pPr algn="ctr"/>
            <a:r>
              <a:rPr lang="es-CO" sz="5400" b="1" dirty="0"/>
              <a:t>Y la SBR</a:t>
            </a:r>
          </a:p>
        </p:txBody>
      </p:sp>
      <p:pic>
        <p:nvPicPr>
          <p:cNvPr id="9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8EB723CB-0321-4587-A94F-E38CF825B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CA8A7CA-882B-4DA1-B119-2E7A247A0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47A2765D-35F4-4BA1-B7B8-2D52644F1369}"/>
              </a:ext>
            </a:extLst>
          </p:cNvPr>
          <p:cNvGrpSpPr/>
          <p:nvPr/>
        </p:nvGrpSpPr>
        <p:grpSpPr>
          <a:xfrm>
            <a:off x="3542758" y="1266793"/>
            <a:ext cx="5106485" cy="5113685"/>
            <a:chOff x="3542758" y="1266793"/>
            <a:chExt cx="5106485" cy="5113685"/>
          </a:xfrm>
        </p:grpSpPr>
        <p:sp>
          <p:nvSpPr>
            <p:cNvPr id="23" name="Freeform 1">
              <a:extLst>
                <a:ext uri="{FF2B5EF4-FFF2-40B4-BE49-F238E27FC236}">
                  <a16:creationId xmlns:a16="http://schemas.microsoft.com/office/drawing/2014/main" id="{6EB59E6D-A382-4D42-9519-A3096CACF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2758" y="2864820"/>
              <a:ext cx="2555402" cy="3259398"/>
            </a:xfrm>
            <a:custGeom>
              <a:avLst/>
              <a:gdLst>
                <a:gd name="T0" fmla="*/ 1233603 w 7828"/>
                <a:gd name="T1" fmla="*/ 1053424 h 9983"/>
                <a:gd name="T2" fmla="*/ 1506457 w 7828"/>
                <a:gd name="T3" fmla="*/ 1053424 h 9983"/>
                <a:gd name="T4" fmla="*/ 753408 w 7828"/>
                <a:gd name="T5" fmla="*/ 0 h 9983"/>
                <a:gd name="T6" fmla="*/ 0 w 7828"/>
                <a:gd name="T7" fmla="*/ 1053424 h 9983"/>
                <a:gd name="T8" fmla="*/ 277534 w 7828"/>
                <a:gd name="T9" fmla="*/ 1053424 h 9983"/>
                <a:gd name="T10" fmla="*/ 2817452 w 7828"/>
                <a:gd name="T11" fmla="*/ 3593740 h 9983"/>
                <a:gd name="T12" fmla="*/ 2817452 w 7828"/>
                <a:gd name="T13" fmla="*/ 2637881 h 9983"/>
                <a:gd name="T14" fmla="*/ 1233603 w 7828"/>
                <a:gd name="T15" fmla="*/ 1053424 h 99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828" h="9983">
                  <a:moveTo>
                    <a:pt x="3427" y="2926"/>
                  </a:moveTo>
                  <a:lnTo>
                    <a:pt x="4185" y="2926"/>
                  </a:lnTo>
                  <a:lnTo>
                    <a:pt x="2093" y="0"/>
                  </a:lnTo>
                  <a:lnTo>
                    <a:pt x="0" y="2926"/>
                  </a:lnTo>
                  <a:lnTo>
                    <a:pt x="771" y="2926"/>
                  </a:lnTo>
                  <a:cubicBezTo>
                    <a:pt x="771" y="6824"/>
                    <a:pt x="3930" y="9982"/>
                    <a:pt x="7827" y="9982"/>
                  </a:cubicBezTo>
                  <a:lnTo>
                    <a:pt x="7827" y="7327"/>
                  </a:lnTo>
                  <a:cubicBezTo>
                    <a:pt x="5397" y="7327"/>
                    <a:pt x="3427" y="5357"/>
                    <a:pt x="3427" y="2926"/>
                  </a:cubicBezTo>
                </a:path>
              </a:pathLst>
            </a:custGeom>
            <a:solidFill>
              <a:srgbClr val="56BDB2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id="{8DA4AF82-4860-4CF3-A2F8-00ABCD8F4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2223" y="3819317"/>
              <a:ext cx="3259398" cy="2561161"/>
            </a:xfrm>
            <a:custGeom>
              <a:avLst/>
              <a:gdLst>
                <a:gd name="T0" fmla="*/ 2637786 w 9982"/>
                <a:gd name="T1" fmla="*/ 0 h 7844"/>
                <a:gd name="T2" fmla="*/ 1053530 w 9982"/>
                <a:gd name="T3" fmla="*/ 1584541 h 7844"/>
                <a:gd name="T4" fmla="*/ 1053530 w 9982"/>
                <a:gd name="T5" fmla="*/ 1317030 h 7844"/>
                <a:gd name="T6" fmla="*/ 0 w 9982"/>
                <a:gd name="T7" fmla="*/ 2070236 h 7844"/>
                <a:gd name="T8" fmla="*/ 1053530 w 9982"/>
                <a:gd name="T9" fmla="*/ 2823802 h 7844"/>
                <a:gd name="T10" fmla="*/ 1053530 w 9982"/>
                <a:gd name="T11" fmla="*/ 2540810 h 7844"/>
                <a:gd name="T12" fmla="*/ 3593740 w 9982"/>
                <a:gd name="T13" fmla="*/ 0 h 7844"/>
                <a:gd name="T14" fmla="*/ 2637786 w 9982"/>
                <a:gd name="T15" fmla="*/ 0 h 78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82" h="7844">
                  <a:moveTo>
                    <a:pt x="7326" y="0"/>
                  </a:moveTo>
                  <a:cubicBezTo>
                    <a:pt x="7326" y="2431"/>
                    <a:pt x="5356" y="4401"/>
                    <a:pt x="2926" y="4401"/>
                  </a:cubicBezTo>
                  <a:lnTo>
                    <a:pt x="2926" y="3658"/>
                  </a:lnTo>
                  <a:lnTo>
                    <a:pt x="0" y="5750"/>
                  </a:lnTo>
                  <a:lnTo>
                    <a:pt x="2926" y="7843"/>
                  </a:lnTo>
                  <a:lnTo>
                    <a:pt x="2926" y="7057"/>
                  </a:lnTo>
                  <a:cubicBezTo>
                    <a:pt x="6823" y="7057"/>
                    <a:pt x="9981" y="3898"/>
                    <a:pt x="9981" y="0"/>
                  </a:cubicBezTo>
                  <a:lnTo>
                    <a:pt x="7326" y="0"/>
                  </a:lnTo>
                </a:path>
              </a:pathLst>
            </a:custGeom>
            <a:solidFill>
              <a:srgbClr val="739AA7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0AA2BCC2-4261-4F9F-9C3A-6082ACC1A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8160" y="1515855"/>
              <a:ext cx="2551083" cy="3259398"/>
            </a:xfrm>
            <a:custGeom>
              <a:avLst/>
              <a:gdLst>
                <a:gd name="T0" fmla="*/ 2539844 w 7815"/>
                <a:gd name="T1" fmla="*/ 2540315 h 9983"/>
                <a:gd name="T2" fmla="*/ 0 w 7815"/>
                <a:gd name="T3" fmla="*/ 0 h 9983"/>
                <a:gd name="T4" fmla="*/ 0 w 7815"/>
                <a:gd name="T5" fmla="*/ 956579 h 9983"/>
                <a:gd name="T6" fmla="*/ 1583803 w 7815"/>
                <a:gd name="T7" fmla="*/ 2540315 h 9983"/>
                <a:gd name="T8" fmla="*/ 1306277 w 7815"/>
                <a:gd name="T9" fmla="*/ 2540315 h 9983"/>
                <a:gd name="T10" fmla="*/ 2059664 w 7815"/>
                <a:gd name="T11" fmla="*/ 3593740 h 9983"/>
                <a:gd name="T12" fmla="*/ 2812690 w 7815"/>
                <a:gd name="T13" fmla="*/ 2540315 h 9983"/>
                <a:gd name="T14" fmla="*/ 2539844 w 7815"/>
                <a:gd name="T15" fmla="*/ 2540315 h 99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815" h="9983">
                  <a:moveTo>
                    <a:pt x="7056" y="7056"/>
                  </a:moveTo>
                  <a:cubicBezTo>
                    <a:pt x="7056" y="3159"/>
                    <a:pt x="3897" y="0"/>
                    <a:pt x="0" y="0"/>
                  </a:cubicBezTo>
                  <a:lnTo>
                    <a:pt x="0" y="2657"/>
                  </a:lnTo>
                  <a:cubicBezTo>
                    <a:pt x="2430" y="2657"/>
                    <a:pt x="4400" y="4627"/>
                    <a:pt x="4400" y="7056"/>
                  </a:cubicBezTo>
                  <a:lnTo>
                    <a:pt x="3629" y="7056"/>
                  </a:lnTo>
                  <a:lnTo>
                    <a:pt x="5722" y="9982"/>
                  </a:lnTo>
                  <a:lnTo>
                    <a:pt x="7814" y="7056"/>
                  </a:lnTo>
                  <a:lnTo>
                    <a:pt x="7056" y="7056"/>
                  </a:lnTo>
                </a:path>
              </a:pathLst>
            </a:custGeom>
            <a:solidFill>
              <a:srgbClr val="F5B43F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AE24034F-4517-46F9-B20E-95E65F79A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9250" y="1266793"/>
              <a:ext cx="3223407" cy="2251634"/>
            </a:xfrm>
            <a:custGeom>
              <a:avLst/>
              <a:gdLst>
                <a:gd name="T0" fmla="*/ 3554053 w 9873"/>
                <a:gd name="T1" fmla="*/ 753099 h 6897"/>
                <a:gd name="T2" fmla="*/ 2501014 w 9873"/>
                <a:gd name="T3" fmla="*/ 0 h 6897"/>
                <a:gd name="T4" fmla="*/ 2501014 w 9873"/>
                <a:gd name="T5" fmla="*/ 274672 h 6897"/>
                <a:gd name="T6" fmla="*/ 0 w 9873"/>
                <a:gd name="T7" fmla="*/ 2371973 h 6897"/>
                <a:gd name="T8" fmla="*/ 436696 w 9873"/>
                <a:gd name="T9" fmla="*/ 1761430 h 6897"/>
                <a:gd name="T10" fmla="*/ 952236 w 9873"/>
                <a:gd name="T11" fmla="*/ 2482490 h 6897"/>
                <a:gd name="T12" fmla="*/ 2501014 w 9873"/>
                <a:gd name="T13" fmla="*/ 1231165 h 6897"/>
                <a:gd name="T14" fmla="*/ 2501014 w 9873"/>
                <a:gd name="T15" fmla="*/ 1506918 h 6897"/>
                <a:gd name="T16" fmla="*/ 3554053 w 9873"/>
                <a:gd name="T17" fmla="*/ 753099 h 68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73" h="6897">
                  <a:moveTo>
                    <a:pt x="9872" y="2092"/>
                  </a:moveTo>
                  <a:lnTo>
                    <a:pt x="6947" y="0"/>
                  </a:lnTo>
                  <a:lnTo>
                    <a:pt x="6947" y="763"/>
                  </a:lnTo>
                  <a:cubicBezTo>
                    <a:pt x="3470" y="763"/>
                    <a:pt x="582" y="3279"/>
                    <a:pt x="0" y="6589"/>
                  </a:cubicBezTo>
                  <a:lnTo>
                    <a:pt x="1213" y="4893"/>
                  </a:lnTo>
                  <a:lnTo>
                    <a:pt x="2645" y="6896"/>
                  </a:lnTo>
                  <a:cubicBezTo>
                    <a:pt x="3069" y="4910"/>
                    <a:pt x="4833" y="3420"/>
                    <a:pt x="6947" y="3420"/>
                  </a:cubicBezTo>
                  <a:lnTo>
                    <a:pt x="6947" y="4186"/>
                  </a:lnTo>
                  <a:lnTo>
                    <a:pt x="9872" y="2092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TextBox 67">
              <a:extLst>
                <a:ext uri="{FF2B5EF4-FFF2-40B4-BE49-F238E27FC236}">
                  <a16:creationId xmlns:a16="http://schemas.microsoft.com/office/drawing/2014/main" id="{675F6B3F-9C70-4974-A227-1A97504E6F7C}"/>
                </a:ext>
              </a:extLst>
            </p:cNvPr>
            <p:cNvSpPr txBox="1"/>
            <p:nvPr/>
          </p:nvSpPr>
          <p:spPr>
            <a:xfrm rot="19212842">
              <a:off x="4372180" y="2280323"/>
              <a:ext cx="1661182" cy="279798"/>
            </a:xfrm>
            <a:prstGeom prst="rect">
              <a:avLst/>
            </a:prstGeom>
            <a:noFill/>
          </p:spPr>
          <p:txBody>
            <a:bodyPr wrap="none" rtlCol="0" anchor="ctr" anchorCtr="0">
              <a:prstTxWarp prst="textArchUp">
                <a:avLst>
                  <a:gd name="adj" fmla="val 11094000"/>
                </a:avLst>
              </a:prstTxWarp>
              <a:spAutoFit/>
            </a:bodyPr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League Spartan" charset="0"/>
                  <a:cs typeface="Poppins SemiBold" pitchFamily="2" charset="77"/>
                </a:rPr>
                <a:t>Identificación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League Spartan" charset="0"/>
                <a:cs typeface="Poppins SemiBold" pitchFamily="2" charset="77"/>
              </a:endParaRPr>
            </a:p>
          </p:txBody>
        </p:sp>
        <p:sp>
          <p:nvSpPr>
            <p:cNvPr id="28" name="TextBox 67">
              <a:extLst>
                <a:ext uri="{FF2B5EF4-FFF2-40B4-BE49-F238E27FC236}">
                  <a16:creationId xmlns:a16="http://schemas.microsoft.com/office/drawing/2014/main" id="{4562646A-BB1B-4F90-A0E2-17D2FA4DC651}"/>
                </a:ext>
              </a:extLst>
            </p:cNvPr>
            <p:cNvSpPr txBox="1"/>
            <p:nvPr/>
          </p:nvSpPr>
          <p:spPr>
            <a:xfrm rot="14088629">
              <a:off x="3851531" y="4640305"/>
              <a:ext cx="1620082" cy="285046"/>
            </a:xfrm>
            <a:prstGeom prst="rect">
              <a:avLst/>
            </a:prstGeom>
            <a:noFill/>
          </p:spPr>
          <p:txBody>
            <a:bodyPr wrap="none" rtlCol="0" anchor="ctr" anchorCtr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League Spartan" charset="0"/>
                  <a:cs typeface="Poppins SemiBold" pitchFamily="2" charset="77"/>
                </a:rPr>
                <a:t>Monitoreo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League Spartan" charset="0"/>
                <a:cs typeface="Poppins SemiBold" pitchFamily="2" charset="77"/>
              </a:endParaRPr>
            </a:p>
          </p:txBody>
        </p:sp>
        <p:sp>
          <p:nvSpPr>
            <p:cNvPr id="29" name="TextBox 67">
              <a:extLst>
                <a:ext uri="{FF2B5EF4-FFF2-40B4-BE49-F238E27FC236}">
                  <a16:creationId xmlns:a16="http://schemas.microsoft.com/office/drawing/2014/main" id="{632B633C-3A5C-4947-B217-C01B48BA0B6F}"/>
                </a:ext>
              </a:extLst>
            </p:cNvPr>
            <p:cNvSpPr txBox="1"/>
            <p:nvPr/>
          </p:nvSpPr>
          <p:spPr>
            <a:xfrm rot="3375896">
              <a:off x="6611571" y="2722263"/>
              <a:ext cx="1662599" cy="454660"/>
            </a:xfrm>
            <a:prstGeom prst="rect">
              <a:avLst/>
            </a:prstGeom>
            <a:noFill/>
          </p:spPr>
          <p:txBody>
            <a:bodyPr wrap="none" rtlCol="0" anchor="ctr" anchorCtr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League Spartan" charset="0"/>
                  <a:cs typeface="Poppins SemiBold" pitchFamily="2" charset="77"/>
                </a:rPr>
                <a:t>Medición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League Spartan" charset="0"/>
                <a:cs typeface="Poppins SemiBold" pitchFamily="2" charset="77"/>
              </a:endParaRPr>
            </a:p>
          </p:txBody>
        </p:sp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F7DD99F3-B7EC-4A7B-930B-82F682C21571}"/>
                </a:ext>
              </a:extLst>
            </p:cNvPr>
            <p:cNvSpPr txBox="1"/>
            <p:nvPr/>
          </p:nvSpPr>
          <p:spPr>
            <a:xfrm rot="8716246">
              <a:off x="6273703" y="5121879"/>
              <a:ext cx="1543131" cy="285918"/>
            </a:xfrm>
            <a:prstGeom prst="rect">
              <a:avLst/>
            </a:prstGeom>
            <a:noFill/>
          </p:spPr>
          <p:txBody>
            <a:bodyPr wrap="none" rtlCol="0" anchor="ctr" anchorCtr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League Spartan" charset="0"/>
                  <a:cs typeface="Poppins SemiBold" pitchFamily="2" charset="77"/>
                </a:rPr>
                <a:t>Controles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League Spartan" charset="0"/>
                <a:cs typeface="Poppins SemiBold" pitchFamily="2" charset="77"/>
              </a:endParaRPr>
            </a:p>
          </p:txBody>
        </p:sp>
        <p:sp>
          <p:nvSpPr>
            <p:cNvPr id="31" name="Shape 2532">
              <a:extLst>
                <a:ext uri="{FF2B5EF4-FFF2-40B4-BE49-F238E27FC236}">
                  <a16:creationId xmlns:a16="http://schemas.microsoft.com/office/drawing/2014/main" id="{A6622BF6-D401-423A-8D63-47789844C8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5468" y="1853023"/>
              <a:ext cx="228541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3"/>
                    <a:pt x="14400" y="6873"/>
                  </a:cubicBezTo>
                  <a:lnTo>
                    <a:pt x="20400" y="6873"/>
                  </a:lnTo>
                  <a:cubicBezTo>
                    <a:pt x="20400" y="6873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4800" y="8836"/>
                  </a:moveTo>
                  <a:cubicBezTo>
                    <a:pt x="4800" y="9108"/>
                    <a:pt x="5068" y="9327"/>
                    <a:pt x="5400" y="9327"/>
                  </a:cubicBezTo>
                  <a:lnTo>
                    <a:pt x="16200" y="9327"/>
                  </a:lnTo>
                  <a:cubicBezTo>
                    <a:pt x="16532" y="9327"/>
                    <a:pt x="16800" y="9108"/>
                    <a:pt x="16800" y="8836"/>
                  </a:cubicBezTo>
                  <a:cubicBezTo>
                    <a:pt x="16800" y="8566"/>
                    <a:pt x="16532" y="8345"/>
                    <a:pt x="16200" y="8345"/>
                  </a:cubicBezTo>
                  <a:lnTo>
                    <a:pt x="5400" y="8345"/>
                  </a:lnTo>
                  <a:cubicBezTo>
                    <a:pt x="5068" y="8345"/>
                    <a:pt x="4800" y="8566"/>
                    <a:pt x="4800" y="8836"/>
                  </a:cubicBezTo>
                  <a:moveTo>
                    <a:pt x="16200" y="12273"/>
                  </a:moveTo>
                  <a:lnTo>
                    <a:pt x="5400" y="12273"/>
                  </a:lnTo>
                  <a:cubicBezTo>
                    <a:pt x="5068" y="12273"/>
                    <a:pt x="4800" y="12493"/>
                    <a:pt x="4800" y="12764"/>
                  </a:cubicBezTo>
                  <a:cubicBezTo>
                    <a:pt x="4800" y="13035"/>
                    <a:pt x="5068" y="13255"/>
                    <a:pt x="5400" y="13255"/>
                  </a:cubicBezTo>
                  <a:lnTo>
                    <a:pt x="16200" y="13255"/>
                  </a:lnTo>
                  <a:cubicBezTo>
                    <a:pt x="16532" y="13255"/>
                    <a:pt x="16800" y="13035"/>
                    <a:pt x="16800" y="12764"/>
                  </a:cubicBezTo>
                  <a:cubicBezTo>
                    <a:pt x="16800" y="12493"/>
                    <a:pt x="16532" y="12273"/>
                    <a:pt x="16200" y="12273"/>
                  </a:cubicBezTo>
                  <a:moveTo>
                    <a:pt x="5400" y="5400"/>
                  </a:moveTo>
                  <a:lnTo>
                    <a:pt x="8400" y="5400"/>
                  </a:lnTo>
                  <a:cubicBezTo>
                    <a:pt x="8732" y="5400"/>
                    <a:pt x="9000" y="5181"/>
                    <a:pt x="9000" y="4909"/>
                  </a:cubicBezTo>
                  <a:cubicBezTo>
                    <a:pt x="9000" y="4638"/>
                    <a:pt x="8732" y="4418"/>
                    <a:pt x="8400" y="4418"/>
                  </a:cubicBezTo>
                  <a:lnTo>
                    <a:pt x="5400" y="4418"/>
                  </a:lnTo>
                  <a:cubicBezTo>
                    <a:pt x="5068" y="4418"/>
                    <a:pt x="4800" y="4638"/>
                    <a:pt x="4800" y="4909"/>
                  </a:cubicBezTo>
                  <a:cubicBezTo>
                    <a:pt x="4800" y="5181"/>
                    <a:pt x="5068" y="5400"/>
                    <a:pt x="5400" y="5400"/>
                  </a:cubicBezTo>
                  <a:moveTo>
                    <a:pt x="12600" y="16200"/>
                  </a:moveTo>
                  <a:lnTo>
                    <a:pt x="5400" y="16200"/>
                  </a:lnTo>
                  <a:cubicBezTo>
                    <a:pt x="5068" y="16200"/>
                    <a:pt x="4800" y="16420"/>
                    <a:pt x="4800" y="16691"/>
                  </a:cubicBezTo>
                  <a:cubicBezTo>
                    <a:pt x="4800" y="16962"/>
                    <a:pt x="5068" y="17182"/>
                    <a:pt x="5400" y="17182"/>
                  </a:cubicBezTo>
                  <a:lnTo>
                    <a:pt x="12600" y="17182"/>
                  </a:lnTo>
                  <a:cubicBezTo>
                    <a:pt x="12932" y="17182"/>
                    <a:pt x="13200" y="16962"/>
                    <a:pt x="13200" y="16691"/>
                  </a:cubicBezTo>
                  <a:cubicBezTo>
                    <a:pt x="13200" y="16420"/>
                    <a:pt x="12932" y="16200"/>
                    <a:pt x="12600" y="16200"/>
                  </a:cubicBezTo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defTabSz="2285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Open Sans Semibold" charset="0"/>
                <a:cs typeface="Open Sans Semibold" charset="0"/>
                <a:sym typeface="Gill Sans"/>
              </a:endParaRPr>
            </a:p>
          </p:txBody>
        </p:sp>
        <p:sp>
          <p:nvSpPr>
            <p:cNvPr id="32" name="Freeform 83">
              <a:extLst>
                <a:ext uri="{FF2B5EF4-FFF2-40B4-BE49-F238E27FC236}">
                  <a16:creationId xmlns:a16="http://schemas.microsoft.com/office/drawing/2014/main" id="{8F743DD0-E52B-4091-A069-2FC7748E03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264" y="4016225"/>
              <a:ext cx="334275" cy="274235"/>
            </a:xfrm>
            <a:custGeom>
              <a:avLst/>
              <a:gdLst>
                <a:gd name="T0" fmla="*/ 28 w 176"/>
                <a:gd name="T1" fmla="*/ 88 h 144"/>
                <a:gd name="T2" fmla="*/ 4 w 176"/>
                <a:gd name="T3" fmla="*/ 88 h 144"/>
                <a:gd name="T4" fmla="*/ 0 w 176"/>
                <a:gd name="T5" fmla="*/ 92 h 144"/>
                <a:gd name="T6" fmla="*/ 0 w 176"/>
                <a:gd name="T7" fmla="*/ 140 h 144"/>
                <a:gd name="T8" fmla="*/ 4 w 176"/>
                <a:gd name="T9" fmla="*/ 144 h 144"/>
                <a:gd name="T10" fmla="*/ 28 w 176"/>
                <a:gd name="T11" fmla="*/ 144 h 144"/>
                <a:gd name="T12" fmla="*/ 32 w 176"/>
                <a:gd name="T13" fmla="*/ 140 h 144"/>
                <a:gd name="T14" fmla="*/ 32 w 176"/>
                <a:gd name="T15" fmla="*/ 92 h 144"/>
                <a:gd name="T16" fmla="*/ 28 w 176"/>
                <a:gd name="T17" fmla="*/ 88 h 144"/>
                <a:gd name="T18" fmla="*/ 24 w 176"/>
                <a:gd name="T19" fmla="*/ 136 h 144"/>
                <a:gd name="T20" fmla="*/ 8 w 176"/>
                <a:gd name="T21" fmla="*/ 136 h 144"/>
                <a:gd name="T22" fmla="*/ 8 w 176"/>
                <a:gd name="T23" fmla="*/ 96 h 144"/>
                <a:gd name="T24" fmla="*/ 24 w 176"/>
                <a:gd name="T25" fmla="*/ 96 h 144"/>
                <a:gd name="T26" fmla="*/ 24 w 176"/>
                <a:gd name="T27" fmla="*/ 136 h 144"/>
                <a:gd name="T28" fmla="*/ 124 w 176"/>
                <a:gd name="T29" fmla="*/ 64 h 144"/>
                <a:gd name="T30" fmla="*/ 100 w 176"/>
                <a:gd name="T31" fmla="*/ 64 h 144"/>
                <a:gd name="T32" fmla="*/ 96 w 176"/>
                <a:gd name="T33" fmla="*/ 68 h 144"/>
                <a:gd name="T34" fmla="*/ 96 w 176"/>
                <a:gd name="T35" fmla="*/ 140 h 144"/>
                <a:gd name="T36" fmla="*/ 100 w 176"/>
                <a:gd name="T37" fmla="*/ 144 h 144"/>
                <a:gd name="T38" fmla="*/ 124 w 176"/>
                <a:gd name="T39" fmla="*/ 144 h 144"/>
                <a:gd name="T40" fmla="*/ 128 w 176"/>
                <a:gd name="T41" fmla="*/ 140 h 144"/>
                <a:gd name="T42" fmla="*/ 128 w 176"/>
                <a:gd name="T43" fmla="*/ 68 h 144"/>
                <a:gd name="T44" fmla="*/ 124 w 176"/>
                <a:gd name="T45" fmla="*/ 64 h 144"/>
                <a:gd name="T46" fmla="*/ 120 w 176"/>
                <a:gd name="T47" fmla="*/ 136 h 144"/>
                <a:gd name="T48" fmla="*/ 104 w 176"/>
                <a:gd name="T49" fmla="*/ 136 h 144"/>
                <a:gd name="T50" fmla="*/ 104 w 176"/>
                <a:gd name="T51" fmla="*/ 72 h 144"/>
                <a:gd name="T52" fmla="*/ 120 w 176"/>
                <a:gd name="T53" fmla="*/ 72 h 144"/>
                <a:gd name="T54" fmla="*/ 120 w 176"/>
                <a:gd name="T55" fmla="*/ 136 h 144"/>
                <a:gd name="T56" fmla="*/ 76 w 176"/>
                <a:gd name="T57" fmla="*/ 16 h 144"/>
                <a:gd name="T58" fmla="*/ 52 w 176"/>
                <a:gd name="T59" fmla="*/ 16 h 144"/>
                <a:gd name="T60" fmla="*/ 48 w 176"/>
                <a:gd name="T61" fmla="*/ 20 h 144"/>
                <a:gd name="T62" fmla="*/ 48 w 176"/>
                <a:gd name="T63" fmla="*/ 140 h 144"/>
                <a:gd name="T64" fmla="*/ 52 w 176"/>
                <a:gd name="T65" fmla="*/ 144 h 144"/>
                <a:gd name="T66" fmla="*/ 76 w 176"/>
                <a:gd name="T67" fmla="*/ 144 h 144"/>
                <a:gd name="T68" fmla="*/ 80 w 176"/>
                <a:gd name="T69" fmla="*/ 140 h 144"/>
                <a:gd name="T70" fmla="*/ 80 w 176"/>
                <a:gd name="T71" fmla="*/ 20 h 144"/>
                <a:gd name="T72" fmla="*/ 76 w 176"/>
                <a:gd name="T73" fmla="*/ 16 h 144"/>
                <a:gd name="T74" fmla="*/ 72 w 176"/>
                <a:gd name="T75" fmla="*/ 136 h 144"/>
                <a:gd name="T76" fmla="*/ 56 w 176"/>
                <a:gd name="T77" fmla="*/ 136 h 144"/>
                <a:gd name="T78" fmla="*/ 56 w 176"/>
                <a:gd name="T79" fmla="*/ 24 h 144"/>
                <a:gd name="T80" fmla="*/ 72 w 176"/>
                <a:gd name="T81" fmla="*/ 24 h 144"/>
                <a:gd name="T82" fmla="*/ 72 w 176"/>
                <a:gd name="T83" fmla="*/ 136 h 144"/>
                <a:gd name="T84" fmla="*/ 172 w 176"/>
                <a:gd name="T85" fmla="*/ 0 h 144"/>
                <a:gd name="T86" fmla="*/ 148 w 176"/>
                <a:gd name="T87" fmla="*/ 0 h 144"/>
                <a:gd name="T88" fmla="*/ 144 w 176"/>
                <a:gd name="T89" fmla="*/ 4 h 144"/>
                <a:gd name="T90" fmla="*/ 144 w 176"/>
                <a:gd name="T91" fmla="*/ 140 h 144"/>
                <a:gd name="T92" fmla="*/ 148 w 176"/>
                <a:gd name="T93" fmla="*/ 144 h 144"/>
                <a:gd name="T94" fmla="*/ 172 w 176"/>
                <a:gd name="T95" fmla="*/ 144 h 144"/>
                <a:gd name="T96" fmla="*/ 176 w 176"/>
                <a:gd name="T97" fmla="*/ 140 h 144"/>
                <a:gd name="T98" fmla="*/ 176 w 176"/>
                <a:gd name="T99" fmla="*/ 4 h 144"/>
                <a:gd name="T100" fmla="*/ 172 w 176"/>
                <a:gd name="T101" fmla="*/ 0 h 144"/>
                <a:gd name="T102" fmla="*/ 168 w 176"/>
                <a:gd name="T103" fmla="*/ 136 h 144"/>
                <a:gd name="T104" fmla="*/ 152 w 176"/>
                <a:gd name="T105" fmla="*/ 136 h 144"/>
                <a:gd name="T106" fmla="*/ 152 w 176"/>
                <a:gd name="T107" fmla="*/ 8 h 144"/>
                <a:gd name="T108" fmla="*/ 168 w 176"/>
                <a:gd name="T109" fmla="*/ 8 h 144"/>
                <a:gd name="T110" fmla="*/ 168 w 176"/>
                <a:gd name="T111" fmla="*/ 13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6" h="144">
                  <a:moveTo>
                    <a:pt x="28" y="88"/>
                  </a:moveTo>
                  <a:cubicBezTo>
                    <a:pt x="4" y="88"/>
                    <a:pt x="4" y="88"/>
                    <a:pt x="4" y="88"/>
                  </a:cubicBezTo>
                  <a:cubicBezTo>
                    <a:pt x="2" y="88"/>
                    <a:pt x="0" y="90"/>
                    <a:pt x="0" y="92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2"/>
                    <a:pt x="2" y="144"/>
                    <a:pt x="4" y="144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30" y="144"/>
                    <a:pt x="32" y="142"/>
                    <a:pt x="32" y="140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0"/>
                    <a:pt x="30" y="88"/>
                    <a:pt x="28" y="88"/>
                  </a:cubicBezTo>
                  <a:moveTo>
                    <a:pt x="24" y="136"/>
                  </a:moveTo>
                  <a:cubicBezTo>
                    <a:pt x="8" y="136"/>
                    <a:pt x="8" y="136"/>
                    <a:pt x="8" y="136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24" y="96"/>
                    <a:pt x="24" y="96"/>
                    <a:pt x="24" y="96"/>
                  </a:cubicBezTo>
                  <a:lnTo>
                    <a:pt x="24" y="136"/>
                  </a:lnTo>
                  <a:close/>
                  <a:moveTo>
                    <a:pt x="124" y="64"/>
                  </a:moveTo>
                  <a:cubicBezTo>
                    <a:pt x="100" y="64"/>
                    <a:pt x="100" y="64"/>
                    <a:pt x="100" y="64"/>
                  </a:cubicBezTo>
                  <a:cubicBezTo>
                    <a:pt x="98" y="64"/>
                    <a:pt x="96" y="66"/>
                    <a:pt x="96" y="68"/>
                  </a:cubicBezTo>
                  <a:cubicBezTo>
                    <a:pt x="96" y="140"/>
                    <a:pt x="96" y="140"/>
                    <a:pt x="96" y="140"/>
                  </a:cubicBezTo>
                  <a:cubicBezTo>
                    <a:pt x="96" y="142"/>
                    <a:pt x="98" y="144"/>
                    <a:pt x="100" y="144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6" y="144"/>
                    <a:pt x="128" y="142"/>
                    <a:pt x="128" y="140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6"/>
                    <a:pt x="126" y="64"/>
                    <a:pt x="124" y="64"/>
                  </a:cubicBezTo>
                  <a:moveTo>
                    <a:pt x="120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04" y="72"/>
                    <a:pt x="104" y="72"/>
                    <a:pt x="104" y="72"/>
                  </a:cubicBezTo>
                  <a:cubicBezTo>
                    <a:pt x="120" y="72"/>
                    <a:pt x="120" y="72"/>
                    <a:pt x="120" y="72"/>
                  </a:cubicBezTo>
                  <a:lnTo>
                    <a:pt x="120" y="136"/>
                  </a:lnTo>
                  <a:close/>
                  <a:moveTo>
                    <a:pt x="76" y="16"/>
                  </a:moveTo>
                  <a:cubicBezTo>
                    <a:pt x="52" y="16"/>
                    <a:pt x="52" y="16"/>
                    <a:pt x="52" y="16"/>
                  </a:cubicBezTo>
                  <a:cubicBezTo>
                    <a:pt x="50" y="16"/>
                    <a:pt x="48" y="18"/>
                    <a:pt x="48" y="2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48" y="142"/>
                    <a:pt x="50" y="144"/>
                    <a:pt x="52" y="144"/>
                  </a:cubicBezTo>
                  <a:cubicBezTo>
                    <a:pt x="76" y="144"/>
                    <a:pt x="76" y="144"/>
                    <a:pt x="76" y="144"/>
                  </a:cubicBezTo>
                  <a:cubicBezTo>
                    <a:pt x="78" y="144"/>
                    <a:pt x="80" y="142"/>
                    <a:pt x="80" y="14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18"/>
                    <a:pt x="78" y="16"/>
                    <a:pt x="76" y="16"/>
                  </a:cubicBezTo>
                  <a:moveTo>
                    <a:pt x="72" y="136"/>
                  </a:moveTo>
                  <a:cubicBezTo>
                    <a:pt x="56" y="136"/>
                    <a:pt x="56" y="136"/>
                    <a:pt x="56" y="13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72" y="24"/>
                    <a:pt x="72" y="24"/>
                    <a:pt x="72" y="24"/>
                  </a:cubicBezTo>
                  <a:lnTo>
                    <a:pt x="72" y="136"/>
                  </a:lnTo>
                  <a:close/>
                  <a:moveTo>
                    <a:pt x="172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46" y="0"/>
                    <a:pt x="144" y="2"/>
                    <a:pt x="144" y="4"/>
                  </a:cubicBezTo>
                  <a:cubicBezTo>
                    <a:pt x="144" y="140"/>
                    <a:pt x="144" y="140"/>
                    <a:pt x="144" y="140"/>
                  </a:cubicBezTo>
                  <a:cubicBezTo>
                    <a:pt x="144" y="142"/>
                    <a:pt x="146" y="144"/>
                    <a:pt x="148" y="144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74" y="144"/>
                    <a:pt x="176" y="142"/>
                    <a:pt x="176" y="140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2"/>
                    <a:pt x="174" y="0"/>
                    <a:pt x="172" y="0"/>
                  </a:cubicBezTo>
                  <a:moveTo>
                    <a:pt x="168" y="136"/>
                  </a:moveTo>
                  <a:cubicBezTo>
                    <a:pt x="152" y="136"/>
                    <a:pt x="152" y="136"/>
                    <a:pt x="152" y="136"/>
                  </a:cubicBezTo>
                  <a:cubicBezTo>
                    <a:pt x="152" y="8"/>
                    <a:pt x="152" y="8"/>
                    <a:pt x="152" y="8"/>
                  </a:cubicBezTo>
                  <a:cubicBezTo>
                    <a:pt x="168" y="8"/>
                    <a:pt x="168" y="8"/>
                    <a:pt x="168" y="8"/>
                  </a:cubicBezTo>
                  <a:lnTo>
                    <a:pt x="168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3" name="Freeform 125">
              <a:extLst>
                <a:ext uri="{FF2B5EF4-FFF2-40B4-BE49-F238E27FC236}">
                  <a16:creationId xmlns:a16="http://schemas.microsoft.com/office/drawing/2014/main" id="{32D37F69-7F4E-4686-975E-C10DF2C5B5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0559" y="5543034"/>
              <a:ext cx="334275" cy="303444"/>
            </a:xfrm>
            <a:custGeom>
              <a:avLst/>
              <a:gdLst>
                <a:gd name="T0" fmla="*/ 172 w 176"/>
                <a:gd name="T1" fmla="*/ 136 h 160"/>
                <a:gd name="T2" fmla="*/ 96 w 176"/>
                <a:gd name="T3" fmla="*/ 136 h 160"/>
                <a:gd name="T4" fmla="*/ 76 w 176"/>
                <a:gd name="T5" fmla="*/ 120 h 160"/>
                <a:gd name="T6" fmla="*/ 56 w 176"/>
                <a:gd name="T7" fmla="*/ 136 h 160"/>
                <a:gd name="T8" fmla="*/ 4 w 176"/>
                <a:gd name="T9" fmla="*/ 136 h 160"/>
                <a:gd name="T10" fmla="*/ 0 w 176"/>
                <a:gd name="T11" fmla="*/ 140 h 160"/>
                <a:gd name="T12" fmla="*/ 4 w 176"/>
                <a:gd name="T13" fmla="*/ 144 h 160"/>
                <a:gd name="T14" fmla="*/ 56 w 176"/>
                <a:gd name="T15" fmla="*/ 144 h 160"/>
                <a:gd name="T16" fmla="*/ 76 w 176"/>
                <a:gd name="T17" fmla="*/ 160 h 160"/>
                <a:gd name="T18" fmla="*/ 96 w 176"/>
                <a:gd name="T19" fmla="*/ 144 h 160"/>
                <a:gd name="T20" fmla="*/ 172 w 176"/>
                <a:gd name="T21" fmla="*/ 144 h 160"/>
                <a:gd name="T22" fmla="*/ 176 w 176"/>
                <a:gd name="T23" fmla="*/ 140 h 160"/>
                <a:gd name="T24" fmla="*/ 172 w 176"/>
                <a:gd name="T25" fmla="*/ 136 h 160"/>
                <a:gd name="T26" fmla="*/ 76 w 176"/>
                <a:gd name="T27" fmla="*/ 152 h 160"/>
                <a:gd name="T28" fmla="*/ 64 w 176"/>
                <a:gd name="T29" fmla="*/ 140 h 160"/>
                <a:gd name="T30" fmla="*/ 76 w 176"/>
                <a:gd name="T31" fmla="*/ 128 h 160"/>
                <a:gd name="T32" fmla="*/ 88 w 176"/>
                <a:gd name="T33" fmla="*/ 140 h 160"/>
                <a:gd name="T34" fmla="*/ 76 w 176"/>
                <a:gd name="T35" fmla="*/ 152 h 160"/>
                <a:gd name="T36" fmla="*/ 4 w 176"/>
                <a:gd name="T37" fmla="*/ 24 h 160"/>
                <a:gd name="T38" fmla="*/ 24 w 176"/>
                <a:gd name="T39" fmla="*/ 24 h 160"/>
                <a:gd name="T40" fmla="*/ 44 w 176"/>
                <a:gd name="T41" fmla="*/ 40 h 160"/>
                <a:gd name="T42" fmla="*/ 64 w 176"/>
                <a:gd name="T43" fmla="*/ 24 h 160"/>
                <a:gd name="T44" fmla="*/ 172 w 176"/>
                <a:gd name="T45" fmla="*/ 24 h 160"/>
                <a:gd name="T46" fmla="*/ 176 w 176"/>
                <a:gd name="T47" fmla="*/ 20 h 160"/>
                <a:gd name="T48" fmla="*/ 172 w 176"/>
                <a:gd name="T49" fmla="*/ 16 h 160"/>
                <a:gd name="T50" fmla="*/ 64 w 176"/>
                <a:gd name="T51" fmla="*/ 16 h 160"/>
                <a:gd name="T52" fmla="*/ 44 w 176"/>
                <a:gd name="T53" fmla="*/ 0 h 160"/>
                <a:gd name="T54" fmla="*/ 24 w 176"/>
                <a:gd name="T55" fmla="*/ 16 h 160"/>
                <a:gd name="T56" fmla="*/ 4 w 176"/>
                <a:gd name="T57" fmla="*/ 16 h 160"/>
                <a:gd name="T58" fmla="*/ 0 w 176"/>
                <a:gd name="T59" fmla="*/ 20 h 160"/>
                <a:gd name="T60" fmla="*/ 4 w 176"/>
                <a:gd name="T61" fmla="*/ 24 h 160"/>
                <a:gd name="T62" fmla="*/ 44 w 176"/>
                <a:gd name="T63" fmla="*/ 8 h 160"/>
                <a:gd name="T64" fmla="*/ 56 w 176"/>
                <a:gd name="T65" fmla="*/ 20 h 160"/>
                <a:gd name="T66" fmla="*/ 44 w 176"/>
                <a:gd name="T67" fmla="*/ 32 h 160"/>
                <a:gd name="T68" fmla="*/ 32 w 176"/>
                <a:gd name="T69" fmla="*/ 20 h 160"/>
                <a:gd name="T70" fmla="*/ 44 w 176"/>
                <a:gd name="T71" fmla="*/ 8 h 160"/>
                <a:gd name="T72" fmla="*/ 172 w 176"/>
                <a:gd name="T73" fmla="*/ 76 h 160"/>
                <a:gd name="T74" fmla="*/ 160 w 176"/>
                <a:gd name="T75" fmla="*/ 76 h 160"/>
                <a:gd name="T76" fmla="*/ 140 w 176"/>
                <a:gd name="T77" fmla="*/ 60 h 160"/>
                <a:gd name="T78" fmla="*/ 120 w 176"/>
                <a:gd name="T79" fmla="*/ 76 h 160"/>
                <a:gd name="T80" fmla="*/ 4 w 176"/>
                <a:gd name="T81" fmla="*/ 76 h 160"/>
                <a:gd name="T82" fmla="*/ 0 w 176"/>
                <a:gd name="T83" fmla="*/ 80 h 160"/>
                <a:gd name="T84" fmla="*/ 4 w 176"/>
                <a:gd name="T85" fmla="*/ 84 h 160"/>
                <a:gd name="T86" fmla="*/ 120 w 176"/>
                <a:gd name="T87" fmla="*/ 84 h 160"/>
                <a:gd name="T88" fmla="*/ 140 w 176"/>
                <a:gd name="T89" fmla="*/ 100 h 160"/>
                <a:gd name="T90" fmla="*/ 160 w 176"/>
                <a:gd name="T91" fmla="*/ 84 h 160"/>
                <a:gd name="T92" fmla="*/ 172 w 176"/>
                <a:gd name="T93" fmla="*/ 84 h 160"/>
                <a:gd name="T94" fmla="*/ 176 w 176"/>
                <a:gd name="T95" fmla="*/ 80 h 160"/>
                <a:gd name="T96" fmla="*/ 172 w 176"/>
                <a:gd name="T97" fmla="*/ 76 h 160"/>
                <a:gd name="T98" fmla="*/ 140 w 176"/>
                <a:gd name="T99" fmla="*/ 92 h 160"/>
                <a:gd name="T100" fmla="*/ 128 w 176"/>
                <a:gd name="T101" fmla="*/ 80 h 160"/>
                <a:gd name="T102" fmla="*/ 140 w 176"/>
                <a:gd name="T103" fmla="*/ 68 h 160"/>
                <a:gd name="T104" fmla="*/ 152 w 176"/>
                <a:gd name="T105" fmla="*/ 80 h 160"/>
                <a:gd name="T106" fmla="*/ 140 w 176"/>
                <a:gd name="T107" fmla="*/ 9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6" h="160">
                  <a:moveTo>
                    <a:pt x="172" y="136"/>
                  </a:moveTo>
                  <a:cubicBezTo>
                    <a:pt x="96" y="136"/>
                    <a:pt x="96" y="136"/>
                    <a:pt x="96" y="136"/>
                  </a:cubicBezTo>
                  <a:cubicBezTo>
                    <a:pt x="94" y="127"/>
                    <a:pt x="86" y="120"/>
                    <a:pt x="76" y="120"/>
                  </a:cubicBezTo>
                  <a:cubicBezTo>
                    <a:pt x="66" y="120"/>
                    <a:pt x="58" y="127"/>
                    <a:pt x="56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2" y="136"/>
                    <a:pt x="0" y="138"/>
                    <a:pt x="0" y="140"/>
                  </a:cubicBezTo>
                  <a:cubicBezTo>
                    <a:pt x="0" y="142"/>
                    <a:pt x="2" y="144"/>
                    <a:pt x="4" y="144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58" y="153"/>
                    <a:pt x="66" y="160"/>
                    <a:pt x="76" y="160"/>
                  </a:cubicBezTo>
                  <a:cubicBezTo>
                    <a:pt x="86" y="160"/>
                    <a:pt x="94" y="153"/>
                    <a:pt x="96" y="144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74" y="144"/>
                    <a:pt x="176" y="142"/>
                    <a:pt x="176" y="140"/>
                  </a:cubicBezTo>
                  <a:cubicBezTo>
                    <a:pt x="176" y="138"/>
                    <a:pt x="174" y="136"/>
                    <a:pt x="172" y="136"/>
                  </a:cubicBezTo>
                  <a:moveTo>
                    <a:pt x="76" y="152"/>
                  </a:moveTo>
                  <a:cubicBezTo>
                    <a:pt x="69" y="152"/>
                    <a:pt x="64" y="147"/>
                    <a:pt x="64" y="140"/>
                  </a:cubicBezTo>
                  <a:cubicBezTo>
                    <a:pt x="64" y="133"/>
                    <a:pt x="69" y="128"/>
                    <a:pt x="76" y="128"/>
                  </a:cubicBezTo>
                  <a:cubicBezTo>
                    <a:pt x="83" y="128"/>
                    <a:pt x="88" y="133"/>
                    <a:pt x="88" y="140"/>
                  </a:cubicBezTo>
                  <a:cubicBezTo>
                    <a:pt x="88" y="147"/>
                    <a:pt x="83" y="152"/>
                    <a:pt x="76" y="152"/>
                  </a:cubicBezTo>
                  <a:moveTo>
                    <a:pt x="4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6" y="33"/>
                    <a:pt x="34" y="40"/>
                    <a:pt x="44" y="40"/>
                  </a:cubicBezTo>
                  <a:cubicBezTo>
                    <a:pt x="54" y="40"/>
                    <a:pt x="62" y="33"/>
                    <a:pt x="64" y="24"/>
                  </a:cubicBezTo>
                  <a:cubicBezTo>
                    <a:pt x="172" y="24"/>
                    <a:pt x="172" y="24"/>
                    <a:pt x="172" y="24"/>
                  </a:cubicBezTo>
                  <a:cubicBezTo>
                    <a:pt x="174" y="24"/>
                    <a:pt x="176" y="22"/>
                    <a:pt x="176" y="20"/>
                  </a:cubicBezTo>
                  <a:cubicBezTo>
                    <a:pt x="176" y="18"/>
                    <a:pt x="174" y="16"/>
                    <a:pt x="172" y="1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2" y="7"/>
                    <a:pt x="54" y="0"/>
                    <a:pt x="44" y="0"/>
                  </a:cubicBezTo>
                  <a:cubicBezTo>
                    <a:pt x="34" y="0"/>
                    <a:pt x="26" y="7"/>
                    <a:pt x="2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0" y="18"/>
                    <a:pt x="0" y="20"/>
                  </a:cubicBezTo>
                  <a:cubicBezTo>
                    <a:pt x="0" y="22"/>
                    <a:pt x="2" y="24"/>
                    <a:pt x="4" y="24"/>
                  </a:cubicBezTo>
                  <a:moveTo>
                    <a:pt x="44" y="8"/>
                  </a:moveTo>
                  <a:cubicBezTo>
                    <a:pt x="51" y="8"/>
                    <a:pt x="56" y="13"/>
                    <a:pt x="56" y="20"/>
                  </a:cubicBezTo>
                  <a:cubicBezTo>
                    <a:pt x="56" y="27"/>
                    <a:pt x="51" y="32"/>
                    <a:pt x="44" y="32"/>
                  </a:cubicBezTo>
                  <a:cubicBezTo>
                    <a:pt x="37" y="32"/>
                    <a:pt x="32" y="27"/>
                    <a:pt x="32" y="20"/>
                  </a:cubicBezTo>
                  <a:cubicBezTo>
                    <a:pt x="32" y="13"/>
                    <a:pt x="37" y="8"/>
                    <a:pt x="44" y="8"/>
                  </a:cubicBezTo>
                  <a:moveTo>
                    <a:pt x="172" y="76"/>
                  </a:moveTo>
                  <a:cubicBezTo>
                    <a:pt x="160" y="76"/>
                    <a:pt x="160" y="76"/>
                    <a:pt x="160" y="76"/>
                  </a:cubicBezTo>
                  <a:cubicBezTo>
                    <a:pt x="158" y="67"/>
                    <a:pt x="150" y="60"/>
                    <a:pt x="140" y="60"/>
                  </a:cubicBezTo>
                  <a:cubicBezTo>
                    <a:pt x="130" y="60"/>
                    <a:pt x="122" y="67"/>
                    <a:pt x="120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8"/>
                    <a:pt x="0" y="80"/>
                  </a:cubicBezTo>
                  <a:cubicBezTo>
                    <a:pt x="0" y="82"/>
                    <a:pt x="2" y="84"/>
                    <a:pt x="4" y="84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2" y="93"/>
                    <a:pt x="130" y="100"/>
                    <a:pt x="140" y="100"/>
                  </a:cubicBezTo>
                  <a:cubicBezTo>
                    <a:pt x="150" y="100"/>
                    <a:pt x="158" y="93"/>
                    <a:pt x="160" y="84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4" y="84"/>
                    <a:pt x="176" y="82"/>
                    <a:pt x="176" y="80"/>
                  </a:cubicBezTo>
                  <a:cubicBezTo>
                    <a:pt x="176" y="78"/>
                    <a:pt x="174" y="76"/>
                    <a:pt x="172" y="76"/>
                  </a:cubicBezTo>
                  <a:moveTo>
                    <a:pt x="140" y="92"/>
                  </a:moveTo>
                  <a:cubicBezTo>
                    <a:pt x="133" y="92"/>
                    <a:pt x="128" y="87"/>
                    <a:pt x="128" y="80"/>
                  </a:cubicBezTo>
                  <a:cubicBezTo>
                    <a:pt x="128" y="73"/>
                    <a:pt x="133" y="68"/>
                    <a:pt x="140" y="68"/>
                  </a:cubicBezTo>
                  <a:cubicBezTo>
                    <a:pt x="147" y="68"/>
                    <a:pt x="152" y="73"/>
                    <a:pt x="152" y="80"/>
                  </a:cubicBezTo>
                  <a:cubicBezTo>
                    <a:pt x="152" y="87"/>
                    <a:pt x="147" y="92"/>
                    <a:pt x="140" y="9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4" name="Freeform 498">
              <a:extLst>
                <a:ext uri="{FF2B5EF4-FFF2-40B4-BE49-F238E27FC236}">
                  <a16:creationId xmlns:a16="http://schemas.microsoft.com/office/drawing/2014/main" id="{DEAE757C-1902-49E2-ACF2-0A97F198F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6692" y="3474846"/>
              <a:ext cx="334275" cy="335898"/>
            </a:xfrm>
            <a:custGeom>
              <a:avLst/>
              <a:gdLst>
                <a:gd name="T0" fmla="*/ 140 w 176"/>
                <a:gd name="T1" fmla="*/ 72 h 176"/>
                <a:gd name="T2" fmla="*/ 140 w 176"/>
                <a:gd name="T3" fmla="*/ 64 h 176"/>
                <a:gd name="T4" fmla="*/ 96 w 176"/>
                <a:gd name="T5" fmla="*/ 68 h 176"/>
                <a:gd name="T6" fmla="*/ 100 w 176"/>
                <a:gd name="T7" fmla="*/ 56 h 176"/>
                <a:gd name="T8" fmla="*/ 128 w 176"/>
                <a:gd name="T9" fmla="*/ 52 h 176"/>
                <a:gd name="T10" fmla="*/ 100 w 176"/>
                <a:gd name="T11" fmla="*/ 48 h 176"/>
                <a:gd name="T12" fmla="*/ 100 w 176"/>
                <a:gd name="T13" fmla="*/ 56 h 176"/>
                <a:gd name="T14" fmla="*/ 116 w 176"/>
                <a:gd name="T15" fmla="*/ 88 h 176"/>
                <a:gd name="T16" fmla="*/ 116 w 176"/>
                <a:gd name="T17" fmla="*/ 80 h 176"/>
                <a:gd name="T18" fmla="*/ 96 w 176"/>
                <a:gd name="T19" fmla="*/ 84 h 176"/>
                <a:gd name="T20" fmla="*/ 40 w 176"/>
                <a:gd name="T21" fmla="*/ 104 h 176"/>
                <a:gd name="T22" fmla="*/ 80 w 176"/>
                <a:gd name="T23" fmla="*/ 96 h 176"/>
                <a:gd name="T24" fmla="*/ 72 w 176"/>
                <a:gd name="T25" fmla="*/ 48 h 176"/>
                <a:gd name="T26" fmla="*/ 32 w 176"/>
                <a:gd name="T27" fmla="*/ 56 h 176"/>
                <a:gd name="T28" fmla="*/ 40 w 176"/>
                <a:gd name="T29" fmla="*/ 104 h 176"/>
                <a:gd name="T30" fmla="*/ 72 w 176"/>
                <a:gd name="T31" fmla="*/ 56 h 176"/>
                <a:gd name="T32" fmla="*/ 40 w 176"/>
                <a:gd name="T33" fmla="*/ 96 h 176"/>
                <a:gd name="T34" fmla="*/ 100 w 176"/>
                <a:gd name="T35" fmla="*/ 104 h 176"/>
                <a:gd name="T36" fmla="*/ 144 w 176"/>
                <a:gd name="T37" fmla="*/ 100 h 176"/>
                <a:gd name="T38" fmla="*/ 100 w 176"/>
                <a:gd name="T39" fmla="*/ 96 h 176"/>
                <a:gd name="T40" fmla="*/ 100 w 176"/>
                <a:gd name="T41" fmla="*/ 104 h 176"/>
                <a:gd name="T42" fmla="*/ 96 w 176"/>
                <a:gd name="T43" fmla="*/ 8 h 176"/>
                <a:gd name="T44" fmla="*/ 80 w 176"/>
                <a:gd name="T45" fmla="*/ 8 h 176"/>
                <a:gd name="T46" fmla="*/ 0 w 176"/>
                <a:gd name="T47" fmla="*/ 16 h 176"/>
                <a:gd name="T48" fmla="*/ 8 w 176"/>
                <a:gd name="T49" fmla="*/ 32 h 176"/>
                <a:gd name="T50" fmla="*/ 16 w 176"/>
                <a:gd name="T51" fmla="*/ 136 h 176"/>
                <a:gd name="T52" fmla="*/ 84 w 176"/>
                <a:gd name="T53" fmla="*/ 146 h 176"/>
                <a:gd name="T54" fmla="*/ 60 w 176"/>
                <a:gd name="T55" fmla="*/ 172 h 176"/>
                <a:gd name="T56" fmla="*/ 67 w 176"/>
                <a:gd name="T57" fmla="*/ 175 h 176"/>
                <a:gd name="T58" fmla="*/ 109 w 176"/>
                <a:gd name="T59" fmla="*/ 175 h 176"/>
                <a:gd name="T60" fmla="*/ 116 w 176"/>
                <a:gd name="T61" fmla="*/ 172 h 176"/>
                <a:gd name="T62" fmla="*/ 92 w 176"/>
                <a:gd name="T63" fmla="*/ 146 h 176"/>
                <a:gd name="T64" fmla="*/ 160 w 176"/>
                <a:gd name="T65" fmla="*/ 136 h 176"/>
                <a:gd name="T66" fmla="*/ 168 w 176"/>
                <a:gd name="T67" fmla="*/ 32 h 176"/>
                <a:gd name="T68" fmla="*/ 176 w 176"/>
                <a:gd name="T69" fmla="*/ 16 h 176"/>
                <a:gd name="T70" fmla="*/ 160 w 176"/>
                <a:gd name="T71" fmla="*/ 128 h 176"/>
                <a:gd name="T72" fmla="*/ 16 w 176"/>
                <a:gd name="T73" fmla="*/ 32 h 176"/>
                <a:gd name="T74" fmla="*/ 160 w 176"/>
                <a:gd name="T75" fmla="*/ 128 h 176"/>
                <a:gd name="T76" fmla="*/ 8 w 176"/>
                <a:gd name="T77" fmla="*/ 24 h 176"/>
                <a:gd name="T78" fmla="*/ 168 w 176"/>
                <a:gd name="T79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176">
                  <a:moveTo>
                    <a:pt x="100" y="72"/>
                  </a:moveTo>
                  <a:cubicBezTo>
                    <a:pt x="140" y="72"/>
                    <a:pt x="140" y="72"/>
                    <a:pt x="140" y="72"/>
                  </a:cubicBezTo>
                  <a:cubicBezTo>
                    <a:pt x="142" y="72"/>
                    <a:pt x="144" y="70"/>
                    <a:pt x="144" y="68"/>
                  </a:cubicBezTo>
                  <a:cubicBezTo>
                    <a:pt x="144" y="66"/>
                    <a:pt x="142" y="64"/>
                    <a:pt x="140" y="64"/>
                  </a:cubicBezTo>
                  <a:cubicBezTo>
                    <a:pt x="100" y="64"/>
                    <a:pt x="100" y="64"/>
                    <a:pt x="100" y="64"/>
                  </a:cubicBezTo>
                  <a:cubicBezTo>
                    <a:pt x="98" y="64"/>
                    <a:pt x="96" y="66"/>
                    <a:pt x="96" y="68"/>
                  </a:cubicBezTo>
                  <a:cubicBezTo>
                    <a:pt x="96" y="70"/>
                    <a:pt x="98" y="72"/>
                    <a:pt x="100" y="72"/>
                  </a:cubicBezTo>
                  <a:moveTo>
                    <a:pt x="100" y="56"/>
                  </a:moveTo>
                  <a:cubicBezTo>
                    <a:pt x="124" y="56"/>
                    <a:pt x="124" y="56"/>
                    <a:pt x="124" y="56"/>
                  </a:cubicBezTo>
                  <a:cubicBezTo>
                    <a:pt x="126" y="56"/>
                    <a:pt x="128" y="54"/>
                    <a:pt x="128" y="52"/>
                  </a:cubicBezTo>
                  <a:cubicBezTo>
                    <a:pt x="128" y="50"/>
                    <a:pt x="126" y="48"/>
                    <a:pt x="124" y="48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98" y="48"/>
                    <a:pt x="96" y="50"/>
                    <a:pt x="96" y="52"/>
                  </a:cubicBezTo>
                  <a:cubicBezTo>
                    <a:pt x="96" y="54"/>
                    <a:pt x="98" y="56"/>
                    <a:pt x="100" y="56"/>
                  </a:cubicBezTo>
                  <a:moveTo>
                    <a:pt x="100" y="88"/>
                  </a:moveTo>
                  <a:cubicBezTo>
                    <a:pt x="116" y="88"/>
                    <a:pt x="116" y="88"/>
                    <a:pt x="116" y="88"/>
                  </a:cubicBezTo>
                  <a:cubicBezTo>
                    <a:pt x="118" y="88"/>
                    <a:pt x="120" y="86"/>
                    <a:pt x="120" y="84"/>
                  </a:cubicBezTo>
                  <a:cubicBezTo>
                    <a:pt x="120" y="82"/>
                    <a:pt x="118" y="80"/>
                    <a:pt x="116" y="8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98" y="80"/>
                    <a:pt x="96" y="82"/>
                    <a:pt x="96" y="84"/>
                  </a:cubicBezTo>
                  <a:cubicBezTo>
                    <a:pt x="96" y="86"/>
                    <a:pt x="98" y="88"/>
                    <a:pt x="100" y="88"/>
                  </a:cubicBezTo>
                  <a:moveTo>
                    <a:pt x="40" y="104"/>
                  </a:moveTo>
                  <a:cubicBezTo>
                    <a:pt x="72" y="104"/>
                    <a:pt x="72" y="104"/>
                    <a:pt x="72" y="104"/>
                  </a:cubicBezTo>
                  <a:cubicBezTo>
                    <a:pt x="76" y="104"/>
                    <a:pt x="80" y="100"/>
                    <a:pt x="80" y="9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0" y="52"/>
                    <a:pt x="76" y="48"/>
                    <a:pt x="72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6" y="48"/>
                    <a:pt x="32" y="52"/>
                    <a:pt x="32" y="5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32" y="100"/>
                    <a:pt x="36" y="104"/>
                    <a:pt x="40" y="104"/>
                  </a:cubicBezTo>
                  <a:moveTo>
                    <a:pt x="40" y="56"/>
                  </a:moveTo>
                  <a:cubicBezTo>
                    <a:pt x="72" y="56"/>
                    <a:pt x="72" y="56"/>
                    <a:pt x="72" y="56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40" y="96"/>
                    <a:pt x="40" y="96"/>
                    <a:pt x="40" y="96"/>
                  </a:cubicBezTo>
                  <a:lnTo>
                    <a:pt x="40" y="56"/>
                  </a:lnTo>
                  <a:close/>
                  <a:moveTo>
                    <a:pt x="100" y="104"/>
                  </a:moveTo>
                  <a:cubicBezTo>
                    <a:pt x="140" y="104"/>
                    <a:pt x="140" y="104"/>
                    <a:pt x="140" y="104"/>
                  </a:cubicBezTo>
                  <a:cubicBezTo>
                    <a:pt x="142" y="104"/>
                    <a:pt x="144" y="102"/>
                    <a:pt x="144" y="100"/>
                  </a:cubicBezTo>
                  <a:cubicBezTo>
                    <a:pt x="144" y="98"/>
                    <a:pt x="142" y="96"/>
                    <a:pt x="140" y="96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98" y="96"/>
                    <a:pt x="96" y="98"/>
                    <a:pt x="96" y="100"/>
                  </a:cubicBezTo>
                  <a:cubicBezTo>
                    <a:pt x="96" y="102"/>
                    <a:pt x="98" y="104"/>
                    <a:pt x="100" y="104"/>
                  </a:cubicBezTo>
                  <a:moveTo>
                    <a:pt x="168" y="8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96" y="4"/>
                    <a:pt x="92" y="0"/>
                    <a:pt x="88" y="0"/>
                  </a:cubicBezTo>
                  <a:cubicBezTo>
                    <a:pt x="84" y="0"/>
                    <a:pt x="80" y="4"/>
                    <a:pt x="8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4" y="8"/>
                    <a:pt x="0" y="12"/>
                    <a:pt x="0" y="1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4" y="32"/>
                    <a:pt x="8" y="32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8" y="132"/>
                    <a:pt x="12" y="136"/>
                    <a:pt x="16" y="136"/>
                  </a:cubicBezTo>
                  <a:cubicBezTo>
                    <a:pt x="84" y="136"/>
                    <a:pt x="84" y="136"/>
                    <a:pt x="84" y="136"/>
                  </a:cubicBezTo>
                  <a:cubicBezTo>
                    <a:pt x="84" y="146"/>
                    <a:pt x="84" y="146"/>
                    <a:pt x="84" y="146"/>
                  </a:cubicBezTo>
                  <a:cubicBezTo>
                    <a:pt x="61" y="169"/>
                    <a:pt x="61" y="169"/>
                    <a:pt x="61" y="169"/>
                  </a:cubicBezTo>
                  <a:cubicBezTo>
                    <a:pt x="60" y="170"/>
                    <a:pt x="60" y="171"/>
                    <a:pt x="60" y="172"/>
                  </a:cubicBezTo>
                  <a:cubicBezTo>
                    <a:pt x="60" y="174"/>
                    <a:pt x="62" y="176"/>
                    <a:pt x="64" y="176"/>
                  </a:cubicBezTo>
                  <a:cubicBezTo>
                    <a:pt x="65" y="176"/>
                    <a:pt x="66" y="176"/>
                    <a:pt x="67" y="17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109" y="175"/>
                    <a:pt x="109" y="175"/>
                    <a:pt x="109" y="175"/>
                  </a:cubicBezTo>
                  <a:cubicBezTo>
                    <a:pt x="110" y="176"/>
                    <a:pt x="111" y="176"/>
                    <a:pt x="112" y="176"/>
                  </a:cubicBezTo>
                  <a:cubicBezTo>
                    <a:pt x="114" y="176"/>
                    <a:pt x="116" y="174"/>
                    <a:pt x="116" y="172"/>
                  </a:cubicBezTo>
                  <a:cubicBezTo>
                    <a:pt x="116" y="171"/>
                    <a:pt x="116" y="170"/>
                    <a:pt x="115" y="169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160" y="136"/>
                    <a:pt x="160" y="136"/>
                    <a:pt x="160" y="136"/>
                  </a:cubicBezTo>
                  <a:cubicBezTo>
                    <a:pt x="164" y="136"/>
                    <a:pt x="168" y="132"/>
                    <a:pt x="168" y="128"/>
                  </a:cubicBezTo>
                  <a:cubicBezTo>
                    <a:pt x="168" y="32"/>
                    <a:pt x="168" y="32"/>
                    <a:pt x="168" y="32"/>
                  </a:cubicBezTo>
                  <a:cubicBezTo>
                    <a:pt x="172" y="32"/>
                    <a:pt x="176" y="28"/>
                    <a:pt x="176" y="24"/>
                  </a:cubicBezTo>
                  <a:cubicBezTo>
                    <a:pt x="176" y="16"/>
                    <a:pt x="176" y="16"/>
                    <a:pt x="176" y="16"/>
                  </a:cubicBezTo>
                  <a:cubicBezTo>
                    <a:pt x="176" y="12"/>
                    <a:pt x="172" y="8"/>
                    <a:pt x="168" y="8"/>
                  </a:cubicBezTo>
                  <a:moveTo>
                    <a:pt x="160" y="128"/>
                  </a:moveTo>
                  <a:cubicBezTo>
                    <a:pt x="16" y="128"/>
                    <a:pt x="16" y="128"/>
                    <a:pt x="16" y="128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0" y="32"/>
                    <a:pt x="160" y="32"/>
                    <a:pt x="160" y="32"/>
                  </a:cubicBezTo>
                  <a:lnTo>
                    <a:pt x="160" y="128"/>
                  </a:lnTo>
                  <a:close/>
                  <a:moveTo>
                    <a:pt x="168" y="24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68" y="16"/>
                    <a:pt x="168" y="16"/>
                    <a:pt x="168" y="16"/>
                  </a:cubicBezTo>
                  <a:lnTo>
                    <a:pt x="168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D85936FA-19DD-4EF0-AD1A-62FBBDC019D5}"/>
              </a:ext>
            </a:extLst>
          </p:cNvPr>
          <p:cNvSpPr txBox="1"/>
          <p:nvPr/>
        </p:nvSpPr>
        <p:spPr>
          <a:xfrm>
            <a:off x="886826" y="1095554"/>
            <a:ext cx="246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B0F0"/>
                </a:solidFill>
              </a:rPr>
              <a:t>Sistema de Gestión Integral del Riesgo</a:t>
            </a:r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984EE7A8-0EF7-4325-AD54-1932921E9650}"/>
              </a:ext>
            </a:extLst>
          </p:cNvPr>
          <p:cNvSpPr/>
          <p:nvPr/>
        </p:nvSpPr>
        <p:spPr>
          <a:xfrm>
            <a:off x="1854679" y="1915064"/>
            <a:ext cx="526212" cy="33643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82A00C8-3F5C-43CC-8C69-A06696D2E27F}"/>
              </a:ext>
            </a:extLst>
          </p:cNvPr>
          <p:cNvSpPr txBox="1"/>
          <p:nvPr/>
        </p:nvSpPr>
        <p:spPr>
          <a:xfrm>
            <a:off x="938145" y="2392610"/>
            <a:ext cx="246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Autorregulación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96DD1EA-2DFA-40B1-9097-819CC110D60A}"/>
              </a:ext>
            </a:extLst>
          </p:cNvPr>
          <p:cNvSpPr txBox="1"/>
          <p:nvPr/>
        </p:nvSpPr>
        <p:spPr>
          <a:xfrm>
            <a:off x="8768574" y="1095553"/>
            <a:ext cx="246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B0F0"/>
                </a:solidFill>
              </a:rPr>
              <a:t>Supervisión Basada en Riesgos (SBR)</a:t>
            </a:r>
          </a:p>
        </p:txBody>
      </p:sp>
      <p:sp>
        <p:nvSpPr>
          <p:cNvPr id="37" name="Flecha: hacia abajo 36">
            <a:extLst>
              <a:ext uri="{FF2B5EF4-FFF2-40B4-BE49-F238E27FC236}">
                <a16:creationId xmlns:a16="http://schemas.microsoft.com/office/drawing/2014/main" id="{C292CD33-7D89-4D00-A6A7-0E9E8CBB005C}"/>
              </a:ext>
            </a:extLst>
          </p:cNvPr>
          <p:cNvSpPr/>
          <p:nvPr/>
        </p:nvSpPr>
        <p:spPr>
          <a:xfrm>
            <a:off x="9775911" y="1915064"/>
            <a:ext cx="526212" cy="33643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F399D38-58F0-4865-BF65-437CFD7919A4}"/>
              </a:ext>
            </a:extLst>
          </p:cNvPr>
          <p:cNvSpPr txBox="1"/>
          <p:nvPr/>
        </p:nvSpPr>
        <p:spPr>
          <a:xfrm>
            <a:off x="8859377" y="2392610"/>
            <a:ext cx="246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Regulación por acciones de IVC</a:t>
            </a:r>
          </a:p>
        </p:txBody>
      </p:sp>
    </p:spTree>
    <p:extLst>
      <p:ext uri="{BB962C8B-B14F-4D97-AF65-F5344CB8AC3E}">
        <p14:creationId xmlns:p14="http://schemas.microsoft.com/office/powerpoint/2010/main" val="3916041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C9387C66-6735-45AA-B0C1-0AD9D679D4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27448" y="959861"/>
          <a:ext cx="9433048" cy="2947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lipse 5">
            <a:extLst>
              <a:ext uri="{FF2B5EF4-FFF2-40B4-BE49-F238E27FC236}">
                <a16:creationId xmlns:a16="http://schemas.microsoft.com/office/drawing/2014/main" id="{98B6A176-22A7-483A-BE2F-83FB39333FB0}"/>
              </a:ext>
            </a:extLst>
          </p:cNvPr>
          <p:cNvSpPr/>
          <p:nvPr/>
        </p:nvSpPr>
        <p:spPr>
          <a:xfrm>
            <a:off x="1127448" y="3976017"/>
            <a:ext cx="9433048" cy="1224136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Visión macro de la concentración del riesgo</a:t>
            </a: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19567E53-47EA-4028-976C-4FA7353C4B96}"/>
              </a:ext>
            </a:extLst>
          </p:cNvPr>
          <p:cNvSpPr/>
          <p:nvPr/>
        </p:nvSpPr>
        <p:spPr>
          <a:xfrm>
            <a:off x="5663952" y="3212976"/>
            <a:ext cx="79208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5 CuadroTexto">
            <a:extLst>
              <a:ext uri="{FF2B5EF4-FFF2-40B4-BE49-F238E27FC236}">
                <a16:creationId xmlns:a16="http://schemas.microsoft.com/office/drawing/2014/main" id="{0C7EC65E-B8ED-480B-B3D5-227142AEE1EF}"/>
              </a:ext>
            </a:extLst>
          </p:cNvPr>
          <p:cNvSpPr txBox="1"/>
          <p:nvPr/>
        </p:nvSpPr>
        <p:spPr>
          <a:xfrm>
            <a:off x="2538823" y="181941"/>
            <a:ext cx="7114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Gestión del riesgo</a:t>
            </a:r>
          </a:p>
        </p:txBody>
      </p:sp>
      <p:pic>
        <p:nvPicPr>
          <p:cNvPr id="12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B28C27CC-60C4-49DA-81AF-0DAD51247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8799376-1CA8-4DF7-AA46-1DD8DB16E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26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igilar al vigilante o quien responde de los delitos de empresa | Legal |  Cinco Días">
            <a:extLst>
              <a:ext uri="{FF2B5EF4-FFF2-40B4-BE49-F238E27FC236}">
                <a16:creationId xmlns:a16="http://schemas.microsoft.com/office/drawing/2014/main" id="{6F797598-2901-42C2-8F3F-56DDE35B4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3 Grupo"/>
          <p:cNvGrpSpPr/>
          <p:nvPr/>
        </p:nvGrpSpPr>
        <p:grpSpPr>
          <a:xfrm>
            <a:off x="2822736" y="3630894"/>
            <a:ext cx="2630410" cy="1814330"/>
            <a:chOff x="3193107" y="145603"/>
            <a:chExt cx="2902148" cy="1741289"/>
          </a:xfrm>
          <a:solidFill>
            <a:srgbClr val="00B072">
              <a:alpha val="34000"/>
            </a:srgbClr>
          </a:solidFill>
        </p:grpSpPr>
        <p:sp>
          <p:nvSpPr>
            <p:cNvPr id="24" name="4 Rectángulo"/>
            <p:cNvSpPr/>
            <p:nvPr/>
          </p:nvSpPr>
          <p:spPr>
            <a:xfrm>
              <a:off x="3193107" y="145603"/>
              <a:ext cx="2902148" cy="1741289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5" name="5 Rectángulo"/>
            <p:cNvSpPr/>
            <p:nvPr/>
          </p:nvSpPr>
          <p:spPr>
            <a:xfrm>
              <a:off x="3193107" y="145603"/>
              <a:ext cx="2902148" cy="1741289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000" dirty="0">
                  <a:solidFill>
                    <a:schemeClr val="tx1"/>
                  </a:solidFill>
                  <a:cs typeface="Arial" panose="020B0604020202020204" pitchFamily="34" charset="0"/>
                </a:rPr>
                <a:t>Supervisión Basada en Riesgos (SBR)</a:t>
              </a:r>
            </a:p>
          </p:txBody>
        </p:sp>
      </p:grpSp>
      <p:grpSp>
        <p:nvGrpSpPr>
          <p:cNvPr id="26" name="6 Grupo"/>
          <p:cNvGrpSpPr/>
          <p:nvPr/>
        </p:nvGrpSpPr>
        <p:grpSpPr>
          <a:xfrm>
            <a:off x="2822736" y="1594162"/>
            <a:ext cx="2630410" cy="1680626"/>
            <a:chOff x="1485304" y="496"/>
            <a:chExt cx="3125390" cy="1875234"/>
          </a:xfrm>
          <a:solidFill>
            <a:srgbClr val="00B0F0">
              <a:alpha val="46000"/>
            </a:srgbClr>
          </a:solidFill>
        </p:grpSpPr>
        <p:sp>
          <p:nvSpPr>
            <p:cNvPr id="27" name="8 Rectángulo"/>
            <p:cNvSpPr/>
            <p:nvPr/>
          </p:nvSpPr>
          <p:spPr>
            <a:xfrm>
              <a:off x="1485304" y="496"/>
              <a:ext cx="3125390" cy="1875234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28" name="9 Rectángulo"/>
            <p:cNvSpPr/>
            <p:nvPr/>
          </p:nvSpPr>
          <p:spPr>
            <a:xfrm>
              <a:off x="1485304" y="496"/>
              <a:ext cx="3125390" cy="1875234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000" dirty="0">
                  <a:solidFill>
                    <a:schemeClr val="tx1"/>
                  </a:solidFill>
                  <a:cs typeface="Arial" panose="020B0604020202020204" pitchFamily="34" charset="0"/>
                </a:rPr>
                <a:t>Supervisión por Cumplimiento</a:t>
              </a:r>
            </a:p>
            <a:p>
              <a:pPr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000" dirty="0">
                  <a:solidFill>
                    <a:schemeClr val="tx1"/>
                  </a:solidFill>
                  <a:cs typeface="Arial" panose="020B0604020202020204" pitchFamily="34" charset="0"/>
                </a:rPr>
                <a:t>(Tradicional)</a:t>
              </a:r>
            </a:p>
          </p:txBody>
        </p:sp>
      </p:grpSp>
      <p:sp>
        <p:nvSpPr>
          <p:cNvPr id="31" name="12 Rectángulo"/>
          <p:cNvSpPr/>
          <p:nvPr/>
        </p:nvSpPr>
        <p:spPr>
          <a:xfrm>
            <a:off x="7824192" y="2636912"/>
            <a:ext cx="2455339" cy="2185841"/>
          </a:xfrm>
          <a:prstGeom prst="ellipse">
            <a:avLst/>
          </a:prstGeom>
          <a:solidFill>
            <a:srgbClr val="1A2028">
              <a:alpha val="48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47650" tIns="247650" rIns="247650" bIns="247650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O" sz="2000" dirty="0"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2" name="2 Flecha curvada hacia la izquierda"/>
          <p:cNvSpPr/>
          <p:nvPr/>
        </p:nvSpPr>
        <p:spPr>
          <a:xfrm>
            <a:off x="5570627" y="2266312"/>
            <a:ext cx="864096" cy="2808312"/>
          </a:xfrm>
          <a:prstGeom prst="curvedLeftArrow">
            <a:avLst/>
          </a:prstGeom>
          <a:solidFill>
            <a:schemeClr val="tx2">
              <a:lumMod val="50000"/>
              <a:alpha val="90000"/>
            </a:schemeClr>
          </a:solidFill>
          <a:ln>
            <a:solidFill>
              <a:schemeClr val="tx2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3" name="14 Flecha curvada hacia la izquierda"/>
          <p:cNvSpPr/>
          <p:nvPr/>
        </p:nvSpPr>
        <p:spPr>
          <a:xfrm rot="10800000">
            <a:off x="1841159" y="2266312"/>
            <a:ext cx="864096" cy="2808312"/>
          </a:xfrm>
          <a:prstGeom prst="curvedLeftArrow">
            <a:avLst/>
          </a:prstGeom>
          <a:solidFill>
            <a:schemeClr val="tx2">
              <a:lumMod val="50000"/>
              <a:alpha val="90000"/>
            </a:schemeClr>
          </a:solidFill>
          <a:ln>
            <a:solidFill>
              <a:schemeClr val="tx2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34" name="15 Flecha derecha"/>
          <p:cNvSpPr/>
          <p:nvPr/>
        </p:nvSpPr>
        <p:spPr>
          <a:xfrm>
            <a:off x="6650746" y="3326323"/>
            <a:ext cx="1080120" cy="916702"/>
          </a:xfrm>
          <a:prstGeom prst="rightArrow">
            <a:avLst/>
          </a:prstGeom>
          <a:solidFill>
            <a:schemeClr val="tx2">
              <a:lumMod val="50000"/>
              <a:alpha val="90000"/>
            </a:schemeClr>
          </a:solidFill>
          <a:ln>
            <a:solidFill>
              <a:schemeClr val="tx2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A5CD6B-2961-40A2-AA34-B0D6114FF0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879" b="71875" l="30566" r="73047">
                        <a14:foregroundMark x1="69629" y1="63574" x2="69629" y2="63574"/>
                        <a14:foregroundMark x1="73047" y1="61523" x2="73047" y2="61523"/>
                        <a14:foregroundMark x1="44922" y1="61523" x2="44922" y2="61523"/>
                        <a14:foregroundMark x1="38086" y1="32715" x2="38086" y2="32715"/>
                        <a14:foregroundMark x1="50488" y1="25879" x2="50488" y2="25879"/>
                        <a14:foregroundMark x1="46289" y1="27930" x2="46289" y2="27930"/>
                        <a14:foregroundMark x1="33301" y1="34082" x2="33301" y2="34082"/>
                        <a14:backgroundMark x1="71680" y1="32715" x2="71680" y2="32715"/>
                        <a14:backgroundMark x1="73730" y1="49219" x2="73730" y2="49219"/>
                        <a14:backgroundMark x1="40137" y1="40332" x2="42871" y2="38184"/>
                        <a14:backgroundMark x1="41406" y1="37305" x2="41406" y2="37305"/>
                        <a14:backgroundMark x1="41602" y1="37207" x2="39063" y2="46094"/>
                        <a14:backgroundMark x1="39063" y1="46094" x2="41992" y2="36914"/>
                        <a14:backgroundMark x1="41992" y1="36914" x2="46094" y2="34766"/>
                        <a14:backgroundMark x1="46094" y1="34766" x2="46191" y2="33984"/>
                        <a14:backgroundMark x1="57910" y1="40430" x2="57129" y2="45020"/>
                        <a14:backgroundMark x1="57129" y1="45020" x2="58203" y2="40918"/>
                        <a14:backgroundMark x1="42480" y1="36035" x2="40625" y2="41895"/>
                        <a14:backgroundMark x1="40039" y1="47754" x2="39941" y2="47754"/>
                        <a14:backgroundMark x1="56543" y1="45703" x2="58789" y2="48730"/>
                        <a14:backgroundMark x1="40430" y1="49902" x2="40430" y2="49512"/>
                        <a14:backgroundMark x1="30371" y1="35059" x2="30664" y2="38574"/>
                        <a14:backgroundMark x1="30469" y1="45117" x2="30469" y2="44824"/>
                        <a14:backgroundMark x1="40332" y1="50000" x2="40918" y2="50195"/>
                        <a14:backgroundMark x1="65430" y1="71777" x2="65039" y2="72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4" t="24650" r="23968" b="26477"/>
          <a:stretch/>
        </p:blipFill>
        <p:spPr>
          <a:xfrm>
            <a:off x="8755184" y="3825679"/>
            <a:ext cx="730302" cy="831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FFCD2B7-6995-462E-B0D8-08CD726F0101}"/>
              </a:ext>
            </a:extLst>
          </p:cNvPr>
          <p:cNvSpPr/>
          <p:nvPr/>
        </p:nvSpPr>
        <p:spPr>
          <a:xfrm>
            <a:off x="8117457" y="3035215"/>
            <a:ext cx="193231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4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Protección al Usuario</a:t>
            </a:r>
          </a:p>
        </p:txBody>
      </p:sp>
      <p:sp>
        <p:nvSpPr>
          <p:cNvPr id="30" name="4 CuadroTexto">
            <a:extLst>
              <a:ext uri="{FF2B5EF4-FFF2-40B4-BE49-F238E27FC236}">
                <a16:creationId xmlns:a16="http://schemas.microsoft.com/office/drawing/2014/main" id="{D1AB5501-DA06-4D24-AEBE-FAF2B0B3309B}"/>
              </a:ext>
            </a:extLst>
          </p:cNvPr>
          <p:cNvSpPr txBox="1"/>
          <p:nvPr/>
        </p:nvSpPr>
        <p:spPr>
          <a:xfrm>
            <a:off x="113730" y="36162"/>
            <a:ext cx="7152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s-CO"/>
            </a:defPPr>
            <a:lvl1pPr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CO" dirty="0"/>
              <a:t>Evolución de la supervisión</a:t>
            </a:r>
          </a:p>
        </p:txBody>
      </p:sp>
      <p:pic>
        <p:nvPicPr>
          <p:cNvPr id="15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E3A8B169-5A55-4E2D-9296-44D090180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0663461-7508-4E68-8A03-70FE66A2B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18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 CuadroTexto"/>
          <p:cNvSpPr txBox="1"/>
          <p:nvPr/>
        </p:nvSpPr>
        <p:spPr>
          <a:xfrm>
            <a:off x="182320" y="51196"/>
            <a:ext cx="65389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s-CO"/>
            </a:defPPr>
            <a:lvl1pPr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CO" dirty="0"/>
              <a:t>Modelos de Supervisión</a:t>
            </a:r>
          </a:p>
        </p:txBody>
      </p:sp>
      <p:grpSp>
        <p:nvGrpSpPr>
          <p:cNvPr id="23" name="3 Grupo"/>
          <p:cNvGrpSpPr/>
          <p:nvPr/>
        </p:nvGrpSpPr>
        <p:grpSpPr>
          <a:xfrm>
            <a:off x="1343472" y="4252283"/>
            <a:ext cx="2584147" cy="1441152"/>
            <a:chOff x="3193107" y="145603"/>
            <a:chExt cx="2902148" cy="1741289"/>
          </a:xfrm>
          <a:solidFill>
            <a:srgbClr val="00B072"/>
          </a:solidFill>
        </p:grpSpPr>
        <p:sp>
          <p:nvSpPr>
            <p:cNvPr id="24" name="4 Rectángulo"/>
            <p:cNvSpPr/>
            <p:nvPr/>
          </p:nvSpPr>
          <p:spPr>
            <a:xfrm>
              <a:off x="3193107" y="145603"/>
              <a:ext cx="2902148" cy="1741289"/>
            </a:xfrm>
            <a:prstGeom prst="rect">
              <a:avLst/>
            </a:prstGeom>
            <a:grpFill/>
            <a:ln>
              <a:solidFill>
                <a:srgbClr val="00B072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5" name="5 Rectángulo"/>
            <p:cNvSpPr/>
            <p:nvPr/>
          </p:nvSpPr>
          <p:spPr>
            <a:xfrm>
              <a:off x="3193107" y="145603"/>
              <a:ext cx="2902148" cy="1741289"/>
            </a:xfrm>
            <a:prstGeom prst="rect">
              <a:avLst/>
            </a:prstGeom>
            <a:grpFill/>
            <a:ln>
              <a:solidFill>
                <a:srgbClr val="00B072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marR="0" lvl="0" indent="0" algn="ctr" defTabSz="1555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El perfil de riesgo y la importancia sistémica de la entidad (entre una gama de resultados  posibles)</a:t>
              </a:r>
            </a:p>
          </p:txBody>
        </p:sp>
      </p:grpSp>
      <p:grpSp>
        <p:nvGrpSpPr>
          <p:cNvPr id="26" name="6 Grupo"/>
          <p:cNvGrpSpPr/>
          <p:nvPr/>
        </p:nvGrpSpPr>
        <p:grpSpPr>
          <a:xfrm>
            <a:off x="1343470" y="1944244"/>
            <a:ext cx="2584147" cy="1334949"/>
            <a:chOff x="1485304" y="496"/>
            <a:chExt cx="3125390" cy="1875234"/>
          </a:xfrm>
          <a:solidFill>
            <a:srgbClr val="00B072"/>
          </a:solidFill>
        </p:grpSpPr>
        <p:sp>
          <p:nvSpPr>
            <p:cNvPr id="27" name="8 Rectángulo"/>
            <p:cNvSpPr/>
            <p:nvPr/>
          </p:nvSpPr>
          <p:spPr>
            <a:xfrm>
              <a:off x="1485304" y="496"/>
              <a:ext cx="3125390" cy="1875234"/>
            </a:xfrm>
            <a:prstGeom prst="rect">
              <a:avLst/>
            </a:prstGeom>
            <a:grpFill/>
            <a:ln>
              <a:solidFill>
                <a:srgbClr val="00B072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8" name="9 Rectángulo"/>
            <p:cNvSpPr/>
            <p:nvPr/>
          </p:nvSpPr>
          <p:spPr>
            <a:xfrm>
              <a:off x="1485304" y="496"/>
              <a:ext cx="3125390" cy="1875234"/>
            </a:xfrm>
            <a:prstGeom prst="rect">
              <a:avLst/>
            </a:prstGeom>
            <a:grpFill/>
            <a:ln>
              <a:solidFill>
                <a:srgbClr val="00B072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El incumplimiento de la regla </a:t>
              </a:r>
            </a:p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(si o no)</a:t>
              </a:r>
            </a:p>
          </p:txBody>
        </p:sp>
      </p:grpSp>
      <p:grpSp>
        <p:nvGrpSpPr>
          <p:cNvPr id="19" name="6 Grupo"/>
          <p:cNvGrpSpPr/>
          <p:nvPr/>
        </p:nvGrpSpPr>
        <p:grpSpPr>
          <a:xfrm>
            <a:off x="4701697" y="2008622"/>
            <a:ext cx="2584147" cy="1334949"/>
            <a:chOff x="1485304" y="496"/>
            <a:chExt cx="3125390" cy="1875234"/>
          </a:xfrm>
          <a:solidFill>
            <a:srgbClr val="00B072"/>
          </a:solidFill>
        </p:grpSpPr>
        <p:sp>
          <p:nvSpPr>
            <p:cNvPr id="20" name="8 Rectángulo"/>
            <p:cNvSpPr/>
            <p:nvPr/>
          </p:nvSpPr>
          <p:spPr>
            <a:xfrm>
              <a:off x="1485304" y="496"/>
              <a:ext cx="3125390" cy="1875234"/>
            </a:xfrm>
            <a:prstGeom prst="rect">
              <a:avLst/>
            </a:prstGeom>
            <a:grpFill/>
            <a:ln>
              <a:solidFill>
                <a:srgbClr val="00B072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1" name="9 Rectángulo"/>
            <p:cNvSpPr/>
            <p:nvPr/>
          </p:nvSpPr>
          <p:spPr>
            <a:xfrm>
              <a:off x="1485304" y="496"/>
              <a:ext cx="3125390" cy="1875234"/>
            </a:xfrm>
            <a:prstGeom prst="rect">
              <a:avLst/>
            </a:prstGeom>
            <a:grpFill/>
            <a:ln>
              <a:solidFill>
                <a:srgbClr val="00B072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Define la acción de supervisión</a:t>
              </a:r>
            </a:p>
          </p:txBody>
        </p:sp>
      </p:grpSp>
      <p:grpSp>
        <p:nvGrpSpPr>
          <p:cNvPr id="22" name="6 Grupo"/>
          <p:cNvGrpSpPr/>
          <p:nvPr/>
        </p:nvGrpSpPr>
        <p:grpSpPr>
          <a:xfrm>
            <a:off x="4701697" y="4247462"/>
            <a:ext cx="2584147" cy="1444981"/>
            <a:chOff x="1485304" y="496"/>
            <a:chExt cx="3125390" cy="1875234"/>
          </a:xfrm>
          <a:solidFill>
            <a:srgbClr val="00B072"/>
          </a:solidFill>
        </p:grpSpPr>
        <p:sp>
          <p:nvSpPr>
            <p:cNvPr id="35" name="8 Rectángulo"/>
            <p:cNvSpPr/>
            <p:nvPr/>
          </p:nvSpPr>
          <p:spPr>
            <a:xfrm>
              <a:off x="1485304" y="496"/>
              <a:ext cx="3125390" cy="1875234"/>
            </a:xfrm>
            <a:prstGeom prst="rect">
              <a:avLst/>
            </a:prstGeom>
            <a:grpFill/>
            <a:ln>
              <a:solidFill>
                <a:srgbClr val="00B072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36" name="9 Rectángulo"/>
            <p:cNvSpPr/>
            <p:nvPr/>
          </p:nvSpPr>
          <p:spPr>
            <a:xfrm>
              <a:off x="1485304" y="496"/>
              <a:ext cx="3125390" cy="1875234"/>
            </a:xfrm>
            <a:prstGeom prst="rect">
              <a:avLst/>
            </a:prstGeom>
            <a:grpFill/>
            <a:ln>
              <a:solidFill>
                <a:srgbClr val="00B072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marL="0" marR="0" lvl="0" indent="0" algn="ctr" defTabSz="1644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Define el alcance de las acciones de supervisión</a:t>
              </a:r>
            </a:p>
          </p:txBody>
        </p:sp>
      </p:grpSp>
      <p:sp>
        <p:nvSpPr>
          <p:cNvPr id="37" name="15 Flecha derecha"/>
          <p:cNvSpPr/>
          <p:nvPr/>
        </p:nvSpPr>
        <p:spPr>
          <a:xfrm>
            <a:off x="4096573" y="4948233"/>
            <a:ext cx="492050" cy="417605"/>
          </a:xfrm>
          <a:prstGeom prst="rightArrow">
            <a:avLst/>
          </a:prstGeom>
          <a:solidFill>
            <a:schemeClr val="tx2">
              <a:lumMod val="50000"/>
              <a:alpha val="90000"/>
            </a:schemeClr>
          </a:solidFill>
          <a:ln>
            <a:solidFill>
              <a:schemeClr val="tx2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8" name="15 Flecha derecha"/>
          <p:cNvSpPr/>
          <p:nvPr/>
        </p:nvSpPr>
        <p:spPr>
          <a:xfrm>
            <a:off x="4068632" y="2611719"/>
            <a:ext cx="492050" cy="417605"/>
          </a:xfrm>
          <a:prstGeom prst="rightArrow">
            <a:avLst/>
          </a:prstGeom>
          <a:solidFill>
            <a:schemeClr val="tx2">
              <a:lumMod val="50000"/>
              <a:alpha val="90000"/>
            </a:schemeClr>
          </a:solidFill>
          <a:ln>
            <a:solidFill>
              <a:schemeClr val="tx2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1343472" y="1198338"/>
            <a:ext cx="6884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Supervisión Basada en el Cumplimento (SBC):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1343472" y="3753745"/>
            <a:ext cx="6884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Supervisión Basada en el Riesgo (SBR):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426859" y="1946809"/>
            <a:ext cx="3882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Asume que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En las reglas se encuentran todos los riesgos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Las acciones definidas son adecuadas, proporcionadas y eficaces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7469868" y="3753745"/>
            <a:ext cx="3945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Necesita instrumentos para: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Categorización de los riesgos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Matriz de riesgo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Matriz de la respuestas del supervisor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7469868" y="5133157"/>
            <a:ext cx="3882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Nuevas habilidades del personal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Apoyo de instrucciones / circulares para la SBR</a:t>
            </a:r>
          </a:p>
        </p:txBody>
      </p:sp>
      <p:pic>
        <p:nvPicPr>
          <p:cNvPr id="32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A73561B5-0282-48AF-8469-0D9A89550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1786067B-130F-4F56-9AB4-D2353080B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21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esbalance. | CONEXIÓN PERMANENTE.">
            <a:extLst>
              <a:ext uri="{FF2B5EF4-FFF2-40B4-BE49-F238E27FC236}">
                <a16:creationId xmlns:a16="http://schemas.microsoft.com/office/drawing/2014/main" id="{E7878987-8482-440F-9BB8-E14238448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4 CuadroTexto"/>
          <p:cNvSpPr txBox="1"/>
          <p:nvPr/>
        </p:nvSpPr>
        <p:spPr>
          <a:xfrm>
            <a:off x="210415" y="36162"/>
            <a:ext cx="101531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s-CO"/>
            </a:defPPr>
            <a:lvl1pPr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CO" dirty="0"/>
              <a:t>Riesgo en Salud vs Riesgos Financieros</a:t>
            </a:r>
          </a:p>
        </p:txBody>
      </p:sp>
      <p:graphicFrame>
        <p:nvGraphicFramePr>
          <p:cNvPr id="11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033222"/>
              </p:ext>
            </p:extLst>
          </p:nvPr>
        </p:nvGraphicFramePr>
        <p:xfrm>
          <a:off x="1487488" y="1059426"/>
          <a:ext cx="9361040" cy="4889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607E5618-382A-4818-9572-5C3BAD7FC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A0CE79F-A9F0-4BD2-B755-9238A3C1FA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20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36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医疗行业企业新闻传播误区解读-万搏官网官网PR-Newswire">
            <a:extLst>
              <a:ext uri="{FF2B5EF4-FFF2-40B4-BE49-F238E27FC236}">
                <a16:creationId xmlns:a16="http://schemas.microsoft.com/office/drawing/2014/main" id="{A43EC96B-AF25-4C80-882F-0105C7139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1" r="14407" b="909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38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484169-BB42-47AB-8043-91914048B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2523237"/>
            <a:ext cx="4901854" cy="1811526"/>
          </a:xfrm>
        </p:spPr>
        <p:txBody>
          <a:bodyPr anchor="b">
            <a:noAutofit/>
          </a:bodyPr>
          <a:lstStyle/>
          <a:p>
            <a:pPr algn="l"/>
            <a:r>
              <a:rPr lang="es-CO" b="1" dirty="0"/>
              <a:t>Riesgo en Salud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CA2481-0DDD-4F34-96F2-8D3379979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621" y="4719065"/>
            <a:ext cx="6155733" cy="125139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CO" sz="1600" dirty="0"/>
              <a:t>Superintendencia  Delegada para la Supervisión de Riesgos</a:t>
            </a:r>
          </a:p>
          <a:p>
            <a:pPr algn="l"/>
            <a:r>
              <a:rPr lang="es-CO" sz="1600" dirty="0"/>
              <a:t>Dirección para la Supervisión de Riesgos en Salud</a:t>
            </a:r>
          </a:p>
          <a:p>
            <a:pPr algn="l"/>
            <a:endParaRPr lang="es-CO" sz="1600" dirty="0"/>
          </a:p>
          <a:p>
            <a:pPr algn="l"/>
            <a:r>
              <a:rPr lang="es-CO" sz="1600" dirty="0"/>
              <a:t>Julio de 2021</a:t>
            </a:r>
          </a:p>
        </p:txBody>
      </p:sp>
      <p:sp>
        <p:nvSpPr>
          <p:cNvPr id="1043" name="Rectangle 1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4" name="Rectangle 1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40AB092A-88F8-46DE-BB13-B3A980F38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B68BFF-0ABC-454A-B279-7B147D6DE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42" y="464274"/>
            <a:ext cx="1123950" cy="33337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F31544A5-7F73-4A53-9263-6A3B2959B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955" y="6099232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17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a Gestión del Riesgo en el Proyecto Empresarial">
            <a:extLst>
              <a:ext uri="{FF2B5EF4-FFF2-40B4-BE49-F238E27FC236}">
                <a16:creationId xmlns:a16="http://schemas.microsoft.com/office/drawing/2014/main" id="{D958DF33-FBBF-4FD4-B804-D508ECB49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062E8F6-D33B-4174-9D5E-30CD046C7BD9}"/>
              </a:ext>
            </a:extLst>
          </p:cNvPr>
          <p:cNvGraphicFramePr/>
          <p:nvPr/>
        </p:nvGraphicFramePr>
        <p:xfrm>
          <a:off x="3808028" y="3429000"/>
          <a:ext cx="7578670" cy="2887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CE6F2150-5218-4A69-88BF-86EEA08BA818}"/>
              </a:ext>
            </a:extLst>
          </p:cNvPr>
          <p:cNvSpPr txBox="1"/>
          <p:nvPr/>
        </p:nvSpPr>
        <p:spPr>
          <a:xfrm>
            <a:off x="4339087" y="1132608"/>
            <a:ext cx="7430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“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Posibilidad que ocurra un evento que pueda afectar negativamente el cumplimiento de la operación 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 una Entidad y que atenten contra los objetivos del SGSSS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CE 004 / 2018</a:t>
            </a:r>
          </a:p>
        </p:txBody>
      </p:sp>
      <p:sp>
        <p:nvSpPr>
          <p:cNvPr id="12" name="4 CuadroTexto">
            <a:extLst>
              <a:ext uri="{FF2B5EF4-FFF2-40B4-BE49-F238E27FC236}">
                <a16:creationId xmlns:a16="http://schemas.microsoft.com/office/drawing/2014/main" id="{11E49E38-2D94-4BD1-82D6-66559BA76383}"/>
              </a:ext>
            </a:extLst>
          </p:cNvPr>
          <p:cNvSpPr txBox="1"/>
          <p:nvPr/>
        </p:nvSpPr>
        <p:spPr>
          <a:xfrm>
            <a:off x="181155" y="140638"/>
            <a:ext cx="8376249" cy="5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s-CO"/>
            </a:defPPr>
            <a:lvl1pPr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CO" dirty="0"/>
              <a:t>Supervisión Basada en Riesgos (SBR)</a:t>
            </a:r>
          </a:p>
        </p:txBody>
      </p:sp>
      <p:pic>
        <p:nvPicPr>
          <p:cNvPr id="7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18249FB0-5B8C-48A9-A217-7C53D7B0A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37489F6-9D23-4D31-9750-63B133CF0C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74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oticias - Directorio Pemex">
            <a:extLst>
              <a:ext uri="{FF2B5EF4-FFF2-40B4-BE49-F238E27FC236}">
                <a16:creationId xmlns:a16="http://schemas.microsoft.com/office/drawing/2014/main" id="{3477147A-0240-450E-9824-B89326102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9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19ED967A-07D2-4F2D-965C-E7935A2BDA8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9853" y="1444720"/>
          <a:ext cx="11014494" cy="4552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405602F3-E3D9-2143-9172-AF47F255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53" y="268498"/>
            <a:ext cx="3359890" cy="7235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r>
              <a:rPr lang="es-CO" sz="3600" b="1" dirty="0">
                <a:ea typeface="+mn-ea"/>
                <a:cs typeface="+mn-cs"/>
              </a:rPr>
              <a:t>Y la SBR</a:t>
            </a:r>
          </a:p>
        </p:txBody>
      </p:sp>
      <p:pic>
        <p:nvPicPr>
          <p:cNvPr id="6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CBAFF121-135F-4A03-99F2-AA72F6FEE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51B56BD-775A-43FD-8461-D2C6596195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70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tapas de la vida profesional | Randstad">
            <a:extLst>
              <a:ext uri="{FF2B5EF4-FFF2-40B4-BE49-F238E27FC236}">
                <a16:creationId xmlns:a16="http://schemas.microsoft.com/office/drawing/2014/main" id="{1C934EB0-42A1-4E93-ABC0-FAE70A49B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0B7E63C-FF5F-7A4D-9041-D191DE06F2A2}"/>
              </a:ext>
            </a:extLst>
          </p:cNvPr>
          <p:cNvSpPr/>
          <p:nvPr/>
        </p:nvSpPr>
        <p:spPr>
          <a:xfrm>
            <a:off x="730130" y="1133356"/>
            <a:ext cx="113094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FF0000"/>
              </a:buClr>
              <a:buSzPct val="152000"/>
            </a:pPr>
            <a:r>
              <a:rPr lang="es-CO" sz="2800" dirty="0"/>
              <a:t>Identificación de riesgos</a:t>
            </a:r>
          </a:p>
          <a:p>
            <a:pPr lvl="1">
              <a:buClr>
                <a:srgbClr val="FF0000"/>
              </a:buClr>
              <a:buSzPct val="152000"/>
            </a:pPr>
            <a:r>
              <a:rPr lang="es-CO" sz="2800" dirty="0"/>
              <a:t>Evaluación y medición de riesgos</a:t>
            </a:r>
          </a:p>
          <a:p>
            <a:pPr lvl="1">
              <a:buClr>
                <a:srgbClr val="FF0000"/>
              </a:buClr>
              <a:buSzPct val="152000"/>
            </a:pPr>
            <a:r>
              <a:rPr lang="es-CO" sz="2800" dirty="0"/>
              <a:t>Selección de estrategias para el tratamiento y control de los riesgos</a:t>
            </a:r>
          </a:p>
          <a:p>
            <a:pPr lvl="1">
              <a:buClr>
                <a:srgbClr val="FF0000"/>
              </a:buClr>
              <a:buSzPct val="152000"/>
            </a:pPr>
            <a:r>
              <a:rPr lang="es-CO" sz="2800" dirty="0"/>
              <a:t>Seguimiento y monitoreo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215B3A-3E9E-AA49-A2BB-F7271775EB15}"/>
              </a:ext>
            </a:extLst>
          </p:cNvPr>
          <p:cNvSpPr txBox="1"/>
          <p:nvPr/>
        </p:nvSpPr>
        <p:spPr>
          <a:xfrm>
            <a:off x="293000" y="152329"/>
            <a:ext cx="14686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s-CO"/>
            </a:defPPr>
            <a:lvl1pPr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CO" dirty="0"/>
              <a:t>Fases</a:t>
            </a:r>
          </a:p>
        </p:txBody>
      </p:sp>
      <p:pic>
        <p:nvPicPr>
          <p:cNvPr id="7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AF0DD82E-A55C-4515-A74B-6367F0241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B7ACFD8-41F4-49B0-BA9D-C63317489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310ECA0-0D40-4CB0-80B1-BB0D5D5C161A}"/>
              </a:ext>
            </a:extLst>
          </p:cNvPr>
          <p:cNvSpPr/>
          <p:nvPr/>
        </p:nvSpPr>
        <p:spPr>
          <a:xfrm>
            <a:off x="1079440" y="4071461"/>
            <a:ext cx="10610850" cy="2246769"/>
          </a:xfrm>
          <a:prstGeom prst="rect">
            <a:avLst/>
          </a:prstGeom>
          <a:solidFill>
            <a:schemeClr val="accent5">
              <a:lumMod val="50000"/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buSzPct val="152000"/>
            </a:pPr>
            <a:r>
              <a:rPr lang="es-CO" sz="2800" dirty="0"/>
              <a:t>Las entidades deben </a:t>
            </a:r>
            <a:r>
              <a:rPr lang="es-CO" sz="2800" b="1" dirty="0">
                <a:solidFill>
                  <a:srgbClr val="00B0F0"/>
                </a:solidFill>
              </a:rPr>
              <a:t>adoptar</a:t>
            </a:r>
            <a:r>
              <a:rPr lang="es-CO" sz="2800" dirty="0"/>
              <a:t>, en relación con el marco de su Sistema Integrado de Gestión de Riesgos, las </a:t>
            </a:r>
            <a:r>
              <a:rPr lang="es-CO" sz="2800" b="1" dirty="0">
                <a:solidFill>
                  <a:srgbClr val="00B0F0"/>
                </a:solidFill>
              </a:rPr>
              <a:t>políticas o lineamentos generales</a:t>
            </a:r>
            <a:r>
              <a:rPr lang="es-CO" sz="2800" dirty="0"/>
              <a:t> que permitan el desarrollo del ciclo de la gestión de los </a:t>
            </a:r>
            <a:r>
              <a:rPr lang="es-CO" sz="2800" b="1" dirty="0">
                <a:solidFill>
                  <a:srgbClr val="00B0F0"/>
                </a:solidFill>
              </a:rPr>
              <a:t>riesgos prioritarios </a:t>
            </a:r>
            <a:r>
              <a:rPr lang="es-CO" sz="2800" dirty="0"/>
              <a:t>de forma </a:t>
            </a:r>
            <a:r>
              <a:rPr lang="es-CO" sz="2800" b="1" dirty="0">
                <a:solidFill>
                  <a:srgbClr val="00B0F0"/>
                </a:solidFill>
              </a:rPr>
              <a:t>eficiente y oportuna</a:t>
            </a:r>
            <a:r>
              <a:rPr lang="es-CO" sz="2800" dirty="0"/>
              <a:t>.</a:t>
            </a:r>
            <a:endParaRPr lang="es-CO" sz="2400" dirty="0"/>
          </a:p>
        </p:txBody>
      </p:sp>
      <p:sp>
        <p:nvSpPr>
          <p:cNvPr id="9" name="Freeform 376">
            <a:extLst>
              <a:ext uri="{FF2B5EF4-FFF2-40B4-BE49-F238E27FC236}">
                <a16:creationId xmlns:a16="http://schemas.microsoft.com/office/drawing/2014/main" id="{41E1A466-02A7-4889-B199-B2633055B1B9}"/>
              </a:ext>
            </a:extLst>
          </p:cNvPr>
          <p:cNvSpPr>
            <a:spLocks noEditPoints="1"/>
          </p:cNvSpPr>
          <p:nvPr/>
        </p:nvSpPr>
        <p:spPr bwMode="auto">
          <a:xfrm>
            <a:off x="841148" y="1239998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sp>
        <p:nvSpPr>
          <p:cNvPr id="10" name="Freeform 376">
            <a:extLst>
              <a:ext uri="{FF2B5EF4-FFF2-40B4-BE49-F238E27FC236}">
                <a16:creationId xmlns:a16="http://schemas.microsoft.com/office/drawing/2014/main" id="{A07D34B9-7D25-4D43-B25B-EA2500E05ECC}"/>
              </a:ext>
            </a:extLst>
          </p:cNvPr>
          <p:cNvSpPr>
            <a:spLocks noEditPoints="1"/>
          </p:cNvSpPr>
          <p:nvPr/>
        </p:nvSpPr>
        <p:spPr bwMode="auto">
          <a:xfrm>
            <a:off x="841147" y="1693509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sp>
        <p:nvSpPr>
          <p:cNvPr id="11" name="Freeform 376">
            <a:extLst>
              <a:ext uri="{FF2B5EF4-FFF2-40B4-BE49-F238E27FC236}">
                <a16:creationId xmlns:a16="http://schemas.microsoft.com/office/drawing/2014/main" id="{E3740AE2-4AD2-4A61-A03D-B1113643FEF4}"/>
              </a:ext>
            </a:extLst>
          </p:cNvPr>
          <p:cNvSpPr>
            <a:spLocks noEditPoints="1"/>
          </p:cNvSpPr>
          <p:nvPr/>
        </p:nvSpPr>
        <p:spPr bwMode="auto">
          <a:xfrm>
            <a:off x="860198" y="2124155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sp>
        <p:nvSpPr>
          <p:cNvPr id="12" name="Freeform 376">
            <a:extLst>
              <a:ext uri="{FF2B5EF4-FFF2-40B4-BE49-F238E27FC236}">
                <a16:creationId xmlns:a16="http://schemas.microsoft.com/office/drawing/2014/main" id="{A19CDA0E-1947-45BA-AB3B-7BE3B3C15FEA}"/>
              </a:ext>
            </a:extLst>
          </p:cNvPr>
          <p:cNvSpPr>
            <a:spLocks noEditPoints="1"/>
          </p:cNvSpPr>
          <p:nvPr/>
        </p:nvSpPr>
        <p:spPr bwMode="auto">
          <a:xfrm>
            <a:off x="841146" y="2950504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18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Qué es y cómo aplicar el análisis de procesos empresariales – CambioDigital  OnLine">
            <a:extLst>
              <a:ext uri="{FF2B5EF4-FFF2-40B4-BE49-F238E27FC236}">
                <a16:creationId xmlns:a16="http://schemas.microsoft.com/office/drawing/2014/main" id="{082F5E02-0710-4DA7-AAE6-186176658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5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B876A06-EA43-48EF-94A4-286F7E0A2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7" name="5 CuadroTexto">
            <a:extLst>
              <a:ext uri="{FF2B5EF4-FFF2-40B4-BE49-F238E27FC236}">
                <a16:creationId xmlns:a16="http://schemas.microsoft.com/office/drawing/2014/main" id="{29F1F46C-A7B9-4E7A-9763-A649CB6AEEBE}"/>
              </a:ext>
            </a:extLst>
          </p:cNvPr>
          <p:cNvSpPr txBox="1"/>
          <p:nvPr/>
        </p:nvSpPr>
        <p:spPr>
          <a:xfrm>
            <a:off x="160068" y="142762"/>
            <a:ext cx="856895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s-CO"/>
            </a:defPPr>
            <a:lvl1pPr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CO" dirty="0"/>
              <a:t>Categorías de riesgo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3ACDCDD-C6FB-4BC2-9EDD-5C3A84C5DD6E}"/>
              </a:ext>
            </a:extLst>
          </p:cNvPr>
          <p:cNvSpPr/>
          <p:nvPr/>
        </p:nvSpPr>
        <p:spPr>
          <a:xfrm>
            <a:off x="1055440" y="848906"/>
            <a:ext cx="792088" cy="574258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dirty="0">
                <a:solidFill>
                  <a:prstClr val="white"/>
                </a:solidFill>
              </a:rPr>
              <a:t>Riesgo de grupo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0C5CBF72-18EC-4FA3-BABF-50B7F42BEFD4}"/>
              </a:ext>
            </a:extLst>
          </p:cNvPr>
          <p:cNvSpPr/>
          <p:nvPr/>
        </p:nvSpPr>
        <p:spPr>
          <a:xfrm rot="5400000">
            <a:off x="2904187" y="-26293"/>
            <a:ext cx="598436" cy="242372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Salud: actuarial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AD79FCE7-2872-4754-9787-117D9F429847}"/>
              </a:ext>
            </a:extLst>
          </p:cNvPr>
          <p:cNvSpPr/>
          <p:nvPr/>
        </p:nvSpPr>
        <p:spPr>
          <a:xfrm rot="5400000">
            <a:off x="2871215" y="749132"/>
            <a:ext cx="664380" cy="242372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dirty="0">
                <a:solidFill>
                  <a:prstClr val="white"/>
                </a:solidFill>
              </a:rPr>
              <a:t>Salud: Resultados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198FC724-364A-413A-8FB4-181D2D8C2970}"/>
              </a:ext>
            </a:extLst>
          </p:cNvPr>
          <p:cNvSpPr/>
          <p:nvPr/>
        </p:nvSpPr>
        <p:spPr>
          <a:xfrm rot="5400000">
            <a:off x="2918302" y="1494132"/>
            <a:ext cx="570206" cy="242372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dirty="0">
                <a:solidFill>
                  <a:prstClr val="white"/>
                </a:solidFill>
              </a:rPr>
              <a:t>Liquidez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46BC8B21-2A4D-4AD5-95D2-A6F609ED996C}"/>
              </a:ext>
            </a:extLst>
          </p:cNvPr>
          <p:cNvSpPr/>
          <p:nvPr/>
        </p:nvSpPr>
        <p:spPr>
          <a:xfrm rot="5400000">
            <a:off x="2918302" y="2214212"/>
            <a:ext cx="570206" cy="242372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dirty="0">
                <a:solidFill>
                  <a:prstClr val="white"/>
                </a:solidFill>
              </a:rPr>
              <a:t>Operacional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7E26B2B5-A3FF-4B27-9CD6-BF164F309A72}"/>
              </a:ext>
            </a:extLst>
          </p:cNvPr>
          <p:cNvSpPr/>
          <p:nvPr/>
        </p:nvSpPr>
        <p:spPr>
          <a:xfrm rot="5400000">
            <a:off x="2918302" y="2934292"/>
            <a:ext cx="570206" cy="242372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dirty="0">
                <a:solidFill>
                  <a:prstClr val="white"/>
                </a:solidFill>
              </a:rPr>
              <a:t>Reputacional</a:t>
            </a: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55BD3C83-2BCE-4ADB-A7AB-EC279BD48BF5}"/>
              </a:ext>
            </a:extLst>
          </p:cNvPr>
          <p:cNvSpPr/>
          <p:nvPr/>
        </p:nvSpPr>
        <p:spPr>
          <a:xfrm rot="5400000">
            <a:off x="2921252" y="3657322"/>
            <a:ext cx="570206" cy="241782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dirty="0">
                <a:solidFill>
                  <a:prstClr val="white"/>
                </a:solidFill>
              </a:rPr>
              <a:t>Crédito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F81862F4-6E68-4781-AABD-FC5A43331C88}"/>
              </a:ext>
            </a:extLst>
          </p:cNvPr>
          <p:cNvSpPr/>
          <p:nvPr/>
        </p:nvSpPr>
        <p:spPr>
          <a:xfrm rot="5400000">
            <a:off x="2919777" y="4375927"/>
            <a:ext cx="570206" cy="242077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dirty="0">
                <a:solidFill>
                  <a:prstClr val="white"/>
                </a:solidFill>
              </a:rPr>
              <a:t>Mercado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DCED1E4C-1DE2-48F8-8F67-EB8AE239CE7A}"/>
              </a:ext>
            </a:extLst>
          </p:cNvPr>
          <p:cNvSpPr/>
          <p:nvPr/>
        </p:nvSpPr>
        <p:spPr>
          <a:xfrm rot="5400000">
            <a:off x="2919777" y="5096007"/>
            <a:ext cx="570206" cy="242077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dirty="0">
                <a:solidFill>
                  <a:prstClr val="white"/>
                </a:solidFill>
              </a:rPr>
              <a:t>Lavado de Activos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9941617-6879-F04F-BE48-69196E07E8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1918946"/>
              </p:ext>
            </p:extLst>
          </p:nvPr>
        </p:nvGraphicFramePr>
        <p:xfrm>
          <a:off x="5134657" y="1020486"/>
          <a:ext cx="627809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2D2E7573-5D3E-46FA-A757-45056AA6F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269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álisis y diseño – Interactive Solutions">
            <a:extLst>
              <a:ext uri="{FF2B5EF4-FFF2-40B4-BE49-F238E27FC236}">
                <a16:creationId xmlns:a16="http://schemas.microsoft.com/office/drawing/2014/main" id="{BA925C5E-8226-4557-A8EF-64819E52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3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7E97D62-08C0-C749-AF42-5EB76357750F}"/>
              </a:ext>
            </a:extLst>
          </p:cNvPr>
          <p:cNvSpPr/>
          <p:nvPr/>
        </p:nvSpPr>
        <p:spPr>
          <a:xfrm>
            <a:off x="535624" y="1246387"/>
            <a:ext cx="770469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5400" b="1" dirty="0">
                <a:latin typeface="+mj-lt"/>
              </a:rPr>
              <a:t>Subsistema de</a:t>
            </a:r>
          </a:p>
          <a:p>
            <a:r>
              <a:rPr lang="es-CO" sz="5400" b="1" dirty="0">
                <a:latin typeface="+mj-lt"/>
              </a:rPr>
              <a:t>Administración de riesgos</a:t>
            </a:r>
          </a:p>
          <a:p>
            <a:endParaRPr lang="es-CO" sz="5400" b="1" dirty="0">
              <a:latin typeface="+mj-lt"/>
            </a:endParaRPr>
          </a:p>
          <a:p>
            <a:r>
              <a:rPr lang="es-CO" sz="4400" b="1" dirty="0">
                <a:latin typeface="+mj-lt"/>
              </a:rPr>
              <a:t>Riesgo en salud</a:t>
            </a:r>
          </a:p>
        </p:txBody>
      </p:sp>
      <p:pic>
        <p:nvPicPr>
          <p:cNvPr id="7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65EFCE88-8C98-4E57-8105-AB59DB37D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A19DE5E-4864-4068-B717-33C9338E41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3A85233-6028-4D80-88DB-394E8AC8590A}"/>
              </a:ext>
            </a:extLst>
          </p:cNvPr>
          <p:cNvCxnSpPr>
            <a:cxnSpLocks/>
          </p:cNvCxnSpPr>
          <p:nvPr/>
        </p:nvCxnSpPr>
        <p:spPr>
          <a:xfrm flipV="1">
            <a:off x="629728" y="3890513"/>
            <a:ext cx="4028536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335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98A90264-F8AF-4E9D-AC43-A879787CA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C14F0C3-E4A4-42D5-90C5-E7ADB59B8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34" name="Freeform 1">
            <a:extLst>
              <a:ext uri="{FF2B5EF4-FFF2-40B4-BE49-F238E27FC236}">
                <a16:creationId xmlns:a16="http://schemas.microsoft.com/office/drawing/2014/main" id="{9ADB2AD6-BB7D-48D6-9577-712151CEA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749" y="1846966"/>
            <a:ext cx="5823345" cy="895711"/>
          </a:xfrm>
          <a:custGeom>
            <a:avLst/>
            <a:gdLst>
              <a:gd name="T0" fmla="*/ 8612 w 8613"/>
              <a:gd name="T1" fmla="*/ 2203 h 2204"/>
              <a:gd name="T2" fmla="*/ 0 w 8613"/>
              <a:gd name="T3" fmla="*/ 2203 h 2204"/>
              <a:gd name="T4" fmla="*/ 0 w 8613"/>
              <a:gd name="T5" fmla="*/ 0 h 2204"/>
              <a:gd name="T6" fmla="*/ 8612 w 8613"/>
              <a:gd name="T7" fmla="*/ 0 h 2204"/>
              <a:gd name="T8" fmla="*/ 7820 w 8613"/>
              <a:gd name="T9" fmla="*/ 1109 h 2204"/>
              <a:gd name="T10" fmla="*/ 8612 w 8613"/>
              <a:gd name="T11" fmla="*/ 2203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613" h="2204">
                <a:moveTo>
                  <a:pt x="8612" y="2203"/>
                </a:moveTo>
                <a:lnTo>
                  <a:pt x="0" y="2203"/>
                </a:lnTo>
                <a:lnTo>
                  <a:pt x="0" y="0"/>
                </a:lnTo>
                <a:lnTo>
                  <a:pt x="8612" y="0"/>
                </a:lnTo>
                <a:lnTo>
                  <a:pt x="7820" y="1109"/>
                </a:lnTo>
                <a:lnTo>
                  <a:pt x="8612" y="2203"/>
                </a:lnTo>
              </a:path>
            </a:pathLst>
          </a:custGeom>
          <a:solidFill>
            <a:srgbClr val="3DBEA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</a:endParaRPr>
          </a:p>
        </p:txBody>
      </p:sp>
      <p:sp>
        <p:nvSpPr>
          <p:cNvPr id="35" name="Freeform 2">
            <a:extLst>
              <a:ext uri="{FF2B5EF4-FFF2-40B4-BE49-F238E27FC236}">
                <a16:creationId xmlns:a16="http://schemas.microsoft.com/office/drawing/2014/main" id="{A962763F-5B98-4A2D-8129-5E7F55DCB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749" y="2742676"/>
            <a:ext cx="6273589" cy="895711"/>
          </a:xfrm>
          <a:custGeom>
            <a:avLst/>
            <a:gdLst>
              <a:gd name="T0" fmla="*/ 9276 w 9277"/>
              <a:gd name="T1" fmla="*/ 2203 h 2204"/>
              <a:gd name="T2" fmla="*/ 0 w 9277"/>
              <a:gd name="T3" fmla="*/ 2203 h 2204"/>
              <a:gd name="T4" fmla="*/ 0 w 9277"/>
              <a:gd name="T5" fmla="*/ 0 h 2204"/>
              <a:gd name="T6" fmla="*/ 9276 w 9277"/>
              <a:gd name="T7" fmla="*/ 0 h 2204"/>
              <a:gd name="T8" fmla="*/ 8485 w 9277"/>
              <a:gd name="T9" fmla="*/ 1109 h 2204"/>
              <a:gd name="T10" fmla="*/ 9276 w 9277"/>
              <a:gd name="T11" fmla="*/ 2203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277" h="2204">
                <a:moveTo>
                  <a:pt x="9276" y="2203"/>
                </a:moveTo>
                <a:lnTo>
                  <a:pt x="0" y="2203"/>
                </a:lnTo>
                <a:lnTo>
                  <a:pt x="0" y="0"/>
                </a:lnTo>
                <a:lnTo>
                  <a:pt x="9276" y="0"/>
                </a:lnTo>
                <a:lnTo>
                  <a:pt x="8485" y="1109"/>
                </a:lnTo>
                <a:lnTo>
                  <a:pt x="9276" y="2203"/>
                </a:lnTo>
              </a:path>
            </a:pathLst>
          </a:custGeom>
          <a:solidFill>
            <a:srgbClr val="3EBAE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</a:endParaRPr>
          </a:p>
        </p:txBody>
      </p:sp>
      <p:sp>
        <p:nvSpPr>
          <p:cNvPr id="36" name="Freeform 3">
            <a:extLst>
              <a:ext uri="{FF2B5EF4-FFF2-40B4-BE49-F238E27FC236}">
                <a16:creationId xmlns:a16="http://schemas.microsoft.com/office/drawing/2014/main" id="{25232E6D-8E28-4541-A909-EE72151AD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749" y="3638387"/>
            <a:ext cx="6801357" cy="895711"/>
          </a:xfrm>
          <a:custGeom>
            <a:avLst/>
            <a:gdLst>
              <a:gd name="T0" fmla="*/ 10056 w 10057"/>
              <a:gd name="T1" fmla="*/ 2203 h 2204"/>
              <a:gd name="T2" fmla="*/ 0 w 10057"/>
              <a:gd name="T3" fmla="*/ 2203 h 2204"/>
              <a:gd name="T4" fmla="*/ 0 w 10057"/>
              <a:gd name="T5" fmla="*/ 0 h 2204"/>
              <a:gd name="T6" fmla="*/ 10056 w 10057"/>
              <a:gd name="T7" fmla="*/ 0 h 2204"/>
              <a:gd name="T8" fmla="*/ 9265 w 10057"/>
              <a:gd name="T9" fmla="*/ 1109 h 2204"/>
              <a:gd name="T10" fmla="*/ 10056 w 10057"/>
              <a:gd name="T11" fmla="*/ 2203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57" h="2204">
                <a:moveTo>
                  <a:pt x="10056" y="2203"/>
                </a:moveTo>
                <a:lnTo>
                  <a:pt x="0" y="2203"/>
                </a:lnTo>
                <a:lnTo>
                  <a:pt x="0" y="0"/>
                </a:lnTo>
                <a:lnTo>
                  <a:pt x="10056" y="0"/>
                </a:lnTo>
                <a:lnTo>
                  <a:pt x="9265" y="1109"/>
                </a:lnTo>
                <a:lnTo>
                  <a:pt x="10056" y="2203"/>
                </a:lnTo>
              </a:path>
            </a:pathLst>
          </a:custGeom>
          <a:solidFill>
            <a:srgbClr val="198AD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CC87578C-520E-4A5D-86C2-4E12D4C4C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636" y="2833440"/>
            <a:ext cx="1594472" cy="630580"/>
          </a:xfrm>
          <a:custGeom>
            <a:avLst/>
            <a:gdLst>
              <a:gd name="T0" fmla="*/ 0 w 4009"/>
              <a:gd name="T1" fmla="*/ 1552 h 1553"/>
              <a:gd name="T2" fmla="*/ 46 w 4009"/>
              <a:gd name="T3" fmla="*/ 960 h 1553"/>
              <a:gd name="T4" fmla="*/ 1998 w 4009"/>
              <a:gd name="T5" fmla="*/ 0 h 1553"/>
              <a:gd name="T6" fmla="*/ 3970 w 4009"/>
              <a:gd name="T7" fmla="*/ 959 h 1553"/>
              <a:gd name="T8" fmla="*/ 4008 w 4009"/>
              <a:gd name="T9" fmla="*/ 1552 h 1553"/>
              <a:gd name="T10" fmla="*/ 0 w 4009"/>
              <a:gd name="T11" fmla="*/ 1552 h 1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09" h="1553">
                <a:moveTo>
                  <a:pt x="0" y="1552"/>
                </a:moveTo>
                <a:lnTo>
                  <a:pt x="46" y="960"/>
                </a:lnTo>
                <a:lnTo>
                  <a:pt x="1998" y="0"/>
                </a:lnTo>
                <a:lnTo>
                  <a:pt x="3970" y="959"/>
                </a:lnTo>
                <a:lnTo>
                  <a:pt x="4008" y="1552"/>
                </a:lnTo>
                <a:lnTo>
                  <a:pt x="0" y="1552"/>
                </a:lnTo>
              </a:path>
            </a:pathLst>
          </a:custGeom>
          <a:solidFill>
            <a:srgbClr val="3EBAE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</a:endParaRPr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28E4ECAF-05CC-4C72-AB6F-E4DA35E91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669" y="2844189"/>
            <a:ext cx="1575177" cy="609083"/>
          </a:xfrm>
          <a:custGeom>
            <a:avLst/>
            <a:gdLst>
              <a:gd name="T0" fmla="*/ 3959 w 3960"/>
              <a:gd name="T1" fmla="*/ 1500 h 1501"/>
              <a:gd name="T2" fmla="*/ 0 w 3960"/>
              <a:gd name="T3" fmla="*/ 1500 h 1501"/>
              <a:gd name="T4" fmla="*/ 2 w 3960"/>
              <a:gd name="T5" fmla="*/ 957 h 1501"/>
              <a:gd name="T6" fmla="*/ 1974 w 3960"/>
              <a:gd name="T7" fmla="*/ 0 h 1501"/>
              <a:gd name="T8" fmla="*/ 3947 w 3960"/>
              <a:gd name="T9" fmla="*/ 957 h 1501"/>
              <a:gd name="T10" fmla="*/ 3959 w 3960"/>
              <a:gd name="T11" fmla="*/ 1500 h 1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60" h="1501">
                <a:moveTo>
                  <a:pt x="3959" y="1500"/>
                </a:moveTo>
                <a:lnTo>
                  <a:pt x="0" y="1500"/>
                </a:lnTo>
                <a:lnTo>
                  <a:pt x="2" y="957"/>
                </a:lnTo>
                <a:lnTo>
                  <a:pt x="1974" y="0"/>
                </a:lnTo>
                <a:lnTo>
                  <a:pt x="3947" y="957"/>
                </a:lnTo>
                <a:lnTo>
                  <a:pt x="3959" y="1500"/>
                </a:lnTo>
              </a:path>
            </a:pathLst>
          </a:custGeom>
          <a:solidFill>
            <a:srgbClr val="3EBAEC">
              <a:lumMod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</a:endParaRPr>
          </a:p>
        </p:txBody>
      </p:sp>
      <p:sp>
        <p:nvSpPr>
          <p:cNvPr id="39" name="Freeform 8">
            <a:extLst>
              <a:ext uri="{FF2B5EF4-FFF2-40B4-BE49-F238E27FC236}">
                <a16:creationId xmlns:a16="http://schemas.microsoft.com/office/drawing/2014/main" id="{DEB40006-870C-4F9D-BB4B-D96F32A65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605" y="3382636"/>
            <a:ext cx="2487306" cy="976326"/>
          </a:xfrm>
          <a:custGeom>
            <a:avLst/>
            <a:gdLst>
              <a:gd name="T0" fmla="*/ 0 w 6254"/>
              <a:gd name="T1" fmla="*/ 2403 h 2404"/>
              <a:gd name="T2" fmla="*/ 38 w 6254"/>
              <a:gd name="T3" fmla="*/ 1505 h 2404"/>
              <a:gd name="T4" fmla="*/ 3118 w 6254"/>
              <a:gd name="T5" fmla="*/ 0 h 2404"/>
              <a:gd name="T6" fmla="*/ 6202 w 6254"/>
              <a:gd name="T7" fmla="*/ 1501 h 2404"/>
              <a:gd name="T8" fmla="*/ 6253 w 6254"/>
              <a:gd name="T9" fmla="*/ 2403 h 2404"/>
              <a:gd name="T10" fmla="*/ 0 w 6254"/>
              <a:gd name="T11" fmla="*/ 2403 h 2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54" h="2404">
                <a:moveTo>
                  <a:pt x="0" y="2403"/>
                </a:moveTo>
                <a:lnTo>
                  <a:pt x="38" y="1505"/>
                </a:lnTo>
                <a:lnTo>
                  <a:pt x="3118" y="0"/>
                </a:lnTo>
                <a:lnTo>
                  <a:pt x="6202" y="1501"/>
                </a:lnTo>
                <a:lnTo>
                  <a:pt x="6253" y="2403"/>
                </a:lnTo>
                <a:lnTo>
                  <a:pt x="0" y="2403"/>
                </a:lnTo>
              </a:path>
            </a:pathLst>
          </a:custGeom>
          <a:solidFill>
            <a:srgbClr val="198AD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</a:endParaRPr>
          </a:p>
        </p:txBody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E8FC5D0A-1485-48D0-8997-214A7EFE9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5129" y="3393384"/>
            <a:ext cx="2468011" cy="956619"/>
          </a:xfrm>
          <a:custGeom>
            <a:avLst/>
            <a:gdLst>
              <a:gd name="T0" fmla="*/ 6204 w 6205"/>
              <a:gd name="T1" fmla="*/ 2352 h 2353"/>
              <a:gd name="T2" fmla="*/ 0 w 6205"/>
              <a:gd name="T3" fmla="*/ 2352 h 2353"/>
              <a:gd name="T4" fmla="*/ 3 w 6205"/>
              <a:gd name="T5" fmla="*/ 1500 h 2353"/>
              <a:gd name="T6" fmla="*/ 3093 w 6205"/>
              <a:gd name="T7" fmla="*/ 0 h 2353"/>
              <a:gd name="T8" fmla="*/ 6187 w 6205"/>
              <a:gd name="T9" fmla="*/ 1495 h 2353"/>
              <a:gd name="T10" fmla="*/ 6204 w 6205"/>
              <a:gd name="T11" fmla="*/ 2352 h 2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05" h="2353">
                <a:moveTo>
                  <a:pt x="6204" y="2352"/>
                </a:moveTo>
                <a:lnTo>
                  <a:pt x="0" y="2352"/>
                </a:lnTo>
                <a:lnTo>
                  <a:pt x="3" y="1500"/>
                </a:lnTo>
                <a:lnTo>
                  <a:pt x="3093" y="0"/>
                </a:lnTo>
                <a:lnTo>
                  <a:pt x="6187" y="1495"/>
                </a:lnTo>
                <a:lnTo>
                  <a:pt x="6204" y="2352"/>
                </a:lnTo>
              </a:path>
            </a:pathLst>
          </a:custGeom>
          <a:solidFill>
            <a:srgbClr val="198AD6">
              <a:lumMod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</a:endParaRPr>
          </a:p>
        </p:txBody>
      </p:sp>
      <p:sp>
        <p:nvSpPr>
          <p:cNvPr id="41" name="Freeform 10">
            <a:extLst>
              <a:ext uri="{FF2B5EF4-FFF2-40B4-BE49-F238E27FC236}">
                <a16:creationId xmlns:a16="http://schemas.microsoft.com/office/drawing/2014/main" id="{97027555-AF4C-4D6F-9248-AACB4E710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097" y="3938131"/>
            <a:ext cx="3352074" cy="1311321"/>
          </a:xfrm>
          <a:custGeom>
            <a:avLst/>
            <a:gdLst>
              <a:gd name="T0" fmla="*/ 0 w 8429"/>
              <a:gd name="T1" fmla="*/ 3226 h 3227"/>
              <a:gd name="T2" fmla="*/ 34 w 8429"/>
              <a:gd name="T3" fmla="*/ 2027 h 3227"/>
              <a:gd name="T4" fmla="*/ 4202 w 8429"/>
              <a:gd name="T5" fmla="*/ 0 h 3227"/>
              <a:gd name="T6" fmla="*/ 8369 w 8429"/>
              <a:gd name="T7" fmla="*/ 2028 h 3227"/>
              <a:gd name="T8" fmla="*/ 8428 w 8429"/>
              <a:gd name="T9" fmla="*/ 3226 h 3227"/>
              <a:gd name="T10" fmla="*/ 0 w 8429"/>
              <a:gd name="T11" fmla="*/ 3226 h 3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29" h="3227">
                <a:moveTo>
                  <a:pt x="0" y="3226"/>
                </a:moveTo>
                <a:lnTo>
                  <a:pt x="34" y="2027"/>
                </a:lnTo>
                <a:lnTo>
                  <a:pt x="4202" y="0"/>
                </a:lnTo>
                <a:lnTo>
                  <a:pt x="8369" y="2028"/>
                </a:lnTo>
                <a:lnTo>
                  <a:pt x="8428" y="3226"/>
                </a:lnTo>
                <a:lnTo>
                  <a:pt x="0" y="3226"/>
                </a:lnTo>
              </a:path>
            </a:pathLst>
          </a:custGeom>
          <a:solidFill>
            <a:srgbClr val="13417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</a:endParaRPr>
          </a:p>
        </p:txBody>
      </p:sp>
      <p:sp>
        <p:nvSpPr>
          <p:cNvPr id="42" name="Freeform 14">
            <a:extLst>
              <a:ext uri="{FF2B5EF4-FFF2-40B4-BE49-F238E27FC236}">
                <a16:creationId xmlns:a16="http://schemas.microsoft.com/office/drawing/2014/main" id="{07B7A5B4-D9E7-4BC3-9F24-0531FF76A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4341" y="1819496"/>
            <a:ext cx="712162" cy="1660648"/>
          </a:xfrm>
          <a:custGeom>
            <a:avLst/>
            <a:gdLst>
              <a:gd name="T0" fmla="*/ 1786 w 1789"/>
              <a:gd name="T1" fmla="*/ 0 h 4088"/>
              <a:gd name="T2" fmla="*/ 0 w 1789"/>
              <a:gd name="T3" fmla="*/ 3536 h 4088"/>
              <a:gd name="T4" fmla="*/ 1787 w 1789"/>
              <a:gd name="T5" fmla="*/ 4087 h 4088"/>
              <a:gd name="T6" fmla="*/ 1788 w 1789"/>
              <a:gd name="T7" fmla="*/ 2 h 4088"/>
              <a:gd name="T8" fmla="*/ 1786 w 1789"/>
              <a:gd name="T9" fmla="*/ 0 h 4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9" h="4088">
                <a:moveTo>
                  <a:pt x="1786" y="0"/>
                </a:moveTo>
                <a:lnTo>
                  <a:pt x="0" y="3536"/>
                </a:lnTo>
                <a:lnTo>
                  <a:pt x="1787" y="4087"/>
                </a:lnTo>
                <a:lnTo>
                  <a:pt x="1788" y="2"/>
                </a:lnTo>
                <a:lnTo>
                  <a:pt x="1786" y="0"/>
                </a:lnTo>
              </a:path>
            </a:pathLst>
          </a:custGeom>
          <a:solidFill>
            <a:srgbClr val="3DBEA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</a:endParaRPr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D88513A0-DAD2-4E44-8453-94162C134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750" y="1821288"/>
            <a:ext cx="710408" cy="1660647"/>
          </a:xfrm>
          <a:custGeom>
            <a:avLst/>
            <a:gdLst>
              <a:gd name="T0" fmla="*/ 1 w 1787"/>
              <a:gd name="T1" fmla="*/ 0 h 4086"/>
              <a:gd name="T2" fmla="*/ 0 w 1787"/>
              <a:gd name="T3" fmla="*/ 4085 h 4086"/>
              <a:gd name="T4" fmla="*/ 1786 w 1787"/>
              <a:gd name="T5" fmla="*/ 3534 h 4086"/>
              <a:gd name="T6" fmla="*/ 1 w 1787"/>
              <a:gd name="T7" fmla="*/ 0 h 4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87" h="4086">
                <a:moveTo>
                  <a:pt x="1" y="0"/>
                </a:moveTo>
                <a:lnTo>
                  <a:pt x="0" y="4085"/>
                </a:lnTo>
                <a:lnTo>
                  <a:pt x="1786" y="3534"/>
                </a:lnTo>
                <a:lnTo>
                  <a:pt x="1" y="0"/>
                </a:lnTo>
              </a:path>
            </a:pathLst>
          </a:custGeom>
          <a:solidFill>
            <a:srgbClr val="3DBEA2">
              <a:lumMod val="7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</a:endParaRPr>
          </a:p>
        </p:txBody>
      </p:sp>
      <p:sp>
        <p:nvSpPr>
          <p:cNvPr id="44" name="Freeform 16">
            <a:extLst>
              <a:ext uri="{FF2B5EF4-FFF2-40B4-BE49-F238E27FC236}">
                <a16:creationId xmlns:a16="http://schemas.microsoft.com/office/drawing/2014/main" id="{BA3D0FA2-D1DE-4914-95C8-AA991739A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817" y="3223970"/>
            <a:ext cx="1148932" cy="1132178"/>
          </a:xfrm>
          <a:custGeom>
            <a:avLst/>
            <a:gdLst>
              <a:gd name="T0" fmla="*/ 2888 w 2889"/>
              <a:gd name="T1" fmla="*/ 2785 h 2786"/>
              <a:gd name="T2" fmla="*/ 0 w 2889"/>
              <a:gd name="T3" fmla="*/ 1977 h 2786"/>
              <a:gd name="T4" fmla="*/ 928 w 2889"/>
              <a:gd name="T5" fmla="*/ 0 h 2786"/>
              <a:gd name="T6" fmla="*/ 2888 w 2889"/>
              <a:gd name="T7" fmla="*/ 607 h 2786"/>
              <a:gd name="T8" fmla="*/ 2888 w 2889"/>
              <a:gd name="T9" fmla="*/ 2785 h 2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9" h="2786">
                <a:moveTo>
                  <a:pt x="2888" y="2785"/>
                </a:moveTo>
                <a:lnTo>
                  <a:pt x="0" y="1977"/>
                </a:lnTo>
                <a:lnTo>
                  <a:pt x="928" y="0"/>
                </a:lnTo>
                <a:lnTo>
                  <a:pt x="2888" y="607"/>
                </a:lnTo>
                <a:lnTo>
                  <a:pt x="2888" y="2785"/>
                </a:lnTo>
              </a:path>
            </a:pathLst>
          </a:custGeom>
          <a:solidFill>
            <a:srgbClr val="3EBAE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</a:endParaRPr>
          </a:p>
        </p:txBody>
      </p:sp>
      <p:sp>
        <p:nvSpPr>
          <p:cNvPr id="45" name="Freeform 17">
            <a:extLst>
              <a:ext uri="{FF2B5EF4-FFF2-40B4-BE49-F238E27FC236}">
                <a16:creationId xmlns:a16="http://schemas.microsoft.com/office/drawing/2014/main" id="{4344E7BB-E959-49C1-B9B9-928A3FC16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750" y="3223970"/>
            <a:ext cx="1148931" cy="1132178"/>
          </a:xfrm>
          <a:custGeom>
            <a:avLst/>
            <a:gdLst>
              <a:gd name="T0" fmla="*/ 0 w 2887"/>
              <a:gd name="T1" fmla="*/ 2786 h 2787"/>
              <a:gd name="T2" fmla="*/ 2886 w 2887"/>
              <a:gd name="T3" fmla="*/ 1977 h 2787"/>
              <a:gd name="T4" fmla="*/ 1965 w 2887"/>
              <a:gd name="T5" fmla="*/ 0 h 2787"/>
              <a:gd name="T6" fmla="*/ 0 w 2887"/>
              <a:gd name="T7" fmla="*/ 608 h 2787"/>
              <a:gd name="T8" fmla="*/ 0 w 2887"/>
              <a:gd name="T9" fmla="*/ 2786 h 2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7" h="2787">
                <a:moveTo>
                  <a:pt x="0" y="2786"/>
                </a:moveTo>
                <a:lnTo>
                  <a:pt x="2886" y="1977"/>
                </a:lnTo>
                <a:lnTo>
                  <a:pt x="1965" y="0"/>
                </a:lnTo>
                <a:lnTo>
                  <a:pt x="0" y="608"/>
                </a:lnTo>
                <a:lnTo>
                  <a:pt x="0" y="2786"/>
                </a:lnTo>
              </a:path>
            </a:pathLst>
          </a:custGeom>
          <a:solidFill>
            <a:srgbClr val="3EBAEC">
              <a:lumMod val="7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</a:endParaRPr>
          </a:p>
        </p:txBody>
      </p:sp>
      <p:sp>
        <p:nvSpPr>
          <p:cNvPr id="46" name="Freeform 18">
            <a:extLst>
              <a:ext uri="{FF2B5EF4-FFF2-40B4-BE49-F238E27FC236}">
                <a16:creationId xmlns:a16="http://schemas.microsoft.com/office/drawing/2014/main" id="{28027A6F-EA02-4420-B28E-77C9C7068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065" y="3994879"/>
            <a:ext cx="1580438" cy="1237873"/>
          </a:xfrm>
          <a:custGeom>
            <a:avLst/>
            <a:gdLst>
              <a:gd name="T0" fmla="*/ 3970 w 3971"/>
              <a:gd name="T1" fmla="*/ 3044 h 3045"/>
              <a:gd name="T2" fmla="*/ 0 w 3971"/>
              <a:gd name="T3" fmla="*/ 1941 h 3045"/>
              <a:gd name="T4" fmla="*/ 892 w 3971"/>
              <a:gd name="T5" fmla="*/ 0 h 3045"/>
              <a:gd name="T6" fmla="*/ 3970 w 3971"/>
              <a:gd name="T7" fmla="*/ 867 h 3045"/>
              <a:gd name="T8" fmla="*/ 3970 w 3971"/>
              <a:gd name="T9" fmla="*/ 3044 h 3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71" h="3045">
                <a:moveTo>
                  <a:pt x="3970" y="3044"/>
                </a:moveTo>
                <a:lnTo>
                  <a:pt x="0" y="1941"/>
                </a:lnTo>
                <a:lnTo>
                  <a:pt x="892" y="0"/>
                </a:lnTo>
                <a:lnTo>
                  <a:pt x="3970" y="867"/>
                </a:lnTo>
                <a:lnTo>
                  <a:pt x="3970" y="3044"/>
                </a:lnTo>
              </a:path>
            </a:pathLst>
          </a:custGeom>
          <a:solidFill>
            <a:srgbClr val="198AD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</a:endParaRPr>
          </a:p>
        </p:txBody>
      </p:sp>
      <p:sp>
        <p:nvSpPr>
          <p:cNvPr id="47" name="Freeform 19">
            <a:extLst>
              <a:ext uri="{FF2B5EF4-FFF2-40B4-BE49-F238E27FC236}">
                <a16:creationId xmlns:a16="http://schemas.microsoft.com/office/drawing/2014/main" id="{2C1B312F-8FF6-422D-9C93-AB8BE50D0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750" y="3993088"/>
            <a:ext cx="1580438" cy="1237872"/>
          </a:xfrm>
          <a:custGeom>
            <a:avLst/>
            <a:gdLst>
              <a:gd name="T0" fmla="*/ 0 w 3971"/>
              <a:gd name="T1" fmla="*/ 3048 h 3049"/>
              <a:gd name="T2" fmla="*/ 3970 w 3971"/>
              <a:gd name="T3" fmla="*/ 1945 h 3049"/>
              <a:gd name="T4" fmla="*/ 3085 w 3971"/>
              <a:gd name="T5" fmla="*/ 0 h 3049"/>
              <a:gd name="T6" fmla="*/ 0 w 3971"/>
              <a:gd name="T7" fmla="*/ 871 h 3049"/>
              <a:gd name="T8" fmla="*/ 0 w 3971"/>
              <a:gd name="T9" fmla="*/ 3048 h 30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71" h="3049">
                <a:moveTo>
                  <a:pt x="0" y="3048"/>
                </a:moveTo>
                <a:lnTo>
                  <a:pt x="3970" y="1945"/>
                </a:lnTo>
                <a:lnTo>
                  <a:pt x="3085" y="0"/>
                </a:lnTo>
                <a:lnTo>
                  <a:pt x="0" y="871"/>
                </a:lnTo>
                <a:lnTo>
                  <a:pt x="0" y="3048"/>
                </a:lnTo>
              </a:path>
            </a:pathLst>
          </a:custGeom>
          <a:solidFill>
            <a:srgbClr val="198AD6">
              <a:lumMod val="7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</a:endParaRPr>
          </a:p>
        </p:txBody>
      </p:sp>
      <p:sp>
        <p:nvSpPr>
          <p:cNvPr id="48" name="TextBox 35">
            <a:extLst>
              <a:ext uri="{FF2B5EF4-FFF2-40B4-BE49-F238E27FC236}">
                <a16:creationId xmlns:a16="http://schemas.microsoft.com/office/drawing/2014/main" id="{6A171572-C198-456D-8CFC-87DDFF826DF0}"/>
              </a:ext>
            </a:extLst>
          </p:cNvPr>
          <p:cNvSpPr txBox="1"/>
          <p:nvPr/>
        </p:nvSpPr>
        <p:spPr>
          <a:xfrm>
            <a:off x="4340380" y="4411969"/>
            <a:ext cx="47320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914217"/>
            <a:r>
              <a:rPr lang="es-SV" sz="2000" b="1" dirty="0">
                <a:solidFill>
                  <a:srgbClr val="FFFFFF"/>
                </a:solidFill>
                <a:ea typeface="League Spartan" charset="0"/>
                <a:cs typeface="Poppins SemiBold" pitchFamily="2" charset="77"/>
              </a:rPr>
              <a:t>03</a:t>
            </a:r>
            <a:endParaRPr lang="en-US" sz="2000" b="1" dirty="0">
              <a:solidFill>
                <a:srgbClr val="FFFFFF"/>
              </a:solidFill>
              <a:ea typeface="League Spartan" charset="0"/>
              <a:cs typeface="Poppins SemiBold" pitchFamily="2" charset="77"/>
            </a:endParaRPr>
          </a:p>
        </p:txBody>
      </p:sp>
      <p:sp>
        <p:nvSpPr>
          <p:cNvPr id="51" name="TextBox 35">
            <a:extLst>
              <a:ext uri="{FF2B5EF4-FFF2-40B4-BE49-F238E27FC236}">
                <a16:creationId xmlns:a16="http://schemas.microsoft.com/office/drawing/2014/main" id="{FA6C7FF9-5EF4-466A-A2AE-3E73DFC98390}"/>
              </a:ext>
            </a:extLst>
          </p:cNvPr>
          <p:cNvSpPr txBox="1"/>
          <p:nvPr/>
        </p:nvSpPr>
        <p:spPr>
          <a:xfrm>
            <a:off x="3818335" y="2633385"/>
            <a:ext cx="47320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914217"/>
            <a:r>
              <a:rPr lang="en-US" sz="2000" b="1" dirty="0">
                <a:solidFill>
                  <a:srgbClr val="FFFFFF"/>
                </a:solidFill>
                <a:ea typeface="League Spartan" charset="0"/>
                <a:cs typeface="Poppins SemiBold" pitchFamily="2" charset="77"/>
              </a:rPr>
              <a:t>01</a:t>
            </a:r>
          </a:p>
        </p:txBody>
      </p:sp>
      <p:sp>
        <p:nvSpPr>
          <p:cNvPr id="52" name="TextBox 35">
            <a:extLst>
              <a:ext uri="{FF2B5EF4-FFF2-40B4-BE49-F238E27FC236}">
                <a16:creationId xmlns:a16="http://schemas.microsoft.com/office/drawing/2014/main" id="{23EDB7EE-4374-4909-B371-961CFD3EBE96}"/>
              </a:ext>
            </a:extLst>
          </p:cNvPr>
          <p:cNvSpPr txBox="1"/>
          <p:nvPr/>
        </p:nvSpPr>
        <p:spPr>
          <a:xfrm>
            <a:off x="4098985" y="3590004"/>
            <a:ext cx="47320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914217"/>
            <a:r>
              <a:rPr lang="es-SV" sz="2000" b="1" dirty="0">
                <a:solidFill>
                  <a:srgbClr val="FFFFFF"/>
                </a:solidFill>
                <a:ea typeface="League Spartan" charset="0"/>
                <a:cs typeface="Poppins SemiBold" pitchFamily="2" charset="77"/>
              </a:rPr>
              <a:t>02</a:t>
            </a:r>
            <a:endParaRPr lang="en-US" sz="2000" b="1" dirty="0">
              <a:solidFill>
                <a:srgbClr val="FFFFFF"/>
              </a:solidFill>
              <a:ea typeface="League Spartan" charset="0"/>
              <a:cs typeface="Poppins SemiBold" pitchFamily="2" charset="77"/>
            </a:endParaRP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B7C3A49C-3725-4F00-BB27-8ABB7981958D}"/>
              </a:ext>
            </a:extLst>
          </p:cNvPr>
          <p:cNvSpPr txBox="1">
            <a:spLocks/>
          </p:cNvSpPr>
          <p:nvPr/>
        </p:nvSpPr>
        <p:spPr>
          <a:xfrm>
            <a:off x="4431657" y="1899152"/>
            <a:ext cx="4392871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543818">
              <a:lnSpc>
                <a:spcPct val="100000"/>
              </a:lnSpc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SUPERVISIÓN BASADA EN RIESGOS</a:t>
            </a: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BDE66210-2DA7-4D29-B8AB-DBA94ABBB47A}"/>
              </a:ext>
            </a:extLst>
          </p:cNvPr>
          <p:cNvSpPr txBox="1">
            <a:spLocks/>
          </p:cNvSpPr>
          <p:nvPr/>
        </p:nvSpPr>
        <p:spPr>
          <a:xfrm>
            <a:off x="4895343" y="2831364"/>
            <a:ext cx="4101378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defPPr>
              <a:defRPr lang="es-CO"/>
            </a:defPPr>
            <a:lvl1pPr indent="0" defTabSz="543818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defTabSz="54381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SISTEMAS DE GESTIÓN DE RIESGOS</a:t>
            </a: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ECC63781-9BB9-484B-AFE2-F2A8FBA62E3C}"/>
              </a:ext>
            </a:extLst>
          </p:cNvPr>
          <p:cNvSpPr txBox="1">
            <a:spLocks/>
          </p:cNvSpPr>
          <p:nvPr/>
        </p:nvSpPr>
        <p:spPr>
          <a:xfrm>
            <a:off x="5344393" y="3705335"/>
            <a:ext cx="4101378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defPPr>
              <a:defRPr lang="es-CO"/>
            </a:defPPr>
            <a:lvl1pPr indent="0" defTabSz="543818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defTabSz="54381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MAPAS DE RIESGO DE PROCESOS</a:t>
            </a:r>
          </a:p>
        </p:txBody>
      </p:sp>
      <p:sp>
        <p:nvSpPr>
          <p:cNvPr id="58" name="Freeform 150">
            <a:extLst>
              <a:ext uri="{FF2B5EF4-FFF2-40B4-BE49-F238E27FC236}">
                <a16:creationId xmlns:a16="http://schemas.microsoft.com/office/drawing/2014/main" id="{D089AB60-96E6-4AA2-9282-84AEBB6AB341}"/>
              </a:ext>
            </a:extLst>
          </p:cNvPr>
          <p:cNvSpPr>
            <a:spLocks noEditPoints="1"/>
          </p:cNvSpPr>
          <p:nvPr/>
        </p:nvSpPr>
        <p:spPr bwMode="auto">
          <a:xfrm>
            <a:off x="3413215" y="2810362"/>
            <a:ext cx="334275" cy="334275"/>
          </a:xfrm>
          <a:custGeom>
            <a:avLst/>
            <a:gdLst>
              <a:gd name="T0" fmla="*/ 138 w 176"/>
              <a:gd name="T1" fmla="*/ 133 h 176"/>
              <a:gd name="T2" fmla="*/ 152 w 176"/>
              <a:gd name="T3" fmla="*/ 96 h 176"/>
              <a:gd name="T4" fmla="*/ 96 w 176"/>
              <a:gd name="T5" fmla="*/ 40 h 176"/>
              <a:gd name="T6" fmla="*/ 40 w 176"/>
              <a:gd name="T7" fmla="*/ 96 h 176"/>
              <a:gd name="T8" fmla="*/ 96 w 176"/>
              <a:gd name="T9" fmla="*/ 152 h 176"/>
              <a:gd name="T10" fmla="*/ 133 w 176"/>
              <a:gd name="T11" fmla="*/ 138 h 176"/>
              <a:gd name="T12" fmla="*/ 138 w 176"/>
              <a:gd name="T13" fmla="*/ 144 h 176"/>
              <a:gd name="T14" fmla="*/ 138 w 176"/>
              <a:gd name="T15" fmla="*/ 144 h 176"/>
              <a:gd name="T16" fmla="*/ 138 w 176"/>
              <a:gd name="T17" fmla="*/ 144 h 176"/>
              <a:gd name="T18" fmla="*/ 169 w 176"/>
              <a:gd name="T19" fmla="*/ 175 h 176"/>
              <a:gd name="T20" fmla="*/ 172 w 176"/>
              <a:gd name="T21" fmla="*/ 176 h 176"/>
              <a:gd name="T22" fmla="*/ 176 w 176"/>
              <a:gd name="T23" fmla="*/ 172 h 176"/>
              <a:gd name="T24" fmla="*/ 175 w 176"/>
              <a:gd name="T25" fmla="*/ 169 h 176"/>
              <a:gd name="T26" fmla="*/ 138 w 176"/>
              <a:gd name="T27" fmla="*/ 133 h 176"/>
              <a:gd name="T28" fmla="*/ 96 w 176"/>
              <a:gd name="T29" fmla="*/ 144 h 176"/>
              <a:gd name="T30" fmla="*/ 48 w 176"/>
              <a:gd name="T31" fmla="*/ 96 h 176"/>
              <a:gd name="T32" fmla="*/ 96 w 176"/>
              <a:gd name="T33" fmla="*/ 48 h 176"/>
              <a:gd name="T34" fmla="*/ 144 w 176"/>
              <a:gd name="T35" fmla="*/ 96 h 176"/>
              <a:gd name="T36" fmla="*/ 96 w 176"/>
              <a:gd name="T37" fmla="*/ 144 h 176"/>
              <a:gd name="T38" fmla="*/ 160 w 176"/>
              <a:gd name="T39" fmla="*/ 16 h 176"/>
              <a:gd name="T40" fmla="*/ 88 w 176"/>
              <a:gd name="T41" fmla="*/ 16 h 176"/>
              <a:gd name="T42" fmla="*/ 56 w 176"/>
              <a:gd name="T43" fmla="*/ 0 h 176"/>
              <a:gd name="T44" fmla="*/ 16 w 176"/>
              <a:gd name="T45" fmla="*/ 0 h 176"/>
              <a:gd name="T46" fmla="*/ 0 w 176"/>
              <a:gd name="T47" fmla="*/ 16 h 176"/>
              <a:gd name="T48" fmla="*/ 0 w 176"/>
              <a:gd name="T49" fmla="*/ 128 h 176"/>
              <a:gd name="T50" fmla="*/ 16 w 176"/>
              <a:gd name="T51" fmla="*/ 144 h 176"/>
              <a:gd name="T52" fmla="*/ 54 w 176"/>
              <a:gd name="T53" fmla="*/ 144 h 176"/>
              <a:gd name="T54" fmla="*/ 46 w 176"/>
              <a:gd name="T55" fmla="*/ 136 h 176"/>
              <a:gd name="T56" fmla="*/ 16 w 176"/>
              <a:gd name="T57" fmla="*/ 136 h 176"/>
              <a:gd name="T58" fmla="*/ 8 w 176"/>
              <a:gd name="T59" fmla="*/ 128 h 176"/>
              <a:gd name="T60" fmla="*/ 8 w 176"/>
              <a:gd name="T61" fmla="*/ 48 h 176"/>
              <a:gd name="T62" fmla="*/ 54 w 176"/>
              <a:gd name="T63" fmla="*/ 48 h 176"/>
              <a:gd name="T64" fmla="*/ 65 w 176"/>
              <a:gd name="T65" fmla="*/ 40 h 176"/>
              <a:gd name="T66" fmla="*/ 8 w 176"/>
              <a:gd name="T67" fmla="*/ 40 h 176"/>
              <a:gd name="T68" fmla="*/ 8 w 176"/>
              <a:gd name="T69" fmla="*/ 16 h 176"/>
              <a:gd name="T70" fmla="*/ 16 w 176"/>
              <a:gd name="T71" fmla="*/ 8 h 176"/>
              <a:gd name="T72" fmla="*/ 56 w 176"/>
              <a:gd name="T73" fmla="*/ 8 h 176"/>
              <a:gd name="T74" fmla="*/ 88 w 176"/>
              <a:gd name="T75" fmla="*/ 24 h 176"/>
              <a:gd name="T76" fmla="*/ 160 w 176"/>
              <a:gd name="T77" fmla="*/ 24 h 176"/>
              <a:gd name="T78" fmla="*/ 168 w 176"/>
              <a:gd name="T79" fmla="*/ 32 h 176"/>
              <a:gd name="T80" fmla="*/ 168 w 176"/>
              <a:gd name="T81" fmla="*/ 40 h 176"/>
              <a:gd name="T82" fmla="*/ 127 w 176"/>
              <a:gd name="T83" fmla="*/ 40 h 176"/>
              <a:gd name="T84" fmla="*/ 138 w 176"/>
              <a:gd name="T85" fmla="*/ 48 h 176"/>
              <a:gd name="T86" fmla="*/ 168 w 176"/>
              <a:gd name="T87" fmla="*/ 48 h 176"/>
              <a:gd name="T88" fmla="*/ 168 w 176"/>
              <a:gd name="T89" fmla="*/ 128 h 176"/>
              <a:gd name="T90" fmla="*/ 160 w 176"/>
              <a:gd name="T91" fmla="*/ 136 h 176"/>
              <a:gd name="T92" fmla="*/ 153 w 176"/>
              <a:gd name="T93" fmla="*/ 136 h 176"/>
              <a:gd name="T94" fmla="*/ 161 w 176"/>
              <a:gd name="T95" fmla="*/ 144 h 176"/>
              <a:gd name="T96" fmla="*/ 176 w 176"/>
              <a:gd name="T97" fmla="*/ 128 h 176"/>
              <a:gd name="T98" fmla="*/ 176 w 176"/>
              <a:gd name="T99" fmla="*/ 32 h 176"/>
              <a:gd name="T100" fmla="*/ 160 w 176"/>
              <a:gd name="T101" fmla="*/ 1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6" h="176">
                <a:moveTo>
                  <a:pt x="138" y="133"/>
                </a:moveTo>
                <a:cubicBezTo>
                  <a:pt x="147" y="123"/>
                  <a:pt x="152" y="110"/>
                  <a:pt x="152" y="96"/>
                </a:cubicBezTo>
                <a:cubicBezTo>
                  <a:pt x="152" y="65"/>
                  <a:pt x="127" y="40"/>
                  <a:pt x="96" y="40"/>
                </a:cubicBezTo>
                <a:cubicBezTo>
                  <a:pt x="65" y="40"/>
                  <a:pt x="40" y="65"/>
                  <a:pt x="40" y="96"/>
                </a:cubicBezTo>
                <a:cubicBezTo>
                  <a:pt x="40" y="127"/>
                  <a:pt x="65" y="152"/>
                  <a:pt x="96" y="152"/>
                </a:cubicBezTo>
                <a:cubicBezTo>
                  <a:pt x="110" y="152"/>
                  <a:pt x="123" y="147"/>
                  <a:pt x="133" y="138"/>
                </a:cubicBezTo>
                <a:cubicBezTo>
                  <a:pt x="138" y="144"/>
                  <a:pt x="138" y="144"/>
                  <a:pt x="138" y="144"/>
                </a:cubicBezTo>
                <a:cubicBezTo>
                  <a:pt x="138" y="144"/>
                  <a:pt x="138" y="144"/>
                  <a:pt x="138" y="144"/>
                </a:cubicBezTo>
                <a:cubicBezTo>
                  <a:pt x="138" y="144"/>
                  <a:pt x="138" y="144"/>
                  <a:pt x="138" y="144"/>
                </a:cubicBezTo>
                <a:cubicBezTo>
                  <a:pt x="169" y="175"/>
                  <a:pt x="169" y="175"/>
                  <a:pt x="169" y="175"/>
                </a:cubicBezTo>
                <a:cubicBezTo>
                  <a:pt x="170" y="176"/>
                  <a:pt x="171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1"/>
                  <a:pt x="176" y="170"/>
                  <a:pt x="175" y="169"/>
                </a:cubicBezTo>
                <a:lnTo>
                  <a:pt x="138" y="133"/>
                </a:lnTo>
                <a:close/>
                <a:moveTo>
                  <a:pt x="96" y="144"/>
                </a:moveTo>
                <a:cubicBezTo>
                  <a:pt x="69" y="144"/>
                  <a:pt x="48" y="123"/>
                  <a:pt x="48" y="96"/>
                </a:cubicBezTo>
                <a:cubicBezTo>
                  <a:pt x="48" y="69"/>
                  <a:pt x="69" y="48"/>
                  <a:pt x="96" y="48"/>
                </a:cubicBezTo>
                <a:cubicBezTo>
                  <a:pt x="123" y="48"/>
                  <a:pt x="144" y="69"/>
                  <a:pt x="144" y="96"/>
                </a:cubicBezTo>
                <a:cubicBezTo>
                  <a:pt x="144" y="123"/>
                  <a:pt x="123" y="144"/>
                  <a:pt x="96" y="144"/>
                </a:cubicBezTo>
                <a:moveTo>
                  <a:pt x="160" y="16"/>
                </a:moveTo>
                <a:cubicBezTo>
                  <a:pt x="88" y="16"/>
                  <a:pt x="88" y="16"/>
                  <a:pt x="88" y="16"/>
                </a:cubicBezTo>
                <a:cubicBezTo>
                  <a:pt x="72" y="16"/>
                  <a:pt x="72" y="0"/>
                  <a:pt x="5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7"/>
                  <a:pt x="7" y="144"/>
                  <a:pt x="16" y="144"/>
                </a:cubicBezTo>
                <a:cubicBezTo>
                  <a:pt x="54" y="144"/>
                  <a:pt x="54" y="144"/>
                  <a:pt x="54" y="144"/>
                </a:cubicBezTo>
                <a:cubicBezTo>
                  <a:pt x="51" y="142"/>
                  <a:pt x="48" y="139"/>
                  <a:pt x="46" y="136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12" y="136"/>
                  <a:pt x="8" y="132"/>
                  <a:pt x="8" y="128"/>
                </a:cubicBezTo>
                <a:cubicBezTo>
                  <a:pt x="8" y="48"/>
                  <a:pt x="8" y="48"/>
                  <a:pt x="8" y="48"/>
                </a:cubicBezTo>
                <a:cubicBezTo>
                  <a:pt x="54" y="48"/>
                  <a:pt x="54" y="48"/>
                  <a:pt x="54" y="48"/>
                </a:cubicBezTo>
                <a:cubicBezTo>
                  <a:pt x="57" y="45"/>
                  <a:pt x="61" y="42"/>
                  <a:pt x="65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56" y="8"/>
                  <a:pt x="56" y="8"/>
                  <a:pt x="56" y="8"/>
                </a:cubicBezTo>
                <a:cubicBezTo>
                  <a:pt x="68" y="8"/>
                  <a:pt x="68" y="24"/>
                  <a:pt x="88" y="24"/>
                </a:cubicBezTo>
                <a:cubicBezTo>
                  <a:pt x="160" y="24"/>
                  <a:pt x="160" y="24"/>
                  <a:pt x="160" y="24"/>
                </a:cubicBezTo>
                <a:cubicBezTo>
                  <a:pt x="164" y="24"/>
                  <a:pt x="168" y="28"/>
                  <a:pt x="168" y="32"/>
                </a:cubicBezTo>
                <a:cubicBezTo>
                  <a:pt x="168" y="40"/>
                  <a:pt x="168" y="40"/>
                  <a:pt x="168" y="40"/>
                </a:cubicBezTo>
                <a:cubicBezTo>
                  <a:pt x="127" y="40"/>
                  <a:pt x="127" y="40"/>
                  <a:pt x="127" y="40"/>
                </a:cubicBezTo>
                <a:cubicBezTo>
                  <a:pt x="131" y="42"/>
                  <a:pt x="135" y="45"/>
                  <a:pt x="138" y="48"/>
                </a:cubicBezTo>
                <a:cubicBezTo>
                  <a:pt x="168" y="48"/>
                  <a:pt x="168" y="48"/>
                  <a:pt x="168" y="48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68" y="132"/>
                  <a:pt x="164" y="136"/>
                  <a:pt x="160" y="136"/>
                </a:cubicBezTo>
                <a:cubicBezTo>
                  <a:pt x="153" y="136"/>
                  <a:pt x="153" y="136"/>
                  <a:pt x="153" y="136"/>
                </a:cubicBezTo>
                <a:cubicBezTo>
                  <a:pt x="161" y="144"/>
                  <a:pt x="161" y="144"/>
                  <a:pt x="161" y="144"/>
                </a:cubicBezTo>
                <a:cubicBezTo>
                  <a:pt x="169" y="143"/>
                  <a:pt x="176" y="137"/>
                  <a:pt x="176" y="128"/>
                </a:cubicBezTo>
                <a:cubicBezTo>
                  <a:pt x="176" y="32"/>
                  <a:pt x="176" y="32"/>
                  <a:pt x="176" y="32"/>
                </a:cubicBezTo>
                <a:cubicBezTo>
                  <a:pt x="176" y="23"/>
                  <a:pt x="169" y="16"/>
                  <a:pt x="160" y="1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9" name="Freeform 75">
            <a:extLst>
              <a:ext uri="{FF2B5EF4-FFF2-40B4-BE49-F238E27FC236}">
                <a16:creationId xmlns:a16="http://schemas.microsoft.com/office/drawing/2014/main" id="{11D4F5A1-797B-4C92-95A5-8F30C9D11FAC}"/>
              </a:ext>
            </a:extLst>
          </p:cNvPr>
          <p:cNvSpPr>
            <a:spLocks noEditPoints="1"/>
          </p:cNvSpPr>
          <p:nvPr/>
        </p:nvSpPr>
        <p:spPr bwMode="auto">
          <a:xfrm>
            <a:off x="2973357" y="4433696"/>
            <a:ext cx="333375" cy="261938"/>
          </a:xfrm>
          <a:custGeom>
            <a:avLst/>
            <a:gdLst>
              <a:gd name="T0" fmla="*/ 176 w 309"/>
              <a:gd name="T1" fmla="*/ 221 h 243"/>
              <a:gd name="T2" fmla="*/ 287 w 309"/>
              <a:gd name="T3" fmla="*/ 221 h 243"/>
              <a:gd name="T4" fmla="*/ 287 w 309"/>
              <a:gd name="T5" fmla="*/ 199 h 243"/>
              <a:gd name="T6" fmla="*/ 176 w 309"/>
              <a:gd name="T7" fmla="*/ 199 h 243"/>
              <a:gd name="T8" fmla="*/ 176 w 309"/>
              <a:gd name="T9" fmla="*/ 221 h 243"/>
              <a:gd name="T10" fmla="*/ 110 w 309"/>
              <a:gd name="T11" fmla="*/ 132 h 243"/>
              <a:gd name="T12" fmla="*/ 287 w 309"/>
              <a:gd name="T13" fmla="*/ 132 h 243"/>
              <a:gd name="T14" fmla="*/ 287 w 309"/>
              <a:gd name="T15" fmla="*/ 110 h 243"/>
              <a:gd name="T16" fmla="*/ 110 w 309"/>
              <a:gd name="T17" fmla="*/ 110 h 243"/>
              <a:gd name="T18" fmla="*/ 110 w 309"/>
              <a:gd name="T19" fmla="*/ 132 h 243"/>
              <a:gd name="T20" fmla="*/ 221 w 309"/>
              <a:gd name="T21" fmla="*/ 44 h 243"/>
              <a:gd name="T22" fmla="*/ 287 w 309"/>
              <a:gd name="T23" fmla="*/ 44 h 243"/>
              <a:gd name="T24" fmla="*/ 287 w 309"/>
              <a:gd name="T25" fmla="*/ 22 h 243"/>
              <a:gd name="T26" fmla="*/ 221 w 309"/>
              <a:gd name="T27" fmla="*/ 22 h 243"/>
              <a:gd name="T28" fmla="*/ 221 w 309"/>
              <a:gd name="T29" fmla="*/ 44 h 243"/>
              <a:gd name="T30" fmla="*/ 309 w 309"/>
              <a:gd name="T31" fmla="*/ 188 h 243"/>
              <a:gd name="T32" fmla="*/ 309 w 309"/>
              <a:gd name="T33" fmla="*/ 232 h 243"/>
              <a:gd name="T34" fmla="*/ 306 w 309"/>
              <a:gd name="T35" fmla="*/ 240 h 243"/>
              <a:gd name="T36" fmla="*/ 298 w 309"/>
              <a:gd name="T37" fmla="*/ 243 h 243"/>
              <a:gd name="T38" fmla="*/ 11 w 309"/>
              <a:gd name="T39" fmla="*/ 243 h 243"/>
              <a:gd name="T40" fmla="*/ 3 w 309"/>
              <a:gd name="T41" fmla="*/ 240 h 243"/>
              <a:gd name="T42" fmla="*/ 0 w 309"/>
              <a:gd name="T43" fmla="*/ 232 h 243"/>
              <a:gd name="T44" fmla="*/ 0 w 309"/>
              <a:gd name="T45" fmla="*/ 188 h 243"/>
              <a:gd name="T46" fmla="*/ 3 w 309"/>
              <a:gd name="T47" fmla="*/ 180 h 243"/>
              <a:gd name="T48" fmla="*/ 11 w 309"/>
              <a:gd name="T49" fmla="*/ 177 h 243"/>
              <a:gd name="T50" fmla="*/ 298 w 309"/>
              <a:gd name="T51" fmla="*/ 177 h 243"/>
              <a:gd name="T52" fmla="*/ 306 w 309"/>
              <a:gd name="T53" fmla="*/ 180 h 243"/>
              <a:gd name="T54" fmla="*/ 309 w 309"/>
              <a:gd name="T55" fmla="*/ 188 h 243"/>
              <a:gd name="T56" fmla="*/ 309 w 309"/>
              <a:gd name="T57" fmla="*/ 99 h 243"/>
              <a:gd name="T58" fmla="*/ 309 w 309"/>
              <a:gd name="T59" fmla="*/ 143 h 243"/>
              <a:gd name="T60" fmla="*/ 306 w 309"/>
              <a:gd name="T61" fmla="*/ 151 h 243"/>
              <a:gd name="T62" fmla="*/ 298 w 309"/>
              <a:gd name="T63" fmla="*/ 154 h 243"/>
              <a:gd name="T64" fmla="*/ 11 w 309"/>
              <a:gd name="T65" fmla="*/ 154 h 243"/>
              <a:gd name="T66" fmla="*/ 3 w 309"/>
              <a:gd name="T67" fmla="*/ 151 h 243"/>
              <a:gd name="T68" fmla="*/ 0 w 309"/>
              <a:gd name="T69" fmla="*/ 143 h 243"/>
              <a:gd name="T70" fmla="*/ 0 w 309"/>
              <a:gd name="T71" fmla="*/ 99 h 243"/>
              <a:gd name="T72" fmla="*/ 3 w 309"/>
              <a:gd name="T73" fmla="*/ 91 h 243"/>
              <a:gd name="T74" fmla="*/ 11 w 309"/>
              <a:gd name="T75" fmla="*/ 88 h 243"/>
              <a:gd name="T76" fmla="*/ 298 w 309"/>
              <a:gd name="T77" fmla="*/ 88 h 243"/>
              <a:gd name="T78" fmla="*/ 306 w 309"/>
              <a:gd name="T79" fmla="*/ 91 h 243"/>
              <a:gd name="T80" fmla="*/ 309 w 309"/>
              <a:gd name="T81" fmla="*/ 99 h 243"/>
              <a:gd name="T82" fmla="*/ 309 w 309"/>
              <a:gd name="T83" fmla="*/ 11 h 243"/>
              <a:gd name="T84" fmla="*/ 309 w 309"/>
              <a:gd name="T85" fmla="*/ 55 h 243"/>
              <a:gd name="T86" fmla="*/ 306 w 309"/>
              <a:gd name="T87" fmla="*/ 63 h 243"/>
              <a:gd name="T88" fmla="*/ 298 w 309"/>
              <a:gd name="T89" fmla="*/ 66 h 243"/>
              <a:gd name="T90" fmla="*/ 11 w 309"/>
              <a:gd name="T91" fmla="*/ 66 h 243"/>
              <a:gd name="T92" fmla="*/ 3 w 309"/>
              <a:gd name="T93" fmla="*/ 63 h 243"/>
              <a:gd name="T94" fmla="*/ 0 w 309"/>
              <a:gd name="T95" fmla="*/ 55 h 243"/>
              <a:gd name="T96" fmla="*/ 0 w 309"/>
              <a:gd name="T97" fmla="*/ 11 h 243"/>
              <a:gd name="T98" fmla="*/ 3 w 309"/>
              <a:gd name="T99" fmla="*/ 3 h 243"/>
              <a:gd name="T100" fmla="*/ 11 w 309"/>
              <a:gd name="T101" fmla="*/ 0 h 243"/>
              <a:gd name="T102" fmla="*/ 298 w 309"/>
              <a:gd name="T103" fmla="*/ 0 h 243"/>
              <a:gd name="T104" fmla="*/ 306 w 309"/>
              <a:gd name="T105" fmla="*/ 3 h 243"/>
              <a:gd name="T106" fmla="*/ 309 w 309"/>
              <a:gd name="T107" fmla="*/ 11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09" h="243">
                <a:moveTo>
                  <a:pt x="176" y="221"/>
                </a:moveTo>
                <a:cubicBezTo>
                  <a:pt x="287" y="221"/>
                  <a:pt x="287" y="221"/>
                  <a:pt x="287" y="221"/>
                </a:cubicBezTo>
                <a:cubicBezTo>
                  <a:pt x="287" y="199"/>
                  <a:pt x="287" y="199"/>
                  <a:pt x="287" y="199"/>
                </a:cubicBezTo>
                <a:cubicBezTo>
                  <a:pt x="176" y="199"/>
                  <a:pt x="176" y="199"/>
                  <a:pt x="176" y="199"/>
                </a:cubicBezTo>
                <a:lnTo>
                  <a:pt x="176" y="221"/>
                </a:lnTo>
                <a:close/>
                <a:moveTo>
                  <a:pt x="110" y="132"/>
                </a:moveTo>
                <a:cubicBezTo>
                  <a:pt x="287" y="132"/>
                  <a:pt x="287" y="132"/>
                  <a:pt x="287" y="132"/>
                </a:cubicBezTo>
                <a:cubicBezTo>
                  <a:pt x="287" y="110"/>
                  <a:pt x="287" y="110"/>
                  <a:pt x="287" y="110"/>
                </a:cubicBezTo>
                <a:cubicBezTo>
                  <a:pt x="110" y="110"/>
                  <a:pt x="110" y="110"/>
                  <a:pt x="110" y="110"/>
                </a:cubicBezTo>
                <a:lnTo>
                  <a:pt x="110" y="132"/>
                </a:lnTo>
                <a:close/>
                <a:moveTo>
                  <a:pt x="221" y="44"/>
                </a:moveTo>
                <a:cubicBezTo>
                  <a:pt x="287" y="44"/>
                  <a:pt x="287" y="44"/>
                  <a:pt x="287" y="44"/>
                </a:cubicBezTo>
                <a:cubicBezTo>
                  <a:pt x="287" y="22"/>
                  <a:pt x="287" y="22"/>
                  <a:pt x="287" y="22"/>
                </a:cubicBezTo>
                <a:cubicBezTo>
                  <a:pt x="221" y="22"/>
                  <a:pt x="221" y="22"/>
                  <a:pt x="221" y="22"/>
                </a:cubicBezTo>
                <a:lnTo>
                  <a:pt x="221" y="44"/>
                </a:lnTo>
                <a:close/>
                <a:moveTo>
                  <a:pt x="309" y="188"/>
                </a:moveTo>
                <a:cubicBezTo>
                  <a:pt x="309" y="232"/>
                  <a:pt x="309" y="232"/>
                  <a:pt x="309" y="232"/>
                </a:cubicBezTo>
                <a:cubicBezTo>
                  <a:pt x="309" y="235"/>
                  <a:pt x="308" y="237"/>
                  <a:pt x="306" y="240"/>
                </a:cubicBezTo>
                <a:cubicBezTo>
                  <a:pt x="304" y="242"/>
                  <a:pt x="301" y="243"/>
                  <a:pt x="298" y="243"/>
                </a:cubicBezTo>
                <a:cubicBezTo>
                  <a:pt x="11" y="243"/>
                  <a:pt x="11" y="243"/>
                  <a:pt x="11" y="243"/>
                </a:cubicBezTo>
                <a:cubicBezTo>
                  <a:pt x="8" y="243"/>
                  <a:pt x="5" y="242"/>
                  <a:pt x="3" y="240"/>
                </a:cubicBezTo>
                <a:cubicBezTo>
                  <a:pt x="1" y="237"/>
                  <a:pt x="0" y="235"/>
                  <a:pt x="0" y="232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185"/>
                  <a:pt x="1" y="182"/>
                  <a:pt x="3" y="180"/>
                </a:cubicBezTo>
                <a:cubicBezTo>
                  <a:pt x="5" y="178"/>
                  <a:pt x="8" y="177"/>
                  <a:pt x="11" y="177"/>
                </a:cubicBezTo>
                <a:cubicBezTo>
                  <a:pt x="298" y="177"/>
                  <a:pt x="298" y="177"/>
                  <a:pt x="298" y="177"/>
                </a:cubicBezTo>
                <a:cubicBezTo>
                  <a:pt x="301" y="177"/>
                  <a:pt x="304" y="178"/>
                  <a:pt x="306" y="180"/>
                </a:cubicBezTo>
                <a:cubicBezTo>
                  <a:pt x="308" y="182"/>
                  <a:pt x="309" y="185"/>
                  <a:pt x="309" y="188"/>
                </a:cubicBezTo>
                <a:close/>
                <a:moveTo>
                  <a:pt x="309" y="99"/>
                </a:moveTo>
                <a:cubicBezTo>
                  <a:pt x="309" y="143"/>
                  <a:pt x="309" y="143"/>
                  <a:pt x="309" y="143"/>
                </a:cubicBezTo>
                <a:cubicBezTo>
                  <a:pt x="309" y="146"/>
                  <a:pt x="308" y="149"/>
                  <a:pt x="306" y="151"/>
                </a:cubicBezTo>
                <a:cubicBezTo>
                  <a:pt x="304" y="153"/>
                  <a:pt x="301" y="154"/>
                  <a:pt x="298" y="154"/>
                </a:cubicBezTo>
                <a:cubicBezTo>
                  <a:pt x="11" y="154"/>
                  <a:pt x="11" y="154"/>
                  <a:pt x="11" y="154"/>
                </a:cubicBezTo>
                <a:cubicBezTo>
                  <a:pt x="8" y="154"/>
                  <a:pt x="5" y="153"/>
                  <a:pt x="3" y="151"/>
                </a:cubicBezTo>
                <a:cubicBezTo>
                  <a:pt x="1" y="149"/>
                  <a:pt x="0" y="146"/>
                  <a:pt x="0" y="143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96"/>
                  <a:pt x="1" y="94"/>
                  <a:pt x="3" y="91"/>
                </a:cubicBezTo>
                <a:cubicBezTo>
                  <a:pt x="5" y="89"/>
                  <a:pt x="8" y="88"/>
                  <a:pt x="11" y="88"/>
                </a:cubicBezTo>
                <a:cubicBezTo>
                  <a:pt x="298" y="88"/>
                  <a:pt x="298" y="88"/>
                  <a:pt x="298" y="88"/>
                </a:cubicBezTo>
                <a:cubicBezTo>
                  <a:pt x="301" y="88"/>
                  <a:pt x="304" y="89"/>
                  <a:pt x="306" y="91"/>
                </a:cubicBezTo>
                <a:cubicBezTo>
                  <a:pt x="308" y="94"/>
                  <a:pt x="309" y="96"/>
                  <a:pt x="309" y="99"/>
                </a:cubicBezTo>
                <a:close/>
                <a:moveTo>
                  <a:pt x="309" y="11"/>
                </a:moveTo>
                <a:cubicBezTo>
                  <a:pt x="309" y="55"/>
                  <a:pt x="309" y="55"/>
                  <a:pt x="309" y="55"/>
                </a:cubicBezTo>
                <a:cubicBezTo>
                  <a:pt x="309" y="58"/>
                  <a:pt x="308" y="60"/>
                  <a:pt x="306" y="63"/>
                </a:cubicBezTo>
                <a:cubicBezTo>
                  <a:pt x="304" y="65"/>
                  <a:pt x="301" y="66"/>
                  <a:pt x="298" y="66"/>
                </a:cubicBezTo>
                <a:cubicBezTo>
                  <a:pt x="11" y="66"/>
                  <a:pt x="11" y="66"/>
                  <a:pt x="11" y="66"/>
                </a:cubicBezTo>
                <a:cubicBezTo>
                  <a:pt x="8" y="66"/>
                  <a:pt x="5" y="65"/>
                  <a:pt x="3" y="63"/>
                </a:cubicBezTo>
                <a:cubicBezTo>
                  <a:pt x="1" y="60"/>
                  <a:pt x="0" y="58"/>
                  <a:pt x="0" y="5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8"/>
                  <a:pt x="1" y="5"/>
                  <a:pt x="3" y="3"/>
                </a:cubicBezTo>
                <a:cubicBezTo>
                  <a:pt x="5" y="1"/>
                  <a:pt x="8" y="0"/>
                  <a:pt x="11" y="0"/>
                </a:cubicBezTo>
                <a:cubicBezTo>
                  <a:pt x="298" y="0"/>
                  <a:pt x="298" y="0"/>
                  <a:pt x="298" y="0"/>
                </a:cubicBezTo>
                <a:cubicBezTo>
                  <a:pt x="301" y="0"/>
                  <a:pt x="304" y="1"/>
                  <a:pt x="306" y="3"/>
                </a:cubicBezTo>
                <a:cubicBezTo>
                  <a:pt x="308" y="5"/>
                  <a:pt x="309" y="8"/>
                  <a:pt x="309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0" name="Freeform 70">
            <a:extLst>
              <a:ext uri="{FF2B5EF4-FFF2-40B4-BE49-F238E27FC236}">
                <a16:creationId xmlns:a16="http://schemas.microsoft.com/office/drawing/2014/main" id="{44EDEBF3-A952-44BD-872A-841D9F41CDBB}"/>
              </a:ext>
            </a:extLst>
          </p:cNvPr>
          <p:cNvSpPr>
            <a:spLocks noEditPoints="1"/>
          </p:cNvSpPr>
          <p:nvPr/>
        </p:nvSpPr>
        <p:spPr bwMode="auto">
          <a:xfrm>
            <a:off x="3182103" y="3611255"/>
            <a:ext cx="369888" cy="338138"/>
          </a:xfrm>
          <a:custGeom>
            <a:avLst/>
            <a:gdLst>
              <a:gd name="T0" fmla="*/ 114 w 342"/>
              <a:gd name="T1" fmla="*/ 111 h 313"/>
              <a:gd name="T2" fmla="*/ 81 w 342"/>
              <a:gd name="T3" fmla="*/ 189 h 313"/>
              <a:gd name="T4" fmla="*/ 159 w 342"/>
              <a:gd name="T5" fmla="*/ 157 h 313"/>
              <a:gd name="T6" fmla="*/ 273 w 342"/>
              <a:gd name="T7" fmla="*/ 225 h 313"/>
              <a:gd name="T8" fmla="*/ 257 w 342"/>
              <a:gd name="T9" fmla="*/ 264 h 313"/>
              <a:gd name="T10" fmla="*/ 296 w 342"/>
              <a:gd name="T11" fmla="*/ 248 h 313"/>
              <a:gd name="T12" fmla="*/ 273 w 342"/>
              <a:gd name="T13" fmla="*/ 43 h 313"/>
              <a:gd name="T14" fmla="*/ 257 w 342"/>
              <a:gd name="T15" fmla="*/ 82 h 313"/>
              <a:gd name="T16" fmla="*/ 296 w 342"/>
              <a:gd name="T17" fmla="*/ 65 h 313"/>
              <a:gd name="T18" fmla="*/ 226 w 342"/>
              <a:gd name="T19" fmla="*/ 177 h 313"/>
              <a:gd name="T20" fmla="*/ 190 w 342"/>
              <a:gd name="T21" fmla="*/ 196 h 313"/>
              <a:gd name="T22" fmla="*/ 206 w 342"/>
              <a:gd name="T23" fmla="*/ 224 h 313"/>
              <a:gd name="T24" fmla="*/ 174 w 342"/>
              <a:gd name="T25" fmla="*/ 249 h 313"/>
              <a:gd name="T26" fmla="*/ 136 w 342"/>
              <a:gd name="T27" fmla="*/ 266 h 313"/>
              <a:gd name="T28" fmla="*/ 94 w 342"/>
              <a:gd name="T29" fmla="*/ 269 h 313"/>
              <a:gd name="T30" fmla="*/ 74 w 342"/>
              <a:gd name="T31" fmla="*/ 233 h 313"/>
              <a:gd name="T32" fmla="*/ 46 w 342"/>
              <a:gd name="T33" fmla="*/ 249 h 313"/>
              <a:gd name="T34" fmla="*/ 29 w 342"/>
              <a:gd name="T35" fmla="*/ 208 h 313"/>
              <a:gd name="T36" fmla="*/ 4 w 342"/>
              <a:gd name="T37" fmla="*/ 178 h 313"/>
              <a:gd name="T38" fmla="*/ 0 w 342"/>
              <a:gd name="T39" fmla="*/ 140 h 313"/>
              <a:gd name="T40" fmla="*/ 31 w 342"/>
              <a:gd name="T41" fmla="*/ 130 h 313"/>
              <a:gd name="T42" fmla="*/ 20 w 342"/>
              <a:gd name="T43" fmla="*/ 93 h 313"/>
              <a:gd name="T44" fmla="*/ 50 w 342"/>
              <a:gd name="T45" fmla="*/ 63 h 313"/>
              <a:gd name="T46" fmla="*/ 88 w 342"/>
              <a:gd name="T47" fmla="*/ 74 h 313"/>
              <a:gd name="T48" fmla="*/ 130 w 342"/>
              <a:gd name="T49" fmla="*/ 43 h 313"/>
              <a:gd name="T50" fmla="*/ 140 w 342"/>
              <a:gd name="T51" fmla="*/ 74 h 313"/>
              <a:gd name="T52" fmla="*/ 178 w 342"/>
              <a:gd name="T53" fmla="*/ 63 h 313"/>
              <a:gd name="T54" fmla="*/ 206 w 342"/>
              <a:gd name="T55" fmla="*/ 96 h 313"/>
              <a:gd name="T56" fmla="*/ 196 w 342"/>
              <a:gd name="T57" fmla="*/ 131 h 313"/>
              <a:gd name="T58" fmla="*/ 228 w 342"/>
              <a:gd name="T59" fmla="*/ 140 h 313"/>
              <a:gd name="T60" fmla="*/ 315 w 342"/>
              <a:gd name="T61" fmla="*/ 266 h 313"/>
              <a:gd name="T62" fmla="*/ 318 w 342"/>
              <a:gd name="T63" fmla="*/ 301 h 313"/>
              <a:gd name="T64" fmla="*/ 279 w 342"/>
              <a:gd name="T65" fmla="*/ 293 h 313"/>
              <a:gd name="T66" fmla="*/ 259 w 342"/>
              <a:gd name="T67" fmla="*/ 305 h 313"/>
              <a:gd name="T68" fmla="*/ 228 w 342"/>
              <a:gd name="T69" fmla="*/ 299 h 313"/>
              <a:gd name="T70" fmla="*/ 205 w 342"/>
              <a:gd name="T71" fmla="*/ 260 h 313"/>
              <a:gd name="T72" fmla="*/ 237 w 342"/>
              <a:gd name="T73" fmla="*/ 220 h 313"/>
              <a:gd name="T74" fmla="*/ 235 w 342"/>
              <a:gd name="T75" fmla="*/ 191 h 313"/>
              <a:gd name="T76" fmla="*/ 259 w 342"/>
              <a:gd name="T77" fmla="*/ 190 h 313"/>
              <a:gd name="T78" fmla="*/ 279 w 342"/>
              <a:gd name="T79" fmla="*/ 202 h 313"/>
              <a:gd name="T80" fmla="*/ 318 w 342"/>
              <a:gd name="T81" fmla="*/ 195 h 313"/>
              <a:gd name="T82" fmla="*/ 315 w 342"/>
              <a:gd name="T83" fmla="*/ 230 h 313"/>
              <a:gd name="T84" fmla="*/ 342 w 342"/>
              <a:gd name="T85" fmla="*/ 78 h 313"/>
              <a:gd name="T86" fmla="*/ 319 w 342"/>
              <a:gd name="T87" fmla="*/ 117 h 313"/>
              <a:gd name="T88" fmla="*/ 288 w 342"/>
              <a:gd name="T89" fmla="*/ 123 h 313"/>
              <a:gd name="T90" fmla="*/ 268 w 342"/>
              <a:gd name="T91" fmla="*/ 111 h 313"/>
              <a:gd name="T92" fmla="*/ 228 w 342"/>
              <a:gd name="T93" fmla="*/ 118 h 313"/>
              <a:gd name="T94" fmla="*/ 231 w 342"/>
              <a:gd name="T95" fmla="*/ 83 h 313"/>
              <a:gd name="T96" fmla="*/ 231 w 342"/>
              <a:gd name="T97" fmla="*/ 47 h 313"/>
              <a:gd name="T98" fmla="*/ 228 w 342"/>
              <a:gd name="T99" fmla="*/ 12 h 313"/>
              <a:gd name="T100" fmla="*/ 250 w 342"/>
              <a:gd name="T101" fmla="*/ 0 h 313"/>
              <a:gd name="T102" fmla="*/ 273 w 342"/>
              <a:gd name="T103" fmla="*/ 20 h 313"/>
              <a:gd name="T104" fmla="*/ 296 w 342"/>
              <a:gd name="T105" fmla="*/ 0 h 313"/>
              <a:gd name="T106" fmla="*/ 310 w 342"/>
              <a:gd name="T107" fmla="*/ 38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42" h="313">
                <a:moveTo>
                  <a:pt x="159" y="157"/>
                </a:moveTo>
                <a:cubicBezTo>
                  <a:pt x="159" y="144"/>
                  <a:pt x="155" y="133"/>
                  <a:pt x="146" y="124"/>
                </a:cubicBezTo>
                <a:cubicBezTo>
                  <a:pt x="137" y="115"/>
                  <a:pt x="126" y="111"/>
                  <a:pt x="114" y="111"/>
                </a:cubicBezTo>
                <a:cubicBezTo>
                  <a:pt x="101" y="111"/>
                  <a:pt x="90" y="115"/>
                  <a:pt x="81" y="124"/>
                </a:cubicBezTo>
                <a:cubicBezTo>
                  <a:pt x="73" y="133"/>
                  <a:pt x="68" y="144"/>
                  <a:pt x="68" y="157"/>
                </a:cubicBezTo>
                <a:cubicBezTo>
                  <a:pt x="68" y="169"/>
                  <a:pt x="73" y="180"/>
                  <a:pt x="81" y="189"/>
                </a:cubicBezTo>
                <a:cubicBezTo>
                  <a:pt x="90" y="198"/>
                  <a:pt x="101" y="202"/>
                  <a:pt x="114" y="202"/>
                </a:cubicBezTo>
                <a:cubicBezTo>
                  <a:pt x="126" y="202"/>
                  <a:pt x="137" y="198"/>
                  <a:pt x="146" y="189"/>
                </a:cubicBezTo>
                <a:cubicBezTo>
                  <a:pt x="155" y="180"/>
                  <a:pt x="159" y="169"/>
                  <a:pt x="159" y="157"/>
                </a:cubicBezTo>
                <a:close/>
                <a:moveTo>
                  <a:pt x="296" y="248"/>
                </a:moveTo>
                <a:cubicBezTo>
                  <a:pt x="296" y="242"/>
                  <a:pt x="294" y="236"/>
                  <a:pt x="289" y="232"/>
                </a:cubicBezTo>
                <a:cubicBezTo>
                  <a:pt x="285" y="227"/>
                  <a:pt x="279" y="225"/>
                  <a:pt x="273" y="225"/>
                </a:cubicBezTo>
                <a:cubicBezTo>
                  <a:pt x="267" y="225"/>
                  <a:pt x="262" y="227"/>
                  <a:pt x="257" y="232"/>
                </a:cubicBezTo>
                <a:cubicBezTo>
                  <a:pt x="253" y="236"/>
                  <a:pt x="250" y="242"/>
                  <a:pt x="250" y="248"/>
                </a:cubicBezTo>
                <a:cubicBezTo>
                  <a:pt x="250" y="254"/>
                  <a:pt x="253" y="259"/>
                  <a:pt x="257" y="264"/>
                </a:cubicBezTo>
                <a:cubicBezTo>
                  <a:pt x="262" y="268"/>
                  <a:pt x="267" y="270"/>
                  <a:pt x="273" y="270"/>
                </a:cubicBezTo>
                <a:cubicBezTo>
                  <a:pt x="279" y="270"/>
                  <a:pt x="285" y="268"/>
                  <a:pt x="289" y="264"/>
                </a:cubicBezTo>
                <a:cubicBezTo>
                  <a:pt x="294" y="259"/>
                  <a:pt x="296" y="254"/>
                  <a:pt x="296" y="248"/>
                </a:cubicBezTo>
                <a:close/>
                <a:moveTo>
                  <a:pt x="296" y="65"/>
                </a:moveTo>
                <a:cubicBezTo>
                  <a:pt x="296" y="59"/>
                  <a:pt x="294" y="54"/>
                  <a:pt x="289" y="49"/>
                </a:cubicBezTo>
                <a:cubicBezTo>
                  <a:pt x="285" y="45"/>
                  <a:pt x="279" y="43"/>
                  <a:pt x="273" y="43"/>
                </a:cubicBezTo>
                <a:cubicBezTo>
                  <a:pt x="267" y="43"/>
                  <a:pt x="262" y="45"/>
                  <a:pt x="257" y="49"/>
                </a:cubicBezTo>
                <a:cubicBezTo>
                  <a:pt x="253" y="54"/>
                  <a:pt x="250" y="59"/>
                  <a:pt x="250" y="65"/>
                </a:cubicBezTo>
                <a:cubicBezTo>
                  <a:pt x="250" y="72"/>
                  <a:pt x="253" y="77"/>
                  <a:pt x="257" y="82"/>
                </a:cubicBezTo>
                <a:cubicBezTo>
                  <a:pt x="262" y="86"/>
                  <a:pt x="267" y="88"/>
                  <a:pt x="273" y="88"/>
                </a:cubicBezTo>
                <a:cubicBezTo>
                  <a:pt x="279" y="88"/>
                  <a:pt x="285" y="86"/>
                  <a:pt x="289" y="82"/>
                </a:cubicBezTo>
                <a:cubicBezTo>
                  <a:pt x="294" y="77"/>
                  <a:pt x="296" y="72"/>
                  <a:pt x="296" y="65"/>
                </a:cubicBezTo>
                <a:close/>
                <a:moveTo>
                  <a:pt x="228" y="140"/>
                </a:moveTo>
                <a:cubicBezTo>
                  <a:pt x="228" y="173"/>
                  <a:pt x="228" y="173"/>
                  <a:pt x="228" y="173"/>
                </a:cubicBezTo>
                <a:cubicBezTo>
                  <a:pt x="228" y="174"/>
                  <a:pt x="227" y="176"/>
                  <a:pt x="226" y="177"/>
                </a:cubicBezTo>
                <a:cubicBezTo>
                  <a:pt x="226" y="178"/>
                  <a:pt x="225" y="178"/>
                  <a:pt x="224" y="179"/>
                </a:cubicBezTo>
                <a:cubicBezTo>
                  <a:pt x="196" y="183"/>
                  <a:pt x="196" y="183"/>
                  <a:pt x="196" y="183"/>
                </a:cubicBezTo>
                <a:cubicBezTo>
                  <a:pt x="195" y="187"/>
                  <a:pt x="193" y="192"/>
                  <a:pt x="190" y="196"/>
                </a:cubicBezTo>
                <a:cubicBezTo>
                  <a:pt x="194" y="202"/>
                  <a:pt x="200" y="209"/>
                  <a:pt x="206" y="217"/>
                </a:cubicBezTo>
                <a:cubicBezTo>
                  <a:pt x="207" y="218"/>
                  <a:pt x="208" y="219"/>
                  <a:pt x="208" y="220"/>
                </a:cubicBezTo>
                <a:cubicBezTo>
                  <a:pt x="208" y="222"/>
                  <a:pt x="207" y="223"/>
                  <a:pt x="206" y="224"/>
                </a:cubicBezTo>
                <a:cubicBezTo>
                  <a:pt x="204" y="227"/>
                  <a:pt x="199" y="233"/>
                  <a:pt x="192" y="240"/>
                </a:cubicBezTo>
                <a:cubicBezTo>
                  <a:pt x="185" y="247"/>
                  <a:pt x="180" y="250"/>
                  <a:pt x="178" y="250"/>
                </a:cubicBezTo>
                <a:cubicBezTo>
                  <a:pt x="176" y="250"/>
                  <a:pt x="175" y="250"/>
                  <a:pt x="174" y="249"/>
                </a:cubicBezTo>
                <a:cubicBezTo>
                  <a:pt x="153" y="233"/>
                  <a:pt x="153" y="233"/>
                  <a:pt x="153" y="233"/>
                </a:cubicBezTo>
                <a:cubicBezTo>
                  <a:pt x="149" y="235"/>
                  <a:pt x="144" y="237"/>
                  <a:pt x="140" y="239"/>
                </a:cubicBezTo>
                <a:cubicBezTo>
                  <a:pt x="138" y="251"/>
                  <a:pt x="137" y="261"/>
                  <a:pt x="136" y="266"/>
                </a:cubicBezTo>
                <a:cubicBezTo>
                  <a:pt x="135" y="269"/>
                  <a:pt x="133" y="270"/>
                  <a:pt x="130" y="270"/>
                </a:cubicBezTo>
                <a:cubicBezTo>
                  <a:pt x="97" y="270"/>
                  <a:pt x="97" y="270"/>
                  <a:pt x="97" y="270"/>
                </a:cubicBezTo>
                <a:cubicBezTo>
                  <a:pt x="96" y="270"/>
                  <a:pt x="95" y="270"/>
                  <a:pt x="94" y="269"/>
                </a:cubicBezTo>
                <a:cubicBezTo>
                  <a:pt x="93" y="268"/>
                  <a:pt x="92" y="267"/>
                  <a:pt x="92" y="266"/>
                </a:cubicBezTo>
                <a:cubicBezTo>
                  <a:pt x="88" y="239"/>
                  <a:pt x="88" y="239"/>
                  <a:pt x="88" y="239"/>
                </a:cubicBezTo>
                <a:cubicBezTo>
                  <a:pt x="84" y="238"/>
                  <a:pt x="79" y="236"/>
                  <a:pt x="74" y="233"/>
                </a:cubicBezTo>
                <a:cubicBezTo>
                  <a:pt x="53" y="249"/>
                  <a:pt x="53" y="249"/>
                  <a:pt x="53" y="249"/>
                </a:cubicBezTo>
                <a:cubicBezTo>
                  <a:pt x="53" y="250"/>
                  <a:pt x="51" y="250"/>
                  <a:pt x="50" y="250"/>
                </a:cubicBezTo>
                <a:cubicBezTo>
                  <a:pt x="49" y="250"/>
                  <a:pt x="47" y="250"/>
                  <a:pt x="46" y="249"/>
                </a:cubicBezTo>
                <a:cubicBezTo>
                  <a:pt x="29" y="233"/>
                  <a:pt x="20" y="224"/>
                  <a:pt x="20" y="220"/>
                </a:cubicBezTo>
                <a:cubicBezTo>
                  <a:pt x="20" y="219"/>
                  <a:pt x="21" y="218"/>
                  <a:pt x="22" y="217"/>
                </a:cubicBezTo>
                <a:cubicBezTo>
                  <a:pt x="23" y="215"/>
                  <a:pt x="25" y="212"/>
                  <a:pt x="29" y="208"/>
                </a:cubicBezTo>
                <a:cubicBezTo>
                  <a:pt x="33" y="203"/>
                  <a:pt x="35" y="199"/>
                  <a:pt x="37" y="197"/>
                </a:cubicBezTo>
                <a:cubicBezTo>
                  <a:pt x="35" y="192"/>
                  <a:pt x="33" y="187"/>
                  <a:pt x="31" y="182"/>
                </a:cubicBezTo>
                <a:cubicBezTo>
                  <a:pt x="4" y="178"/>
                  <a:pt x="4" y="178"/>
                  <a:pt x="4" y="178"/>
                </a:cubicBezTo>
                <a:cubicBezTo>
                  <a:pt x="3" y="178"/>
                  <a:pt x="2" y="177"/>
                  <a:pt x="1" y="176"/>
                </a:cubicBezTo>
                <a:cubicBezTo>
                  <a:pt x="0" y="175"/>
                  <a:pt x="0" y="174"/>
                  <a:pt x="0" y="173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39"/>
                  <a:pt x="0" y="137"/>
                  <a:pt x="1" y="136"/>
                </a:cubicBezTo>
                <a:cubicBezTo>
                  <a:pt x="2" y="135"/>
                  <a:pt x="3" y="135"/>
                  <a:pt x="4" y="134"/>
                </a:cubicBezTo>
                <a:cubicBezTo>
                  <a:pt x="31" y="130"/>
                  <a:pt x="31" y="130"/>
                  <a:pt x="31" y="130"/>
                </a:cubicBezTo>
                <a:cubicBezTo>
                  <a:pt x="33" y="126"/>
                  <a:pt x="35" y="122"/>
                  <a:pt x="37" y="117"/>
                </a:cubicBezTo>
                <a:cubicBezTo>
                  <a:pt x="33" y="111"/>
                  <a:pt x="28" y="104"/>
                  <a:pt x="21" y="96"/>
                </a:cubicBezTo>
                <a:cubicBezTo>
                  <a:pt x="20" y="95"/>
                  <a:pt x="20" y="94"/>
                  <a:pt x="20" y="93"/>
                </a:cubicBezTo>
                <a:cubicBezTo>
                  <a:pt x="20" y="91"/>
                  <a:pt x="20" y="90"/>
                  <a:pt x="21" y="89"/>
                </a:cubicBezTo>
                <a:cubicBezTo>
                  <a:pt x="24" y="86"/>
                  <a:pt x="29" y="80"/>
                  <a:pt x="36" y="73"/>
                </a:cubicBezTo>
                <a:cubicBezTo>
                  <a:pt x="43" y="66"/>
                  <a:pt x="48" y="63"/>
                  <a:pt x="50" y="63"/>
                </a:cubicBezTo>
                <a:cubicBezTo>
                  <a:pt x="51" y="63"/>
                  <a:pt x="52" y="63"/>
                  <a:pt x="54" y="64"/>
                </a:cubicBezTo>
                <a:cubicBezTo>
                  <a:pt x="74" y="80"/>
                  <a:pt x="74" y="80"/>
                  <a:pt x="74" y="80"/>
                </a:cubicBezTo>
                <a:cubicBezTo>
                  <a:pt x="78" y="78"/>
                  <a:pt x="83" y="76"/>
                  <a:pt x="88" y="74"/>
                </a:cubicBezTo>
                <a:cubicBezTo>
                  <a:pt x="89" y="61"/>
                  <a:pt x="90" y="52"/>
                  <a:pt x="92" y="47"/>
                </a:cubicBezTo>
                <a:cubicBezTo>
                  <a:pt x="93" y="44"/>
                  <a:pt x="94" y="43"/>
                  <a:pt x="97" y="43"/>
                </a:cubicBezTo>
                <a:cubicBezTo>
                  <a:pt x="130" y="43"/>
                  <a:pt x="130" y="43"/>
                  <a:pt x="130" y="43"/>
                </a:cubicBezTo>
                <a:cubicBezTo>
                  <a:pt x="132" y="43"/>
                  <a:pt x="133" y="43"/>
                  <a:pt x="134" y="44"/>
                </a:cubicBezTo>
                <a:cubicBezTo>
                  <a:pt x="135" y="45"/>
                  <a:pt x="135" y="46"/>
                  <a:pt x="136" y="47"/>
                </a:cubicBezTo>
                <a:cubicBezTo>
                  <a:pt x="140" y="74"/>
                  <a:pt x="140" y="74"/>
                  <a:pt x="140" y="74"/>
                </a:cubicBezTo>
                <a:cubicBezTo>
                  <a:pt x="144" y="75"/>
                  <a:pt x="148" y="77"/>
                  <a:pt x="153" y="80"/>
                </a:cubicBezTo>
                <a:cubicBezTo>
                  <a:pt x="174" y="64"/>
                  <a:pt x="174" y="64"/>
                  <a:pt x="174" y="64"/>
                </a:cubicBezTo>
                <a:cubicBezTo>
                  <a:pt x="175" y="63"/>
                  <a:pt x="176" y="63"/>
                  <a:pt x="178" y="63"/>
                </a:cubicBezTo>
                <a:cubicBezTo>
                  <a:pt x="179" y="63"/>
                  <a:pt x="180" y="63"/>
                  <a:pt x="181" y="64"/>
                </a:cubicBezTo>
                <a:cubicBezTo>
                  <a:pt x="198" y="80"/>
                  <a:pt x="207" y="89"/>
                  <a:pt x="207" y="93"/>
                </a:cubicBezTo>
                <a:cubicBezTo>
                  <a:pt x="207" y="94"/>
                  <a:pt x="207" y="95"/>
                  <a:pt x="206" y="96"/>
                </a:cubicBezTo>
                <a:cubicBezTo>
                  <a:pt x="204" y="98"/>
                  <a:pt x="202" y="101"/>
                  <a:pt x="198" y="106"/>
                </a:cubicBezTo>
                <a:cubicBezTo>
                  <a:pt x="195" y="110"/>
                  <a:pt x="192" y="114"/>
                  <a:pt x="190" y="116"/>
                </a:cubicBezTo>
                <a:cubicBezTo>
                  <a:pt x="193" y="122"/>
                  <a:pt x="195" y="127"/>
                  <a:pt x="196" y="131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5" y="135"/>
                  <a:pt x="226" y="136"/>
                  <a:pt x="226" y="137"/>
                </a:cubicBezTo>
                <a:cubicBezTo>
                  <a:pt x="227" y="138"/>
                  <a:pt x="228" y="139"/>
                  <a:pt x="228" y="140"/>
                </a:cubicBezTo>
                <a:close/>
                <a:moveTo>
                  <a:pt x="342" y="235"/>
                </a:moveTo>
                <a:cubicBezTo>
                  <a:pt x="342" y="260"/>
                  <a:pt x="342" y="260"/>
                  <a:pt x="342" y="260"/>
                </a:cubicBezTo>
                <a:cubicBezTo>
                  <a:pt x="342" y="262"/>
                  <a:pt x="333" y="264"/>
                  <a:pt x="315" y="266"/>
                </a:cubicBezTo>
                <a:cubicBezTo>
                  <a:pt x="314" y="269"/>
                  <a:pt x="312" y="272"/>
                  <a:pt x="310" y="275"/>
                </a:cubicBezTo>
                <a:cubicBezTo>
                  <a:pt x="316" y="288"/>
                  <a:pt x="319" y="297"/>
                  <a:pt x="319" y="299"/>
                </a:cubicBezTo>
                <a:cubicBezTo>
                  <a:pt x="319" y="300"/>
                  <a:pt x="319" y="300"/>
                  <a:pt x="318" y="301"/>
                </a:cubicBezTo>
                <a:cubicBezTo>
                  <a:pt x="304" y="309"/>
                  <a:pt x="296" y="313"/>
                  <a:pt x="296" y="313"/>
                </a:cubicBezTo>
                <a:cubicBezTo>
                  <a:pt x="295" y="313"/>
                  <a:pt x="292" y="311"/>
                  <a:pt x="288" y="305"/>
                </a:cubicBezTo>
                <a:cubicBezTo>
                  <a:pt x="283" y="299"/>
                  <a:pt x="280" y="295"/>
                  <a:pt x="279" y="293"/>
                </a:cubicBezTo>
                <a:cubicBezTo>
                  <a:pt x="276" y="293"/>
                  <a:pt x="274" y="293"/>
                  <a:pt x="273" y="293"/>
                </a:cubicBezTo>
                <a:cubicBezTo>
                  <a:pt x="272" y="293"/>
                  <a:pt x="270" y="293"/>
                  <a:pt x="268" y="293"/>
                </a:cubicBezTo>
                <a:cubicBezTo>
                  <a:pt x="266" y="295"/>
                  <a:pt x="263" y="299"/>
                  <a:pt x="259" y="305"/>
                </a:cubicBezTo>
                <a:cubicBezTo>
                  <a:pt x="254" y="311"/>
                  <a:pt x="251" y="313"/>
                  <a:pt x="250" y="313"/>
                </a:cubicBezTo>
                <a:cubicBezTo>
                  <a:pt x="250" y="313"/>
                  <a:pt x="243" y="309"/>
                  <a:pt x="228" y="301"/>
                </a:cubicBezTo>
                <a:cubicBezTo>
                  <a:pt x="228" y="300"/>
                  <a:pt x="228" y="300"/>
                  <a:pt x="228" y="299"/>
                </a:cubicBezTo>
                <a:cubicBezTo>
                  <a:pt x="228" y="297"/>
                  <a:pt x="231" y="288"/>
                  <a:pt x="237" y="275"/>
                </a:cubicBezTo>
                <a:cubicBezTo>
                  <a:pt x="235" y="272"/>
                  <a:pt x="233" y="269"/>
                  <a:pt x="231" y="266"/>
                </a:cubicBezTo>
                <a:cubicBezTo>
                  <a:pt x="214" y="264"/>
                  <a:pt x="205" y="262"/>
                  <a:pt x="205" y="260"/>
                </a:cubicBezTo>
                <a:cubicBezTo>
                  <a:pt x="205" y="235"/>
                  <a:pt x="205" y="235"/>
                  <a:pt x="205" y="235"/>
                </a:cubicBezTo>
                <a:cubicBezTo>
                  <a:pt x="205" y="233"/>
                  <a:pt x="214" y="231"/>
                  <a:pt x="231" y="230"/>
                </a:cubicBezTo>
                <a:cubicBezTo>
                  <a:pt x="233" y="226"/>
                  <a:pt x="235" y="223"/>
                  <a:pt x="237" y="220"/>
                </a:cubicBezTo>
                <a:cubicBezTo>
                  <a:pt x="231" y="207"/>
                  <a:pt x="228" y="199"/>
                  <a:pt x="228" y="196"/>
                </a:cubicBezTo>
                <a:cubicBezTo>
                  <a:pt x="228" y="195"/>
                  <a:pt x="228" y="195"/>
                  <a:pt x="228" y="195"/>
                </a:cubicBezTo>
                <a:cubicBezTo>
                  <a:pt x="229" y="194"/>
                  <a:pt x="231" y="193"/>
                  <a:pt x="235" y="191"/>
                </a:cubicBezTo>
                <a:cubicBezTo>
                  <a:pt x="238" y="189"/>
                  <a:pt x="242" y="187"/>
                  <a:pt x="245" y="185"/>
                </a:cubicBezTo>
                <a:cubicBezTo>
                  <a:pt x="248" y="183"/>
                  <a:pt x="250" y="182"/>
                  <a:pt x="250" y="182"/>
                </a:cubicBezTo>
                <a:cubicBezTo>
                  <a:pt x="251" y="182"/>
                  <a:pt x="254" y="185"/>
                  <a:pt x="259" y="190"/>
                </a:cubicBezTo>
                <a:cubicBezTo>
                  <a:pt x="263" y="196"/>
                  <a:pt x="266" y="200"/>
                  <a:pt x="268" y="202"/>
                </a:cubicBezTo>
                <a:cubicBezTo>
                  <a:pt x="270" y="202"/>
                  <a:pt x="272" y="202"/>
                  <a:pt x="273" y="202"/>
                </a:cubicBezTo>
                <a:cubicBezTo>
                  <a:pt x="274" y="202"/>
                  <a:pt x="276" y="202"/>
                  <a:pt x="279" y="202"/>
                </a:cubicBezTo>
                <a:cubicBezTo>
                  <a:pt x="285" y="194"/>
                  <a:pt x="290" y="187"/>
                  <a:pt x="295" y="183"/>
                </a:cubicBezTo>
                <a:cubicBezTo>
                  <a:pt x="296" y="182"/>
                  <a:pt x="296" y="182"/>
                  <a:pt x="296" y="182"/>
                </a:cubicBezTo>
                <a:cubicBezTo>
                  <a:pt x="296" y="182"/>
                  <a:pt x="304" y="186"/>
                  <a:pt x="318" y="195"/>
                </a:cubicBezTo>
                <a:cubicBezTo>
                  <a:pt x="319" y="195"/>
                  <a:pt x="319" y="195"/>
                  <a:pt x="319" y="196"/>
                </a:cubicBezTo>
                <a:cubicBezTo>
                  <a:pt x="319" y="199"/>
                  <a:pt x="316" y="207"/>
                  <a:pt x="310" y="220"/>
                </a:cubicBezTo>
                <a:cubicBezTo>
                  <a:pt x="312" y="223"/>
                  <a:pt x="313" y="226"/>
                  <a:pt x="315" y="230"/>
                </a:cubicBezTo>
                <a:cubicBezTo>
                  <a:pt x="333" y="231"/>
                  <a:pt x="342" y="233"/>
                  <a:pt x="342" y="235"/>
                </a:cubicBezTo>
                <a:close/>
                <a:moveTo>
                  <a:pt x="342" y="53"/>
                </a:moveTo>
                <a:cubicBezTo>
                  <a:pt x="342" y="78"/>
                  <a:pt x="342" y="78"/>
                  <a:pt x="342" y="78"/>
                </a:cubicBezTo>
                <a:cubicBezTo>
                  <a:pt x="342" y="80"/>
                  <a:pt x="333" y="82"/>
                  <a:pt x="315" y="83"/>
                </a:cubicBezTo>
                <a:cubicBezTo>
                  <a:pt x="314" y="87"/>
                  <a:pt x="312" y="90"/>
                  <a:pt x="310" y="93"/>
                </a:cubicBezTo>
                <a:cubicBezTo>
                  <a:pt x="316" y="106"/>
                  <a:pt x="319" y="114"/>
                  <a:pt x="319" y="117"/>
                </a:cubicBezTo>
                <a:cubicBezTo>
                  <a:pt x="319" y="118"/>
                  <a:pt x="319" y="118"/>
                  <a:pt x="318" y="118"/>
                </a:cubicBezTo>
                <a:cubicBezTo>
                  <a:pt x="304" y="127"/>
                  <a:pt x="296" y="131"/>
                  <a:pt x="296" y="131"/>
                </a:cubicBezTo>
                <a:cubicBezTo>
                  <a:pt x="295" y="131"/>
                  <a:pt x="292" y="128"/>
                  <a:pt x="288" y="123"/>
                </a:cubicBezTo>
                <a:cubicBezTo>
                  <a:pt x="283" y="117"/>
                  <a:pt x="280" y="113"/>
                  <a:pt x="279" y="111"/>
                </a:cubicBezTo>
                <a:cubicBezTo>
                  <a:pt x="276" y="111"/>
                  <a:pt x="274" y="111"/>
                  <a:pt x="273" y="111"/>
                </a:cubicBezTo>
                <a:cubicBezTo>
                  <a:pt x="272" y="111"/>
                  <a:pt x="270" y="111"/>
                  <a:pt x="268" y="111"/>
                </a:cubicBezTo>
                <a:cubicBezTo>
                  <a:pt x="266" y="113"/>
                  <a:pt x="263" y="117"/>
                  <a:pt x="259" y="123"/>
                </a:cubicBezTo>
                <a:cubicBezTo>
                  <a:pt x="254" y="128"/>
                  <a:pt x="251" y="131"/>
                  <a:pt x="250" y="131"/>
                </a:cubicBezTo>
                <a:cubicBezTo>
                  <a:pt x="250" y="131"/>
                  <a:pt x="243" y="127"/>
                  <a:pt x="228" y="118"/>
                </a:cubicBezTo>
                <a:cubicBezTo>
                  <a:pt x="228" y="118"/>
                  <a:pt x="228" y="118"/>
                  <a:pt x="228" y="117"/>
                </a:cubicBezTo>
                <a:cubicBezTo>
                  <a:pt x="228" y="114"/>
                  <a:pt x="231" y="106"/>
                  <a:pt x="237" y="93"/>
                </a:cubicBezTo>
                <a:cubicBezTo>
                  <a:pt x="235" y="90"/>
                  <a:pt x="233" y="87"/>
                  <a:pt x="231" y="83"/>
                </a:cubicBezTo>
                <a:cubicBezTo>
                  <a:pt x="214" y="82"/>
                  <a:pt x="205" y="80"/>
                  <a:pt x="205" y="78"/>
                </a:cubicBezTo>
                <a:cubicBezTo>
                  <a:pt x="205" y="53"/>
                  <a:pt x="205" y="53"/>
                  <a:pt x="205" y="53"/>
                </a:cubicBezTo>
                <a:cubicBezTo>
                  <a:pt x="205" y="51"/>
                  <a:pt x="214" y="49"/>
                  <a:pt x="231" y="47"/>
                </a:cubicBezTo>
                <a:cubicBezTo>
                  <a:pt x="233" y="44"/>
                  <a:pt x="235" y="41"/>
                  <a:pt x="237" y="38"/>
                </a:cubicBezTo>
                <a:cubicBezTo>
                  <a:pt x="231" y="25"/>
                  <a:pt x="228" y="17"/>
                  <a:pt x="228" y="14"/>
                </a:cubicBezTo>
                <a:cubicBezTo>
                  <a:pt x="228" y="13"/>
                  <a:pt x="228" y="13"/>
                  <a:pt x="228" y="12"/>
                </a:cubicBezTo>
                <a:cubicBezTo>
                  <a:pt x="229" y="12"/>
                  <a:pt x="231" y="11"/>
                  <a:pt x="235" y="9"/>
                </a:cubicBezTo>
                <a:cubicBezTo>
                  <a:pt x="238" y="7"/>
                  <a:pt x="242" y="5"/>
                  <a:pt x="245" y="3"/>
                </a:cubicBezTo>
                <a:cubicBezTo>
                  <a:pt x="248" y="1"/>
                  <a:pt x="250" y="0"/>
                  <a:pt x="250" y="0"/>
                </a:cubicBezTo>
                <a:cubicBezTo>
                  <a:pt x="251" y="0"/>
                  <a:pt x="254" y="3"/>
                  <a:pt x="259" y="8"/>
                </a:cubicBezTo>
                <a:cubicBezTo>
                  <a:pt x="263" y="14"/>
                  <a:pt x="266" y="18"/>
                  <a:pt x="268" y="20"/>
                </a:cubicBezTo>
                <a:cubicBezTo>
                  <a:pt x="270" y="20"/>
                  <a:pt x="272" y="20"/>
                  <a:pt x="273" y="20"/>
                </a:cubicBezTo>
                <a:cubicBezTo>
                  <a:pt x="274" y="20"/>
                  <a:pt x="276" y="20"/>
                  <a:pt x="279" y="20"/>
                </a:cubicBezTo>
                <a:cubicBezTo>
                  <a:pt x="285" y="12"/>
                  <a:pt x="290" y="5"/>
                  <a:pt x="295" y="0"/>
                </a:cubicBezTo>
                <a:cubicBezTo>
                  <a:pt x="296" y="0"/>
                  <a:pt x="296" y="0"/>
                  <a:pt x="296" y="0"/>
                </a:cubicBezTo>
                <a:cubicBezTo>
                  <a:pt x="296" y="0"/>
                  <a:pt x="304" y="4"/>
                  <a:pt x="318" y="12"/>
                </a:cubicBezTo>
                <a:cubicBezTo>
                  <a:pt x="319" y="13"/>
                  <a:pt x="319" y="13"/>
                  <a:pt x="319" y="14"/>
                </a:cubicBezTo>
                <a:cubicBezTo>
                  <a:pt x="319" y="17"/>
                  <a:pt x="316" y="25"/>
                  <a:pt x="310" y="38"/>
                </a:cubicBezTo>
                <a:cubicBezTo>
                  <a:pt x="312" y="41"/>
                  <a:pt x="313" y="44"/>
                  <a:pt x="315" y="47"/>
                </a:cubicBezTo>
                <a:cubicBezTo>
                  <a:pt x="333" y="49"/>
                  <a:pt x="342" y="51"/>
                  <a:pt x="342" y="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AAAAAA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CuadroTexto 1">
            <a:extLst>
              <a:ext uri="{FF2B5EF4-FFF2-40B4-BE49-F238E27FC236}">
                <a16:creationId xmlns:a16="http://schemas.microsoft.com/office/drawing/2014/main" id="{8B538C93-A0DA-4195-99D5-573E9B3C9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61" y="92333"/>
            <a:ext cx="8724017" cy="76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3600" b="1" dirty="0">
                <a:latin typeface="+mj-lt"/>
              </a:rPr>
              <a:t>Niveles de gestión de riesgos</a:t>
            </a:r>
          </a:p>
        </p:txBody>
      </p:sp>
    </p:spTree>
    <p:extLst>
      <p:ext uri="{BB962C8B-B14F-4D97-AF65-F5344CB8AC3E}">
        <p14:creationId xmlns:p14="http://schemas.microsoft.com/office/powerpoint/2010/main" val="2069887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➤ Las enseñanzas del ajedrez para la política económica - El Economista">
            <a:extLst>
              <a:ext uri="{FF2B5EF4-FFF2-40B4-BE49-F238E27FC236}">
                <a16:creationId xmlns:a16="http://schemas.microsoft.com/office/drawing/2014/main" id="{818C6F92-5C28-41CF-BBFD-8B3B24683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1"/>
            <a:ext cx="12191454" cy="686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034C29CF-6A5B-4B2D-970F-3CB9AFBBA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0980162-F192-4218-97C7-AC89FBF19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5" name="Pentágono 4">
            <a:extLst>
              <a:ext uri="{FF2B5EF4-FFF2-40B4-BE49-F238E27FC236}">
                <a16:creationId xmlns:a16="http://schemas.microsoft.com/office/drawing/2014/main" id="{D6F35499-7A97-BB4C-B0CF-4A7E973A7D57}"/>
              </a:ext>
            </a:extLst>
          </p:cNvPr>
          <p:cNvSpPr/>
          <p:nvPr/>
        </p:nvSpPr>
        <p:spPr>
          <a:xfrm>
            <a:off x="1965578" y="609599"/>
            <a:ext cx="1207008" cy="5071872"/>
          </a:xfrm>
          <a:prstGeom prst="homePlate">
            <a:avLst/>
          </a:prstGeom>
          <a:solidFill>
            <a:schemeClr val="accent5">
              <a:alpha val="5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COMUNICACIÓN Y CONSULTA</a:t>
            </a:r>
          </a:p>
        </p:txBody>
      </p:sp>
      <p:sp>
        <p:nvSpPr>
          <p:cNvPr id="6" name="Pentágono 5">
            <a:extLst>
              <a:ext uri="{FF2B5EF4-FFF2-40B4-BE49-F238E27FC236}">
                <a16:creationId xmlns:a16="http://schemas.microsoft.com/office/drawing/2014/main" id="{E8DC89DE-B388-4441-9721-EEDB264C442B}"/>
              </a:ext>
            </a:extLst>
          </p:cNvPr>
          <p:cNvSpPr/>
          <p:nvPr/>
        </p:nvSpPr>
        <p:spPr>
          <a:xfrm rot="10800000">
            <a:off x="9439654" y="609600"/>
            <a:ext cx="1207008" cy="5071872"/>
          </a:xfrm>
          <a:prstGeom prst="homePlate">
            <a:avLst/>
          </a:prstGeom>
          <a:solidFill>
            <a:schemeClr val="accent5">
              <a:alpha val="5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SEGUIMIENTO Y REVISIÓN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02F2A2B0-49F4-2D43-A330-3C7B72A8C7A6}"/>
              </a:ext>
            </a:extLst>
          </p:cNvPr>
          <p:cNvSpPr/>
          <p:nvPr/>
        </p:nvSpPr>
        <p:spPr>
          <a:xfrm>
            <a:off x="3508248" y="774193"/>
            <a:ext cx="5632704" cy="469392"/>
          </a:xfrm>
          <a:prstGeom prst="roundRect">
            <a:avLst/>
          </a:prstGeom>
          <a:solidFill>
            <a:schemeClr val="accent5">
              <a:alpha val="5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ALCANCE  - CONTEXTO - CRITERIOS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2C8D14FD-6FBF-D64C-B0CD-8E0629BB8A33}"/>
              </a:ext>
            </a:extLst>
          </p:cNvPr>
          <p:cNvSpPr/>
          <p:nvPr/>
        </p:nvSpPr>
        <p:spPr>
          <a:xfrm>
            <a:off x="3605783" y="4937760"/>
            <a:ext cx="5632704" cy="469392"/>
          </a:xfrm>
          <a:prstGeom prst="roundRect">
            <a:avLst/>
          </a:prstGeom>
          <a:solidFill>
            <a:schemeClr val="accent5">
              <a:alpha val="5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TRATAMIENTO DEL RIESGO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2F056D82-11C7-8E47-BA56-EC00DD313409}"/>
              </a:ext>
            </a:extLst>
          </p:cNvPr>
          <p:cNvSpPr/>
          <p:nvPr/>
        </p:nvSpPr>
        <p:spPr>
          <a:xfrm>
            <a:off x="3508248" y="1432560"/>
            <a:ext cx="5632704" cy="3316225"/>
          </a:xfrm>
          <a:prstGeom prst="roundRect">
            <a:avLst/>
          </a:prstGeom>
          <a:solidFill>
            <a:schemeClr val="accent5">
              <a:alpha val="5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EVALUACIÓN DEL RIESGO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IDENTIFICACIÓN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ANALISIS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VALORACIÓN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Pentágono 9">
            <a:extLst>
              <a:ext uri="{FF2B5EF4-FFF2-40B4-BE49-F238E27FC236}">
                <a16:creationId xmlns:a16="http://schemas.microsoft.com/office/drawing/2014/main" id="{4959A8CB-ABFC-3540-A756-40B9A0436619}"/>
              </a:ext>
            </a:extLst>
          </p:cNvPr>
          <p:cNvSpPr/>
          <p:nvPr/>
        </p:nvSpPr>
        <p:spPr>
          <a:xfrm rot="16200000">
            <a:off x="6124956" y="3076956"/>
            <a:ext cx="682752" cy="5721096"/>
          </a:xfrm>
          <a:prstGeom prst="homePlate">
            <a:avLst/>
          </a:prstGeom>
          <a:solidFill>
            <a:schemeClr val="accent5">
              <a:alpha val="5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REGISTRO E INFORME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30F41D8-2765-8845-8AFC-AD82B9E24EEC}"/>
              </a:ext>
            </a:extLst>
          </p:cNvPr>
          <p:cNvCxnSpPr/>
          <p:nvPr/>
        </p:nvCxnSpPr>
        <p:spPr>
          <a:xfrm>
            <a:off x="6324600" y="2987040"/>
            <a:ext cx="0" cy="316992"/>
          </a:xfrm>
          <a:prstGeom prst="straightConnector1">
            <a:avLst/>
          </a:prstGeom>
          <a:ln w="28575">
            <a:solidFill>
              <a:srgbClr val="00B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C2021BA-0B4A-D94B-B146-41304DA9DCC6}"/>
              </a:ext>
            </a:extLst>
          </p:cNvPr>
          <p:cNvCxnSpPr/>
          <p:nvPr/>
        </p:nvCxnSpPr>
        <p:spPr>
          <a:xfrm>
            <a:off x="6324600" y="3627120"/>
            <a:ext cx="0" cy="316992"/>
          </a:xfrm>
          <a:prstGeom prst="straightConnector1">
            <a:avLst/>
          </a:prstGeom>
          <a:ln w="28575">
            <a:solidFill>
              <a:srgbClr val="00B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CDF218B-6D35-9741-B579-8993CFA9AB4A}"/>
              </a:ext>
            </a:extLst>
          </p:cNvPr>
          <p:cNvSpPr/>
          <p:nvPr/>
        </p:nvSpPr>
        <p:spPr>
          <a:xfrm>
            <a:off x="1314450" y="316992"/>
            <a:ext cx="9926574" cy="626668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469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Qué implican los riesgos de un proyecto? - Nanoproyectos">
            <a:extLst>
              <a:ext uri="{FF2B5EF4-FFF2-40B4-BE49-F238E27FC236}">
                <a16:creationId xmlns:a16="http://schemas.microsoft.com/office/drawing/2014/main" id="{8508837E-7968-4085-AB20-9B8B3837E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15EC41-9FDE-CC48-841C-651A2DB62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20" y="1001096"/>
            <a:ext cx="4995774" cy="4957012"/>
          </a:xfrm>
          <a:solidFill>
            <a:schemeClr val="bg2">
              <a:lumMod val="95000"/>
              <a:lumOff val="5000"/>
              <a:alpha val="54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s-CO" sz="3200" b="1" dirty="0">
                <a:solidFill>
                  <a:srgbClr val="00B0F0"/>
                </a:solidFill>
              </a:rPr>
              <a:t>Conjunto de los rasgos propios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None/>
            </a:pPr>
            <a:endParaRPr lang="es-CO" sz="3200" b="1" dirty="0">
              <a:solidFill>
                <a:srgbClr val="00B0F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s-CO" sz="3200" dirty="0"/>
              <a:t>La identidad 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None/>
            </a:pPr>
            <a:endParaRPr lang="es-CO" sz="32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s-CO" sz="3200" dirty="0">
                <a:solidFill>
                  <a:srgbClr val="00B0F0"/>
                </a:solidFill>
              </a:rPr>
              <a:t> </a:t>
            </a:r>
            <a:r>
              <a:rPr lang="es-CO" sz="3200" b="1" dirty="0">
                <a:solidFill>
                  <a:srgbClr val="00B0F0"/>
                </a:solidFill>
              </a:rPr>
              <a:t>Imagen consistente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None/>
            </a:pPr>
            <a:endParaRPr lang="es-CO" sz="3200" b="1" dirty="0">
              <a:solidFill>
                <a:srgbClr val="00B0F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s-CO" sz="3200" dirty="0"/>
              <a:t>Propiedad o atributo</a:t>
            </a:r>
          </a:p>
        </p:txBody>
      </p:sp>
      <p:pic>
        <p:nvPicPr>
          <p:cNvPr id="4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EAFCD8C7-765C-4FA0-B9DC-B672148E6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3333C7-68FB-40CD-A747-81BA9FB5D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8B80126-ABCF-407F-B06D-52014E238EB2}"/>
              </a:ext>
            </a:extLst>
          </p:cNvPr>
          <p:cNvSpPr/>
          <p:nvPr/>
        </p:nvSpPr>
        <p:spPr>
          <a:xfrm>
            <a:off x="8031192" y="2544793"/>
            <a:ext cx="3933646" cy="4013761"/>
          </a:xfrm>
          <a:prstGeom prst="rect">
            <a:avLst/>
          </a:prstGeom>
          <a:solidFill>
            <a:schemeClr val="bg2">
              <a:lumMod val="95000"/>
              <a:lumOff val="5000"/>
              <a:alpha val="54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120000"/>
              </a:lnSpc>
              <a:buClr>
                <a:srgbClr val="FF0000"/>
              </a:buClr>
            </a:pPr>
            <a:r>
              <a:rPr lang="es-CO" sz="3200" b="1" dirty="0">
                <a:solidFill>
                  <a:srgbClr val="00B0F0"/>
                </a:solidFill>
              </a:rPr>
              <a:t>Reconocer </a:t>
            </a:r>
          </a:p>
          <a:p>
            <a:pPr algn="ctr">
              <a:lnSpc>
                <a:spcPct val="120000"/>
              </a:lnSpc>
              <a:buClr>
                <a:srgbClr val="FF0000"/>
              </a:buClr>
            </a:pPr>
            <a:endParaRPr lang="es-CO" sz="3200" b="1" dirty="0">
              <a:solidFill>
                <a:srgbClr val="00B0F0"/>
              </a:solidFill>
            </a:endParaRPr>
          </a:p>
          <a:p>
            <a:pPr algn="ctr">
              <a:lnSpc>
                <a:spcPct val="120000"/>
              </a:lnSpc>
              <a:buClr>
                <a:srgbClr val="FF0000"/>
              </a:buClr>
            </a:pPr>
            <a:r>
              <a:rPr lang="es-CO" sz="3200" dirty="0"/>
              <a:t>Determinar</a:t>
            </a:r>
          </a:p>
          <a:p>
            <a:pPr algn="ctr">
              <a:lnSpc>
                <a:spcPct val="120000"/>
              </a:lnSpc>
              <a:buClr>
                <a:srgbClr val="FF0000"/>
              </a:buClr>
            </a:pPr>
            <a:endParaRPr lang="es-CO" sz="3200" b="1" dirty="0">
              <a:solidFill>
                <a:srgbClr val="00B0F0"/>
              </a:solidFill>
            </a:endParaRPr>
          </a:p>
          <a:p>
            <a:pPr algn="ctr">
              <a:lnSpc>
                <a:spcPct val="120000"/>
              </a:lnSpc>
              <a:buClr>
                <a:srgbClr val="FF0000"/>
              </a:buClr>
            </a:pPr>
            <a:r>
              <a:rPr lang="es-CO" sz="3200" b="1" dirty="0">
                <a:solidFill>
                  <a:srgbClr val="00B0F0"/>
                </a:solidFill>
              </a:rPr>
              <a:t>Detallar</a:t>
            </a:r>
          </a:p>
          <a:p>
            <a:pPr algn="ctr">
              <a:lnSpc>
                <a:spcPct val="120000"/>
              </a:lnSpc>
              <a:buClr>
                <a:srgbClr val="FF0000"/>
              </a:buClr>
            </a:pPr>
            <a:endParaRPr lang="es-CO" sz="3200" b="1" dirty="0">
              <a:solidFill>
                <a:srgbClr val="00B0F0"/>
              </a:solidFill>
            </a:endParaRPr>
          </a:p>
          <a:p>
            <a:pPr algn="ctr">
              <a:lnSpc>
                <a:spcPct val="120000"/>
              </a:lnSpc>
              <a:buClr>
                <a:srgbClr val="FF0000"/>
              </a:buClr>
            </a:pPr>
            <a:r>
              <a:rPr lang="es-CO" sz="3200" dirty="0"/>
              <a:t>Delimitar</a:t>
            </a:r>
          </a:p>
        </p:txBody>
      </p:sp>
    </p:spTree>
    <p:extLst>
      <p:ext uri="{BB962C8B-B14F-4D97-AF65-F5344CB8AC3E}">
        <p14:creationId xmlns:p14="http://schemas.microsoft.com/office/powerpoint/2010/main" val="3672995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dministración Pública y Control | Modifican Directiva “Auditoría de  Cumplimiento” y el Manual de Auditoría de Cumplimiento">
            <a:extLst>
              <a:ext uri="{FF2B5EF4-FFF2-40B4-BE49-F238E27FC236}">
                <a16:creationId xmlns:a16="http://schemas.microsoft.com/office/drawing/2014/main" id="{737D1533-84D7-4CC3-9692-887BA1605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006"/>
            <a:ext cx="12192000" cy="68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5298D0A-9376-4BF2-B45D-A13CB2884C9D}"/>
              </a:ext>
            </a:extLst>
          </p:cNvPr>
          <p:cNvSpPr txBox="1"/>
          <p:nvPr/>
        </p:nvSpPr>
        <p:spPr>
          <a:xfrm rot="16200000">
            <a:off x="-1901644" y="2825177"/>
            <a:ext cx="5614984" cy="646331"/>
          </a:xfrm>
          <a:prstGeom prst="rect">
            <a:avLst/>
          </a:prstGeom>
          <a:solidFill>
            <a:srgbClr val="00B0F0">
              <a:alpha val="62000"/>
            </a:srgb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tx1"/>
                </a:solidFill>
              </a:rPr>
              <a:t>Identificación del riesgo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F95230-8D3D-4DF8-AED7-B555F7A83F90}"/>
              </a:ext>
            </a:extLst>
          </p:cNvPr>
          <p:cNvSpPr txBox="1"/>
          <p:nvPr/>
        </p:nvSpPr>
        <p:spPr>
          <a:xfrm>
            <a:off x="2846799" y="1793054"/>
            <a:ext cx="2409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Reconocer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5EDAB07-D219-4333-AB35-938AA138CC85}"/>
              </a:ext>
            </a:extLst>
          </p:cNvPr>
          <p:cNvSpPr txBox="1"/>
          <p:nvPr/>
        </p:nvSpPr>
        <p:spPr>
          <a:xfrm>
            <a:off x="2846799" y="3005121"/>
            <a:ext cx="5312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Explorar exhaustivamente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102C4E-0039-4A14-AC31-8BEAAA2CF24F}"/>
              </a:ext>
            </a:extLst>
          </p:cNvPr>
          <p:cNvSpPr txBox="1"/>
          <p:nvPr/>
        </p:nvSpPr>
        <p:spPr>
          <a:xfrm>
            <a:off x="2869035" y="4314753"/>
            <a:ext cx="2720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Documentar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A8000D4-339F-4337-BA23-2A62B498F3D0}"/>
              </a:ext>
            </a:extLst>
          </p:cNvPr>
          <p:cNvSpPr/>
          <p:nvPr/>
        </p:nvSpPr>
        <p:spPr>
          <a:xfrm>
            <a:off x="7976268" y="1485022"/>
            <a:ext cx="2508308" cy="1241570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DE LA ENTIDAD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ACA2087-E41D-4B26-9ADE-537C8E3FC066}"/>
              </a:ext>
            </a:extLst>
          </p:cNvPr>
          <p:cNvSpPr/>
          <p:nvPr/>
        </p:nvSpPr>
        <p:spPr>
          <a:xfrm>
            <a:off x="8159472" y="4096331"/>
            <a:ext cx="2508308" cy="1241570"/>
          </a:xfrm>
          <a:prstGeom prst="ellipse">
            <a:avLst/>
          </a:prstGeom>
          <a:solidFill>
            <a:srgbClr val="00B0F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SALUD DE LOS USUARIOS</a:t>
            </a:r>
          </a:p>
        </p:txBody>
      </p:sp>
      <p:pic>
        <p:nvPicPr>
          <p:cNvPr id="8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2F370CF6-7E67-4504-92A7-8CF670F70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329337A-6C4C-4CD6-888F-FF713EA22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9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proceso alternativo 1">
            <a:extLst>
              <a:ext uri="{FF2B5EF4-FFF2-40B4-BE49-F238E27FC236}">
                <a16:creationId xmlns:a16="http://schemas.microsoft.com/office/drawing/2014/main" id="{913387E3-2A64-4F1B-8B3E-F8AB9D755807}"/>
              </a:ext>
            </a:extLst>
          </p:cNvPr>
          <p:cNvSpPr/>
          <p:nvPr/>
        </p:nvSpPr>
        <p:spPr>
          <a:xfrm>
            <a:off x="4166558" y="2590015"/>
            <a:ext cx="3830128" cy="1620550"/>
          </a:xfrm>
          <a:prstGeom prst="flowChartAlternateProcess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METODOLOGÍAS Y </a:t>
            </a:r>
          </a:p>
          <a:p>
            <a:pPr algn="ctr"/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5985B7-6F98-4D00-AF67-455DD658A851}"/>
              </a:ext>
            </a:extLst>
          </p:cNvPr>
          <p:cNvSpPr txBox="1"/>
          <p:nvPr/>
        </p:nvSpPr>
        <p:spPr>
          <a:xfrm>
            <a:off x="3410848" y="1167368"/>
            <a:ext cx="3740450" cy="523220"/>
          </a:xfrm>
          <a:prstGeom prst="rect">
            <a:avLst/>
          </a:prstGeom>
          <a:solidFill>
            <a:srgbClr val="2230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B0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Estudios científicos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59A4AF5-DAD2-4A10-A0DD-2C7B7A219184}"/>
              </a:ext>
            </a:extLst>
          </p:cNvPr>
          <p:cNvSpPr txBox="1"/>
          <p:nvPr/>
        </p:nvSpPr>
        <p:spPr>
          <a:xfrm>
            <a:off x="8584458" y="1690588"/>
            <a:ext cx="1927131" cy="523220"/>
          </a:xfrm>
          <a:prstGeom prst="rect">
            <a:avLst/>
          </a:prstGeom>
          <a:solidFill>
            <a:srgbClr val="223035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Encuestas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8AEA009-6D34-46D0-B9DC-C57051F7383C}"/>
              </a:ext>
            </a:extLst>
          </p:cNvPr>
          <p:cNvSpPr txBox="1"/>
          <p:nvPr/>
        </p:nvSpPr>
        <p:spPr>
          <a:xfrm>
            <a:off x="845388" y="2857235"/>
            <a:ext cx="2076209" cy="523220"/>
          </a:xfrm>
          <a:prstGeom prst="rect">
            <a:avLst/>
          </a:prstGeom>
          <a:solidFill>
            <a:srgbClr val="223035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Entrevistas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CE7697D-D7D9-4450-85F1-5BF6F0CA02F5}"/>
              </a:ext>
            </a:extLst>
          </p:cNvPr>
          <p:cNvSpPr txBox="1"/>
          <p:nvPr/>
        </p:nvSpPr>
        <p:spPr>
          <a:xfrm>
            <a:off x="9772444" y="3400290"/>
            <a:ext cx="1478290" cy="523220"/>
          </a:xfrm>
          <a:prstGeom prst="rect">
            <a:avLst/>
          </a:prstGeom>
          <a:solidFill>
            <a:srgbClr val="223035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Talleres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D36012-B899-40C9-95DF-CA1675E1347E}"/>
              </a:ext>
            </a:extLst>
          </p:cNvPr>
          <p:cNvSpPr txBox="1"/>
          <p:nvPr/>
        </p:nvSpPr>
        <p:spPr>
          <a:xfrm>
            <a:off x="626313" y="5008219"/>
            <a:ext cx="4844596" cy="523220"/>
          </a:xfrm>
          <a:prstGeom prst="rect">
            <a:avLst/>
          </a:prstGeom>
          <a:solidFill>
            <a:srgbClr val="223035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Modelación de escenarios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FF0A8C6-6487-4291-877E-9163EE3DBE02}"/>
              </a:ext>
            </a:extLst>
          </p:cNvPr>
          <p:cNvSpPr txBox="1"/>
          <p:nvPr/>
        </p:nvSpPr>
        <p:spPr>
          <a:xfrm>
            <a:off x="7658219" y="5199918"/>
            <a:ext cx="2770310" cy="523220"/>
          </a:xfrm>
          <a:prstGeom prst="rect">
            <a:avLst/>
          </a:prstGeom>
          <a:solidFill>
            <a:srgbClr val="223035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Lluvia de ideas</a:t>
            </a:r>
          </a:p>
        </p:txBody>
      </p:sp>
      <p:pic>
        <p:nvPicPr>
          <p:cNvPr id="9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D3A7EAEF-E672-405F-8124-1D0AE92F9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CC1CD33-FA0A-4A62-A2AB-CC1327E7F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960EEBE-E79E-4F94-A94E-15092E5DE215}"/>
              </a:ext>
            </a:extLst>
          </p:cNvPr>
          <p:cNvSpPr txBox="1"/>
          <p:nvPr/>
        </p:nvSpPr>
        <p:spPr>
          <a:xfrm>
            <a:off x="364486" y="69575"/>
            <a:ext cx="8566030" cy="63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>
              <a:spcBef>
                <a:spcPct val="0"/>
              </a:spcBef>
              <a:defRPr sz="3600" b="1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S" dirty="0"/>
              <a:t>Identificación del riesgo</a:t>
            </a:r>
          </a:p>
        </p:txBody>
      </p:sp>
    </p:spTree>
    <p:extLst>
      <p:ext uri="{BB962C8B-B14F-4D97-AF65-F5344CB8AC3E}">
        <p14:creationId xmlns:p14="http://schemas.microsoft.com/office/powerpoint/2010/main" val="2395098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in on pensamientos">
            <a:extLst>
              <a:ext uri="{FF2B5EF4-FFF2-40B4-BE49-F238E27FC236}">
                <a16:creationId xmlns:a16="http://schemas.microsoft.com/office/drawing/2014/main" id="{FF4937C5-071D-4805-B662-400DA13F8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4" b="19579"/>
          <a:stretch/>
        </p:blipFill>
        <p:spPr bwMode="auto">
          <a:xfrm>
            <a:off x="1828800" y="489788"/>
            <a:ext cx="8296112" cy="5816121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558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39DF7AD9-BE8E-134A-BDB3-D9F9DF5D9882}"/>
              </a:ext>
            </a:extLst>
          </p:cNvPr>
          <p:cNvSpPr txBox="1"/>
          <p:nvPr/>
        </p:nvSpPr>
        <p:spPr>
          <a:xfrm>
            <a:off x="263375" y="121552"/>
            <a:ext cx="4086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s-CO"/>
            </a:defPPr>
            <a:lvl1pPr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CO" dirty="0"/>
              <a:t>Riesgo en salud</a:t>
            </a:r>
          </a:p>
        </p:txBody>
      </p:sp>
      <p:pic>
        <p:nvPicPr>
          <p:cNvPr id="11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DCED00B1-668C-4E1C-995C-8BD2E91B7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FE166C-8F91-0443-BB48-DFD96A7FB291}"/>
              </a:ext>
            </a:extLst>
          </p:cNvPr>
          <p:cNvSpPr txBox="1"/>
          <p:nvPr/>
        </p:nvSpPr>
        <p:spPr>
          <a:xfrm rot="16200000">
            <a:off x="-1963434" y="3343343"/>
            <a:ext cx="5334795" cy="584775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00B0F0"/>
                </a:solidFill>
              </a:rPr>
              <a:t>Identificación</a:t>
            </a:r>
            <a:r>
              <a:rPr lang="es-ES_tradnl" sz="3200" b="1" dirty="0">
                <a:solidFill>
                  <a:srgbClr val="00B0F0"/>
                </a:solidFill>
              </a:rPr>
              <a:t> del Riesgo </a:t>
            </a:r>
            <a:r>
              <a:rPr lang="es-CO" sz="32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73907D4-CB6F-AE4E-92F9-D52955BEC9AE}"/>
              </a:ext>
            </a:extLst>
          </p:cNvPr>
          <p:cNvSpPr/>
          <p:nvPr/>
        </p:nvSpPr>
        <p:spPr>
          <a:xfrm>
            <a:off x="1854678" y="1198520"/>
            <a:ext cx="9773729" cy="41549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200" b="1" dirty="0">
                <a:solidFill>
                  <a:srgbClr val="00B0F0"/>
                </a:solidFill>
              </a:rPr>
              <a:t>Caracterización y conocimiento </a:t>
            </a:r>
            <a:r>
              <a:rPr lang="es-ES" sz="2200" dirty="0">
                <a:solidFill>
                  <a:schemeClr val="tx1"/>
                </a:solidFill>
              </a:rPr>
              <a:t>de su población afiliada según los momentos del </a:t>
            </a:r>
            <a:r>
              <a:rPr lang="es-ES" sz="2200" b="1" dirty="0">
                <a:solidFill>
                  <a:srgbClr val="00B0F0"/>
                </a:solidFill>
              </a:rPr>
              <a:t>curso de vida</a:t>
            </a:r>
            <a:r>
              <a:rPr lang="es-ES" sz="2200" dirty="0">
                <a:solidFill>
                  <a:schemeClr val="tx1"/>
                </a:solidFill>
              </a:rPr>
              <a:t>, el </a:t>
            </a:r>
            <a:r>
              <a:rPr lang="es-ES" sz="2200" b="1" dirty="0">
                <a:solidFill>
                  <a:srgbClr val="00B0F0"/>
                </a:solidFill>
              </a:rPr>
              <a:t>grupo de riesgo</a:t>
            </a:r>
            <a:r>
              <a:rPr lang="es-ES" sz="2200" dirty="0">
                <a:solidFill>
                  <a:schemeClr val="tx1"/>
                </a:solidFill>
              </a:rPr>
              <a:t>, Ia </a:t>
            </a:r>
            <a:r>
              <a:rPr lang="es-ES" sz="2200" b="1" dirty="0">
                <a:solidFill>
                  <a:srgbClr val="00B0F0"/>
                </a:solidFill>
              </a:rPr>
              <a:t>estructura demográfica, distribución geográfica, los determinantes sociales de salud, Ia </a:t>
            </a:r>
            <a:r>
              <a:rPr lang="es-ES" sz="2200" b="1" dirty="0" err="1">
                <a:solidFill>
                  <a:srgbClr val="00B0F0"/>
                </a:solidFill>
              </a:rPr>
              <a:t>morbi</a:t>
            </a:r>
            <a:r>
              <a:rPr lang="es-ES" sz="2200" b="1" dirty="0">
                <a:solidFill>
                  <a:srgbClr val="00B0F0"/>
                </a:solidFill>
              </a:rPr>
              <a:t>-mortalidad</a:t>
            </a:r>
            <a:r>
              <a:rPr lang="es-ES" sz="2200" dirty="0">
                <a:solidFill>
                  <a:schemeClr val="tx1"/>
                </a:solidFill>
              </a:rPr>
              <a:t>, el </a:t>
            </a:r>
            <a:r>
              <a:rPr lang="es-ES" sz="2200" b="1" dirty="0">
                <a:solidFill>
                  <a:srgbClr val="00B0F0"/>
                </a:solidFill>
              </a:rPr>
              <a:t>ámbito territorial, el enfoque diferencial</a:t>
            </a:r>
            <a:r>
              <a:rPr lang="es-ES" sz="2200" dirty="0">
                <a:solidFill>
                  <a:schemeClr val="tx1"/>
                </a:solidFill>
              </a:rPr>
              <a:t> y los demás análisis que Ia entidad considere necesarios, armonizado en el contexto de los planes territoriales de salud, en el </a:t>
            </a:r>
            <a:r>
              <a:rPr lang="es-ES" sz="2200" b="1" dirty="0">
                <a:solidFill>
                  <a:srgbClr val="00B0F0"/>
                </a:solidFill>
              </a:rPr>
              <a:t>ámbito individual y colectivo</a:t>
            </a:r>
            <a:r>
              <a:rPr lang="es-ES" sz="2200" dirty="0">
                <a:solidFill>
                  <a:schemeClr val="tx1"/>
                </a:solidFill>
              </a:rPr>
              <a:t>, en lo que corresponda.</a:t>
            </a:r>
          </a:p>
          <a:p>
            <a:pPr lvl="0" algn="just"/>
            <a:endParaRPr lang="es-ES" sz="2200" dirty="0">
              <a:solidFill>
                <a:schemeClr val="tx1"/>
              </a:solidFill>
            </a:endParaRPr>
          </a:p>
          <a:p>
            <a:pPr lvl="0" algn="just"/>
            <a:r>
              <a:rPr lang="es-ES" sz="2200" dirty="0">
                <a:solidFill>
                  <a:schemeClr val="tx1"/>
                </a:solidFill>
              </a:rPr>
              <a:t>Caracterización de los </a:t>
            </a:r>
            <a:r>
              <a:rPr lang="es-ES" sz="2200" b="1" dirty="0">
                <a:solidFill>
                  <a:srgbClr val="00B0F0"/>
                </a:solidFill>
              </a:rPr>
              <a:t>niveles de riesgo </a:t>
            </a:r>
            <a:r>
              <a:rPr lang="es-ES" sz="2200" dirty="0">
                <a:solidFill>
                  <a:schemeClr val="tx1"/>
                </a:solidFill>
              </a:rPr>
              <a:t>de Ia población incluyendo a Ia población </a:t>
            </a:r>
            <a:r>
              <a:rPr lang="es-ES" sz="2200" b="1" dirty="0">
                <a:solidFill>
                  <a:srgbClr val="00B0F0"/>
                </a:solidFill>
              </a:rPr>
              <a:t>sana</a:t>
            </a:r>
            <a:r>
              <a:rPr lang="es-ES" sz="2200" dirty="0">
                <a:solidFill>
                  <a:schemeClr val="tx1"/>
                </a:solidFill>
              </a:rPr>
              <a:t> asociados a Ia </a:t>
            </a:r>
            <a:r>
              <a:rPr lang="es-ES" sz="2200" b="1" dirty="0">
                <a:solidFill>
                  <a:srgbClr val="00B0F0"/>
                </a:solidFill>
              </a:rPr>
              <a:t>gestión preventiva primaria</a:t>
            </a:r>
            <a:r>
              <a:rPr lang="es-ES" sz="2200" dirty="0">
                <a:solidFill>
                  <a:schemeClr val="tx1"/>
                </a:solidFill>
              </a:rPr>
              <a:t>, dando prioridad a las condiciones de riesgo generales y especificas identificadas en Ia caracterización. </a:t>
            </a:r>
          </a:p>
        </p:txBody>
      </p:sp>
      <p:sp>
        <p:nvSpPr>
          <p:cNvPr id="13" name="Freeform 376">
            <a:extLst>
              <a:ext uri="{FF2B5EF4-FFF2-40B4-BE49-F238E27FC236}">
                <a16:creationId xmlns:a16="http://schemas.microsoft.com/office/drawing/2014/main" id="{C0A9DBE7-A356-4675-98A0-A1DA0A515A73}"/>
              </a:ext>
            </a:extLst>
          </p:cNvPr>
          <p:cNvSpPr>
            <a:spLocks noEditPoints="1"/>
          </p:cNvSpPr>
          <p:nvPr/>
        </p:nvSpPr>
        <p:spPr bwMode="auto">
          <a:xfrm>
            <a:off x="1534418" y="1245987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sp>
        <p:nvSpPr>
          <p:cNvPr id="14" name="Freeform 376">
            <a:extLst>
              <a:ext uri="{FF2B5EF4-FFF2-40B4-BE49-F238E27FC236}">
                <a16:creationId xmlns:a16="http://schemas.microsoft.com/office/drawing/2014/main" id="{209BBD7D-234F-490F-82E5-04478187E4BC}"/>
              </a:ext>
            </a:extLst>
          </p:cNvPr>
          <p:cNvSpPr>
            <a:spLocks noEditPoints="1"/>
          </p:cNvSpPr>
          <p:nvPr/>
        </p:nvSpPr>
        <p:spPr bwMode="auto">
          <a:xfrm>
            <a:off x="1534418" y="3938860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94B154D-7D69-43F6-8A11-940ECCD0B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44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4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39DF7AD9-BE8E-134A-BDB3-D9F9DF5D9882}"/>
              </a:ext>
            </a:extLst>
          </p:cNvPr>
          <p:cNvSpPr txBox="1"/>
          <p:nvPr/>
        </p:nvSpPr>
        <p:spPr>
          <a:xfrm>
            <a:off x="263375" y="121552"/>
            <a:ext cx="4086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s-CO"/>
            </a:defPPr>
            <a:lvl1pPr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CO" dirty="0"/>
              <a:t>Riesgo en salud</a:t>
            </a:r>
          </a:p>
        </p:txBody>
      </p:sp>
      <p:pic>
        <p:nvPicPr>
          <p:cNvPr id="11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DCED00B1-668C-4E1C-995C-8BD2E91B7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FE166C-8F91-0443-BB48-DFD96A7FB291}"/>
              </a:ext>
            </a:extLst>
          </p:cNvPr>
          <p:cNvSpPr txBox="1"/>
          <p:nvPr/>
        </p:nvSpPr>
        <p:spPr>
          <a:xfrm rot="16200000">
            <a:off x="-1963434" y="3343343"/>
            <a:ext cx="5334795" cy="584775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00B0F0"/>
                </a:solidFill>
              </a:rPr>
              <a:t>Identificación</a:t>
            </a:r>
            <a:r>
              <a:rPr lang="es-ES_tradnl" sz="3200" b="1" dirty="0">
                <a:solidFill>
                  <a:srgbClr val="00B0F0"/>
                </a:solidFill>
              </a:rPr>
              <a:t> del Riesgo </a:t>
            </a:r>
            <a:r>
              <a:rPr lang="es-CO" sz="32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73907D4-CB6F-AE4E-92F9-D52955BEC9AE}"/>
              </a:ext>
            </a:extLst>
          </p:cNvPr>
          <p:cNvSpPr/>
          <p:nvPr/>
        </p:nvSpPr>
        <p:spPr>
          <a:xfrm>
            <a:off x="1818594" y="998464"/>
            <a:ext cx="9777422" cy="2462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200" dirty="0">
                <a:solidFill>
                  <a:schemeClr val="tx1"/>
                </a:solidFill>
                <a:ea typeface="Times New Roman" panose="02020603050405020304" pitchFamily="18" charset="0"/>
              </a:rPr>
              <a:t>Caracterización del </a:t>
            </a:r>
            <a:r>
              <a:rPr lang="es-ES" sz="2200" b="1" dirty="0">
                <a:solidFill>
                  <a:srgbClr val="00B0F0"/>
                </a:solidFill>
                <a:ea typeface="Times New Roman" panose="02020603050405020304" pitchFamily="18" charset="0"/>
              </a:rPr>
              <a:t>riesgo asociado a Ia gestión de recuperación de Ia salud</a:t>
            </a:r>
            <a:r>
              <a:rPr lang="es-ES" sz="2200" dirty="0">
                <a:solidFill>
                  <a:schemeClr val="tx1"/>
                </a:solidFill>
                <a:ea typeface="Times New Roman" panose="02020603050405020304" pitchFamily="18" charset="0"/>
              </a:rPr>
              <a:t>, con énfasis en Ia gestión general sobre el acceso y oportunidad a los servicios de salud, así como el acceso especifico por patologías o condiciones de interés identificadas.</a:t>
            </a:r>
          </a:p>
          <a:p>
            <a:pPr lvl="0" algn="just"/>
            <a:endParaRPr lang="es-ES" sz="22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lvl="0" algn="just"/>
            <a:r>
              <a:rPr lang="es-ES" sz="2200" dirty="0">
                <a:solidFill>
                  <a:schemeClr val="tx1"/>
                </a:solidFill>
                <a:ea typeface="Times New Roman" panose="02020603050405020304" pitchFamily="18" charset="0"/>
              </a:rPr>
              <a:t>Caracterización de Ia </a:t>
            </a:r>
            <a:r>
              <a:rPr lang="es-ES" sz="2200" b="1" dirty="0">
                <a:solidFill>
                  <a:srgbClr val="00B0F0"/>
                </a:solidFill>
                <a:ea typeface="Times New Roman" panose="02020603050405020304" pitchFamily="18" charset="0"/>
              </a:rPr>
              <a:t>red de prestadores contratada</a:t>
            </a:r>
            <a:r>
              <a:rPr lang="es-ES" sz="2200" dirty="0">
                <a:solidFill>
                  <a:schemeClr val="tx1"/>
                </a:solidFill>
                <a:ea typeface="Times New Roman" panose="02020603050405020304" pitchFamily="18" charset="0"/>
              </a:rPr>
              <a:t>, teniendo en cuenta Ia caracterización de Ia población y las categorías de riesgo:</a:t>
            </a:r>
          </a:p>
        </p:txBody>
      </p:sp>
      <p:sp>
        <p:nvSpPr>
          <p:cNvPr id="13" name="Freeform 376">
            <a:extLst>
              <a:ext uri="{FF2B5EF4-FFF2-40B4-BE49-F238E27FC236}">
                <a16:creationId xmlns:a16="http://schemas.microsoft.com/office/drawing/2014/main" id="{C0A9DBE7-A356-4675-98A0-A1DA0A515A73}"/>
              </a:ext>
            </a:extLst>
          </p:cNvPr>
          <p:cNvSpPr>
            <a:spLocks noEditPoints="1"/>
          </p:cNvSpPr>
          <p:nvPr/>
        </p:nvSpPr>
        <p:spPr bwMode="auto">
          <a:xfrm>
            <a:off x="1484319" y="2735535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94B154D-7D69-43F6-8A11-940ECCD0B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9" name="Freeform 376">
            <a:extLst>
              <a:ext uri="{FF2B5EF4-FFF2-40B4-BE49-F238E27FC236}">
                <a16:creationId xmlns:a16="http://schemas.microsoft.com/office/drawing/2014/main" id="{4AF945A8-B28E-4F16-8003-17D99C556B5B}"/>
              </a:ext>
            </a:extLst>
          </p:cNvPr>
          <p:cNvSpPr>
            <a:spLocks noEditPoints="1"/>
          </p:cNvSpPr>
          <p:nvPr/>
        </p:nvSpPr>
        <p:spPr bwMode="auto">
          <a:xfrm>
            <a:off x="1484319" y="1070285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644A091-9499-4CF5-825B-A35147B1CA66}"/>
              </a:ext>
            </a:extLst>
          </p:cNvPr>
          <p:cNvSpPr/>
          <p:nvPr/>
        </p:nvSpPr>
        <p:spPr>
          <a:xfrm>
            <a:off x="2306562" y="3542522"/>
            <a:ext cx="940811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s-ES" dirty="0">
                <a:ea typeface="Times New Roman" panose="02020603050405020304" pitchFamily="18" charset="0"/>
              </a:rPr>
              <a:t>Habilitación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s-ES" dirty="0">
                <a:ea typeface="Times New Roman" panose="02020603050405020304" pitchFamily="18" charset="0"/>
              </a:rPr>
              <a:t>Suficiencia 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s-ES" dirty="0"/>
              <a:t>Distribución de Ia red contratada para cada servicio 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s-ES" dirty="0"/>
              <a:t>Resultados en salud 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s-ES" dirty="0"/>
              <a:t>Indicadores de infraestructura 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s-ES" dirty="0"/>
              <a:t>Mecanismos de pago contratados 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s-ES" dirty="0">
                <a:ea typeface="Times New Roman" panose="02020603050405020304" pitchFamily="18" charset="0"/>
              </a:rPr>
              <a:t>Servicios contratados </a:t>
            </a:r>
            <a:r>
              <a:rPr lang="es-E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dirigidos a Ia gestión de riesgo en salud (promoción y prevención, programas de paciente crónico, entre otros)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v"/>
            </a:pPr>
            <a:r>
              <a:rPr lang="es-ES" dirty="0">
                <a:ea typeface="Times New Roman" panose="02020603050405020304" pitchFamily="18" charset="0"/>
              </a:rPr>
              <a:t>Análisis de brechas en Ia oferta de servicios de salud </a:t>
            </a:r>
            <a:r>
              <a:rPr lang="es-E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para Ia atención de los afiliados de acuerdo con las categorías de riesgo establecidas para Ia población y Ia gestión del riesgo clínico (seguridad del paciente). </a:t>
            </a:r>
            <a:endParaRPr lang="es-C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0962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39DF7AD9-BE8E-134A-BDB3-D9F9DF5D9882}"/>
              </a:ext>
            </a:extLst>
          </p:cNvPr>
          <p:cNvSpPr txBox="1"/>
          <p:nvPr/>
        </p:nvSpPr>
        <p:spPr>
          <a:xfrm>
            <a:off x="263375" y="121552"/>
            <a:ext cx="4086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s-CO"/>
            </a:defPPr>
            <a:lvl1pPr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CO" dirty="0"/>
              <a:t>Riesgo en salud</a:t>
            </a:r>
          </a:p>
        </p:txBody>
      </p:sp>
      <p:pic>
        <p:nvPicPr>
          <p:cNvPr id="11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DCED00B1-668C-4E1C-995C-8BD2E91B7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FE166C-8F91-0443-BB48-DFD96A7FB291}"/>
              </a:ext>
            </a:extLst>
          </p:cNvPr>
          <p:cNvSpPr txBox="1"/>
          <p:nvPr/>
        </p:nvSpPr>
        <p:spPr>
          <a:xfrm rot="16200000">
            <a:off x="-1963434" y="3343343"/>
            <a:ext cx="5334795" cy="584775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00B0F0"/>
                </a:solidFill>
              </a:rPr>
              <a:t>Identificación</a:t>
            </a:r>
            <a:r>
              <a:rPr lang="es-ES_tradnl" sz="3200" b="1" dirty="0">
                <a:solidFill>
                  <a:srgbClr val="00B0F0"/>
                </a:solidFill>
              </a:rPr>
              <a:t> del Riesgo </a:t>
            </a:r>
            <a:r>
              <a:rPr lang="es-CO" sz="32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73907D4-CB6F-AE4E-92F9-D52955BEC9AE}"/>
              </a:ext>
            </a:extLst>
          </p:cNvPr>
          <p:cNvSpPr/>
          <p:nvPr/>
        </p:nvSpPr>
        <p:spPr>
          <a:xfrm>
            <a:off x="1884251" y="1830083"/>
            <a:ext cx="9773729" cy="30469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Caracterización de los </a:t>
            </a:r>
            <a:r>
              <a:rPr lang="es-ES" sz="2400" b="1" dirty="0">
                <a:solidFill>
                  <a:srgbClr val="00B0F0"/>
                </a:solidFill>
                <a:ea typeface="Times New Roman" panose="02020603050405020304" pitchFamily="18" charset="0"/>
              </a:rPr>
              <a:t>riesgos en salud pública </a:t>
            </a:r>
            <a:r>
              <a:rPr lang="es-E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propios de Ia zona geográfica, teniendo en cuenta las acciones colectivas del Plan de Intervenciones Colectivas (</a:t>
            </a:r>
            <a:r>
              <a:rPr lang="es-ES" sz="2400" dirty="0" err="1">
                <a:solidFill>
                  <a:schemeClr val="tx1"/>
                </a:solidFill>
                <a:ea typeface="Times New Roman" panose="02020603050405020304" pitchFamily="18" charset="0"/>
              </a:rPr>
              <a:t>PlC</a:t>
            </a:r>
            <a:r>
              <a:rPr lang="es-E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) a cargo de las Entidades Territoriales y las acciones de promoción y prevención primaria que le correspondan, de manera articulada con Ia Entidad Territorial.</a:t>
            </a:r>
          </a:p>
          <a:p>
            <a:pPr lvl="0" algn="just"/>
            <a:endParaRPr lang="es-ES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lvl="0" algn="just"/>
            <a:r>
              <a:rPr lang="es-E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Indicadores de </a:t>
            </a:r>
            <a:r>
              <a:rPr lang="es-ES" sz="2400" b="1" dirty="0">
                <a:solidFill>
                  <a:srgbClr val="00B0F0"/>
                </a:solidFill>
                <a:ea typeface="Times New Roman" panose="02020603050405020304" pitchFamily="18" charset="0"/>
              </a:rPr>
              <a:t>resultados en salud</a:t>
            </a:r>
            <a:r>
              <a:rPr lang="es-ES" sz="2400" dirty="0">
                <a:solidFill>
                  <a:schemeClr val="tx1"/>
                </a:solidFill>
                <a:ea typeface="Times New Roman" panose="02020603050405020304" pitchFamily="18" charset="0"/>
              </a:rPr>
              <a:t> de los afiliados.</a:t>
            </a:r>
            <a:endParaRPr lang="es-CO" sz="2000" dirty="0">
              <a:solidFill>
                <a:schemeClr val="tx1"/>
              </a:solidFill>
            </a:endParaRPr>
          </a:p>
        </p:txBody>
      </p:sp>
      <p:sp>
        <p:nvSpPr>
          <p:cNvPr id="13" name="Freeform 376">
            <a:extLst>
              <a:ext uri="{FF2B5EF4-FFF2-40B4-BE49-F238E27FC236}">
                <a16:creationId xmlns:a16="http://schemas.microsoft.com/office/drawing/2014/main" id="{C0A9DBE7-A356-4675-98A0-A1DA0A515A73}"/>
              </a:ext>
            </a:extLst>
          </p:cNvPr>
          <p:cNvSpPr>
            <a:spLocks noEditPoints="1"/>
          </p:cNvSpPr>
          <p:nvPr/>
        </p:nvSpPr>
        <p:spPr bwMode="auto">
          <a:xfrm>
            <a:off x="1549976" y="4474656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94B154D-7D69-43F6-8A11-940ECCD0B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9" name="Freeform 376">
            <a:extLst>
              <a:ext uri="{FF2B5EF4-FFF2-40B4-BE49-F238E27FC236}">
                <a16:creationId xmlns:a16="http://schemas.microsoft.com/office/drawing/2014/main" id="{4AF945A8-B28E-4F16-8003-17D99C556B5B}"/>
              </a:ext>
            </a:extLst>
          </p:cNvPr>
          <p:cNvSpPr>
            <a:spLocks noEditPoints="1"/>
          </p:cNvSpPr>
          <p:nvPr/>
        </p:nvSpPr>
        <p:spPr bwMode="auto">
          <a:xfrm>
            <a:off x="1549976" y="1864587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17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Auditores en el ámbito del Sector Público | Audiwork">
            <a:extLst>
              <a:ext uri="{FF2B5EF4-FFF2-40B4-BE49-F238E27FC236}">
                <a16:creationId xmlns:a16="http://schemas.microsoft.com/office/drawing/2014/main" id="{9A7873B6-4005-4261-9AA0-437493C80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19000"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219321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3">
            <a:extLst>
              <a:ext uri="{FF2B5EF4-FFF2-40B4-BE49-F238E27FC236}">
                <a16:creationId xmlns:a16="http://schemas.microsoft.com/office/drawing/2014/main" id="{55347698-14F7-438D-BA5A-5A19F39C7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070" y="4896712"/>
            <a:ext cx="2408539" cy="177857"/>
          </a:xfrm>
          <a:custGeom>
            <a:avLst/>
            <a:gdLst>
              <a:gd name="T0" fmla="*/ 6152 w 6388"/>
              <a:gd name="T1" fmla="*/ 0 h 470"/>
              <a:gd name="T2" fmla="*/ 234 w 6388"/>
              <a:gd name="T3" fmla="*/ 0 h 470"/>
              <a:gd name="T4" fmla="*/ 0 w 6388"/>
              <a:gd name="T5" fmla="*/ 235 h 470"/>
              <a:gd name="T6" fmla="*/ 234 w 6388"/>
              <a:gd name="T7" fmla="*/ 469 h 470"/>
              <a:gd name="T8" fmla="*/ 6152 w 6388"/>
              <a:gd name="T9" fmla="*/ 469 h 470"/>
              <a:gd name="T10" fmla="*/ 6387 w 6388"/>
              <a:gd name="T11" fmla="*/ 235 h 470"/>
              <a:gd name="T12" fmla="*/ 6152 w 6388"/>
              <a:gd name="T13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8" h="470">
                <a:moveTo>
                  <a:pt x="6152" y="0"/>
                </a:moveTo>
                <a:lnTo>
                  <a:pt x="234" y="0"/>
                </a:lnTo>
                <a:cubicBezTo>
                  <a:pt x="105" y="0"/>
                  <a:pt x="0" y="106"/>
                  <a:pt x="0" y="235"/>
                </a:cubicBezTo>
                <a:cubicBezTo>
                  <a:pt x="0" y="363"/>
                  <a:pt x="105" y="469"/>
                  <a:pt x="234" y="469"/>
                </a:cubicBezTo>
                <a:lnTo>
                  <a:pt x="6152" y="469"/>
                </a:lnTo>
                <a:cubicBezTo>
                  <a:pt x="6281" y="469"/>
                  <a:pt x="6387" y="363"/>
                  <a:pt x="6387" y="235"/>
                </a:cubicBezTo>
                <a:cubicBezTo>
                  <a:pt x="6387" y="106"/>
                  <a:pt x="6281" y="0"/>
                  <a:pt x="6152" y="0"/>
                </a:cubicBezTo>
              </a:path>
            </a:pathLst>
          </a:custGeom>
          <a:solidFill>
            <a:schemeClr val="accent3">
              <a:alpha val="54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91AD9F8B-E50F-4061-8937-6B830A3A8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070" y="3339224"/>
            <a:ext cx="2408539" cy="176195"/>
          </a:xfrm>
          <a:custGeom>
            <a:avLst/>
            <a:gdLst>
              <a:gd name="T0" fmla="*/ 6152 w 6388"/>
              <a:gd name="T1" fmla="*/ 0 h 469"/>
              <a:gd name="T2" fmla="*/ 234 w 6388"/>
              <a:gd name="T3" fmla="*/ 0 h 469"/>
              <a:gd name="T4" fmla="*/ 0 w 6388"/>
              <a:gd name="T5" fmla="*/ 234 h 469"/>
              <a:gd name="T6" fmla="*/ 234 w 6388"/>
              <a:gd name="T7" fmla="*/ 468 h 469"/>
              <a:gd name="T8" fmla="*/ 6152 w 6388"/>
              <a:gd name="T9" fmla="*/ 468 h 469"/>
              <a:gd name="T10" fmla="*/ 6387 w 6388"/>
              <a:gd name="T11" fmla="*/ 234 h 469"/>
              <a:gd name="T12" fmla="*/ 6152 w 6388"/>
              <a:gd name="T13" fmla="*/ 0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8" h="469">
                <a:moveTo>
                  <a:pt x="6152" y="0"/>
                </a:moveTo>
                <a:lnTo>
                  <a:pt x="234" y="0"/>
                </a:lnTo>
                <a:cubicBezTo>
                  <a:pt x="105" y="0"/>
                  <a:pt x="0" y="105"/>
                  <a:pt x="0" y="234"/>
                </a:cubicBezTo>
                <a:cubicBezTo>
                  <a:pt x="0" y="363"/>
                  <a:pt x="105" y="468"/>
                  <a:pt x="234" y="468"/>
                </a:cubicBezTo>
                <a:lnTo>
                  <a:pt x="6152" y="468"/>
                </a:lnTo>
                <a:cubicBezTo>
                  <a:pt x="6281" y="468"/>
                  <a:pt x="6387" y="363"/>
                  <a:pt x="6387" y="234"/>
                </a:cubicBezTo>
                <a:cubicBezTo>
                  <a:pt x="6387" y="105"/>
                  <a:pt x="6281" y="0"/>
                  <a:pt x="6152" y="0"/>
                </a:cubicBezTo>
              </a:path>
            </a:pathLst>
          </a:custGeom>
          <a:solidFill>
            <a:schemeClr val="accent2">
              <a:alpha val="52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836F65F4-9F5F-46EB-A6BC-5C461F44D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070" y="1829939"/>
            <a:ext cx="2408539" cy="177856"/>
          </a:xfrm>
          <a:custGeom>
            <a:avLst/>
            <a:gdLst>
              <a:gd name="T0" fmla="*/ 6152 w 6388"/>
              <a:gd name="T1" fmla="*/ 0 h 471"/>
              <a:gd name="T2" fmla="*/ 234 w 6388"/>
              <a:gd name="T3" fmla="*/ 0 h 471"/>
              <a:gd name="T4" fmla="*/ 0 w 6388"/>
              <a:gd name="T5" fmla="*/ 235 h 471"/>
              <a:gd name="T6" fmla="*/ 234 w 6388"/>
              <a:gd name="T7" fmla="*/ 470 h 471"/>
              <a:gd name="T8" fmla="*/ 6152 w 6388"/>
              <a:gd name="T9" fmla="*/ 470 h 471"/>
              <a:gd name="T10" fmla="*/ 6387 w 6388"/>
              <a:gd name="T11" fmla="*/ 235 h 471"/>
              <a:gd name="T12" fmla="*/ 6152 w 6388"/>
              <a:gd name="T13" fmla="*/ 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8" h="471">
                <a:moveTo>
                  <a:pt x="6152" y="0"/>
                </a:moveTo>
                <a:lnTo>
                  <a:pt x="234" y="0"/>
                </a:lnTo>
                <a:cubicBezTo>
                  <a:pt x="105" y="0"/>
                  <a:pt x="0" y="106"/>
                  <a:pt x="0" y="235"/>
                </a:cubicBezTo>
                <a:cubicBezTo>
                  <a:pt x="0" y="364"/>
                  <a:pt x="105" y="470"/>
                  <a:pt x="234" y="470"/>
                </a:cubicBezTo>
                <a:lnTo>
                  <a:pt x="6152" y="470"/>
                </a:lnTo>
                <a:cubicBezTo>
                  <a:pt x="6281" y="470"/>
                  <a:pt x="6387" y="364"/>
                  <a:pt x="6387" y="235"/>
                </a:cubicBezTo>
                <a:cubicBezTo>
                  <a:pt x="6387" y="106"/>
                  <a:pt x="6281" y="0"/>
                  <a:pt x="6152" y="0"/>
                </a:cubicBezTo>
              </a:path>
            </a:pathLst>
          </a:custGeom>
          <a:solidFill>
            <a:schemeClr val="accent1">
              <a:alpha val="66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5298D0A-9376-4BF2-B45D-A13CB2884C9D}"/>
              </a:ext>
            </a:extLst>
          </p:cNvPr>
          <p:cNvSpPr txBox="1"/>
          <p:nvPr/>
        </p:nvSpPr>
        <p:spPr>
          <a:xfrm rot="16200000">
            <a:off x="-1797498" y="2803336"/>
            <a:ext cx="5649667" cy="646331"/>
          </a:xfrm>
          <a:prstGeom prst="rect">
            <a:avLst/>
          </a:prstGeom>
          <a:solidFill>
            <a:srgbClr val="00B0F0">
              <a:alpha val="62000"/>
            </a:srgb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s-CO"/>
            </a:defPPr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Evaluación del riesgo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F95230-8D3D-4DF8-AED7-B555F7A83F90}"/>
              </a:ext>
            </a:extLst>
          </p:cNvPr>
          <p:cNvSpPr txBox="1"/>
          <p:nvPr/>
        </p:nvSpPr>
        <p:spPr>
          <a:xfrm>
            <a:off x="1580130" y="2584293"/>
            <a:ext cx="1871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Frecuencia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5EDAB07-D219-4333-AB35-938AA138CC85}"/>
              </a:ext>
            </a:extLst>
          </p:cNvPr>
          <p:cNvSpPr txBox="1"/>
          <p:nvPr/>
        </p:nvSpPr>
        <p:spPr>
          <a:xfrm>
            <a:off x="1667493" y="3588166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24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>
                <a:solidFill>
                  <a:schemeClr val="tx1"/>
                </a:solidFill>
              </a:rPr>
              <a:t>Severidad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17D8BE8-9FE4-4C1A-9F2E-C40A275DC210}"/>
              </a:ext>
            </a:extLst>
          </p:cNvPr>
          <p:cNvSpPr txBox="1"/>
          <p:nvPr/>
        </p:nvSpPr>
        <p:spPr>
          <a:xfrm>
            <a:off x="9518191" y="2059575"/>
            <a:ext cx="246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Cualitativa o cuantitativa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0D87AFF-2756-45E8-86E0-551310096D04}"/>
              </a:ext>
            </a:extLst>
          </p:cNvPr>
          <p:cNvSpPr txBox="1"/>
          <p:nvPr/>
        </p:nvSpPr>
        <p:spPr>
          <a:xfrm>
            <a:off x="9518191" y="2988001"/>
            <a:ext cx="2461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Probabilidad de ocurrencia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AD1275F-D5E5-41CB-894F-122DCA9D4E35}"/>
              </a:ext>
            </a:extLst>
          </p:cNvPr>
          <p:cNvSpPr txBox="1"/>
          <p:nvPr/>
        </p:nvSpPr>
        <p:spPr>
          <a:xfrm>
            <a:off x="9518191" y="3852155"/>
            <a:ext cx="2119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Posible impacto</a:t>
            </a:r>
          </a:p>
        </p:txBody>
      </p:sp>
      <p:pic>
        <p:nvPicPr>
          <p:cNvPr id="13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2E6FF8C3-0694-489B-89C0-3023C7DB3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440B0A0-D1B0-4166-87EF-DE7103F98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16" name="Freeform 1">
            <a:extLst>
              <a:ext uri="{FF2B5EF4-FFF2-40B4-BE49-F238E27FC236}">
                <a16:creationId xmlns:a16="http://schemas.microsoft.com/office/drawing/2014/main" id="{E7480AD7-4835-49C7-B287-A77DDDF6A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1283072"/>
            <a:ext cx="2190790" cy="4379918"/>
          </a:xfrm>
          <a:custGeom>
            <a:avLst/>
            <a:gdLst>
              <a:gd name="T0" fmla="*/ 0 w 5812"/>
              <a:gd name="T1" fmla="*/ 11620 h 11621"/>
              <a:gd name="T2" fmla="*/ 1496 w 5812"/>
              <a:gd name="T3" fmla="*/ 11425 h 11621"/>
              <a:gd name="T4" fmla="*/ 2892 w 5812"/>
              <a:gd name="T5" fmla="*/ 10851 h 11621"/>
              <a:gd name="T6" fmla="*/ 4092 w 5812"/>
              <a:gd name="T7" fmla="*/ 9935 h 11621"/>
              <a:gd name="T8" fmla="*/ 5018 w 5812"/>
              <a:gd name="T9" fmla="*/ 8741 h 11621"/>
              <a:gd name="T10" fmla="*/ 5605 w 5812"/>
              <a:gd name="T11" fmla="*/ 7345 h 11621"/>
              <a:gd name="T12" fmla="*/ 5810 w 5812"/>
              <a:gd name="T13" fmla="*/ 5844 h 11621"/>
              <a:gd name="T14" fmla="*/ 5811 w 5812"/>
              <a:gd name="T15" fmla="*/ 5811 h 11621"/>
              <a:gd name="T16" fmla="*/ 5621 w 5812"/>
              <a:gd name="T17" fmla="*/ 4337 h 11621"/>
              <a:gd name="T18" fmla="*/ 5047 w 5812"/>
              <a:gd name="T19" fmla="*/ 2930 h 11621"/>
              <a:gd name="T20" fmla="*/ 4125 w 5812"/>
              <a:gd name="T21" fmla="*/ 1719 h 11621"/>
              <a:gd name="T22" fmla="*/ 2920 w 5812"/>
              <a:gd name="T23" fmla="*/ 786 h 11621"/>
              <a:gd name="T24" fmla="*/ 1513 w 5812"/>
              <a:gd name="T25" fmla="*/ 199 h 11621"/>
              <a:gd name="T26" fmla="*/ 0 w 5812"/>
              <a:gd name="T27" fmla="*/ 0 h 11621"/>
              <a:gd name="T28" fmla="*/ 0 w 5812"/>
              <a:gd name="T29" fmla="*/ 11620 h 1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12" h="11621">
                <a:moveTo>
                  <a:pt x="0" y="11620"/>
                </a:moveTo>
                <a:cubicBezTo>
                  <a:pt x="518" y="11620"/>
                  <a:pt x="1019" y="11552"/>
                  <a:pt x="1496" y="11425"/>
                </a:cubicBezTo>
                <a:cubicBezTo>
                  <a:pt x="1990" y="11294"/>
                  <a:pt x="2459" y="11100"/>
                  <a:pt x="2892" y="10851"/>
                </a:cubicBezTo>
                <a:cubicBezTo>
                  <a:pt x="3331" y="10598"/>
                  <a:pt x="3735" y="10289"/>
                  <a:pt x="4092" y="9935"/>
                </a:cubicBezTo>
                <a:cubicBezTo>
                  <a:pt x="4450" y="9580"/>
                  <a:pt x="4762" y="9179"/>
                  <a:pt x="5018" y="8741"/>
                </a:cubicBezTo>
                <a:cubicBezTo>
                  <a:pt x="5271" y="8308"/>
                  <a:pt x="5470" y="7840"/>
                  <a:pt x="5605" y="7345"/>
                </a:cubicBezTo>
                <a:cubicBezTo>
                  <a:pt x="5736" y="6867"/>
                  <a:pt x="5807" y="6363"/>
                  <a:pt x="5810" y="5844"/>
                </a:cubicBezTo>
                <a:cubicBezTo>
                  <a:pt x="5810" y="5832"/>
                  <a:pt x="5811" y="5822"/>
                  <a:pt x="5811" y="5811"/>
                </a:cubicBezTo>
                <a:cubicBezTo>
                  <a:pt x="5811" y="5301"/>
                  <a:pt x="5745" y="4808"/>
                  <a:pt x="5621" y="4337"/>
                </a:cubicBezTo>
                <a:cubicBezTo>
                  <a:pt x="5492" y="3839"/>
                  <a:pt x="5297" y="3367"/>
                  <a:pt x="5047" y="2930"/>
                </a:cubicBezTo>
                <a:cubicBezTo>
                  <a:pt x="4793" y="2486"/>
                  <a:pt x="4483" y="2079"/>
                  <a:pt x="4125" y="1719"/>
                </a:cubicBezTo>
                <a:cubicBezTo>
                  <a:pt x="3767" y="1358"/>
                  <a:pt x="3362" y="1044"/>
                  <a:pt x="2920" y="786"/>
                </a:cubicBezTo>
                <a:cubicBezTo>
                  <a:pt x="2483" y="532"/>
                  <a:pt x="2011" y="334"/>
                  <a:pt x="1513" y="199"/>
                </a:cubicBezTo>
                <a:cubicBezTo>
                  <a:pt x="1030" y="70"/>
                  <a:pt x="524" y="0"/>
                  <a:pt x="0" y="0"/>
                </a:cubicBezTo>
                <a:lnTo>
                  <a:pt x="0" y="11620"/>
                </a:lnTo>
              </a:path>
            </a:pathLst>
          </a:custGeom>
          <a:solidFill>
            <a:srgbClr val="EFEFEF">
              <a:alpha val="56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8BD808ED-7C71-47BE-98CA-1A3604802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262" y="4507755"/>
            <a:ext cx="2875620" cy="1012286"/>
          </a:xfrm>
          <a:custGeom>
            <a:avLst/>
            <a:gdLst>
              <a:gd name="T0" fmla="*/ 812 w 7630"/>
              <a:gd name="T1" fmla="*/ 2686 h 2687"/>
              <a:gd name="T2" fmla="*/ 6285 w 7630"/>
              <a:gd name="T3" fmla="*/ 2686 h 2687"/>
              <a:gd name="T4" fmla="*/ 7629 w 7630"/>
              <a:gd name="T5" fmla="*/ 1343 h 2687"/>
              <a:gd name="T6" fmla="*/ 6285 w 7630"/>
              <a:gd name="T7" fmla="*/ 0 h 2687"/>
              <a:gd name="T8" fmla="*/ 812 w 7630"/>
              <a:gd name="T9" fmla="*/ 0 h 2687"/>
              <a:gd name="T10" fmla="*/ 0 w 7630"/>
              <a:gd name="T11" fmla="*/ 1349 h 2687"/>
              <a:gd name="T12" fmla="*/ 812 w 7630"/>
              <a:gd name="T13" fmla="*/ 2686 h 2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30" h="2687">
                <a:moveTo>
                  <a:pt x="812" y="2686"/>
                </a:moveTo>
                <a:lnTo>
                  <a:pt x="6285" y="2686"/>
                </a:lnTo>
                <a:cubicBezTo>
                  <a:pt x="7027" y="2686"/>
                  <a:pt x="7629" y="2085"/>
                  <a:pt x="7629" y="1343"/>
                </a:cubicBezTo>
                <a:cubicBezTo>
                  <a:pt x="7629" y="601"/>
                  <a:pt x="7027" y="0"/>
                  <a:pt x="6285" y="0"/>
                </a:cubicBezTo>
                <a:lnTo>
                  <a:pt x="812" y="0"/>
                </a:lnTo>
                <a:lnTo>
                  <a:pt x="0" y="1349"/>
                </a:lnTo>
                <a:lnTo>
                  <a:pt x="812" y="2686"/>
                </a:lnTo>
              </a:path>
            </a:pathLst>
          </a:custGeom>
          <a:solidFill>
            <a:schemeClr val="accent3">
              <a:alpha val="64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6E6BFB98-E0E8-4A74-B839-A3DCD2CBA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262" y="1416049"/>
            <a:ext cx="2875620" cy="1013947"/>
          </a:xfrm>
          <a:custGeom>
            <a:avLst/>
            <a:gdLst>
              <a:gd name="T0" fmla="*/ 812 w 7630"/>
              <a:gd name="T1" fmla="*/ 2687 h 2688"/>
              <a:gd name="T2" fmla="*/ 6285 w 7630"/>
              <a:gd name="T3" fmla="*/ 2687 h 2688"/>
              <a:gd name="T4" fmla="*/ 7629 w 7630"/>
              <a:gd name="T5" fmla="*/ 1344 h 2688"/>
              <a:gd name="T6" fmla="*/ 6285 w 7630"/>
              <a:gd name="T7" fmla="*/ 0 h 2688"/>
              <a:gd name="T8" fmla="*/ 812 w 7630"/>
              <a:gd name="T9" fmla="*/ 0 h 2688"/>
              <a:gd name="T10" fmla="*/ 0 w 7630"/>
              <a:gd name="T11" fmla="*/ 1350 h 2688"/>
              <a:gd name="T12" fmla="*/ 812 w 7630"/>
              <a:gd name="T13" fmla="*/ 2687 h 2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30" h="2688">
                <a:moveTo>
                  <a:pt x="812" y="2687"/>
                </a:moveTo>
                <a:lnTo>
                  <a:pt x="6285" y="2687"/>
                </a:lnTo>
                <a:cubicBezTo>
                  <a:pt x="7027" y="2687"/>
                  <a:pt x="7629" y="2086"/>
                  <a:pt x="7629" y="1344"/>
                </a:cubicBezTo>
                <a:cubicBezTo>
                  <a:pt x="7629" y="601"/>
                  <a:pt x="7027" y="0"/>
                  <a:pt x="6285" y="0"/>
                </a:cubicBezTo>
                <a:lnTo>
                  <a:pt x="812" y="0"/>
                </a:lnTo>
                <a:lnTo>
                  <a:pt x="0" y="1350"/>
                </a:lnTo>
                <a:lnTo>
                  <a:pt x="812" y="2687"/>
                </a:lnTo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778E8332-3574-4C6E-9E1D-B4B804DA1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262" y="2915360"/>
            <a:ext cx="2875620" cy="1012286"/>
          </a:xfrm>
          <a:custGeom>
            <a:avLst/>
            <a:gdLst>
              <a:gd name="T0" fmla="*/ 812 w 7630"/>
              <a:gd name="T1" fmla="*/ 2686 h 2687"/>
              <a:gd name="T2" fmla="*/ 6285 w 7630"/>
              <a:gd name="T3" fmla="*/ 2686 h 2687"/>
              <a:gd name="T4" fmla="*/ 7629 w 7630"/>
              <a:gd name="T5" fmla="*/ 1343 h 2687"/>
              <a:gd name="T6" fmla="*/ 6285 w 7630"/>
              <a:gd name="T7" fmla="*/ 0 h 2687"/>
              <a:gd name="T8" fmla="*/ 812 w 7630"/>
              <a:gd name="T9" fmla="*/ 0 h 2687"/>
              <a:gd name="T10" fmla="*/ 0 w 7630"/>
              <a:gd name="T11" fmla="*/ 1349 h 2687"/>
              <a:gd name="T12" fmla="*/ 812 w 7630"/>
              <a:gd name="T13" fmla="*/ 2686 h 2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30" h="2687">
                <a:moveTo>
                  <a:pt x="812" y="2686"/>
                </a:moveTo>
                <a:lnTo>
                  <a:pt x="6285" y="2686"/>
                </a:lnTo>
                <a:cubicBezTo>
                  <a:pt x="7027" y="2686"/>
                  <a:pt x="7629" y="2085"/>
                  <a:pt x="7629" y="1343"/>
                </a:cubicBezTo>
                <a:cubicBezTo>
                  <a:pt x="7629" y="601"/>
                  <a:pt x="7027" y="0"/>
                  <a:pt x="6285" y="0"/>
                </a:cubicBezTo>
                <a:lnTo>
                  <a:pt x="812" y="0"/>
                </a:lnTo>
                <a:lnTo>
                  <a:pt x="0" y="1349"/>
                </a:lnTo>
                <a:lnTo>
                  <a:pt x="812" y="2686"/>
                </a:lnTo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60BD4CFD-7138-4453-939C-998D46D47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CDC7CE43-E639-4992-AC22-632AC7ABA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410BAE54-BEC4-4FBB-9945-B4A13D14B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69A437FF-74B9-46F1-9176-D46E2D37A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7" name="Freeform 12">
            <a:extLst>
              <a:ext uri="{FF2B5EF4-FFF2-40B4-BE49-F238E27FC236}">
                <a16:creationId xmlns:a16="http://schemas.microsoft.com/office/drawing/2014/main" id="{F9C14376-AB94-4276-88A7-E6BAD60BA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C041789E-952A-4150-AA5F-A14C7FD0E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E46A5975-464B-4D3F-93C3-A564A6EC7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7FCC5D9B-A2DD-4781-B757-7BA1C7250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1" name="Freeform 16">
            <a:extLst>
              <a:ext uri="{FF2B5EF4-FFF2-40B4-BE49-F238E27FC236}">
                <a16:creationId xmlns:a16="http://schemas.microsoft.com/office/drawing/2014/main" id="{57321532-0849-437C-B758-605888DC1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2" name="Freeform 17">
            <a:extLst>
              <a:ext uri="{FF2B5EF4-FFF2-40B4-BE49-F238E27FC236}">
                <a16:creationId xmlns:a16="http://schemas.microsoft.com/office/drawing/2014/main" id="{66C61EE6-8004-44D7-8CF9-EEEF7E0F5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3" name="Freeform 18">
            <a:extLst>
              <a:ext uri="{FF2B5EF4-FFF2-40B4-BE49-F238E27FC236}">
                <a16:creationId xmlns:a16="http://schemas.microsoft.com/office/drawing/2014/main" id="{2131BCE4-B24B-4901-9982-E1A712FF8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4" name="Freeform 19">
            <a:extLst>
              <a:ext uri="{FF2B5EF4-FFF2-40B4-BE49-F238E27FC236}">
                <a16:creationId xmlns:a16="http://schemas.microsoft.com/office/drawing/2014/main" id="{E1C222CD-3B82-4ABE-AF17-12D3AE7C1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5" name="Freeform 20">
            <a:extLst>
              <a:ext uri="{FF2B5EF4-FFF2-40B4-BE49-F238E27FC236}">
                <a16:creationId xmlns:a16="http://schemas.microsoft.com/office/drawing/2014/main" id="{B2EBC2A2-071B-456D-B9EB-8502BBA09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6" name="Freeform 21">
            <a:extLst>
              <a:ext uri="{FF2B5EF4-FFF2-40B4-BE49-F238E27FC236}">
                <a16:creationId xmlns:a16="http://schemas.microsoft.com/office/drawing/2014/main" id="{8E651D7A-F0DE-44DA-A4CC-626A1017C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7" name="Freeform 22">
            <a:extLst>
              <a:ext uri="{FF2B5EF4-FFF2-40B4-BE49-F238E27FC236}">
                <a16:creationId xmlns:a16="http://schemas.microsoft.com/office/drawing/2014/main" id="{8A887541-451B-41DD-8E25-B5D910CCB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1E0E0757-2F2E-45D8-98CC-28B87C4D3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9" name="Freeform 24">
            <a:extLst>
              <a:ext uri="{FF2B5EF4-FFF2-40B4-BE49-F238E27FC236}">
                <a16:creationId xmlns:a16="http://schemas.microsoft.com/office/drawing/2014/main" id="{6BEC88A9-F0E4-4E12-A903-F0AEEA2F2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0" name="Freeform 25">
            <a:extLst>
              <a:ext uri="{FF2B5EF4-FFF2-40B4-BE49-F238E27FC236}">
                <a16:creationId xmlns:a16="http://schemas.microsoft.com/office/drawing/2014/main" id="{37BCF9AB-F852-4D43-AB31-1E8D68C4D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1" name="Freeform 26">
            <a:extLst>
              <a:ext uri="{FF2B5EF4-FFF2-40B4-BE49-F238E27FC236}">
                <a16:creationId xmlns:a16="http://schemas.microsoft.com/office/drawing/2014/main" id="{ADDE6151-D67E-44CB-B124-E1503D28D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" name="Freeform 27">
            <a:extLst>
              <a:ext uri="{FF2B5EF4-FFF2-40B4-BE49-F238E27FC236}">
                <a16:creationId xmlns:a16="http://schemas.microsoft.com/office/drawing/2014/main" id="{DEDF64FD-9D3D-4FFF-8799-5DC17D598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3" name="Freeform 28">
            <a:extLst>
              <a:ext uri="{FF2B5EF4-FFF2-40B4-BE49-F238E27FC236}">
                <a16:creationId xmlns:a16="http://schemas.microsoft.com/office/drawing/2014/main" id="{235622CF-CA39-46F4-AD03-713FBAD73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4" name="Freeform 29">
            <a:extLst>
              <a:ext uri="{FF2B5EF4-FFF2-40B4-BE49-F238E27FC236}">
                <a16:creationId xmlns:a16="http://schemas.microsoft.com/office/drawing/2014/main" id="{21E154B8-C6AE-4CE6-8B79-906B7FB93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5" name="Freeform 30">
            <a:extLst>
              <a:ext uri="{FF2B5EF4-FFF2-40B4-BE49-F238E27FC236}">
                <a16:creationId xmlns:a16="http://schemas.microsoft.com/office/drawing/2014/main" id="{DE42E731-9FED-458B-A026-5F6E9AA03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6" name="Freeform 31">
            <a:extLst>
              <a:ext uri="{FF2B5EF4-FFF2-40B4-BE49-F238E27FC236}">
                <a16:creationId xmlns:a16="http://schemas.microsoft.com/office/drawing/2014/main" id="{9CAE4EAC-22DB-46D6-9023-D44AD43B5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" name="Freeform 32">
            <a:extLst>
              <a:ext uri="{FF2B5EF4-FFF2-40B4-BE49-F238E27FC236}">
                <a16:creationId xmlns:a16="http://schemas.microsoft.com/office/drawing/2014/main" id="{C1F0DDC3-E4E5-44CB-B82A-140C6C952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8" name="Freeform 33">
            <a:extLst>
              <a:ext uri="{FF2B5EF4-FFF2-40B4-BE49-F238E27FC236}">
                <a16:creationId xmlns:a16="http://schemas.microsoft.com/office/drawing/2014/main" id="{6A5E320E-EDB2-40C0-A2E8-B97000486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9" name="Freeform 34">
            <a:extLst>
              <a:ext uri="{FF2B5EF4-FFF2-40B4-BE49-F238E27FC236}">
                <a16:creationId xmlns:a16="http://schemas.microsoft.com/office/drawing/2014/main" id="{54EF352A-99C6-49B4-9BBB-93D15ADA6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0" name="Freeform 35">
            <a:extLst>
              <a:ext uri="{FF2B5EF4-FFF2-40B4-BE49-F238E27FC236}">
                <a16:creationId xmlns:a16="http://schemas.microsoft.com/office/drawing/2014/main" id="{6E8EF7C0-1EF0-4C4A-A55E-948E44146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30627" cy="1878295"/>
          </a:xfrm>
          <a:custGeom>
            <a:avLst/>
            <a:gdLst>
              <a:gd name="T0" fmla="*/ 0 w 4328"/>
              <a:gd name="T1" fmla="*/ 0 h 4984"/>
              <a:gd name="T2" fmla="*/ 0 w 4328"/>
              <a:gd name="T3" fmla="*/ 428 h 4984"/>
              <a:gd name="T4" fmla="*/ 0 w 4328"/>
              <a:gd name="T5" fmla="*/ 4983 h 4984"/>
              <a:gd name="T6" fmla="*/ 1290 w 4328"/>
              <a:gd name="T7" fmla="*/ 4815 h 4984"/>
              <a:gd name="T8" fmla="*/ 2494 w 4328"/>
              <a:gd name="T9" fmla="*/ 4319 h 4984"/>
              <a:gd name="T10" fmla="*/ 3529 w 4328"/>
              <a:gd name="T11" fmla="*/ 3529 h 4984"/>
              <a:gd name="T12" fmla="*/ 4327 w 4328"/>
              <a:gd name="T13" fmla="*/ 2499 h 4984"/>
              <a:gd name="T14" fmla="*/ 0 w 4328"/>
              <a:gd name="T15" fmla="*/ 0 h 4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28" h="4984">
                <a:moveTo>
                  <a:pt x="0" y="0"/>
                </a:moveTo>
                <a:lnTo>
                  <a:pt x="0" y="428"/>
                </a:lnTo>
                <a:lnTo>
                  <a:pt x="0" y="4983"/>
                </a:lnTo>
                <a:cubicBezTo>
                  <a:pt x="446" y="4983"/>
                  <a:pt x="879" y="4924"/>
                  <a:pt x="1290" y="4815"/>
                </a:cubicBezTo>
                <a:cubicBezTo>
                  <a:pt x="1716" y="4701"/>
                  <a:pt x="2120" y="4534"/>
                  <a:pt x="2494" y="4319"/>
                </a:cubicBezTo>
                <a:cubicBezTo>
                  <a:pt x="2873" y="4101"/>
                  <a:pt x="3221" y="3835"/>
                  <a:pt x="3529" y="3529"/>
                </a:cubicBezTo>
                <a:cubicBezTo>
                  <a:pt x="3838" y="3222"/>
                  <a:pt x="4107" y="2876"/>
                  <a:pt x="4327" y="2499"/>
                </a:cubicBezTo>
                <a:lnTo>
                  <a:pt x="0" y="0"/>
                </a:lnTo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1" name="Freeform 36">
            <a:extLst>
              <a:ext uri="{FF2B5EF4-FFF2-40B4-BE49-F238E27FC236}">
                <a16:creationId xmlns:a16="http://schemas.microsoft.com/office/drawing/2014/main" id="{C85F6417-C4C2-41FB-8139-1EE7D63B0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2536377"/>
            <a:ext cx="1889931" cy="1889931"/>
          </a:xfrm>
          <a:custGeom>
            <a:avLst/>
            <a:gdLst>
              <a:gd name="T0" fmla="*/ 4849 w 5012"/>
              <a:gd name="T1" fmla="*/ 1214 h 5013"/>
              <a:gd name="T2" fmla="*/ 4353 w 5012"/>
              <a:gd name="T3" fmla="*/ 0 h 5013"/>
              <a:gd name="T4" fmla="*/ 0 w 5012"/>
              <a:gd name="T5" fmla="*/ 2513 h 5013"/>
              <a:gd name="T6" fmla="*/ 4327 w 5012"/>
              <a:gd name="T7" fmla="*/ 5012 h 5013"/>
              <a:gd name="T8" fmla="*/ 4834 w 5012"/>
              <a:gd name="T9" fmla="*/ 3808 h 5013"/>
              <a:gd name="T10" fmla="*/ 5011 w 5012"/>
              <a:gd name="T11" fmla="*/ 2513 h 5013"/>
              <a:gd name="T12" fmla="*/ 5011 w 5012"/>
              <a:gd name="T13" fmla="*/ 2485 h 5013"/>
              <a:gd name="T14" fmla="*/ 4849 w 5012"/>
              <a:gd name="T15" fmla="*/ 1214 h 5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012" h="5013">
                <a:moveTo>
                  <a:pt x="4849" y="1214"/>
                </a:moveTo>
                <a:cubicBezTo>
                  <a:pt x="4736" y="784"/>
                  <a:pt x="4568" y="377"/>
                  <a:pt x="4353" y="0"/>
                </a:cubicBezTo>
                <a:lnTo>
                  <a:pt x="0" y="2513"/>
                </a:lnTo>
                <a:lnTo>
                  <a:pt x="4327" y="5012"/>
                </a:lnTo>
                <a:cubicBezTo>
                  <a:pt x="4546" y="4638"/>
                  <a:pt x="4718" y="4235"/>
                  <a:pt x="4834" y="3808"/>
                </a:cubicBezTo>
                <a:cubicBezTo>
                  <a:pt x="4947" y="3395"/>
                  <a:pt x="5008" y="2961"/>
                  <a:pt x="5011" y="2513"/>
                </a:cubicBezTo>
                <a:cubicBezTo>
                  <a:pt x="5011" y="2503"/>
                  <a:pt x="5011" y="2494"/>
                  <a:pt x="5011" y="2485"/>
                </a:cubicBezTo>
                <a:cubicBezTo>
                  <a:pt x="5011" y="2046"/>
                  <a:pt x="4954" y="1619"/>
                  <a:pt x="4849" y="1214"/>
                </a:cubicBezTo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2" name="Freeform 37">
            <a:extLst>
              <a:ext uri="{FF2B5EF4-FFF2-40B4-BE49-F238E27FC236}">
                <a16:creationId xmlns:a16="http://schemas.microsoft.com/office/drawing/2014/main" id="{F3984137-0EE0-43EB-AB07-94934D9E6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3" name="Freeform 38">
            <a:extLst>
              <a:ext uri="{FF2B5EF4-FFF2-40B4-BE49-F238E27FC236}">
                <a16:creationId xmlns:a16="http://schemas.microsoft.com/office/drawing/2014/main" id="{74BE124C-78BC-4CEC-B27D-392F2D8B4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4" name="Freeform 39">
            <a:extLst>
              <a:ext uri="{FF2B5EF4-FFF2-40B4-BE49-F238E27FC236}">
                <a16:creationId xmlns:a16="http://schemas.microsoft.com/office/drawing/2014/main" id="{FA92B02B-F205-42B0-B50D-A56A382EE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3483835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5" name="Freeform 40">
            <a:extLst>
              <a:ext uri="{FF2B5EF4-FFF2-40B4-BE49-F238E27FC236}">
                <a16:creationId xmlns:a16="http://schemas.microsoft.com/office/drawing/2014/main" id="{C7BBF185-82E0-4BE1-91D2-0A6169FBD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401" y="1583933"/>
            <a:ext cx="1640600" cy="1899903"/>
          </a:xfrm>
          <a:custGeom>
            <a:avLst/>
            <a:gdLst>
              <a:gd name="T0" fmla="*/ 3558 w 4354"/>
              <a:gd name="T1" fmla="*/ 1482 h 5040"/>
              <a:gd name="T2" fmla="*/ 2518 w 4354"/>
              <a:gd name="T3" fmla="*/ 678 h 5040"/>
              <a:gd name="T4" fmla="*/ 1305 w 4354"/>
              <a:gd name="T5" fmla="*/ 172 h 5040"/>
              <a:gd name="T6" fmla="*/ 0 w 4354"/>
              <a:gd name="T7" fmla="*/ 0 h 5040"/>
              <a:gd name="T8" fmla="*/ 0 w 4354"/>
              <a:gd name="T9" fmla="*/ 5039 h 5040"/>
              <a:gd name="T10" fmla="*/ 4353 w 4354"/>
              <a:gd name="T11" fmla="*/ 2526 h 5040"/>
              <a:gd name="T12" fmla="*/ 3558 w 4354"/>
              <a:gd name="T13" fmla="*/ 1482 h 5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4" h="5040">
                <a:moveTo>
                  <a:pt x="3558" y="1482"/>
                </a:moveTo>
                <a:cubicBezTo>
                  <a:pt x="3249" y="1171"/>
                  <a:pt x="2899" y="900"/>
                  <a:pt x="2518" y="678"/>
                </a:cubicBezTo>
                <a:cubicBezTo>
                  <a:pt x="2142" y="459"/>
                  <a:pt x="1735" y="287"/>
                  <a:pt x="1305" y="172"/>
                </a:cubicBezTo>
                <a:cubicBezTo>
                  <a:pt x="888" y="59"/>
                  <a:pt x="451" y="0"/>
                  <a:pt x="0" y="0"/>
                </a:cubicBezTo>
                <a:lnTo>
                  <a:pt x="0" y="5039"/>
                </a:lnTo>
                <a:lnTo>
                  <a:pt x="4353" y="2526"/>
                </a:lnTo>
                <a:cubicBezTo>
                  <a:pt x="4134" y="2143"/>
                  <a:pt x="3866" y="1793"/>
                  <a:pt x="3558" y="1482"/>
                </a:cubicBezTo>
              </a:path>
            </a:pathLst>
          </a:custGeom>
          <a:solidFill>
            <a:schemeClr val="accent1">
              <a:alpha val="68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6" name="Forma libre: forma 55">
            <a:extLst>
              <a:ext uri="{FF2B5EF4-FFF2-40B4-BE49-F238E27FC236}">
                <a16:creationId xmlns:a16="http://schemas.microsoft.com/office/drawing/2014/main" id="{55462E52-2D8B-4887-BEC6-C670FB691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064" y="2248816"/>
            <a:ext cx="1299470" cy="2521192"/>
          </a:xfrm>
          <a:custGeom>
            <a:avLst/>
            <a:gdLst>
              <a:gd name="connsiteX0" fmla="*/ 54508 w 1830991"/>
              <a:gd name="connsiteY0" fmla="*/ 0 h 3552434"/>
              <a:gd name="connsiteX1" fmla="*/ 1830991 w 1830991"/>
              <a:gd name="connsiteY1" fmla="*/ 1776217 h 3552434"/>
              <a:gd name="connsiteX2" fmla="*/ 54508 w 1830991"/>
              <a:gd name="connsiteY2" fmla="*/ 3552434 h 3552434"/>
              <a:gd name="connsiteX3" fmla="*/ 0 w 1830991"/>
              <a:gd name="connsiteY3" fmla="*/ 3549680 h 3552434"/>
              <a:gd name="connsiteX4" fmla="*/ 0 w 1830991"/>
              <a:gd name="connsiteY4" fmla="*/ 2753 h 355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991" h="3552434">
                <a:moveTo>
                  <a:pt x="54508" y="0"/>
                </a:moveTo>
                <a:cubicBezTo>
                  <a:pt x="1035717" y="0"/>
                  <a:pt x="1830991" y="795155"/>
                  <a:pt x="1830991" y="1776217"/>
                </a:cubicBezTo>
                <a:cubicBezTo>
                  <a:pt x="1830991" y="2756748"/>
                  <a:pt x="1035717" y="3552434"/>
                  <a:pt x="54508" y="3552434"/>
                </a:cubicBezTo>
                <a:lnTo>
                  <a:pt x="0" y="3549680"/>
                </a:lnTo>
                <a:lnTo>
                  <a:pt x="0" y="2753"/>
                </a:lnTo>
                <a:close/>
              </a:path>
            </a:pathLst>
          </a:custGeom>
          <a:solidFill>
            <a:srgbClr val="151A25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900"/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965B82CB-A58D-4E40-9A2E-43E1198755C1}"/>
              </a:ext>
            </a:extLst>
          </p:cNvPr>
          <p:cNvSpPr txBox="1">
            <a:spLocks/>
          </p:cNvSpPr>
          <p:nvPr/>
        </p:nvSpPr>
        <p:spPr>
          <a:xfrm flipH="1">
            <a:off x="6201883" y="1474049"/>
            <a:ext cx="2174148" cy="931024"/>
          </a:xfrm>
          <a:prstGeom prst="rect">
            <a:avLst/>
          </a:prstGeom>
        </p:spPr>
        <p:txBody>
          <a:bodyPr vert="horz" wrap="square" lIns="45720" tIns="22860" rIns="4572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s-CO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Riesgo inherente</a:t>
            </a:r>
          </a:p>
        </p:txBody>
      </p:sp>
      <p:sp>
        <p:nvSpPr>
          <p:cNvPr id="58" name="Subtitle 2">
            <a:extLst>
              <a:ext uri="{FF2B5EF4-FFF2-40B4-BE49-F238E27FC236}">
                <a16:creationId xmlns:a16="http://schemas.microsoft.com/office/drawing/2014/main" id="{A61E0F7E-89AE-40FF-9DB6-366A9726C2FE}"/>
              </a:ext>
            </a:extLst>
          </p:cNvPr>
          <p:cNvSpPr txBox="1">
            <a:spLocks/>
          </p:cNvSpPr>
          <p:nvPr/>
        </p:nvSpPr>
        <p:spPr>
          <a:xfrm flipH="1">
            <a:off x="6201883" y="2965315"/>
            <a:ext cx="2174148" cy="931024"/>
          </a:xfrm>
          <a:prstGeom prst="rect">
            <a:avLst/>
          </a:prstGeom>
        </p:spPr>
        <p:txBody>
          <a:bodyPr vert="horz" wrap="square" lIns="45720" tIns="22860" rIns="4572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s-CO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Riesgo residual</a:t>
            </a: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207DD261-E113-453F-883E-C65366471959}"/>
              </a:ext>
            </a:extLst>
          </p:cNvPr>
          <p:cNvSpPr txBox="1">
            <a:spLocks/>
          </p:cNvSpPr>
          <p:nvPr/>
        </p:nvSpPr>
        <p:spPr>
          <a:xfrm flipH="1">
            <a:off x="6187815" y="4546930"/>
            <a:ext cx="2174148" cy="931024"/>
          </a:xfrm>
          <a:prstGeom prst="rect">
            <a:avLst/>
          </a:prstGeom>
        </p:spPr>
        <p:txBody>
          <a:bodyPr vert="horz" wrap="square" lIns="45720" tIns="22860" rIns="4572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s-CO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Riesgo neto global</a:t>
            </a:r>
          </a:p>
        </p:txBody>
      </p:sp>
    </p:spTree>
    <p:extLst>
      <p:ext uri="{BB962C8B-B14F-4D97-AF65-F5344CB8AC3E}">
        <p14:creationId xmlns:p14="http://schemas.microsoft.com/office/powerpoint/2010/main" val="147011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Que es el retorno de inversión y porque deberías tomarlo en cuenta al  momento de comprar">
            <a:extLst>
              <a:ext uri="{FF2B5EF4-FFF2-40B4-BE49-F238E27FC236}">
                <a16:creationId xmlns:a16="http://schemas.microsoft.com/office/drawing/2014/main" id="{750F392E-5D91-4759-89B1-FA78A8D01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B7E0CB8-FE19-B749-B668-CD35D24C8FFA}"/>
              </a:ext>
            </a:extLst>
          </p:cNvPr>
          <p:cNvSpPr/>
          <p:nvPr/>
        </p:nvSpPr>
        <p:spPr>
          <a:xfrm>
            <a:off x="619125" y="1259825"/>
            <a:ext cx="6253163" cy="4832092"/>
          </a:xfrm>
          <a:prstGeom prst="rect">
            <a:avLst/>
          </a:prstGeom>
          <a:solidFill>
            <a:srgbClr val="1B242B">
              <a:alpha val="48000"/>
            </a:srgbClr>
          </a:solidFill>
          <a:ln>
            <a:solidFill>
              <a:srgbClr val="00B0F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Desarrollar herramientas que aplican una serie de</a:t>
            </a:r>
          </a:p>
          <a:p>
            <a:pPr algn="ctr"/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indicadores (de carácter numérico casi siempre) para medir el impacto que</a:t>
            </a:r>
          </a:p>
          <a:p>
            <a:pPr algn="ctr"/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tienen los riesgos en las organizaciones y, a partir de ese cálculo, elaborar</a:t>
            </a:r>
          </a:p>
          <a:p>
            <a:pPr algn="ctr"/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acciones coordinadas para su gestión, tratamiento o, incluso, eliminación.</a:t>
            </a:r>
            <a:endParaRPr lang="es-CO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E7EA3BCD-E23A-4DE0-9C44-5ED893120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6B28F36-9C7A-4288-AE0E-C7E2B3B21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07D24D9-DFF0-4D34-BA60-F92A2567EF9C}"/>
              </a:ext>
            </a:extLst>
          </p:cNvPr>
          <p:cNvSpPr txBox="1"/>
          <p:nvPr/>
        </p:nvSpPr>
        <p:spPr>
          <a:xfrm>
            <a:off x="7724775" y="3619500"/>
            <a:ext cx="39528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</a:t>
            </a:r>
          </a:p>
        </p:txBody>
      </p:sp>
    </p:spTree>
    <p:extLst>
      <p:ext uri="{BB962C8B-B14F-4D97-AF65-F5344CB8AC3E}">
        <p14:creationId xmlns:p14="http://schemas.microsoft.com/office/powerpoint/2010/main" val="4076949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ncluya en su plan el mapa de riesgo estratégico">
            <a:extLst>
              <a:ext uri="{FF2B5EF4-FFF2-40B4-BE49-F238E27FC236}">
                <a16:creationId xmlns:a16="http://schemas.microsoft.com/office/drawing/2014/main" id="{EB72936D-9F57-4146-B16D-36E525E8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988195E-5C73-490E-B861-9663805B2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4105551"/>
              </p:ext>
            </p:extLst>
          </p:nvPr>
        </p:nvGraphicFramePr>
        <p:xfrm>
          <a:off x="1516743" y="1267555"/>
          <a:ext cx="9158514" cy="4770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39CE9CC9-E347-4D78-963C-5AB95A58C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92A94E-73D9-4453-8A02-FC557D222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5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73907D4-CB6F-AE4E-92F9-D52955BEC9AE}"/>
              </a:ext>
            </a:extLst>
          </p:cNvPr>
          <p:cNvSpPr/>
          <p:nvPr/>
        </p:nvSpPr>
        <p:spPr>
          <a:xfrm>
            <a:off x="1944636" y="1647516"/>
            <a:ext cx="9705334" cy="37856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</a:rPr>
              <a:t>Establecer metodología para calcular el nivel de riesgo de los riesgos identificados en la etapa anterior, teniendo en cuenta el impacto de los mismos sobre la población y su probabilidad de ocurrencia.</a:t>
            </a:r>
          </a:p>
          <a:p>
            <a:pPr algn="just"/>
            <a:endParaRPr lang="es-E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</a:rPr>
              <a:t>Contemplar el desarrollo del análisis de brechas para los indicadores de salud y el análisis de caracterización de la población. </a:t>
            </a:r>
          </a:p>
          <a:p>
            <a:pPr algn="just"/>
            <a:endParaRPr lang="es-E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</a:rPr>
              <a:t>Para los casos en los que no existan referentes normativos o metas públicas nacionales, realizar análisis de distribución, u otros métodos y determinar metas institucionales.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BFE166C-8F91-0443-BB48-DFD96A7FB291}"/>
              </a:ext>
            </a:extLst>
          </p:cNvPr>
          <p:cNvSpPr txBox="1"/>
          <p:nvPr/>
        </p:nvSpPr>
        <p:spPr>
          <a:xfrm rot="16200000">
            <a:off x="-1916278" y="3580932"/>
            <a:ext cx="5334795" cy="584775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rgbClr val="00B072"/>
                </a:solidFill>
              </a:defRPr>
            </a:lvl1pPr>
          </a:lstStyle>
          <a:p>
            <a:r>
              <a:rPr lang="es-CO" dirty="0">
                <a:solidFill>
                  <a:srgbClr val="00B0F0"/>
                </a:solidFill>
              </a:rPr>
              <a:t>Cuantificación</a:t>
            </a:r>
            <a:r>
              <a:rPr lang="es-ES_tradnl" dirty="0">
                <a:solidFill>
                  <a:srgbClr val="00B0F0"/>
                </a:solidFill>
              </a:rPr>
              <a:t> del Riesgo </a:t>
            </a:r>
            <a:r>
              <a:rPr lang="es-CO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7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8B7DA04D-29B7-4777-9AFD-38932262C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9959004" y="268498"/>
            <a:ext cx="2232996" cy="48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C90E4A8-100F-4521-80B8-847C747CB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13" name="Freeform 376">
            <a:extLst>
              <a:ext uri="{FF2B5EF4-FFF2-40B4-BE49-F238E27FC236}">
                <a16:creationId xmlns:a16="http://schemas.microsoft.com/office/drawing/2014/main" id="{084B376E-E9F7-46B7-9D63-A70F2D1F2C9F}"/>
              </a:ext>
            </a:extLst>
          </p:cNvPr>
          <p:cNvSpPr>
            <a:spLocks noEditPoints="1"/>
          </p:cNvSpPr>
          <p:nvPr/>
        </p:nvSpPr>
        <p:spPr bwMode="auto">
          <a:xfrm>
            <a:off x="1580789" y="1691323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sp>
        <p:nvSpPr>
          <p:cNvPr id="14" name="Freeform 376">
            <a:extLst>
              <a:ext uri="{FF2B5EF4-FFF2-40B4-BE49-F238E27FC236}">
                <a16:creationId xmlns:a16="http://schemas.microsoft.com/office/drawing/2014/main" id="{1F3D22A3-A8DA-4B07-B665-7E92E34BC4C2}"/>
              </a:ext>
            </a:extLst>
          </p:cNvPr>
          <p:cNvSpPr>
            <a:spLocks noEditPoints="1"/>
          </p:cNvSpPr>
          <p:nvPr/>
        </p:nvSpPr>
        <p:spPr bwMode="auto">
          <a:xfrm>
            <a:off x="1610361" y="3148530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sp>
        <p:nvSpPr>
          <p:cNvPr id="15" name="Freeform 376">
            <a:extLst>
              <a:ext uri="{FF2B5EF4-FFF2-40B4-BE49-F238E27FC236}">
                <a16:creationId xmlns:a16="http://schemas.microsoft.com/office/drawing/2014/main" id="{E51BC4A9-6A08-4247-8A7E-A14594934CEC}"/>
              </a:ext>
            </a:extLst>
          </p:cNvPr>
          <p:cNvSpPr>
            <a:spLocks noEditPoints="1"/>
          </p:cNvSpPr>
          <p:nvPr/>
        </p:nvSpPr>
        <p:spPr bwMode="auto">
          <a:xfrm>
            <a:off x="1615295" y="4278189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FB07F57-DDA5-412D-9610-D602789AC45E}"/>
              </a:ext>
            </a:extLst>
          </p:cNvPr>
          <p:cNvSpPr txBox="1"/>
          <p:nvPr/>
        </p:nvSpPr>
        <p:spPr>
          <a:xfrm>
            <a:off x="263375" y="121552"/>
            <a:ext cx="36936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s-CO"/>
            </a:defPPr>
            <a:lvl1pPr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CO" dirty="0"/>
              <a:t>Riesgo en salud</a:t>
            </a:r>
          </a:p>
        </p:txBody>
      </p:sp>
    </p:spTree>
    <p:extLst>
      <p:ext uri="{BB962C8B-B14F-4D97-AF65-F5344CB8AC3E}">
        <p14:creationId xmlns:p14="http://schemas.microsoft.com/office/powerpoint/2010/main" val="576238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73907D4-CB6F-AE4E-92F9-D52955BEC9AE}"/>
              </a:ext>
            </a:extLst>
          </p:cNvPr>
          <p:cNvSpPr/>
          <p:nvPr/>
        </p:nvSpPr>
        <p:spPr>
          <a:xfrm>
            <a:off x="1944636" y="2199607"/>
            <a:ext cx="9705334" cy="193899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</a:rPr>
              <a:t>Contar con métodos y herramientas específicas para establecer el riesgo inherente y estimar el riesgo neto una vez aplicados los tratamientos o controles.</a:t>
            </a:r>
          </a:p>
          <a:p>
            <a:pPr algn="just"/>
            <a:endParaRPr lang="es-E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</a:rPr>
              <a:t>Generar matriz de priorización de riesgos en salud.</a:t>
            </a:r>
            <a:r>
              <a:rPr lang="es-ES_tradnl" sz="2400" dirty="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endParaRPr lang="es-CO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BFE166C-8F91-0443-BB48-DFD96A7FB291}"/>
              </a:ext>
            </a:extLst>
          </p:cNvPr>
          <p:cNvSpPr txBox="1"/>
          <p:nvPr/>
        </p:nvSpPr>
        <p:spPr>
          <a:xfrm rot="16200000">
            <a:off x="-1916278" y="3580932"/>
            <a:ext cx="5334795" cy="584775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rgbClr val="00B072"/>
                </a:solidFill>
              </a:defRPr>
            </a:lvl1pPr>
          </a:lstStyle>
          <a:p>
            <a:r>
              <a:rPr lang="es-CO" dirty="0">
                <a:solidFill>
                  <a:srgbClr val="00B0F0"/>
                </a:solidFill>
              </a:rPr>
              <a:t>Cuantificación</a:t>
            </a:r>
            <a:r>
              <a:rPr lang="es-ES_tradnl" dirty="0">
                <a:solidFill>
                  <a:srgbClr val="00B0F0"/>
                </a:solidFill>
              </a:rPr>
              <a:t> del Riesgo </a:t>
            </a:r>
            <a:r>
              <a:rPr lang="es-CO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7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8B7DA04D-29B7-4777-9AFD-38932262C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9959004" y="268498"/>
            <a:ext cx="2232996" cy="48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C90E4A8-100F-4521-80B8-847C747CB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13" name="Freeform 376">
            <a:extLst>
              <a:ext uri="{FF2B5EF4-FFF2-40B4-BE49-F238E27FC236}">
                <a16:creationId xmlns:a16="http://schemas.microsoft.com/office/drawing/2014/main" id="{084B376E-E9F7-46B7-9D63-A70F2D1F2C9F}"/>
              </a:ext>
            </a:extLst>
          </p:cNvPr>
          <p:cNvSpPr>
            <a:spLocks noEditPoints="1"/>
          </p:cNvSpPr>
          <p:nvPr/>
        </p:nvSpPr>
        <p:spPr bwMode="auto">
          <a:xfrm>
            <a:off x="1580789" y="2243414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sp>
        <p:nvSpPr>
          <p:cNvPr id="14" name="Freeform 376">
            <a:extLst>
              <a:ext uri="{FF2B5EF4-FFF2-40B4-BE49-F238E27FC236}">
                <a16:creationId xmlns:a16="http://schemas.microsoft.com/office/drawing/2014/main" id="{1F3D22A3-A8DA-4B07-B665-7E92E34BC4C2}"/>
              </a:ext>
            </a:extLst>
          </p:cNvPr>
          <p:cNvSpPr>
            <a:spLocks noEditPoints="1"/>
          </p:cNvSpPr>
          <p:nvPr/>
        </p:nvSpPr>
        <p:spPr bwMode="auto">
          <a:xfrm>
            <a:off x="1610361" y="3722117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FB07F57-DDA5-412D-9610-D602789AC45E}"/>
              </a:ext>
            </a:extLst>
          </p:cNvPr>
          <p:cNvSpPr txBox="1"/>
          <p:nvPr/>
        </p:nvSpPr>
        <p:spPr>
          <a:xfrm>
            <a:off x="263375" y="121552"/>
            <a:ext cx="36936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s-CO"/>
            </a:defPPr>
            <a:lvl1pPr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CO" dirty="0"/>
              <a:t>Riesgo en salud</a:t>
            </a:r>
          </a:p>
        </p:txBody>
      </p:sp>
    </p:spTree>
    <p:extLst>
      <p:ext uri="{BB962C8B-B14F-4D97-AF65-F5344CB8AC3E}">
        <p14:creationId xmlns:p14="http://schemas.microsoft.com/office/powerpoint/2010/main" val="72291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PETITO Y TOLERANCIA AL RIESGO EN MICROFINANZAS - El Analista">
            <a:extLst>
              <a:ext uri="{FF2B5EF4-FFF2-40B4-BE49-F238E27FC236}">
                <a16:creationId xmlns:a16="http://schemas.microsoft.com/office/drawing/2014/main" id="{DA89AD33-F15B-4B72-8DC3-05C0B7CB1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5298D0A-9376-4BF2-B45D-A13CB2884C9D}"/>
              </a:ext>
            </a:extLst>
          </p:cNvPr>
          <p:cNvSpPr txBox="1"/>
          <p:nvPr/>
        </p:nvSpPr>
        <p:spPr>
          <a:xfrm rot="16200000">
            <a:off x="-1641750" y="2533931"/>
            <a:ext cx="5760998" cy="1200329"/>
          </a:xfrm>
          <a:prstGeom prst="rect">
            <a:avLst/>
          </a:prstGeom>
          <a:solidFill>
            <a:srgbClr val="00B0F0">
              <a:alpha val="62000"/>
            </a:srgb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s-CO"/>
            </a:defPPr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Selección de estrategias para el tratamiento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F95230-8D3D-4DF8-AED7-B555F7A83F90}"/>
              </a:ext>
            </a:extLst>
          </p:cNvPr>
          <p:cNvSpPr txBox="1"/>
          <p:nvPr/>
        </p:nvSpPr>
        <p:spPr>
          <a:xfrm>
            <a:off x="3472092" y="2344000"/>
            <a:ext cx="2508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Limites de tolerancia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5EDAB07-D219-4333-AB35-938AA138CC85}"/>
              </a:ext>
            </a:extLst>
          </p:cNvPr>
          <p:cNvSpPr txBox="1"/>
          <p:nvPr/>
        </p:nvSpPr>
        <p:spPr>
          <a:xfrm>
            <a:off x="3539806" y="3927327"/>
            <a:ext cx="2391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Apetito de riesgo</a:t>
            </a:r>
          </a:p>
        </p:txBody>
      </p:sp>
      <p:pic>
        <p:nvPicPr>
          <p:cNvPr id="13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346F178E-AFBD-4955-BAE3-EE355135F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C03C6E5-AF6D-42B3-A22D-F61ED6695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B55BBAD2-1AE6-4544-9766-E785019D11C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22381" y="5651354"/>
            <a:ext cx="2408539" cy="177857"/>
          </a:xfrm>
          <a:custGeom>
            <a:avLst/>
            <a:gdLst>
              <a:gd name="T0" fmla="*/ 6152 w 6388"/>
              <a:gd name="T1" fmla="*/ 0 h 470"/>
              <a:gd name="T2" fmla="*/ 234 w 6388"/>
              <a:gd name="T3" fmla="*/ 0 h 470"/>
              <a:gd name="T4" fmla="*/ 0 w 6388"/>
              <a:gd name="T5" fmla="*/ 235 h 470"/>
              <a:gd name="T6" fmla="*/ 234 w 6388"/>
              <a:gd name="T7" fmla="*/ 469 h 470"/>
              <a:gd name="T8" fmla="*/ 6152 w 6388"/>
              <a:gd name="T9" fmla="*/ 469 h 470"/>
              <a:gd name="T10" fmla="*/ 6387 w 6388"/>
              <a:gd name="T11" fmla="*/ 235 h 470"/>
              <a:gd name="T12" fmla="*/ 6152 w 6388"/>
              <a:gd name="T13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8" h="470">
                <a:moveTo>
                  <a:pt x="6152" y="0"/>
                </a:moveTo>
                <a:lnTo>
                  <a:pt x="234" y="0"/>
                </a:lnTo>
                <a:cubicBezTo>
                  <a:pt x="105" y="0"/>
                  <a:pt x="0" y="106"/>
                  <a:pt x="0" y="235"/>
                </a:cubicBezTo>
                <a:cubicBezTo>
                  <a:pt x="0" y="363"/>
                  <a:pt x="105" y="469"/>
                  <a:pt x="234" y="469"/>
                </a:cubicBezTo>
                <a:lnTo>
                  <a:pt x="6152" y="469"/>
                </a:lnTo>
                <a:cubicBezTo>
                  <a:pt x="6281" y="469"/>
                  <a:pt x="6387" y="363"/>
                  <a:pt x="6387" y="235"/>
                </a:cubicBezTo>
                <a:cubicBezTo>
                  <a:pt x="6387" y="106"/>
                  <a:pt x="6281" y="0"/>
                  <a:pt x="6152" y="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4D3CC8FA-128A-48CF-A811-2C0DC10E15D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22381" y="4093866"/>
            <a:ext cx="2408539" cy="176195"/>
          </a:xfrm>
          <a:custGeom>
            <a:avLst/>
            <a:gdLst>
              <a:gd name="T0" fmla="*/ 6152 w 6388"/>
              <a:gd name="T1" fmla="*/ 0 h 469"/>
              <a:gd name="T2" fmla="*/ 234 w 6388"/>
              <a:gd name="T3" fmla="*/ 0 h 469"/>
              <a:gd name="T4" fmla="*/ 0 w 6388"/>
              <a:gd name="T5" fmla="*/ 234 h 469"/>
              <a:gd name="T6" fmla="*/ 234 w 6388"/>
              <a:gd name="T7" fmla="*/ 468 h 469"/>
              <a:gd name="T8" fmla="*/ 6152 w 6388"/>
              <a:gd name="T9" fmla="*/ 468 h 469"/>
              <a:gd name="T10" fmla="*/ 6387 w 6388"/>
              <a:gd name="T11" fmla="*/ 234 h 469"/>
              <a:gd name="T12" fmla="*/ 6152 w 6388"/>
              <a:gd name="T13" fmla="*/ 0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8" h="469">
                <a:moveTo>
                  <a:pt x="6152" y="0"/>
                </a:moveTo>
                <a:lnTo>
                  <a:pt x="234" y="0"/>
                </a:lnTo>
                <a:cubicBezTo>
                  <a:pt x="105" y="0"/>
                  <a:pt x="0" y="105"/>
                  <a:pt x="0" y="234"/>
                </a:cubicBezTo>
                <a:cubicBezTo>
                  <a:pt x="0" y="363"/>
                  <a:pt x="105" y="468"/>
                  <a:pt x="234" y="468"/>
                </a:cubicBezTo>
                <a:lnTo>
                  <a:pt x="6152" y="468"/>
                </a:lnTo>
                <a:cubicBezTo>
                  <a:pt x="6281" y="468"/>
                  <a:pt x="6387" y="363"/>
                  <a:pt x="6387" y="234"/>
                </a:cubicBezTo>
                <a:cubicBezTo>
                  <a:pt x="6387" y="105"/>
                  <a:pt x="6281" y="0"/>
                  <a:pt x="6152" y="0"/>
                </a:cubicBezTo>
              </a:path>
            </a:pathLst>
          </a:custGeom>
          <a:solidFill>
            <a:schemeClr val="accent4">
              <a:alpha val="58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ED513FB8-82B8-47A0-A379-D03FE10E5B7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22381" y="2584582"/>
            <a:ext cx="2408539" cy="177856"/>
          </a:xfrm>
          <a:custGeom>
            <a:avLst/>
            <a:gdLst>
              <a:gd name="T0" fmla="*/ 6152 w 6388"/>
              <a:gd name="T1" fmla="*/ 0 h 471"/>
              <a:gd name="T2" fmla="*/ 234 w 6388"/>
              <a:gd name="T3" fmla="*/ 0 h 471"/>
              <a:gd name="T4" fmla="*/ 0 w 6388"/>
              <a:gd name="T5" fmla="*/ 235 h 471"/>
              <a:gd name="T6" fmla="*/ 234 w 6388"/>
              <a:gd name="T7" fmla="*/ 470 h 471"/>
              <a:gd name="T8" fmla="*/ 6152 w 6388"/>
              <a:gd name="T9" fmla="*/ 470 h 471"/>
              <a:gd name="T10" fmla="*/ 6387 w 6388"/>
              <a:gd name="T11" fmla="*/ 235 h 471"/>
              <a:gd name="T12" fmla="*/ 6152 w 6388"/>
              <a:gd name="T13" fmla="*/ 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8" h="471">
                <a:moveTo>
                  <a:pt x="6152" y="0"/>
                </a:moveTo>
                <a:lnTo>
                  <a:pt x="234" y="0"/>
                </a:lnTo>
                <a:cubicBezTo>
                  <a:pt x="105" y="0"/>
                  <a:pt x="0" y="106"/>
                  <a:pt x="0" y="235"/>
                </a:cubicBezTo>
                <a:cubicBezTo>
                  <a:pt x="0" y="364"/>
                  <a:pt x="105" y="470"/>
                  <a:pt x="234" y="470"/>
                </a:cubicBezTo>
                <a:lnTo>
                  <a:pt x="6152" y="470"/>
                </a:lnTo>
                <a:cubicBezTo>
                  <a:pt x="6281" y="470"/>
                  <a:pt x="6387" y="364"/>
                  <a:pt x="6387" y="235"/>
                </a:cubicBezTo>
                <a:cubicBezTo>
                  <a:pt x="6387" y="106"/>
                  <a:pt x="6281" y="0"/>
                  <a:pt x="6152" y="0"/>
                </a:cubicBezTo>
              </a:path>
            </a:pathLst>
          </a:custGeom>
          <a:solidFill>
            <a:schemeClr val="accent3">
              <a:alpha val="58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8" name="Freeform 1">
            <a:extLst>
              <a:ext uri="{FF2B5EF4-FFF2-40B4-BE49-F238E27FC236}">
                <a16:creationId xmlns:a16="http://schemas.microsoft.com/office/drawing/2014/main" id="{EBE68817-2CD7-410E-B1F0-EEFC005B4EC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984799" y="2037715"/>
            <a:ext cx="2190790" cy="4379918"/>
          </a:xfrm>
          <a:custGeom>
            <a:avLst/>
            <a:gdLst>
              <a:gd name="T0" fmla="*/ 0 w 5812"/>
              <a:gd name="T1" fmla="*/ 11620 h 11621"/>
              <a:gd name="T2" fmla="*/ 1496 w 5812"/>
              <a:gd name="T3" fmla="*/ 11425 h 11621"/>
              <a:gd name="T4" fmla="*/ 2892 w 5812"/>
              <a:gd name="T5" fmla="*/ 10851 h 11621"/>
              <a:gd name="T6" fmla="*/ 4092 w 5812"/>
              <a:gd name="T7" fmla="*/ 9935 h 11621"/>
              <a:gd name="T8" fmla="*/ 5018 w 5812"/>
              <a:gd name="T9" fmla="*/ 8741 h 11621"/>
              <a:gd name="T10" fmla="*/ 5605 w 5812"/>
              <a:gd name="T11" fmla="*/ 7345 h 11621"/>
              <a:gd name="T12" fmla="*/ 5810 w 5812"/>
              <a:gd name="T13" fmla="*/ 5844 h 11621"/>
              <a:gd name="T14" fmla="*/ 5811 w 5812"/>
              <a:gd name="T15" fmla="*/ 5811 h 11621"/>
              <a:gd name="T16" fmla="*/ 5621 w 5812"/>
              <a:gd name="T17" fmla="*/ 4337 h 11621"/>
              <a:gd name="T18" fmla="*/ 5047 w 5812"/>
              <a:gd name="T19" fmla="*/ 2930 h 11621"/>
              <a:gd name="T20" fmla="*/ 4125 w 5812"/>
              <a:gd name="T21" fmla="*/ 1719 h 11621"/>
              <a:gd name="T22" fmla="*/ 2920 w 5812"/>
              <a:gd name="T23" fmla="*/ 786 h 11621"/>
              <a:gd name="T24" fmla="*/ 1513 w 5812"/>
              <a:gd name="T25" fmla="*/ 199 h 11621"/>
              <a:gd name="T26" fmla="*/ 0 w 5812"/>
              <a:gd name="T27" fmla="*/ 0 h 11621"/>
              <a:gd name="T28" fmla="*/ 0 w 5812"/>
              <a:gd name="T29" fmla="*/ 11620 h 1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12" h="11621">
                <a:moveTo>
                  <a:pt x="0" y="11620"/>
                </a:moveTo>
                <a:cubicBezTo>
                  <a:pt x="518" y="11620"/>
                  <a:pt x="1019" y="11552"/>
                  <a:pt x="1496" y="11425"/>
                </a:cubicBezTo>
                <a:cubicBezTo>
                  <a:pt x="1990" y="11294"/>
                  <a:pt x="2459" y="11100"/>
                  <a:pt x="2892" y="10851"/>
                </a:cubicBezTo>
                <a:cubicBezTo>
                  <a:pt x="3331" y="10598"/>
                  <a:pt x="3735" y="10289"/>
                  <a:pt x="4092" y="9935"/>
                </a:cubicBezTo>
                <a:cubicBezTo>
                  <a:pt x="4450" y="9580"/>
                  <a:pt x="4762" y="9179"/>
                  <a:pt x="5018" y="8741"/>
                </a:cubicBezTo>
                <a:cubicBezTo>
                  <a:pt x="5271" y="8308"/>
                  <a:pt x="5470" y="7840"/>
                  <a:pt x="5605" y="7345"/>
                </a:cubicBezTo>
                <a:cubicBezTo>
                  <a:pt x="5736" y="6867"/>
                  <a:pt x="5807" y="6363"/>
                  <a:pt x="5810" y="5844"/>
                </a:cubicBezTo>
                <a:cubicBezTo>
                  <a:pt x="5810" y="5832"/>
                  <a:pt x="5811" y="5822"/>
                  <a:pt x="5811" y="5811"/>
                </a:cubicBezTo>
                <a:cubicBezTo>
                  <a:pt x="5811" y="5301"/>
                  <a:pt x="5745" y="4808"/>
                  <a:pt x="5621" y="4337"/>
                </a:cubicBezTo>
                <a:cubicBezTo>
                  <a:pt x="5492" y="3839"/>
                  <a:pt x="5297" y="3367"/>
                  <a:pt x="5047" y="2930"/>
                </a:cubicBezTo>
                <a:cubicBezTo>
                  <a:pt x="4793" y="2486"/>
                  <a:pt x="4483" y="2079"/>
                  <a:pt x="4125" y="1719"/>
                </a:cubicBezTo>
                <a:cubicBezTo>
                  <a:pt x="3767" y="1358"/>
                  <a:pt x="3362" y="1044"/>
                  <a:pt x="2920" y="786"/>
                </a:cubicBezTo>
                <a:cubicBezTo>
                  <a:pt x="2483" y="532"/>
                  <a:pt x="2011" y="334"/>
                  <a:pt x="1513" y="199"/>
                </a:cubicBezTo>
                <a:cubicBezTo>
                  <a:pt x="1030" y="70"/>
                  <a:pt x="524" y="0"/>
                  <a:pt x="0" y="0"/>
                </a:cubicBezTo>
                <a:lnTo>
                  <a:pt x="0" y="11620"/>
                </a:lnTo>
              </a:path>
            </a:pathLst>
          </a:custGeom>
          <a:solidFill>
            <a:srgbClr val="EFEFEF">
              <a:alpha val="5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507253AA-EF10-40E2-B72C-F1C883155EB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029108" y="5262398"/>
            <a:ext cx="2875620" cy="1012286"/>
          </a:xfrm>
          <a:custGeom>
            <a:avLst/>
            <a:gdLst>
              <a:gd name="T0" fmla="*/ 812 w 7630"/>
              <a:gd name="T1" fmla="*/ 2686 h 2687"/>
              <a:gd name="T2" fmla="*/ 6285 w 7630"/>
              <a:gd name="T3" fmla="*/ 2686 h 2687"/>
              <a:gd name="T4" fmla="*/ 7629 w 7630"/>
              <a:gd name="T5" fmla="*/ 1343 h 2687"/>
              <a:gd name="T6" fmla="*/ 6285 w 7630"/>
              <a:gd name="T7" fmla="*/ 0 h 2687"/>
              <a:gd name="T8" fmla="*/ 812 w 7630"/>
              <a:gd name="T9" fmla="*/ 0 h 2687"/>
              <a:gd name="T10" fmla="*/ 0 w 7630"/>
              <a:gd name="T11" fmla="*/ 1349 h 2687"/>
              <a:gd name="T12" fmla="*/ 812 w 7630"/>
              <a:gd name="T13" fmla="*/ 2686 h 2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30" h="2687">
                <a:moveTo>
                  <a:pt x="812" y="2686"/>
                </a:moveTo>
                <a:lnTo>
                  <a:pt x="6285" y="2686"/>
                </a:lnTo>
                <a:cubicBezTo>
                  <a:pt x="7027" y="2686"/>
                  <a:pt x="7629" y="2085"/>
                  <a:pt x="7629" y="1343"/>
                </a:cubicBezTo>
                <a:cubicBezTo>
                  <a:pt x="7629" y="601"/>
                  <a:pt x="7027" y="0"/>
                  <a:pt x="6285" y="0"/>
                </a:cubicBezTo>
                <a:lnTo>
                  <a:pt x="812" y="0"/>
                </a:lnTo>
                <a:lnTo>
                  <a:pt x="0" y="1349"/>
                </a:lnTo>
                <a:lnTo>
                  <a:pt x="812" y="2686"/>
                </a:lnTo>
              </a:path>
            </a:pathLst>
          </a:custGeom>
          <a:solidFill>
            <a:schemeClr val="accent5">
              <a:alpha val="58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2A85742F-1CED-4C35-9CA3-BFAAD3B0E13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029108" y="2170691"/>
            <a:ext cx="2875620" cy="1013947"/>
          </a:xfrm>
          <a:custGeom>
            <a:avLst/>
            <a:gdLst>
              <a:gd name="T0" fmla="*/ 812 w 7630"/>
              <a:gd name="T1" fmla="*/ 2687 h 2688"/>
              <a:gd name="T2" fmla="*/ 6285 w 7630"/>
              <a:gd name="T3" fmla="*/ 2687 h 2688"/>
              <a:gd name="T4" fmla="*/ 7629 w 7630"/>
              <a:gd name="T5" fmla="*/ 1344 h 2688"/>
              <a:gd name="T6" fmla="*/ 6285 w 7630"/>
              <a:gd name="T7" fmla="*/ 0 h 2688"/>
              <a:gd name="T8" fmla="*/ 812 w 7630"/>
              <a:gd name="T9" fmla="*/ 0 h 2688"/>
              <a:gd name="T10" fmla="*/ 0 w 7630"/>
              <a:gd name="T11" fmla="*/ 1350 h 2688"/>
              <a:gd name="T12" fmla="*/ 812 w 7630"/>
              <a:gd name="T13" fmla="*/ 2687 h 2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30" h="2688">
                <a:moveTo>
                  <a:pt x="812" y="2687"/>
                </a:moveTo>
                <a:lnTo>
                  <a:pt x="6285" y="2687"/>
                </a:lnTo>
                <a:cubicBezTo>
                  <a:pt x="7027" y="2687"/>
                  <a:pt x="7629" y="2086"/>
                  <a:pt x="7629" y="1344"/>
                </a:cubicBezTo>
                <a:cubicBezTo>
                  <a:pt x="7629" y="601"/>
                  <a:pt x="7027" y="0"/>
                  <a:pt x="6285" y="0"/>
                </a:cubicBezTo>
                <a:lnTo>
                  <a:pt x="812" y="0"/>
                </a:lnTo>
                <a:lnTo>
                  <a:pt x="0" y="1350"/>
                </a:lnTo>
                <a:lnTo>
                  <a:pt x="812" y="2687"/>
                </a:lnTo>
              </a:path>
            </a:pathLst>
          </a:custGeom>
          <a:solidFill>
            <a:schemeClr val="accent3">
              <a:alpha val="58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5A2D9E0A-D95C-414E-9679-B05CF212E17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029108" y="3670003"/>
            <a:ext cx="2875620" cy="1012286"/>
          </a:xfrm>
          <a:custGeom>
            <a:avLst/>
            <a:gdLst>
              <a:gd name="T0" fmla="*/ 812 w 7630"/>
              <a:gd name="T1" fmla="*/ 2686 h 2687"/>
              <a:gd name="T2" fmla="*/ 6285 w 7630"/>
              <a:gd name="T3" fmla="*/ 2686 h 2687"/>
              <a:gd name="T4" fmla="*/ 7629 w 7630"/>
              <a:gd name="T5" fmla="*/ 1343 h 2687"/>
              <a:gd name="T6" fmla="*/ 6285 w 7630"/>
              <a:gd name="T7" fmla="*/ 0 h 2687"/>
              <a:gd name="T8" fmla="*/ 812 w 7630"/>
              <a:gd name="T9" fmla="*/ 0 h 2687"/>
              <a:gd name="T10" fmla="*/ 0 w 7630"/>
              <a:gd name="T11" fmla="*/ 1349 h 2687"/>
              <a:gd name="T12" fmla="*/ 812 w 7630"/>
              <a:gd name="T13" fmla="*/ 2686 h 2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30" h="2687">
                <a:moveTo>
                  <a:pt x="812" y="2686"/>
                </a:moveTo>
                <a:lnTo>
                  <a:pt x="6285" y="2686"/>
                </a:lnTo>
                <a:cubicBezTo>
                  <a:pt x="7027" y="2686"/>
                  <a:pt x="7629" y="2085"/>
                  <a:pt x="7629" y="1343"/>
                </a:cubicBezTo>
                <a:cubicBezTo>
                  <a:pt x="7629" y="601"/>
                  <a:pt x="7027" y="0"/>
                  <a:pt x="6285" y="0"/>
                </a:cubicBezTo>
                <a:lnTo>
                  <a:pt x="812" y="0"/>
                </a:lnTo>
                <a:lnTo>
                  <a:pt x="0" y="1349"/>
                </a:lnTo>
                <a:lnTo>
                  <a:pt x="812" y="2686"/>
                </a:lnTo>
              </a:path>
            </a:pathLst>
          </a:custGeom>
          <a:solidFill>
            <a:schemeClr val="accent4">
              <a:alpha val="58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A6B3693-FD67-44A0-9BBD-F223C968DC5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EA814A35-1401-4CAB-ACE3-CADA65D680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F258B68E-179C-491E-ADBF-B68F4D38FC9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3949E4D9-0C2C-463A-BDEB-0BD41C1598D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28BF5BC3-BCB0-4E0F-BDF3-39075494F08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id="{3E2C9A60-19ED-4E72-AF00-27C4DA526E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8" name="Freeform 14">
            <a:extLst>
              <a:ext uri="{FF2B5EF4-FFF2-40B4-BE49-F238E27FC236}">
                <a16:creationId xmlns:a16="http://schemas.microsoft.com/office/drawing/2014/main" id="{0938E43E-817D-4D90-BF40-0F52E4D655B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id="{97CD963B-4A06-4E7F-9870-010F0695EE9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0" name="Freeform 16">
            <a:extLst>
              <a:ext uri="{FF2B5EF4-FFF2-40B4-BE49-F238E27FC236}">
                <a16:creationId xmlns:a16="http://schemas.microsoft.com/office/drawing/2014/main" id="{14513A3D-5DAA-4BFE-A9FA-9420FA7015E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1" name="Freeform 17">
            <a:extLst>
              <a:ext uri="{FF2B5EF4-FFF2-40B4-BE49-F238E27FC236}">
                <a16:creationId xmlns:a16="http://schemas.microsoft.com/office/drawing/2014/main" id="{66F4DA19-7A87-4E82-9673-92938B0BCE7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2" name="Freeform 18">
            <a:extLst>
              <a:ext uri="{FF2B5EF4-FFF2-40B4-BE49-F238E27FC236}">
                <a16:creationId xmlns:a16="http://schemas.microsoft.com/office/drawing/2014/main" id="{30D27B1E-D39E-49A8-9F9F-D36404B13C2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3" name="Freeform 19">
            <a:extLst>
              <a:ext uri="{FF2B5EF4-FFF2-40B4-BE49-F238E27FC236}">
                <a16:creationId xmlns:a16="http://schemas.microsoft.com/office/drawing/2014/main" id="{0BED1277-1694-4277-BCD4-068434411FA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4" name="Freeform 20">
            <a:extLst>
              <a:ext uri="{FF2B5EF4-FFF2-40B4-BE49-F238E27FC236}">
                <a16:creationId xmlns:a16="http://schemas.microsoft.com/office/drawing/2014/main" id="{D6BA1443-4911-4465-A241-BAC8DCD0E28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id="{59000E7F-83C1-4C0A-AC91-5522793C02F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67BC2370-51B4-48BC-B863-52A474B13EF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7010ADBE-985F-4B0A-BA2D-5E4726409B7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8" name="Freeform 24">
            <a:extLst>
              <a:ext uri="{FF2B5EF4-FFF2-40B4-BE49-F238E27FC236}">
                <a16:creationId xmlns:a16="http://schemas.microsoft.com/office/drawing/2014/main" id="{B68BA88E-1CD7-463A-8A42-A5B5DD3F598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9" name="Freeform 25">
            <a:extLst>
              <a:ext uri="{FF2B5EF4-FFF2-40B4-BE49-F238E27FC236}">
                <a16:creationId xmlns:a16="http://schemas.microsoft.com/office/drawing/2014/main" id="{B2809BC8-8500-4614-A5D5-83C91025344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0" name="Freeform 26">
            <a:extLst>
              <a:ext uri="{FF2B5EF4-FFF2-40B4-BE49-F238E27FC236}">
                <a16:creationId xmlns:a16="http://schemas.microsoft.com/office/drawing/2014/main" id="{4CA276DB-4A72-4449-9F60-7C18975F9DB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1" name="Freeform 27">
            <a:extLst>
              <a:ext uri="{FF2B5EF4-FFF2-40B4-BE49-F238E27FC236}">
                <a16:creationId xmlns:a16="http://schemas.microsoft.com/office/drawing/2014/main" id="{AA993F94-4CAE-4232-9C21-8F12FEC6377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C75AD6BB-62DE-49BD-A51D-C4361E2E3B8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E28DDFDE-7F18-4B27-BDE2-C281E41FAB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76F993B7-EB13-4DF8-9A40-1807E16DCEC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09CD327C-9B69-409B-89A2-F378D832149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6" name="Freeform 32">
            <a:extLst>
              <a:ext uri="{FF2B5EF4-FFF2-40B4-BE49-F238E27FC236}">
                <a16:creationId xmlns:a16="http://schemas.microsoft.com/office/drawing/2014/main" id="{9DDC623F-A5DB-49BC-BAC2-29625FAFAE2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" name="Freeform 33">
            <a:extLst>
              <a:ext uri="{FF2B5EF4-FFF2-40B4-BE49-F238E27FC236}">
                <a16:creationId xmlns:a16="http://schemas.microsoft.com/office/drawing/2014/main" id="{10E6A8D6-004C-4500-A5DA-D0BDFA58BF4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8" name="Freeform 34">
            <a:extLst>
              <a:ext uri="{FF2B5EF4-FFF2-40B4-BE49-F238E27FC236}">
                <a16:creationId xmlns:a16="http://schemas.microsoft.com/office/drawing/2014/main" id="{E0B6BF5E-3DCB-446D-A48C-98151E324FC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9" name="Freeform 35">
            <a:extLst>
              <a:ext uri="{FF2B5EF4-FFF2-40B4-BE49-F238E27FC236}">
                <a16:creationId xmlns:a16="http://schemas.microsoft.com/office/drawing/2014/main" id="{63907129-401C-42A6-A2EE-71CC254BDB3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44963" y="4238478"/>
            <a:ext cx="1630627" cy="1878295"/>
          </a:xfrm>
          <a:custGeom>
            <a:avLst/>
            <a:gdLst>
              <a:gd name="T0" fmla="*/ 0 w 4328"/>
              <a:gd name="T1" fmla="*/ 0 h 4984"/>
              <a:gd name="T2" fmla="*/ 0 w 4328"/>
              <a:gd name="T3" fmla="*/ 428 h 4984"/>
              <a:gd name="T4" fmla="*/ 0 w 4328"/>
              <a:gd name="T5" fmla="*/ 4983 h 4984"/>
              <a:gd name="T6" fmla="*/ 1290 w 4328"/>
              <a:gd name="T7" fmla="*/ 4815 h 4984"/>
              <a:gd name="T8" fmla="*/ 2494 w 4328"/>
              <a:gd name="T9" fmla="*/ 4319 h 4984"/>
              <a:gd name="T10" fmla="*/ 3529 w 4328"/>
              <a:gd name="T11" fmla="*/ 3529 h 4984"/>
              <a:gd name="T12" fmla="*/ 4327 w 4328"/>
              <a:gd name="T13" fmla="*/ 2499 h 4984"/>
              <a:gd name="T14" fmla="*/ 0 w 4328"/>
              <a:gd name="T15" fmla="*/ 0 h 4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28" h="4984">
                <a:moveTo>
                  <a:pt x="0" y="0"/>
                </a:moveTo>
                <a:lnTo>
                  <a:pt x="0" y="428"/>
                </a:lnTo>
                <a:lnTo>
                  <a:pt x="0" y="4983"/>
                </a:lnTo>
                <a:cubicBezTo>
                  <a:pt x="446" y="4983"/>
                  <a:pt x="879" y="4924"/>
                  <a:pt x="1290" y="4815"/>
                </a:cubicBezTo>
                <a:cubicBezTo>
                  <a:pt x="1716" y="4701"/>
                  <a:pt x="2120" y="4534"/>
                  <a:pt x="2494" y="4319"/>
                </a:cubicBezTo>
                <a:cubicBezTo>
                  <a:pt x="2873" y="4101"/>
                  <a:pt x="3221" y="3835"/>
                  <a:pt x="3529" y="3529"/>
                </a:cubicBezTo>
                <a:cubicBezTo>
                  <a:pt x="3838" y="3222"/>
                  <a:pt x="4107" y="2876"/>
                  <a:pt x="4327" y="2499"/>
                </a:cubicBezTo>
                <a:lnTo>
                  <a:pt x="0" y="0"/>
                </a:lnTo>
              </a:path>
            </a:pathLst>
          </a:custGeom>
          <a:solidFill>
            <a:schemeClr val="accent5">
              <a:alpha val="58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0" name="Freeform 36">
            <a:extLst>
              <a:ext uri="{FF2B5EF4-FFF2-40B4-BE49-F238E27FC236}">
                <a16:creationId xmlns:a16="http://schemas.microsoft.com/office/drawing/2014/main" id="{FB66DAC5-B1B9-45D9-A5FF-3BBDF8E564A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285659" y="3291019"/>
            <a:ext cx="1889931" cy="1889931"/>
          </a:xfrm>
          <a:custGeom>
            <a:avLst/>
            <a:gdLst>
              <a:gd name="T0" fmla="*/ 4849 w 5012"/>
              <a:gd name="T1" fmla="*/ 1214 h 5013"/>
              <a:gd name="T2" fmla="*/ 4353 w 5012"/>
              <a:gd name="T3" fmla="*/ 0 h 5013"/>
              <a:gd name="T4" fmla="*/ 0 w 5012"/>
              <a:gd name="T5" fmla="*/ 2513 h 5013"/>
              <a:gd name="T6" fmla="*/ 4327 w 5012"/>
              <a:gd name="T7" fmla="*/ 5012 h 5013"/>
              <a:gd name="T8" fmla="*/ 4834 w 5012"/>
              <a:gd name="T9" fmla="*/ 3808 h 5013"/>
              <a:gd name="T10" fmla="*/ 5011 w 5012"/>
              <a:gd name="T11" fmla="*/ 2513 h 5013"/>
              <a:gd name="T12" fmla="*/ 5011 w 5012"/>
              <a:gd name="T13" fmla="*/ 2485 h 5013"/>
              <a:gd name="T14" fmla="*/ 4849 w 5012"/>
              <a:gd name="T15" fmla="*/ 1214 h 5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012" h="5013">
                <a:moveTo>
                  <a:pt x="4849" y="1214"/>
                </a:moveTo>
                <a:cubicBezTo>
                  <a:pt x="4736" y="784"/>
                  <a:pt x="4568" y="377"/>
                  <a:pt x="4353" y="0"/>
                </a:cubicBezTo>
                <a:lnTo>
                  <a:pt x="0" y="2513"/>
                </a:lnTo>
                <a:lnTo>
                  <a:pt x="4327" y="5012"/>
                </a:lnTo>
                <a:cubicBezTo>
                  <a:pt x="4546" y="4638"/>
                  <a:pt x="4718" y="4235"/>
                  <a:pt x="4834" y="3808"/>
                </a:cubicBezTo>
                <a:cubicBezTo>
                  <a:pt x="4947" y="3395"/>
                  <a:pt x="5008" y="2961"/>
                  <a:pt x="5011" y="2513"/>
                </a:cubicBezTo>
                <a:cubicBezTo>
                  <a:pt x="5011" y="2503"/>
                  <a:pt x="5011" y="2494"/>
                  <a:pt x="5011" y="2485"/>
                </a:cubicBezTo>
                <a:cubicBezTo>
                  <a:pt x="5011" y="2046"/>
                  <a:pt x="4954" y="1619"/>
                  <a:pt x="4849" y="1214"/>
                </a:cubicBezTo>
              </a:path>
            </a:pathLst>
          </a:custGeom>
          <a:solidFill>
            <a:schemeClr val="accent4">
              <a:alpha val="58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1" name="Freeform 37">
            <a:extLst>
              <a:ext uri="{FF2B5EF4-FFF2-40B4-BE49-F238E27FC236}">
                <a16:creationId xmlns:a16="http://schemas.microsoft.com/office/drawing/2014/main" id="{A6FA67DC-ABF1-4B50-952E-4B27A3F4B9A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2" name="Freeform 38">
            <a:extLst>
              <a:ext uri="{FF2B5EF4-FFF2-40B4-BE49-F238E27FC236}">
                <a16:creationId xmlns:a16="http://schemas.microsoft.com/office/drawing/2014/main" id="{984BFC00-D864-4A98-9319-366F7F3EBCB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3" name="Freeform 39">
            <a:extLst>
              <a:ext uri="{FF2B5EF4-FFF2-40B4-BE49-F238E27FC236}">
                <a16:creationId xmlns:a16="http://schemas.microsoft.com/office/drawing/2014/main" id="{850693AA-AF3F-4B27-98E3-54AD0CE7E56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173926" y="4238478"/>
            <a:ext cx="1663" cy="1663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008A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4" name="Freeform 40">
            <a:extLst>
              <a:ext uri="{FF2B5EF4-FFF2-40B4-BE49-F238E27FC236}">
                <a16:creationId xmlns:a16="http://schemas.microsoft.com/office/drawing/2014/main" id="{F384422E-BBB0-4C40-9B88-B082D944CF0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34990" y="2338575"/>
            <a:ext cx="1640600" cy="1899903"/>
          </a:xfrm>
          <a:custGeom>
            <a:avLst/>
            <a:gdLst>
              <a:gd name="T0" fmla="*/ 3558 w 4354"/>
              <a:gd name="T1" fmla="*/ 1482 h 5040"/>
              <a:gd name="T2" fmla="*/ 2518 w 4354"/>
              <a:gd name="T3" fmla="*/ 678 h 5040"/>
              <a:gd name="T4" fmla="*/ 1305 w 4354"/>
              <a:gd name="T5" fmla="*/ 172 h 5040"/>
              <a:gd name="T6" fmla="*/ 0 w 4354"/>
              <a:gd name="T7" fmla="*/ 0 h 5040"/>
              <a:gd name="T8" fmla="*/ 0 w 4354"/>
              <a:gd name="T9" fmla="*/ 5039 h 5040"/>
              <a:gd name="T10" fmla="*/ 4353 w 4354"/>
              <a:gd name="T11" fmla="*/ 2526 h 5040"/>
              <a:gd name="T12" fmla="*/ 3558 w 4354"/>
              <a:gd name="T13" fmla="*/ 1482 h 5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4" h="5040">
                <a:moveTo>
                  <a:pt x="3558" y="1482"/>
                </a:moveTo>
                <a:cubicBezTo>
                  <a:pt x="3249" y="1171"/>
                  <a:pt x="2899" y="900"/>
                  <a:pt x="2518" y="678"/>
                </a:cubicBezTo>
                <a:cubicBezTo>
                  <a:pt x="2142" y="459"/>
                  <a:pt x="1735" y="287"/>
                  <a:pt x="1305" y="172"/>
                </a:cubicBezTo>
                <a:cubicBezTo>
                  <a:pt x="888" y="59"/>
                  <a:pt x="451" y="0"/>
                  <a:pt x="0" y="0"/>
                </a:cubicBezTo>
                <a:lnTo>
                  <a:pt x="0" y="5039"/>
                </a:lnTo>
                <a:lnTo>
                  <a:pt x="4353" y="2526"/>
                </a:lnTo>
                <a:cubicBezTo>
                  <a:pt x="4134" y="2143"/>
                  <a:pt x="3866" y="1793"/>
                  <a:pt x="3558" y="1482"/>
                </a:cubicBezTo>
              </a:path>
            </a:pathLst>
          </a:custGeom>
          <a:solidFill>
            <a:schemeClr val="accent3">
              <a:alpha val="58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5" name="Forma libre: forma 54">
            <a:extLst>
              <a:ext uri="{FF2B5EF4-FFF2-40B4-BE49-F238E27FC236}">
                <a16:creationId xmlns:a16="http://schemas.microsoft.com/office/drawing/2014/main" id="{D94EAD1F-D348-4460-8601-02FCF98CBA7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874456" y="3003458"/>
            <a:ext cx="1299470" cy="2521192"/>
          </a:xfrm>
          <a:custGeom>
            <a:avLst/>
            <a:gdLst>
              <a:gd name="connsiteX0" fmla="*/ 54508 w 1830991"/>
              <a:gd name="connsiteY0" fmla="*/ 0 h 3552434"/>
              <a:gd name="connsiteX1" fmla="*/ 1830991 w 1830991"/>
              <a:gd name="connsiteY1" fmla="*/ 1776217 h 3552434"/>
              <a:gd name="connsiteX2" fmla="*/ 54508 w 1830991"/>
              <a:gd name="connsiteY2" fmla="*/ 3552434 h 3552434"/>
              <a:gd name="connsiteX3" fmla="*/ 0 w 1830991"/>
              <a:gd name="connsiteY3" fmla="*/ 3549680 h 3552434"/>
              <a:gd name="connsiteX4" fmla="*/ 0 w 1830991"/>
              <a:gd name="connsiteY4" fmla="*/ 2753 h 355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991" h="3552434">
                <a:moveTo>
                  <a:pt x="54508" y="0"/>
                </a:moveTo>
                <a:cubicBezTo>
                  <a:pt x="1035717" y="0"/>
                  <a:pt x="1830991" y="795155"/>
                  <a:pt x="1830991" y="1776217"/>
                </a:cubicBezTo>
                <a:cubicBezTo>
                  <a:pt x="1830991" y="2756748"/>
                  <a:pt x="1035717" y="3552434"/>
                  <a:pt x="54508" y="3552434"/>
                </a:cubicBezTo>
                <a:lnTo>
                  <a:pt x="0" y="3549680"/>
                </a:lnTo>
                <a:lnTo>
                  <a:pt x="0" y="2753"/>
                </a:lnTo>
                <a:close/>
              </a:path>
            </a:pathLst>
          </a:custGeom>
          <a:solidFill>
            <a:srgbClr val="1B242B">
              <a:alpha val="92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900"/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9A9B78BA-A849-499D-B60D-8BD9DC8128D1}"/>
              </a:ext>
            </a:extLst>
          </p:cNvPr>
          <p:cNvSpPr txBox="1">
            <a:spLocks/>
          </p:cNvSpPr>
          <p:nvPr/>
        </p:nvSpPr>
        <p:spPr>
          <a:xfrm flipH="1">
            <a:off x="7364206" y="2331108"/>
            <a:ext cx="2187758" cy="684803"/>
          </a:xfrm>
          <a:prstGeom prst="rect">
            <a:avLst/>
          </a:prstGeom>
        </p:spPr>
        <p:txBody>
          <a:bodyPr vert="horz" wrap="square" lIns="45720" tIns="22860" rIns="45720" bIns="45720" rtlCol="0" anchor="ctr">
            <a:spAutoFit/>
          </a:bodyPr>
          <a:lstStyle>
            <a:defPPr>
              <a:defRPr lang="es-CO"/>
            </a:defPPr>
            <a:lvl1pPr indent="0" defTabSz="1087636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z="2000" dirty="0"/>
              <a:t>Comparación con estándares</a:t>
            </a: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0D9C643A-ABE6-436A-B04C-303DB34A2E49}"/>
              </a:ext>
            </a:extLst>
          </p:cNvPr>
          <p:cNvSpPr txBox="1">
            <a:spLocks/>
          </p:cNvSpPr>
          <p:nvPr/>
        </p:nvSpPr>
        <p:spPr>
          <a:xfrm flipH="1">
            <a:off x="7364206" y="3811303"/>
            <a:ext cx="2174148" cy="684803"/>
          </a:xfrm>
          <a:prstGeom prst="rect">
            <a:avLst/>
          </a:prstGeom>
        </p:spPr>
        <p:txBody>
          <a:bodyPr vert="horz" wrap="square" lIns="45720" tIns="22860" rIns="45720" bIns="45720" rtlCol="0" anchor="ctr">
            <a:spAutoFit/>
          </a:bodyPr>
          <a:lstStyle>
            <a:defPPr>
              <a:defRPr lang="es-CO"/>
            </a:defPPr>
            <a:lvl1pPr indent="0" defTabSz="1087636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O"/>
              <a:t>Comparación con referentes</a:t>
            </a:r>
          </a:p>
        </p:txBody>
      </p:sp>
      <p:sp>
        <p:nvSpPr>
          <p:cNvPr id="58" name="Subtitle 2">
            <a:extLst>
              <a:ext uri="{FF2B5EF4-FFF2-40B4-BE49-F238E27FC236}">
                <a16:creationId xmlns:a16="http://schemas.microsoft.com/office/drawing/2014/main" id="{36959241-F070-4A33-AC80-82AD8E1A623E}"/>
              </a:ext>
            </a:extLst>
          </p:cNvPr>
          <p:cNvSpPr txBox="1">
            <a:spLocks/>
          </p:cNvSpPr>
          <p:nvPr/>
        </p:nvSpPr>
        <p:spPr>
          <a:xfrm flipH="1">
            <a:off x="7214234" y="5539853"/>
            <a:ext cx="2438645" cy="377026"/>
          </a:xfrm>
          <a:prstGeom prst="rect">
            <a:avLst/>
          </a:prstGeom>
        </p:spPr>
        <p:txBody>
          <a:bodyPr vert="horz" wrap="square" lIns="45720" tIns="22860" rIns="45720" bIns="45720" rtlCol="0" anchor="ctr">
            <a:spAutoFit/>
          </a:bodyPr>
          <a:lstStyle>
            <a:defPPr>
              <a:defRPr lang="es-CO"/>
            </a:defPPr>
            <a:lvl1pPr indent="0" defTabSz="1087636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O"/>
              <a:t>Autocomparación</a:t>
            </a:r>
          </a:p>
        </p:txBody>
      </p:sp>
    </p:spTree>
    <p:extLst>
      <p:ext uri="{BB962C8B-B14F-4D97-AF65-F5344CB8AC3E}">
        <p14:creationId xmlns:p14="http://schemas.microsoft.com/office/powerpoint/2010/main" val="2153182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e Seguridad de la Información a Resiliencia a Anti fragilidad.">
            <a:extLst>
              <a:ext uri="{FF2B5EF4-FFF2-40B4-BE49-F238E27FC236}">
                <a16:creationId xmlns:a16="http://schemas.microsoft.com/office/drawing/2014/main" id="{D3AF4E57-4D76-4D02-8F97-F4A25D2F6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97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9597AC2-5C0D-4E0B-A775-1CEF5D4E81A0}"/>
              </a:ext>
            </a:extLst>
          </p:cNvPr>
          <p:cNvSpPr/>
          <p:nvPr/>
        </p:nvSpPr>
        <p:spPr>
          <a:xfrm>
            <a:off x="2587097" y="2023441"/>
            <a:ext cx="2094271" cy="78166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EVITAR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1988B08-8B6E-49D4-AFAB-95237FEAAC2F}"/>
              </a:ext>
            </a:extLst>
          </p:cNvPr>
          <p:cNvSpPr/>
          <p:nvPr/>
        </p:nvSpPr>
        <p:spPr>
          <a:xfrm>
            <a:off x="2587096" y="3085514"/>
            <a:ext cx="2094271" cy="78166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MITIGAR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07E1DF6-C42E-4DA3-8BE8-0A69C72071DA}"/>
              </a:ext>
            </a:extLst>
          </p:cNvPr>
          <p:cNvSpPr/>
          <p:nvPr/>
        </p:nvSpPr>
        <p:spPr>
          <a:xfrm>
            <a:off x="2562513" y="4147587"/>
            <a:ext cx="2094271" cy="78166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TRANSFERIR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CB5FD170-CA50-4029-A00B-D854F885D505}"/>
              </a:ext>
            </a:extLst>
          </p:cNvPr>
          <p:cNvSpPr/>
          <p:nvPr/>
        </p:nvSpPr>
        <p:spPr>
          <a:xfrm>
            <a:off x="2562512" y="5209660"/>
            <a:ext cx="2094271" cy="78166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ACEPTAR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06904DEA-7DA6-4234-AA9F-54D57F59B35A}"/>
              </a:ext>
            </a:extLst>
          </p:cNvPr>
          <p:cNvSpPr/>
          <p:nvPr/>
        </p:nvSpPr>
        <p:spPr>
          <a:xfrm>
            <a:off x="4656782" y="2023441"/>
            <a:ext cx="5076648" cy="781665"/>
          </a:xfrm>
          <a:prstGeom prst="roundRect">
            <a:avLst/>
          </a:prstGeom>
          <a:solidFill>
            <a:schemeClr val="lt1">
              <a:alpha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Eliminar la amenaza eliminando sus causas.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FBD6974-11F9-44C9-A52D-29B9055C0E78}"/>
              </a:ext>
            </a:extLst>
          </p:cNvPr>
          <p:cNvSpPr/>
          <p:nvPr/>
        </p:nvSpPr>
        <p:spPr>
          <a:xfrm>
            <a:off x="4661702" y="3090239"/>
            <a:ext cx="5076648" cy="781665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Reducir la probabilidad o las consecuencias de un riesgo adverso.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584E933A-1C6F-4314-ABD3-C7AD98C4027B}"/>
              </a:ext>
            </a:extLst>
          </p:cNvPr>
          <p:cNvSpPr/>
          <p:nvPr/>
        </p:nvSpPr>
        <p:spPr>
          <a:xfrm>
            <a:off x="4656782" y="4142862"/>
            <a:ext cx="5076648" cy="781665"/>
          </a:xfrm>
          <a:prstGeom prst="roundRect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Hacer a otra parte responsable por el riesgo.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AC0AE25A-6B9F-4F80-B129-313DF9CF8464}"/>
              </a:ext>
            </a:extLst>
          </p:cNvPr>
          <p:cNvSpPr/>
          <p:nvPr/>
        </p:nvSpPr>
        <p:spPr>
          <a:xfrm>
            <a:off x="4656782" y="5195485"/>
            <a:ext cx="5076648" cy="781665"/>
          </a:xfrm>
          <a:prstGeom prst="roundRect">
            <a:avLst/>
          </a:prstGeom>
          <a:solidFill>
            <a:schemeClr val="lt1">
              <a:alpha val="5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No hacer nada frente al riesgo identificado (pasivo o activo)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3528659" y="1432770"/>
            <a:ext cx="6765067" cy="40011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  <a:alpha val="37000"/>
                </a:srgbClr>
              </a:gs>
              <a:gs pos="50000">
                <a:srgbClr val="C00000">
                  <a:tint val="44500"/>
                  <a:satMod val="160000"/>
                  <a:alpha val="54000"/>
                </a:srgbClr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Estrategias para la proyección de controles 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52" y="1225758"/>
            <a:ext cx="865607" cy="573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F490BF98-567C-48E5-9CEA-8E4439853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9959004" y="268498"/>
            <a:ext cx="2232996" cy="48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FBE26DB-B01A-4C71-8971-8FAED8FEE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EF9249A6-08C2-4C53-B6C2-A5D6CF0E7B81}"/>
              </a:ext>
            </a:extLst>
          </p:cNvPr>
          <p:cNvSpPr txBox="1"/>
          <p:nvPr/>
        </p:nvSpPr>
        <p:spPr>
          <a:xfrm>
            <a:off x="263375" y="121552"/>
            <a:ext cx="36936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s-CO"/>
            </a:defPPr>
            <a:lvl1pPr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CO" dirty="0"/>
              <a:t>Riesgo en salud</a:t>
            </a:r>
          </a:p>
        </p:txBody>
      </p:sp>
    </p:spTree>
    <p:extLst>
      <p:ext uri="{BB962C8B-B14F-4D97-AF65-F5344CB8AC3E}">
        <p14:creationId xmlns:p14="http://schemas.microsoft.com/office/powerpoint/2010/main" val="3789024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0ECF85-B752-1443-935E-C8A12144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27" y="536627"/>
            <a:ext cx="5120114" cy="1692794"/>
          </a:xfrm>
        </p:spPr>
        <p:txBody>
          <a:bodyPr>
            <a:normAutofit/>
          </a:bodyPr>
          <a:lstStyle/>
          <a:p>
            <a:r>
              <a:rPr lang="es-CO" sz="4100" b="1" dirty="0"/>
              <a:t>SGR – SARS – Circular 04 de 2018</a:t>
            </a:r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9D6187-FA03-1845-9104-F2C31243A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228" y="3283194"/>
            <a:ext cx="5120113" cy="1004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/>
              <a:t>UNA ZONA COMÚN</a:t>
            </a:r>
          </a:p>
          <a:p>
            <a:pPr marL="0" indent="0">
              <a:buNone/>
            </a:pPr>
            <a:r>
              <a:rPr lang="es-CO" dirty="0"/>
              <a:t>Elementos Diferenciales</a:t>
            </a:r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2050" name="Picture 2" descr="Muestras direccionales Cáscara de concha de peregrino y flecha amarilla con el fondo azul en una pared Camino de Santiago, España">
            <a:extLst>
              <a:ext uri="{FF2B5EF4-FFF2-40B4-BE49-F238E27FC236}">
                <a16:creationId xmlns:a16="http://schemas.microsoft.com/office/drawing/2014/main" id="{2FFF29B9-19EF-414F-B79E-4C07C3ADB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9670" b="7172"/>
          <a:stretch/>
        </p:blipFill>
        <p:spPr bwMode="auto">
          <a:xfrm>
            <a:off x="5391246" y="10"/>
            <a:ext cx="6800753" cy="6857990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D847C6B0-30AC-49F8-8991-E5BBBEBD3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835E74D-E51A-4785-BE50-929DD5F77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575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616324024"/>
              </p:ext>
            </p:extLst>
          </p:nvPr>
        </p:nvGraphicFramePr>
        <p:xfrm>
          <a:off x="2580296" y="1630930"/>
          <a:ext cx="6830404" cy="4764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ángulo 1"/>
          <p:cNvSpPr/>
          <p:nvPr/>
        </p:nvSpPr>
        <p:spPr>
          <a:xfrm>
            <a:off x="1557700" y="914485"/>
            <a:ext cx="8655466" cy="40011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  <a:alpha val="37000"/>
                </a:srgbClr>
              </a:gs>
              <a:gs pos="50000">
                <a:srgbClr val="C00000">
                  <a:tint val="44500"/>
                  <a:satMod val="160000"/>
                  <a:alpha val="54000"/>
                </a:srgbClr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Factores de éxito en la </a:t>
            </a:r>
            <a:r>
              <a:rPr lang="es-ES" sz="2000" dirty="0">
                <a:solidFill>
                  <a:schemeClr val="tx1"/>
                </a:solidFill>
              </a:rPr>
              <a:t>proyección de controles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</p:txBody>
      </p:sp>
      <p:grpSp>
        <p:nvGrpSpPr>
          <p:cNvPr id="27" name="Grupo 26"/>
          <p:cNvGrpSpPr/>
          <p:nvPr/>
        </p:nvGrpSpPr>
        <p:grpSpPr>
          <a:xfrm>
            <a:off x="1730956" y="2241976"/>
            <a:ext cx="2516368" cy="2582615"/>
            <a:chOff x="614241" y="0"/>
            <a:chExt cx="2131971" cy="213197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8" name="Forma 27"/>
            <p:cNvSpPr/>
            <p:nvPr/>
          </p:nvSpPr>
          <p:spPr>
            <a:xfrm>
              <a:off x="614241" y="0"/>
              <a:ext cx="2131971" cy="2131971"/>
            </a:xfrm>
            <a:prstGeom prst="gear9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29" name="Forma 4"/>
            <p:cNvSpPr/>
            <p:nvPr/>
          </p:nvSpPr>
          <p:spPr>
            <a:xfrm>
              <a:off x="908157" y="499404"/>
              <a:ext cx="1541838" cy="123294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Estado Actual: </a:t>
              </a: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Detalle del estado actual, modelos de exposición frente a incertidumbre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7746442" y="1185462"/>
            <a:ext cx="2516368" cy="2582615"/>
            <a:chOff x="614241" y="0"/>
            <a:chExt cx="2131971" cy="213197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1" name="Forma 30"/>
            <p:cNvSpPr/>
            <p:nvPr/>
          </p:nvSpPr>
          <p:spPr>
            <a:xfrm>
              <a:off x="614241" y="0"/>
              <a:ext cx="2131971" cy="2131971"/>
            </a:xfrm>
            <a:prstGeom prst="gear9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32" name="Forma 4"/>
            <p:cNvSpPr/>
            <p:nvPr/>
          </p:nvSpPr>
          <p:spPr>
            <a:xfrm>
              <a:off x="908157" y="499404"/>
              <a:ext cx="1541838" cy="12329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Información Histórica : </a:t>
              </a: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Proyectos similares, situaciones, situaciones similares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6894332" y="3796381"/>
            <a:ext cx="2516368" cy="2582615"/>
            <a:chOff x="614241" y="0"/>
            <a:chExt cx="2131971" cy="213197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4" name="Forma 33"/>
            <p:cNvSpPr/>
            <p:nvPr/>
          </p:nvSpPr>
          <p:spPr>
            <a:xfrm>
              <a:off x="614241" y="0"/>
              <a:ext cx="2131971" cy="2131971"/>
            </a:xfrm>
            <a:prstGeom prst="gear9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35" name="Forma 4"/>
            <p:cNvSpPr/>
            <p:nvPr/>
          </p:nvSpPr>
          <p:spPr>
            <a:xfrm>
              <a:off x="908157" y="499404"/>
              <a:ext cx="1541838" cy="1232943"/>
            </a:xfrm>
            <a:prstGeom prst="rect">
              <a:avLst/>
            </a:prstGeom>
            <a:no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Técnicas de creatividad : </a:t>
              </a:r>
              <a:r>
                <a:rPr kumimoji="0" lang="es-CO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Para la imaginación de los riesgos que pueden afectar el proceso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6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83DCB123-2AC7-41D2-9FF9-94E69B5B7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2694F02-884B-48E4-8BC9-FED05DD3E0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B375935-160B-4EB0-91FF-2981C8368493}"/>
              </a:ext>
            </a:extLst>
          </p:cNvPr>
          <p:cNvSpPr txBox="1"/>
          <p:nvPr/>
        </p:nvSpPr>
        <p:spPr>
          <a:xfrm>
            <a:off x="263375" y="121552"/>
            <a:ext cx="36936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s-CO"/>
            </a:defPPr>
            <a:lvl1pPr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CO" dirty="0"/>
              <a:t>Riesgo en salud</a:t>
            </a:r>
          </a:p>
        </p:txBody>
      </p:sp>
    </p:spTree>
    <p:extLst>
      <p:ext uri="{BB962C8B-B14F-4D97-AF65-F5344CB8AC3E}">
        <p14:creationId xmlns:p14="http://schemas.microsoft.com/office/powerpoint/2010/main" val="11231955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7D99E11A-1F92-C54D-AF69-65E713054E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9260864"/>
              </p:ext>
            </p:extLst>
          </p:nvPr>
        </p:nvGraphicFramePr>
        <p:xfrm>
          <a:off x="717430" y="155142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E92A115F-D858-C64B-ADB9-0977813764F9}"/>
              </a:ext>
            </a:extLst>
          </p:cNvPr>
          <p:cNvSpPr/>
          <p:nvPr/>
        </p:nvSpPr>
        <p:spPr>
          <a:xfrm>
            <a:off x="6867526" y="1757158"/>
            <a:ext cx="1691258" cy="461665"/>
          </a:xfrm>
          <a:prstGeom prst="rect">
            <a:avLst/>
          </a:prstGeom>
          <a:ln>
            <a:solidFill>
              <a:srgbClr val="00B0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Adaptación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Mejora continua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7CD1417-B75E-0146-8553-0AB6115B9D4E}"/>
              </a:ext>
            </a:extLst>
          </p:cNvPr>
          <p:cNvSpPr/>
          <p:nvPr/>
        </p:nvSpPr>
        <p:spPr>
          <a:xfrm>
            <a:off x="8243888" y="4396149"/>
            <a:ext cx="3800474" cy="1938992"/>
          </a:xfrm>
          <a:prstGeom prst="rect">
            <a:avLst/>
          </a:prstGeom>
          <a:ln>
            <a:solidFill>
              <a:srgbClr val="00B0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Comprensión de la organización y de su contexto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Articulación del compromiso con la gestión del riesgo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Asignación de roles, autoridades, responsabilidades y obligación de rendir cuentas en la organización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Asignación de recursos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Establecimiento de la comunicación y la consulta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D613A5-8073-3041-AA02-9A5769C1A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245930"/>
            <a:ext cx="9925050" cy="873125"/>
          </a:xfrm>
        </p:spPr>
        <p:txBody>
          <a:bodyPr>
            <a:noAutofit/>
          </a:bodyPr>
          <a:lstStyle/>
          <a:p>
            <a:r>
              <a:rPr lang="es-CO" sz="2800" b="1" dirty="0">
                <a:latin typeface="+mn-lt"/>
              </a:rPr>
              <a:t>Definición de controles en el marco del ciclo de la gestión integral de riesgos</a:t>
            </a:r>
          </a:p>
        </p:txBody>
      </p:sp>
      <p:pic>
        <p:nvPicPr>
          <p:cNvPr id="11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4136993D-3812-4785-8C83-2F1B88E18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C7C44CF-73C8-4FC3-83AE-B8A5FA0D71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82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BD1A50C-F6E1-CB48-9718-8D2B089E1F5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018758" y="590550"/>
            <a:ext cx="6795801" cy="5441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4E8C379F-9C17-4B66-AD84-394002C50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206ED4-CE1D-4FAD-8A30-416E78E0B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14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aviotas volando: imágenes, fotos de stock libres de derechos |  Depositphotos">
            <a:extLst>
              <a:ext uri="{FF2B5EF4-FFF2-40B4-BE49-F238E27FC236}">
                <a16:creationId xmlns:a16="http://schemas.microsoft.com/office/drawing/2014/main" id="{7409CF15-4326-410B-B150-F1D1B9E8E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0"/>
            <a:ext cx="12196935" cy="688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547CEEC-3B2C-0D41-9A78-CC33533DE66D}"/>
              </a:ext>
            </a:extLst>
          </p:cNvPr>
          <p:cNvSpPr txBox="1"/>
          <p:nvPr/>
        </p:nvSpPr>
        <p:spPr>
          <a:xfrm>
            <a:off x="7126180" y="3902023"/>
            <a:ext cx="4033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srgbClr val="FBC28A"/>
                </a:solidFill>
                <a:effectLst/>
                <a:uLnTx/>
                <a:uFillTx/>
                <a:ea typeface="Ayuthaya" pitchFamily="2" charset="-34"/>
                <a:cs typeface="Ayuthaya" pitchFamily="2" charset="-34"/>
              </a:rPr>
              <a:t>Pensar DIFERENTE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3600" b="0" i="0" u="none" strike="noStrike" kern="1200" cap="none" spc="0" normalizeH="0" baseline="0" noProof="0" dirty="0">
              <a:ln>
                <a:noFill/>
              </a:ln>
              <a:solidFill>
                <a:srgbClr val="FBC28A"/>
              </a:solidFill>
              <a:effectLst/>
              <a:uLnTx/>
              <a:uFillTx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0824C4-B93C-9142-AB80-57356290AA62}"/>
              </a:ext>
            </a:extLst>
          </p:cNvPr>
          <p:cNvSpPr txBox="1"/>
          <p:nvPr/>
        </p:nvSpPr>
        <p:spPr>
          <a:xfrm>
            <a:off x="1066800" y="5102352"/>
            <a:ext cx="51651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0" i="0" u="none" strike="noStrike" kern="1200" cap="none" spc="0" normalizeH="0" baseline="0" noProof="0" dirty="0">
                <a:ln>
                  <a:noFill/>
                </a:ln>
                <a:solidFill>
                  <a:srgbClr val="F890FB"/>
                </a:solidFill>
                <a:effectLst/>
                <a:uLnTx/>
                <a:uFillTx/>
                <a:ea typeface="+mn-ea"/>
                <a:cs typeface="+mn-cs"/>
              </a:rPr>
              <a:t>PENSAR DIFERENTE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77C59B-9AF6-5049-8F7C-E523D9C176EE}"/>
              </a:ext>
            </a:extLst>
          </p:cNvPr>
          <p:cNvSpPr txBox="1"/>
          <p:nvPr/>
        </p:nvSpPr>
        <p:spPr>
          <a:xfrm>
            <a:off x="4742417" y="688998"/>
            <a:ext cx="62680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0" i="0" u="none" strike="noStrike" kern="1200" cap="none" spc="0" normalizeH="0" baseline="0" noProof="0" dirty="0">
                <a:ln>
                  <a:noFill/>
                </a:ln>
                <a:solidFill>
                  <a:srgbClr val="FBFB17"/>
                </a:solidFill>
                <a:effectLst/>
                <a:uLnTx/>
                <a:uFillTx/>
                <a:ea typeface="Apple Color Emoji" pitchFamily="2" charset="0"/>
                <a:cs typeface="+mn-cs"/>
              </a:rPr>
              <a:t>Pensar Diferente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6000" b="0" i="0" u="none" strike="noStrike" kern="1200" cap="none" spc="0" normalizeH="0" baseline="0" noProof="0" dirty="0">
              <a:ln>
                <a:noFill/>
              </a:ln>
              <a:solidFill>
                <a:srgbClr val="FBFB17"/>
              </a:solidFill>
              <a:effectLst/>
              <a:uLnTx/>
              <a:uFillTx/>
              <a:ea typeface="Apple Color Emoji" pitchFamily="2" charset="0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77B38C-8220-6A49-B38E-262FADF1C9F3}"/>
              </a:ext>
            </a:extLst>
          </p:cNvPr>
          <p:cNvSpPr txBox="1"/>
          <p:nvPr/>
        </p:nvSpPr>
        <p:spPr>
          <a:xfrm>
            <a:off x="962712" y="1695346"/>
            <a:ext cx="46426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Pensar diferente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D120210-3868-5340-9FDD-37AD68EF317D}"/>
              </a:ext>
            </a:extLst>
          </p:cNvPr>
          <p:cNvSpPr/>
          <p:nvPr/>
        </p:nvSpPr>
        <p:spPr>
          <a:xfrm>
            <a:off x="6647101" y="6207108"/>
            <a:ext cx="52341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https://www.youtube.com/watch?v=7kI4Np4n11U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9C23CE82-5BCE-473E-B729-E51CA89B7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9959004" y="268498"/>
            <a:ext cx="2232996" cy="48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332C45-2D62-43A4-88B0-1D640E811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555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73907D4-CB6F-AE4E-92F9-D52955BEC9AE}"/>
              </a:ext>
            </a:extLst>
          </p:cNvPr>
          <p:cNvSpPr/>
          <p:nvPr/>
        </p:nvSpPr>
        <p:spPr>
          <a:xfrm>
            <a:off x="1944635" y="3218213"/>
            <a:ext cx="9788633" cy="319061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</a:rPr>
              <a:t>Evaluación sistemática de indicadores de salud de afiliados</a:t>
            </a:r>
          </a:p>
          <a:p>
            <a:pPr lvl="0" algn="ctr"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Metas y limites de aceptación de los indicadores</a:t>
            </a:r>
          </a:p>
          <a:p>
            <a:pPr lvl="0" algn="ctr"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Planeación de estrategias de gestión del riesgo</a:t>
            </a:r>
          </a:p>
          <a:p>
            <a:pPr lvl="0" algn="ctr"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Modelos de contratación basada en resultados - desempeño por incentivos</a:t>
            </a:r>
          </a:p>
          <a:p>
            <a:pPr lvl="0" algn="ctr"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Capacitación y entrenamiento</a:t>
            </a:r>
          </a:p>
          <a:p>
            <a:pPr lvl="0" algn="ctr">
              <a:spcAft>
                <a:spcPts val="800"/>
              </a:spcAft>
            </a:pPr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Adherencia a guías protocolos y normas técnicas</a:t>
            </a:r>
            <a:endParaRPr lang="es-CO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171AC3F-7B0D-4302-8347-954264F52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FE166C-8F91-0443-BB48-DFD96A7FB291}"/>
              </a:ext>
            </a:extLst>
          </p:cNvPr>
          <p:cNvSpPr txBox="1"/>
          <p:nvPr/>
        </p:nvSpPr>
        <p:spPr>
          <a:xfrm rot="16200000">
            <a:off x="-2058151" y="3015466"/>
            <a:ext cx="5572383" cy="1077218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rgbClr val="00B072"/>
                </a:solidFill>
              </a:defRPr>
            </a:lvl1pPr>
          </a:lstStyle>
          <a:p>
            <a:pPr algn="l"/>
            <a:r>
              <a:rPr lang="es-ES" dirty="0">
                <a:solidFill>
                  <a:srgbClr val="00B0F0"/>
                </a:solidFill>
              </a:rPr>
              <a:t>Tratamiento y Control del Riesgo en Salud</a:t>
            </a:r>
            <a:endParaRPr lang="es-CO" dirty="0">
              <a:solidFill>
                <a:srgbClr val="00B0F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111352-F340-C44B-81B8-3CB7624FC32C}"/>
              </a:ext>
            </a:extLst>
          </p:cNvPr>
          <p:cNvSpPr txBox="1"/>
          <p:nvPr/>
        </p:nvSpPr>
        <p:spPr>
          <a:xfrm>
            <a:off x="1283365" y="1416166"/>
            <a:ext cx="10512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F0"/>
                </a:solidFill>
              </a:rPr>
              <a:t>SISTEMATICA, HOLISTICA, COSTO EFECTIVAS</a:t>
            </a:r>
          </a:p>
          <a:p>
            <a:pPr algn="ctr"/>
            <a:r>
              <a:rPr lang="es-CO" sz="2000" b="1" dirty="0">
                <a:solidFill>
                  <a:srgbClr val="00B0F0"/>
                </a:solidFill>
              </a:rPr>
              <a:t>ACORDE CON EL TERRITORIO, PRIORIZACIÓN DE PROCESOS SUJETOS DE CONTROL</a:t>
            </a:r>
          </a:p>
        </p:txBody>
      </p:sp>
      <p:sp>
        <p:nvSpPr>
          <p:cNvPr id="5" name="Flecha abajo 4">
            <a:extLst>
              <a:ext uri="{FF2B5EF4-FFF2-40B4-BE49-F238E27FC236}">
                <a16:creationId xmlns:a16="http://schemas.microsoft.com/office/drawing/2014/main" id="{8A3D66EB-35D9-1448-B22A-F6E7A597FD75}"/>
              </a:ext>
            </a:extLst>
          </p:cNvPr>
          <p:cNvSpPr/>
          <p:nvPr/>
        </p:nvSpPr>
        <p:spPr>
          <a:xfrm>
            <a:off x="4921871" y="2416155"/>
            <a:ext cx="3235569" cy="509954"/>
          </a:xfrm>
          <a:prstGeom prst="downArrow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E7AEBC44-DD85-4BFD-BE8E-2209755CB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14FC672-60AE-409F-BD85-7297C08891B7}"/>
              </a:ext>
            </a:extLst>
          </p:cNvPr>
          <p:cNvSpPr txBox="1"/>
          <p:nvPr/>
        </p:nvSpPr>
        <p:spPr>
          <a:xfrm>
            <a:off x="263375" y="121552"/>
            <a:ext cx="36936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s-CO"/>
            </a:defPPr>
            <a:lvl1pPr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CO" dirty="0"/>
              <a:t>Riesgo en salud</a:t>
            </a:r>
          </a:p>
        </p:txBody>
      </p:sp>
      <p:sp>
        <p:nvSpPr>
          <p:cNvPr id="13" name="Freeform 376">
            <a:extLst>
              <a:ext uri="{FF2B5EF4-FFF2-40B4-BE49-F238E27FC236}">
                <a16:creationId xmlns:a16="http://schemas.microsoft.com/office/drawing/2014/main" id="{00B20A34-0B78-4C88-92BF-8B7497E7EB20}"/>
              </a:ext>
            </a:extLst>
          </p:cNvPr>
          <p:cNvSpPr>
            <a:spLocks noEditPoints="1"/>
          </p:cNvSpPr>
          <p:nvPr/>
        </p:nvSpPr>
        <p:spPr bwMode="auto">
          <a:xfrm>
            <a:off x="2381074" y="3262762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sp>
        <p:nvSpPr>
          <p:cNvPr id="17" name="Freeform 376">
            <a:extLst>
              <a:ext uri="{FF2B5EF4-FFF2-40B4-BE49-F238E27FC236}">
                <a16:creationId xmlns:a16="http://schemas.microsoft.com/office/drawing/2014/main" id="{B16C0C3D-98EC-4018-8F92-A83D136D3EF0}"/>
              </a:ext>
            </a:extLst>
          </p:cNvPr>
          <p:cNvSpPr>
            <a:spLocks noEditPoints="1"/>
          </p:cNvSpPr>
          <p:nvPr/>
        </p:nvSpPr>
        <p:spPr bwMode="auto">
          <a:xfrm>
            <a:off x="3154576" y="3765083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sp>
        <p:nvSpPr>
          <p:cNvPr id="18" name="Freeform 376">
            <a:extLst>
              <a:ext uri="{FF2B5EF4-FFF2-40B4-BE49-F238E27FC236}">
                <a16:creationId xmlns:a16="http://schemas.microsoft.com/office/drawing/2014/main" id="{6F2B9011-58F7-4F1F-A977-8E0760C408AF}"/>
              </a:ext>
            </a:extLst>
          </p:cNvPr>
          <p:cNvSpPr>
            <a:spLocks noEditPoints="1"/>
          </p:cNvSpPr>
          <p:nvPr/>
        </p:nvSpPr>
        <p:spPr bwMode="auto">
          <a:xfrm>
            <a:off x="3212989" y="4207072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sp>
        <p:nvSpPr>
          <p:cNvPr id="19" name="Freeform 376">
            <a:extLst>
              <a:ext uri="{FF2B5EF4-FFF2-40B4-BE49-F238E27FC236}">
                <a16:creationId xmlns:a16="http://schemas.microsoft.com/office/drawing/2014/main" id="{BDA76DED-777F-45D0-882D-ECCA3A352146}"/>
              </a:ext>
            </a:extLst>
          </p:cNvPr>
          <p:cNvSpPr>
            <a:spLocks noEditPoints="1"/>
          </p:cNvSpPr>
          <p:nvPr/>
        </p:nvSpPr>
        <p:spPr bwMode="auto">
          <a:xfrm>
            <a:off x="2070706" y="4683810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sp>
        <p:nvSpPr>
          <p:cNvPr id="20" name="Freeform 376">
            <a:extLst>
              <a:ext uri="{FF2B5EF4-FFF2-40B4-BE49-F238E27FC236}">
                <a16:creationId xmlns:a16="http://schemas.microsoft.com/office/drawing/2014/main" id="{2612B720-1FD9-4F40-89F9-1F19EAC53DD2}"/>
              </a:ext>
            </a:extLst>
          </p:cNvPr>
          <p:cNvSpPr>
            <a:spLocks noEditPoints="1"/>
          </p:cNvSpPr>
          <p:nvPr/>
        </p:nvSpPr>
        <p:spPr bwMode="auto">
          <a:xfrm>
            <a:off x="4414033" y="5537260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  <p:sp>
        <p:nvSpPr>
          <p:cNvPr id="22" name="Freeform 376">
            <a:extLst>
              <a:ext uri="{FF2B5EF4-FFF2-40B4-BE49-F238E27FC236}">
                <a16:creationId xmlns:a16="http://schemas.microsoft.com/office/drawing/2014/main" id="{17156FB3-7DE1-4617-8B9C-A9E59323083B}"/>
              </a:ext>
            </a:extLst>
          </p:cNvPr>
          <p:cNvSpPr>
            <a:spLocks noEditPoints="1"/>
          </p:cNvSpPr>
          <p:nvPr/>
        </p:nvSpPr>
        <p:spPr bwMode="auto">
          <a:xfrm>
            <a:off x="3023751" y="5985685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B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44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bleros de Monitoreo y Control - Humberto Cooley">
            <a:extLst>
              <a:ext uri="{FF2B5EF4-FFF2-40B4-BE49-F238E27FC236}">
                <a16:creationId xmlns:a16="http://schemas.microsoft.com/office/drawing/2014/main" id="{14DBD751-8000-430F-919E-2DE6EB257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74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5298D0A-9376-4BF2-B45D-A13CB2884C9D}"/>
              </a:ext>
            </a:extLst>
          </p:cNvPr>
          <p:cNvSpPr txBox="1"/>
          <p:nvPr/>
        </p:nvSpPr>
        <p:spPr>
          <a:xfrm rot="16200000">
            <a:off x="-1617412" y="2657555"/>
            <a:ext cx="5621532" cy="1200329"/>
          </a:xfrm>
          <a:prstGeom prst="rect">
            <a:avLst/>
          </a:prstGeom>
          <a:solidFill>
            <a:srgbClr val="00B0F0">
              <a:alpha val="62000"/>
            </a:srgb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s-CO"/>
            </a:defPPr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Seguimiento y monitoreo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F95230-8D3D-4DF8-AED7-B555F7A83F90}"/>
              </a:ext>
            </a:extLst>
          </p:cNvPr>
          <p:cNvSpPr txBox="1"/>
          <p:nvPr/>
        </p:nvSpPr>
        <p:spPr>
          <a:xfrm>
            <a:off x="2034940" y="574229"/>
            <a:ext cx="4014665" cy="525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causa efecto</a:t>
            </a:r>
          </a:p>
        </p:txBody>
      </p:sp>
      <p:pic>
        <p:nvPicPr>
          <p:cNvPr id="7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A8A3EC19-1250-4ABB-950F-03D8F0685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EA7AD7B-36C4-48B9-A344-A84B9DB2C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2EC50CC5-3D57-422D-B3EC-E7E3602FD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569" y="1969374"/>
            <a:ext cx="1646571" cy="2616255"/>
          </a:xfrm>
          <a:prstGeom prst="round2SameRect">
            <a:avLst>
              <a:gd name="adj1" fmla="val 50000"/>
              <a:gd name="adj2" fmla="val 1149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8348BC3D-202F-4DFB-A612-C35E32750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835" y="3578165"/>
            <a:ext cx="1781949" cy="1007463"/>
          </a:xfrm>
          <a:custGeom>
            <a:avLst/>
            <a:gdLst>
              <a:gd name="T0" fmla="*/ 204 w 2496"/>
              <a:gd name="T1" fmla="*/ 269 h 1411"/>
              <a:gd name="T2" fmla="*/ 406 w 2496"/>
              <a:gd name="T3" fmla="*/ 0 h 1411"/>
              <a:gd name="T4" fmla="*/ 406 w 2496"/>
              <a:gd name="T5" fmla="*/ 0 h 1411"/>
              <a:gd name="T6" fmla="*/ 2495 w 2496"/>
              <a:gd name="T7" fmla="*/ 1 h 1411"/>
              <a:gd name="T8" fmla="*/ 2495 w 2496"/>
              <a:gd name="T9" fmla="*/ 1 h 1411"/>
              <a:gd name="T10" fmla="*/ 2292 w 2496"/>
              <a:gd name="T11" fmla="*/ 270 h 1411"/>
              <a:gd name="T12" fmla="*/ 2292 w 2496"/>
              <a:gd name="T13" fmla="*/ 270 h 1411"/>
              <a:gd name="T14" fmla="*/ 2292 w 2496"/>
              <a:gd name="T15" fmla="*/ 598 h 1411"/>
              <a:gd name="T16" fmla="*/ 2292 w 2496"/>
              <a:gd name="T17" fmla="*/ 1012 h 1411"/>
              <a:gd name="T18" fmla="*/ 2292 w 2496"/>
              <a:gd name="T19" fmla="*/ 1140 h 1411"/>
              <a:gd name="T20" fmla="*/ 2292 w 2496"/>
              <a:gd name="T21" fmla="*/ 1140 h 1411"/>
              <a:gd name="T22" fmla="*/ 2089 w 2496"/>
              <a:gd name="T23" fmla="*/ 1410 h 1411"/>
              <a:gd name="T24" fmla="*/ 2089 w 2496"/>
              <a:gd name="T25" fmla="*/ 1410 h 1411"/>
              <a:gd name="T26" fmla="*/ 0 w 2496"/>
              <a:gd name="T27" fmla="*/ 1409 h 1411"/>
              <a:gd name="T28" fmla="*/ 0 w 2496"/>
              <a:gd name="T29" fmla="*/ 1409 h 1411"/>
              <a:gd name="T30" fmla="*/ 204 w 2496"/>
              <a:gd name="T31" fmla="*/ 1139 h 1411"/>
              <a:gd name="T32" fmla="*/ 204 w 2496"/>
              <a:gd name="T33" fmla="*/ 1139 h 1411"/>
              <a:gd name="T34" fmla="*/ 204 w 2496"/>
              <a:gd name="T35" fmla="*/ 1071 h 1411"/>
              <a:gd name="T36" fmla="*/ 204 w 2496"/>
              <a:gd name="T37" fmla="*/ 1017 h 1411"/>
              <a:gd name="T38" fmla="*/ 204 w 2496"/>
              <a:gd name="T39" fmla="*/ 269 h 1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96" h="1411">
                <a:moveTo>
                  <a:pt x="204" y="269"/>
                </a:moveTo>
                <a:cubicBezTo>
                  <a:pt x="204" y="120"/>
                  <a:pt x="294" y="0"/>
                  <a:pt x="406" y="0"/>
                </a:cubicBezTo>
                <a:lnTo>
                  <a:pt x="406" y="0"/>
                </a:lnTo>
                <a:lnTo>
                  <a:pt x="2495" y="1"/>
                </a:lnTo>
                <a:lnTo>
                  <a:pt x="2495" y="1"/>
                </a:lnTo>
                <a:cubicBezTo>
                  <a:pt x="2383" y="1"/>
                  <a:pt x="2292" y="121"/>
                  <a:pt x="2292" y="270"/>
                </a:cubicBezTo>
                <a:lnTo>
                  <a:pt x="2292" y="270"/>
                </a:lnTo>
                <a:lnTo>
                  <a:pt x="2292" y="598"/>
                </a:lnTo>
                <a:lnTo>
                  <a:pt x="2292" y="1012"/>
                </a:lnTo>
                <a:lnTo>
                  <a:pt x="2292" y="1140"/>
                </a:lnTo>
                <a:lnTo>
                  <a:pt x="2292" y="1140"/>
                </a:lnTo>
                <a:cubicBezTo>
                  <a:pt x="2292" y="1289"/>
                  <a:pt x="2202" y="1410"/>
                  <a:pt x="2089" y="1410"/>
                </a:cubicBezTo>
                <a:lnTo>
                  <a:pt x="2089" y="1410"/>
                </a:lnTo>
                <a:lnTo>
                  <a:pt x="0" y="1409"/>
                </a:lnTo>
                <a:lnTo>
                  <a:pt x="0" y="1409"/>
                </a:lnTo>
                <a:cubicBezTo>
                  <a:pt x="113" y="1409"/>
                  <a:pt x="204" y="1288"/>
                  <a:pt x="204" y="1139"/>
                </a:cubicBezTo>
                <a:lnTo>
                  <a:pt x="204" y="1139"/>
                </a:lnTo>
                <a:lnTo>
                  <a:pt x="204" y="1071"/>
                </a:lnTo>
                <a:lnTo>
                  <a:pt x="204" y="1017"/>
                </a:lnTo>
                <a:lnTo>
                  <a:pt x="204" y="269"/>
                </a:ln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A82CDC3A-3178-453A-BFE2-F5E39302A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697" y="3578165"/>
            <a:ext cx="2030666" cy="2490320"/>
          </a:xfrm>
          <a:custGeom>
            <a:avLst/>
            <a:gdLst>
              <a:gd name="T0" fmla="*/ 2843 w 2844"/>
              <a:gd name="T1" fmla="*/ 1803 h 3489"/>
              <a:gd name="T2" fmla="*/ 2819 w 2844"/>
              <a:gd name="T3" fmla="*/ 1843 h 3489"/>
              <a:gd name="T4" fmla="*/ 2267 w 2844"/>
              <a:gd name="T5" fmla="*/ 2513 h 3489"/>
              <a:gd name="T6" fmla="*/ 2071 w 2844"/>
              <a:gd name="T7" fmla="*/ 2752 h 3489"/>
              <a:gd name="T8" fmla="*/ 1520 w 2844"/>
              <a:gd name="T9" fmla="*/ 3422 h 3489"/>
              <a:gd name="T10" fmla="*/ 1323 w 2844"/>
              <a:gd name="T11" fmla="*/ 3422 h 3489"/>
              <a:gd name="T12" fmla="*/ 772 w 2844"/>
              <a:gd name="T13" fmla="*/ 2752 h 3489"/>
              <a:gd name="T14" fmla="*/ 575 w 2844"/>
              <a:gd name="T15" fmla="*/ 2513 h 3489"/>
              <a:gd name="T16" fmla="*/ 24 w 2844"/>
              <a:gd name="T17" fmla="*/ 1843 h 3489"/>
              <a:gd name="T18" fmla="*/ 0 w 2844"/>
              <a:gd name="T19" fmla="*/ 1803 h 3489"/>
              <a:gd name="T20" fmla="*/ 0 w 2844"/>
              <a:gd name="T21" fmla="*/ 1758 h 3489"/>
              <a:gd name="T22" fmla="*/ 80 w 2844"/>
              <a:gd name="T23" fmla="*/ 1723 h 3489"/>
              <a:gd name="T24" fmla="*/ 373 w 2844"/>
              <a:gd name="T25" fmla="*/ 1723 h 3489"/>
              <a:gd name="T26" fmla="*/ 373 w 2844"/>
              <a:gd name="T27" fmla="*/ 1575 h 3489"/>
              <a:gd name="T28" fmla="*/ 373 w 2844"/>
              <a:gd name="T29" fmla="*/ 1566 h 3489"/>
              <a:gd name="T30" fmla="*/ 373 w 2844"/>
              <a:gd name="T31" fmla="*/ 674 h 3489"/>
              <a:gd name="T32" fmla="*/ 373 w 2844"/>
              <a:gd name="T33" fmla="*/ 424 h 3489"/>
              <a:gd name="T34" fmla="*/ 374 w 2844"/>
              <a:gd name="T35" fmla="*/ 623 h 3489"/>
              <a:gd name="T36" fmla="*/ 374 w 2844"/>
              <a:gd name="T37" fmla="*/ 424 h 3489"/>
              <a:gd name="T38" fmla="*/ 374 w 2844"/>
              <a:gd name="T39" fmla="*/ 269 h 3489"/>
              <a:gd name="T40" fmla="*/ 373 w 2844"/>
              <a:gd name="T41" fmla="*/ 269 h 3489"/>
              <a:gd name="T42" fmla="*/ 169 w 2844"/>
              <a:gd name="T43" fmla="*/ 0 h 3489"/>
              <a:gd name="T44" fmla="*/ 2258 w 2844"/>
              <a:gd name="T45" fmla="*/ 1 h 3489"/>
              <a:gd name="T46" fmla="*/ 2462 w 2844"/>
              <a:gd name="T47" fmla="*/ 269 h 3489"/>
              <a:gd name="T48" fmla="*/ 2462 w 2844"/>
              <a:gd name="T49" fmla="*/ 324 h 3489"/>
              <a:gd name="T50" fmla="*/ 2462 w 2844"/>
              <a:gd name="T51" fmla="*/ 394 h 3489"/>
              <a:gd name="T52" fmla="*/ 2462 w 2844"/>
              <a:gd name="T53" fmla="*/ 424 h 3489"/>
              <a:gd name="T54" fmla="*/ 2462 w 2844"/>
              <a:gd name="T55" fmla="*/ 622 h 3489"/>
              <a:gd name="T56" fmla="*/ 2462 w 2844"/>
              <a:gd name="T57" fmla="*/ 424 h 3489"/>
              <a:gd name="T58" fmla="*/ 2462 w 2844"/>
              <a:gd name="T59" fmla="*/ 394 h 3489"/>
              <a:gd name="T60" fmla="*/ 2462 w 2844"/>
              <a:gd name="T61" fmla="*/ 324 h 3489"/>
              <a:gd name="T62" fmla="*/ 2462 w 2844"/>
              <a:gd name="T63" fmla="*/ 394 h 3489"/>
              <a:gd name="T64" fmla="*/ 2462 w 2844"/>
              <a:gd name="T65" fmla="*/ 424 h 3489"/>
              <a:gd name="T66" fmla="*/ 2462 w 2844"/>
              <a:gd name="T67" fmla="*/ 622 h 3489"/>
              <a:gd name="T68" fmla="*/ 2462 w 2844"/>
              <a:gd name="T69" fmla="*/ 674 h 3489"/>
              <a:gd name="T70" fmla="*/ 2462 w 2844"/>
              <a:gd name="T71" fmla="*/ 1723 h 3489"/>
              <a:gd name="T72" fmla="*/ 2762 w 2844"/>
              <a:gd name="T73" fmla="*/ 1723 h 3489"/>
              <a:gd name="T74" fmla="*/ 2843 w 2844"/>
              <a:gd name="T75" fmla="*/ 1759 h 3489"/>
              <a:gd name="T76" fmla="*/ 2843 w 2844"/>
              <a:gd name="T77" fmla="*/ 1803 h 3489"/>
              <a:gd name="T78" fmla="*/ 373 w 2844"/>
              <a:gd name="T79" fmla="*/ 424 h 3489"/>
              <a:gd name="T80" fmla="*/ 373 w 2844"/>
              <a:gd name="T81" fmla="*/ 401 h 3489"/>
              <a:gd name="T82" fmla="*/ 374 w 2844"/>
              <a:gd name="T83" fmla="*/ 424 h 3489"/>
              <a:gd name="T84" fmla="*/ 373 w 2844"/>
              <a:gd name="T85" fmla="*/ 424 h 3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44" h="3489">
                <a:moveTo>
                  <a:pt x="2843" y="1803"/>
                </a:moveTo>
                <a:cubicBezTo>
                  <a:pt x="2838" y="1816"/>
                  <a:pt x="2830" y="1829"/>
                  <a:pt x="2819" y="1843"/>
                </a:cubicBezTo>
                <a:lnTo>
                  <a:pt x="2267" y="2513"/>
                </a:lnTo>
                <a:cubicBezTo>
                  <a:pt x="2213" y="2578"/>
                  <a:pt x="2125" y="2686"/>
                  <a:pt x="2071" y="2752"/>
                </a:cubicBezTo>
                <a:lnTo>
                  <a:pt x="1520" y="3422"/>
                </a:lnTo>
                <a:cubicBezTo>
                  <a:pt x="1465" y="3488"/>
                  <a:pt x="1377" y="3488"/>
                  <a:pt x="1323" y="3422"/>
                </a:cubicBezTo>
                <a:lnTo>
                  <a:pt x="772" y="2752"/>
                </a:lnTo>
                <a:cubicBezTo>
                  <a:pt x="717" y="2686"/>
                  <a:pt x="629" y="2578"/>
                  <a:pt x="575" y="2513"/>
                </a:cubicBezTo>
                <a:lnTo>
                  <a:pt x="24" y="1843"/>
                </a:lnTo>
                <a:cubicBezTo>
                  <a:pt x="12" y="1829"/>
                  <a:pt x="4" y="1816"/>
                  <a:pt x="0" y="1803"/>
                </a:cubicBezTo>
                <a:lnTo>
                  <a:pt x="0" y="1758"/>
                </a:lnTo>
                <a:cubicBezTo>
                  <a:pt x="10" y="1737"/>
                  <a:pt x="38" y="1723"/>
                  <a:pt x="80" y="1723"/>
                </a:cubicBezTo>
                <a:lnTo>
                  <a:pt x="373" y="1723"/>
                </a:lnTo>
                <a:lnTo>
                  <a:pt x="373" y="1575"/>
                </a:lnTo>
                <a:lnTo>
                  <a:pt x="373" y="1566"/>
                </a:lnTo>
                <a:lnTo>
                  <a:pt x="373" y="674"/>
                </a:lnTo>
                <a:lnTo>
                  <a:pt x="373" y="424"/>
                </a:lnTo>
                <a:lnTo>
                  <a:pt x="374" y="623"/>
                </a:lnTo>
                <a:lnTo>
                  <a:pt x="374" y="424"/>
                </a:lnTo>
                <a:lnTo>
                  <a:pt x="374" y="269"/>
                </a:lnTo>
                <a:lnTo>
                  <a:pt x="373" y="269"/>
                </a:lnTo>
                <a:cubicBezTo>
                  <a:pt x="373" y="120"/>
                  <a:pt x="282" y="0"/>
                  <a:pt x="169" y="0"/>
                </a:cubicBezTo>
                <a:lnTo>
                  <a:pt x="2258" y="1"/>
                </a:lnTo>
                <a:cubicBezTo>
                  <a:pt x="2371" y="1"/>
                  <a:pt x="2462" y="120"/>
                  <a:pt x="2462" y="269"/>
                </a:cubicBezTo>
                <a:lnTo>
                  <a:pt x="2462" y="324"/>
                </a:lnTo>
                <a:lnTo>
                  <a:pt x="2462" y="394"/>
                </a:lnTo>
                <a:lnTo>
                  <a:pt x="2462" y="424"/>
                </a:lnTo>
                <a:lnTo>
                  <a:pt x="2462" y="622"/>
                </a:lnTo>
                <a:lnTo>
                  <a:pt x="2462" y="424"/>
                </a:lnTo>
                <a:lnTo>
                  <a:pt x="2462" y="394"/>
                </a:lnTo>
                <a:lnTo>
                  <a:pt x="2462" y="324"/>
                </a:lnTo>
                <a:lnTo>
                  <a:pt x="2462" y="394"/>
                </a:lnTo>
                <a:lnTo>
                  <a:pt x="2462" y="424"/>
                </a:lnTo>
                <a:lnTo>
                  <a:pt x="2462" y="622"/>
                </a:lnTo>
                <a:lnTo>
                  <a:pt x="2462" y="674"/>
                </a:lnTo>
                <a:lnTo>
                  <a:pt x="2462" y="1723"/>
                </a:lnTo>
                <a:lnTo>
                  <a:pt x="2762" y="1723"/>
                </a:lnTo>
                <a:cubicBezTo>
                  <a:pt x="2805" y="1723"/>
                  <a:pt x="2833" y="1737"/>
                  <a:pt x="2843" y="1759"/>
                </a:cubicBezTo>
                <a:lnTo>
                  <a:pt x="2843" y="1803"/>
                </a:lnTo>
                <a:close/>
                <a:moveTo>
                  <a:pt x="373" y="424"/>
                </a:moveTo>
                <a:lnTo>
                  <a:pt x="373" y="401"/>
                </a:lnTo>
                <a:lnTo>
                  <a:pt x="374" y="424"/>
                </a:lnTo>
                <a:lnTo>
                  <a:pt x="373" y="42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AC164A1-70E0-4BBE-8DBF-9A1B1BD04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892" y="1969374"/>
            <a:ext cx="1646571" cy="2616255"/>
          </a:xfrm>
          <a:prstGeom prst="round2SameRect">
            <a:avLst>
              <a:gd name="adj1" fmla="val 50000"/>
              <a:gd name="adj2" fmla="val 1149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96C08303-73CB-4851-8806-950615411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158" y="3578165"/>
            <a:ext cx="1781949" cy="1007463"/>
          </a:xfrm>
          <a:custGeom>
            <a:avLst/>
            <a:gdLst>
              <a:gd name="T0" fmla="*/ 204 w 2496"/>
              <a:gd name="T1" fmla="*/ 269 h 1411"/>
              <a:gd name="T2" fmla="*/ 406 w 2496"/>
              <a:gd name="T3" fmla="*/ 0 h 1411"/>
              <a:gd name="T4" fmla="*/ 406 w 2496"/>
              <a:gd name="T5" fmla="*/ 0 h 1411"/>
              <a:gd name="T6" fmla="*/ 2495 w 2496"/>
              <a:gd name="T7" fmla="*/ 1 h 1411"/>
              <a:gd name="T8" fmla="*/ 2495 w 2496"/>
              <a:gd name="T9" fmla="*/ 1 h 1411"/>
              <a:gd name="T10" fmla="*/ 2292 w 2496"/>
              <a:gd name="T11" fmla="*/ 270 h 1411"/>
              <a:gd name="T12" fmla="*/ 2292 w 2496"/>
              <a:gd name="T13" fmla="*/ 270 h 1411"/>
              <a:gd name="T14" fmla="*/ 2292 w 2496"/>
              <a:gd name="T15" fmla="*/ 598 h 1411"/>
              <a:gd name="T16" fmla="*/ 2292 w 2496"/>
              <a:gd name="T17" fmla="*/ 1012 h 1411"/>
              <a:gd name="T18" fmla="*/ 2292 w 2496"/>
              <a:gd name="T19" fmla="*/ 1140 h 1411"/>
              <a:gd name="T20" fmla="*/ 2292 w 2496"/>
              <a:gd name="T21" fmla="*/ 1140 h 1411"/>
              <a:gd name="T22" fmla="*/ 2089 w 2496"/>
              <a:gd name="T23" fmla="*/ 1410 h 1411"/>
              <a:gd name="T24" fmla="*/ 2089 w 2496"/>
              <a:gd name="T25" fmla="*/ 1410 h 1411"/>
              <a:gd name="T26" fmla="*/ 0 w 2496"/>
              <a:gd name="T27" fmla="*/ 1409 h 1411"/>
              <a:gd name="T28" fmla="*/ 0 w 2496"/>
              <a:gd name="T29" fmla="*/ 1409 h 1411"/>
              <a:gd name="T30" fmla="*/ 204 w 2496"/>
              <a:gd name="T31" fmla="*/ 1139 h 1411"/>
              <a:gd name="T32" fmla="*/ 204 w 2496"/>
              <a:gd name="T33" fmla="*/ 1139 h 1411"/>
              <a:gd name="T34" fmla="*/ 204 w 2496"/>
              <a:gd name="T35" fmla="*/ 1071 h 1411"/>
              <a:gd name="T36" fmla="*/ 204 w 2496"/>
              <a:gd name="T37" fmla="*/ 1017 h 1411"/>
              <a:gd name="T38" fmla="*/ 204 w 2496"/>
              <a:gd name="T39" fmla="*/ 269 h 1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96" h="1411">
                <a:moveTo>
                  <a:pt x="204" y="269"/>
                </a:moveTo>
                <a:cubicBezTo>
                  <a:pt x="204" y="120"/>
                  <a:pt x="294" y="0"/>
                  <a:pt x="406" y="0"/>
                </a:cubicBezTo>
                <a:lnTo>
                  <a:pt x="406" y="0"/>
                </a:lnTo>
                <a:lnTo>
                  <a:pt x="2495" y="1"/>
                </a:lnTo>
                <a:lnTo>
                  <a:pt x="2495" y="1"/>
                </a:lnTo>
                <a:cubicBezTo>
                  <a:pt x="2383" y="1"/>
                  <a:pt x="2292" y="121"/>
                  <a:pt x="2292" y="270"/>
                </a:cubicBezTo>
                <a:lnTo>
                  <a:pt x="2292" y="270"/>
                </a:lnTo>
                <a:lnTo>
                  <a:pt x="2292" y="598"/>
                </a:lnTo>
                <a:lnTo>
                  <a:pt x="2292" y="1012"/>
                </a:lnTo>
                <a:lnTo>
                  <a:pt x="2292" y="1140"/>
                </a:lnTo>
                <a:lnTo>
                  <a:pt x="2292" y="1140"/>
                </a:lnTo>
                <a:cubicBezTo>
                  <a:pt x="2292" y="1289"/>
                  <a:pt x="2202" y="1410"/>
                  <a:pt x="2089" y="1410"/>
                </a:cubicBezTo>
                <a:lnTo>
                  <a:pt x="2089" y="1410"/>
                </a:lnTo>
                <a:lnTo>
                  <a:pt x="0" y="1409"/>
                </a:lnTo>
                <a:lnTo>
                  <a:pt x="0" y="1409"/>
                </a:lnTo>
                <a:cubicBezTo>
                  <a:pt x="113" y="1409"/>
                  <a:pt x="204" y="1288"/>
                  <a:pt x="204" y="1139"/>
                </a:cubicBezTo>
                <a:lnTo>
                  <a:pt x="204" y="1139"/>
                </a:lnTo>
                <a:lnTo>
                  <a:pt x="204" y="1071"/>
                </a:lnTo>
                <a:lnTo>
                  <a:pt x="204" y="1017"/>
                </a:lnTo>
                <a:lnTo>
                  <a:pt x="204" y="269"/>
                </a:lnTo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7A67018B-92D3-4E4D-822C-0DD37DEE9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9020" y="3578165"/>
            <a:ext cx="2030666" cy="2490320"/>
          </a:xfrm>
          <a:custGeom>
            <a:avLst/>
            <a:gdLst>
              <a:gd name="T0" fmla="*/ 2843 w 2844"/>
              <a:gd name="T1" fmla="*/ 1803 h 3489"/>
              <a:gd name="T2" fmla="*/ 2819 w 2844"/>
              <a:gd name="T3" fmla="*/ 1843 h 3489"/>
              <a:gd name="T4" fmla="*/ 2267 w 2844"/>
              <a:gd name="T5" fmla="*/ 2513 h 3489"/>
              <a:gd name="T6" fmla="*/ 2071 w 2844"/>
              <a:gd name="T7" fmla="*/ 2752 h 3489"/>
              <a:gd name="T8" fmla="*/ 1520 w 2844"/>
              <a:gd name="T9" fmla="*/ 3422 h 3489"/>
              <a:gd name="T10" fmla="*/ 1323 w 2844"/>
              <a:gd name="T11" fmla="*/ 3422 h 3489"/>
              <a:gd name="T12" fmla="*/ 772 w 2844"/>
              <a:gd name="T13" fmla="*/ 2752 h 3489"/>
              <a:gd name="T14" fmla="*/ 575 w 2844"/>
              <a:gd name="T15" fmla="*/ 2513 h 3489"/>
              <a:gd name="T16" fmla="*/ 24 w 2844"/>
              <a:gd name="T17" fmla="*/ 1843 h 3489"/>
              <a:gd name="T18" fmla="*/ 0 w 2844"/>
              <a:gd name="T19" fmla="*/ 1803 h 3489"/>
              <a:gd name="T20" fmla="*/ 0 w 2844"/>
              <a:gd name="T21" fmla="*/ 1758 h 3489"/>
              <a:gd name="T22" fmla="*/ 80 w 2844"/>
              <a:gd name="T23" fmla="*/ 1723 h 3489"/>
              <a:gd name="T24" fmla="*/ 373 w 2844"/>
              <a:gd name="T25" fmla="*/ 1723 h 3489"/>
              <a:gd name="T26" fmla="*/ 373 w 2844"/>
              <a:gd name="T27" fmla="*/ 1575 h 3489"/>
              <a:gd name="T28" fmla="*/ 373 w 2844"/>
              <a:gd name="T29" fmla="*/ 1566 h 3489"/>
              <a:gd name="T30" fmla="*/ 373 w 2844"/>
              <a:gd name="T31" fmla="*/ 674 h 3489"/>
              <a:gd name="T32" fmla="*/ 373 w 2844"/>
              <a:gd name="T33" fmla="*/ 424 h 3489"/>
              <a:gd name="T34" fmla="*/ 374 w 2844"/>
              <a:gd name="T35" fmla="*/ 623 h 3489"/>
              <a:gd name="T36" fmla="*/ 374 w 2844"/>
              <a:gd name="T37" fmla="*/ 424 h 3489"/>
              <a:gd name="T38" fmla="*/ 374 w 2844"/>
              <a:gd name="T39" fmla="*/ 269 h 3489"/>
              <a:gd name="T40" fmla="*/ 373 w 2844"/>
              <a:gd name="T41" fmla="*/ 269 h 3489"/>
              <a:gd name="T42" fmla="*/ 169 w 2844"/>
              <a:gd name="T43" fmla="*/ 0 h 3489"/>
              <a:gd name="T44" fmla="*/ 2258 w 2844"/>
              <a:gd name="T45" fmla="*/ 1 h 3489"/>
              <a:gd name="T46" fmla="*/ 2462 w 2844"/>
              <a:gd name="T47" fmla="*/ 269 h 3489"/>
              <a:gd name="T48" fmla="*/ 2462 w 2844"/>
              <a:gd name="T49" fmla="*/ 324 h 3489"/>
              <a:gd name="T50" fmla="*/ 2462 w 2844"/>
              <a:gd name="T51" fmla="*/ 394 h 3489"/>
              <a:gd name="T52" fmla="*/ 2462 w 2844"/>
              <a:gd name="T53" fmla="*/ 424 h 3489"/>
              <a:gd name="T54" fmla="*/ 2462 w 2844"/>
              <a:gd name="T55" fmla="*/ 622 h 3489"/>
              <a:gd name="T56" fmla="*/ 2462 w 2844"/>
              <a:gd name="T57" fmla="*/ 424 h 3489"/>
              <a:gd name="T58" fmla="*/ 2462 w 2844"/>
              <a:gd name="T59" fmla="*/ 394 h 3489"/>
              <a:gd name="T60" fmla="*/ 2462 w 2844"/>
              <a:gd name="T61" fmla="*/ 324 h 3489"/>
              <a:gd name="T62" fmla="*/ 2462 w 2844"/>
              <a:gd name="T63" fmla="*/ 394 h 3489"/>
              <a:gd name="T64" fmla="*/ 2462 w 2844"/>
              <a:gd name="T65" fmla="*/ 424 h 3489"/>
              <a:gd name="T66" fmla="*/ 2462 w 2844"/>
              <a:gd name="T67" fmla="*/ 622 h 3489"/>
              <a:gd name="T68" fmla="*/ 2462 w 2844"/>
              <a:gd name="T69" fmla="*/ 674 h 3489"/>
              <a:gd name="T70" fmla="*/ 2462 w 2844"/>
              <a:gd name="T71" fmla="*/ 1723 h 3489"/>
              <a:gd name="T72" fmla="*/ 2762 w 2844"/>
              <a:gd name="T73" fmla="*/ 1723 h 3489"/>
              <a:gd name="T74" fmla="*/ 2843 w 2844"/>
              <a:gd name="T75" fmla="*/ 1759 h 3489"/>
              <a:gd name="T76" fmla="*/ 2843 w 2844"/>
              <a:gd name="T77" fmla="*/ 1803 h 3489"/>
              <a:gd name="T78" fmla="*/ 373 w 2844"/>
              <a:gd name="T79" fmla="*/ 424 h 3489"/>
              <a:gd name="T80" fmla="*/ 373 w 2844"/>
              <a:gd name="T81" fmla="*/ 401 h 3489"/>
              <a:gd name="T82" fmla="*/ 374 w 2844"/>
              <a:gd name="T83" fmla="*/ 424 h 3489"/>
              <a:gd name="T84" fmla="*/ 373 w 2844"/>
              <a:gd name="T85" fmla="*/ 424 h 3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44" h="3489">
                <a:moveTo>
                  <a:pt x="2843" y="1803"/>
                </a:moveTo>
                <a:cubicBezTo>
                  <a:pt x="2838" y="1816"/>
                  <a:pt x="2830" y="1829"/>
                  <a:pt x="2819" y="1843"/>
                </a:cubicBezTo>
                <a:lnTo>
                  <a:pt x="2267" y="2513"/>
                </a:lnTo>
                <a:cubicBezTo>
                  <a:pt x="2213" y="2578"/>
                  <a:pt x="2125" y="2686"/>
                  <a:pt x="2071" y="2752"/>
                </a:cubicBezTo>
                <a:lnTo>
                  <a:pt x="1520" y="3422"/>
                </a:lnTo>
                <a:cubicBezTo>
                  <a:pt x="1465" y="3488"/>
                  <a:pt x="1377" y="3488"/>
                  <a:pt x="1323" y="3422"/>
                </a:cubicBezTo>
                <a:lnTo>
                  <a:pt x="772" y="2752"/>
                </a:lnTo>
                <a:cubicBezTo>
                  <a:pt x="717" y="2686"/>
                  <a:pt x="629" y="2578"/>
                  <a:pt x="575" y="2513"/>
                </a:cubicBezTo>
                <a:lnTo>
                  <a:pt x="24" y="1843"/>
                </a:lnTo>
                <a:cubicBezTo>
                  <a:pt x="12" y="1829"/>
                  <a:pt x="4" y="1816"/>
                  <a:pt x="0" y="1803"/>
                </a:cubicBezTo>
                <a:lnTo>
                  <a:pt x="0" y="1758"/>
                </a:lnTo>
                <a:cubicBezTo>
                  <a:pt x="10" y="1737"/>
                  <a:pt x="38" y="1723"/>
                  <a:pt x="80" y="1723"/>
                </a:cubicBezTo>
                <a:lnTo>
                  <a:pt x="373" y="1723"/>
                </a:lnTo>
                <a:lnTo>
                  <a:pt x="373" y="1575"/>
                </a:lnTo>
                <a:lnTo>
                  <a:pt x="373" y="1566"/>
                </a:lnTo>
                <a:lnTo>
                  <a:pt x="373" y="674"/>
                </a:lnTo>
                <a:lnTo>
                  <a:pt x="373" y="424"/>
                </a:lnTo>
                <a:lnTo>
                  <a:pt x="374" y="623"/>
                </a:lnTo>
                <a:lnTo>
                  <a:pt x="374" y="424"/>
                </a:lnTo>
                <a:lnTo>
                  <a:pt x="374" y="269"/>
                </a:lnTo>
                <a:lnTo>
                  <a:pt x="373" y="269"/>
                </a:lnTo>
                <a:cubicBezTo>
                  <a:pt x="373" y="120"/>
                  <a:pt x="282" y="0"/>
                  <a:pt x="169" y="0"/>
                </a:cubicBezTo>
                <a:lnTo>
                  <a:pt x="2258" y="1"/>
                </a:lnTo>
                <a:cubicBezTo>
                  <a:pt x="2371" y="1"/>
                  <a:pt x="2462" y="120"/>
                  <a:pt x="2462" y="269"/>
                </a:cubicBezTo>
                <a:lnTo>
                  <a:pt x="2462" y="324"/>
                </a:lnTo>
                <a:lnTo>
                  <a:pt x="2462" y="394"/>
                </a:lnTo>
                <a:lnTo>
                  <a:pt x="2462" y="424"/>
                </a:lnTo>
                <a:lnTo>
                  <a:pt x="2462" y="622"/>
                </a:lnTo>
                <a:lnTo>
                  <a:pt x="2462" y="424"/>
                </a:lnTo>
                <a:lnTo>
                  <a:pt x="2462" y="394"/>
                </a:lnTo>
                <a:lnTo>
                  <a:pt x="2462" y="324"/>
                </a:lnTo>
                <a:lnTo>
                  <a:pt x="2462" y="394"/>
                </a:lnTo>
                <a:lnTo>
                  <a:pt x="2462" y="424"/>
                </a:lnTo>
                <a:lnTo>
                  <a:pt x="2462" y="622"/>
                </a:lnTo>
                <a:lnTo>
                  <a:pt x="2462" y="674"/>
                </a:lnTo>
                <a:lnTo>
                  <a:pt x="2462" y="1723"/>
                </a:lnTo>
                <a:lnTo>
                  <a:pt x="2762" y="1723"/>
                </a:lnTo>
                <a:cubicBezTo>
                  <a:pt x="2805" y="1723"/>
                  <a:pt x="2833" y="1737"/>
                  <a:pt x="2843" y="1759"/>
                </a:cubicBezTo>
                <a:lnTo>
                  <a:pt x="2843" y="1803"/>
                </a:lnTo>
                <a:close/>
                <a:moveTo>
                  <a:pt x="373" y="424"/>
                </a:moveTo>
                <a:lnTo>
                  <a:pt x="373" y="401"/>
                </a:lnTo>
                <a:lnTo>
                  <a:pt x="374" y="424"/>
                </a:lnTo>
                <a:lnTo>
                  <a:pt x="373" y="4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A8061D2-D59F-420C-B117-A81E25283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9215" y="1969374"/>
            <a:ext cx="1646571" cy="2616255"/>
          </a:xfrm>
          <a:prstGeom prst="round2SameRect">
            <a:avLst>
              <a:gd name="adj1" fmla="val 50000"/>
              <a:gd name="adj2" fmla="val 11011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Open Sans Light" panose="020B0306030504020204" pitchFamily="34" charset="0"/>
            </a:endParaRP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D3F7FE09-71D1-4675-8F59-2DCDFC4C3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3481" y="3578165"/>
            <a:ext cx="1781949" cy="1007463"/>
          </a:xfrm>
          <a:custGeom>
            <a:avLst/>
            <a:gdLst>
              <a:gd name="T0" fmla="*/ 204 w 2496"/>
              <a:gd name="T1" fmla="*/ 269 h 1411"/>
              <a:gd name="T2" fmla="*/ 406 w 2496"/>
              <a:gd name="T3" fmla="*/ 0 h 1411"/>
              <a:gd name="T4" fmla="*/ 406 w 2496"/>
              <a:gd name="T5" fmla="*/ 0 h 1411"/>
              <a:gd name="T6" fmla="*/ 2495 w 2496"/>
              <a:gd name="T7" fmla="*/ 1 h 1411"/>
              <a:gd name="T8" fmla="*/ 2495 w 2496"/>
              <a:gd name="T9" fmla="*/ 1 h 1411"/>
              <a:gd name="T10" fmla="*/ 2292 w 2496"/>
              <a:gd name="T11" fmla="*/ 270 h 1411"/>
              <a:gd name="T12" fmla="*/ 2292 w 2496"/>
              <a:gd name="T13" fmla="*/ 270 h 1411"/>
              <a:gd name="T14" fmla="*/ 2292 w 2496"/>
              <a:gd name="T15" fmla="*/ 598 h 1411"/>
              <a:gd name="T16" fmla="*/ 2292 w 2496"/>
              <a:gd name="T17" fmla="*/ 1012 h 1411"/>
              <a:gd name="T18" fmla="*/ 2292 w 2496"/>
              <a:gd name="T19" fmla="*/ 1140 h 1411"/>
              <a:gd name="T20" fmla="*/ 2292 w 2496"/>
              <a:gd name="T21" fmla="*/ 1140 h 1411"/>
              <a:gd name="T22" fmla="*/ 2089 w 2496"/>
              <a:gd name="T23" fmla="*/ 1410 h 1411"/>
              <a:gd name="T24" fmla="*/ 2089 w 2496"/>
              <a:gd name="T25" fmla="*/ 1410 h 1411"/>
              <a:gd name="T26" fmla="*/ 0 w 2496"/>
              <a:gd name="T27" fmla="*/ 1409 h 1411"/>
              <a:gd name="T28" fmla="*/ 0 w 2496"/>
              <a:gd name="T29" fmla="*/ 1409 h 1411"/>
              <a:gd name="T30" fmla="*/ 204 w 2496"/>
              <a:gd name="T31" fmla="*/ 1139 h 1411"/>
              <a:gd name="T32" fmla="*/ 204 w 2496"/>
              <a:gd name="T33" fmla="*/ 1139 h 1411"/>
              <a:gd name="T34" fmla="*/ 204 w 2496"/>
              <a:gd name="T35" fmla="*/ 1071 h 1411"/>
              <a:gd name="T36" fmla="*/ 204 w 2496"/>
              <a:gd name="T37" fmla="*/ 1017 h 1411"/>
              <a:gd name="T38" fmla="*/ 204 w 2496"/>
              <a:gd name="T39" fmla="*/ 269 h 1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96" h="1411">
                <a:moveTo>
                  <a:pt x="204" y="269"/>
                </a:moveTo>
                <a:cubicBezTo>
                  <a:pt x="204" y="120"/>
                  <a:pt x="294" y="0"/>
                  <a:pt x="406" y="0"/>
                </a:cubicBezTo>
                <a:lnTo>
                  <a:pt x="406" y="0"/>
                </a:lnTo>
                <a:lnTo>
                  <a:pt x="2495" y="1"/>
                </a:lnTo>
                <a:lnTo>
                  <a:pt x="2495" y="1"/>
                </a:lnTo>
                <a:cubicBezTo>
                  <a:pt x="2383" y="1"/>
                  <a:pt x="2292" y="121"/>
                  <a:pt x="2292" y="270"/>
                </a:cubicBezTo>
                <a:lnTo>
                  <a:pt x="2292" y="270"/>
                </a:lnTo>
                <a:lnTo>
                  <a:pt x="2292" y="598"/>
                </a:lnTo>
                <a:lnTo>
                  <a:pt x="2292" y="1012"/>
                </a:lnTo>
                <a:lnTo>
                  <a:pt x="2292" y="1140"/>
                </a:lnTo>
                <a:lnTo>
                  <a:pt x="2292" y="1140"/>
                </a:lnTo>
                <a:cubicBezTo>
                  <a:pt x="2292" y="1289"/>
                  <a:pt x="2202" y="1410"/>
                  <a:pt x="2089" y="1410"/>
                </a:cubicBezTo>
                <a:lnTo>
                  <a:pt x="2089" y="1410"/>
                </a:lnTo>
                <a:lnTo>
                  <a:pt x="0" y="1409"/>
                </a:lnTo>
                <a:lnTo>
                  <a:pt x="0" y="1409"/>
                </a:lnTo>
                <a:cubicBezTo>
                  <a:pt x="113" y="1409"/>
                  <a:pt x="204" y="1288"/>
                  <a:pt x="204" y="1139"/>
                </a:cubicBezTo>
                <a:lnTo>
                  <a:pt x="204" y="1139"/>
                </a:lnTo>
                <a:lnTo>
                  <a:pt x="204" y="1071"/>
                </a:lnTo>
                <a:lnTo>
                  <a:pt x="204" y="1017"/>
                </a:lnTo>
                <a:lnTo>
                  <a:pt x="204" y="269"/>
                </a:lnTo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A43C9107-DE6C-4F47-9E05-CE86273DC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0343" y="3578165"/>
            <a:ext cx="2030666" cy="2490320"/>
          </a:xfrm>
          <a:custGeom>
            <a:avLst/>
            <a:gdLst>
              <a:gd name="T0" fmla="*/ 2843 w 2844"/>
              <a:gd name="T1" fmla="*/ 1803 h 3489"/>
              <a:gd name="T2" fmla="*/ 2819 w 2844"/>
              <a:gd name="T3" fmla="*/ 1843 h 3489"/>
              <a:gd name="T4" fmla="*/ 2267 w 2844"/>
              <a:gd name="T5" fmla="*/ 2513 h 3489"/>
              <a:gd name="T6" fmla="*/ 2071 w 2844"/>
              <a:gd name="T7" fmla="*/ 2752 h 3489"/>
              <a:gd name="T8" fmla="*/ 1520 w 2844"/>
              <a:gd name="T9" fmla="*/ 3422 h 3489"/>
              <a:gd name="T10" fmla="*/ 1323 w 2844"/>
              <a:gd name="T11" fmla="*/ 3422 h 3489"/>
              <a:gd name="T12" fmla="*/ 772 w 2844"/>
              <a:gd name="T13" fmla="*/ 2752 h 3489"/>
              <a:gd name="T14" fmla="*/ 575 w 2844"/>
              <a:gd name="T15" fmla="*/ 2513 h 3489"/>
              <a:gd name="T16" fmla="*/ 24 w 2844"/>
              <a:gd name="T17" fmla="*/ 1843 h 3489"/>
              <a:gd name="T18" fmla="*/ 0 w 2844"/>
              <a:gd name="T19" fmla="*/ 1803 h 3489"/>
              <a:gd name="T20" fmla="*/ 0 w 2844"/>
              <a:gd name="T21" fmla="*/ 1758 h 3489"/>
              <a:gd name="T22" fmla="*/ 80 w 2844"/>
              <a:gd name="T23" fmla="*/ 1723 h 3489"/>
              <a:gd name="T24" fmla="*/ 373 w 2844"/>
              <a:gd name="T25" fmla="*/ 1723 h 3489"/>
              <a:gd name="T26" fmla="*/ 373 w 2844"/>
              <a:gd name="T27" fmla="*/ 1575 h 3489"/>
              <a:gd name="T28" fmla="*/ 373 w 2844"/>
              <a:gd name="T29" fmla="*/ 1566 h 3489"/>
              <a:gd name="T30" fmla="*/ 373 w 2844"/>
              <a:gd name="T31" fmla="*/ 674 h 3489"/>
              <a:gd name="T32" fmla="*/ 373 w 2844"/>
              <a:gd name="T33" fmla="*/ 424 h 3489"/>
              <a:gd name="T34" fmla="*/ 374 w 2844"/>
              <a:gd name="T35" fmla="*/ 623 h 3489"/>
              <a:gd name="T36" fmla="*/ 374 w 2844"/>
              <a:gd name="T37" fmla="*/ 424 h 3489"/>
              <a:gd name="T38" fmla="*/ 374 w 2844"/>
              <a:gd name="T39" fmla="*/ 269 h 3489"/>
              <a:gd name="T40" fmla="*/ 373 w 2844"/>
              <a:gd name="T41" fmla="*/ 269 h 3489"/>
              <a:gd name="T42" fmla="*/ 169 w 2844"/>
              <a:gd name="T43" fmla="*/ 0 h 3489"/>
              <a:gd name="T44" fmla="*/ 2258 w 2844"/>
              <a:gd name="T45" fmla="*/ 1 h 3489"/>
              <a:gd name="T46" fmla="*/ 2462 w 2844"/>
              <a:gd name="T47" fmla="*/ 269 h 3489"/>
              <a:gd name="T48" fmla="*/ 2462 w 2844"/>
              <a:gd name="T49" fmla="*/ 324 h 3489"/>
              <a:gd name="T50" fmla="*/ 2462 w 2844"/>
              <a:gd name="T51" fmla="*/ 394 h 3489"/>
              <a:gd name="T52" fmla="*/ 2462 w 2844"/>
              <a:gd name="T53" fmla="*/ 424 h 3489"/>
              <a:gd name="T54" fmla="*/ 2462 w 2844"/>
              <a:gd name="T55" fmla="*/ 622 h 3489"/>
              <a:gd name="T56" fmla="*/ 2462 w 2844"/>
              <a:gd name="T57" fmla="*/ 424 h 3489"/>
              <a:gd name="T58" fmla="*/ 2462 w 2844"/>
              <a:gd name="T59" fmla="*/ 394 h 3489"/>
              <a:gd name="T60" fmla="*/ 2462 w 2844"/>
              <a:gd name="T61" fmla="*/ 324 h 3489"/>
              <a:gd name="T62" fmla="*/ 2462 w 2844"/>
              <a:gd name="T63" fmla="*/ 394 h 3489"/>
              <a:gd name="T64" fmla="*/ 2462 w 2844"/>
              <a:gd name="T65" fmla="*/ 424 h 3489"/>
              <a:gd name="T66" fmla="*/ 2462 w 2844"/>
              <a:gd name="T67" fmla="*/ 622 h 3489"/>
              <a:gd name="T68" fmla="*/ 2462 w 2844"/>
              <a:gd name="T69" fmla="*/ 674 h 3489"/>
              <a:gd name="T70" fmla="*/ 2462 w 2844"/>
              <a:gd name="T71" fmla="*/ 1723 h 3489"/>
              <a:gd name="T72" fmla="*/ 2762 w 2844"/>
              <a:gd name="T73" fmla="*/ 1723 h 3489"/>
              <a:gd name="T74" fmla="*/ 2843 w 2844"/>
              <a:gd name="T75" fmla="*/ 1759 h 3489"/>
              <a:gd name="T76" fmla="*/ 2843 w 2844"/>
              <a:gd name="T77" fmla="*/ 1803 h 3489"/>
              <a:gd name="T78" fmla="*/ 373 w 2844"/>
              <a:gd name="T79" fmla="*/ 424 h 3489"/>
              <a:gd name="T80" fmla="*/ 373 w 2844"/>
              <a:gd name="T81" fmla="*/ 401 h 3489"/>
              <a:gd name="T82" fmla="*/ 374 w 2844"/>
              <a:gd name="T83" fmla="*/ 424 h 3489"/>
              <a:gd name="T84" fmla="*/ 373 w 2844"/>
              <a:gd name="T85" fmla="*/ 424 h 3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44" h="3489">
                <a:moveTo>
                  <a:pt x="2843" y="1803"/>
                </a:moveTo>
                <a:cubicBezTo>
                  <a:pt x="2838" y="1816"/>
                  <a:pt x="2830" y="1829"/>
                  <a:pt x="2819" y="1843"/>
                </a:cubicBezTo>
                <a:lnTo>
                  <a:pt x="2267" y="2513"/>
                </a:lnTo>
                <a:cubicBezTo>
                  <a:pt x="2213" y="2578"/>
                  <a:pt x="2125" y="2686"/>
                  <a:pt x="2071" y="2752"/>
                </a:cubicBezTo>
                <a:lnTo>
                  <a:pt x="1520" y="3422"/>
                </a:lnTo>
                <a:cubicBezTo>
                  <a:pt x="1465" y="3488"/>
                  <a:pt x="1377" y="3488"/>
                  <a:pt x="1323" y="3422"/>
                </a:cubicBezTo>
                <a:lnTo>
                  <a:pt x="772" y="2752"/>
                </a:lnTo>
                <a:cubicBezTo>
                  <a:pt x="717" y="2686"/>
                  <a:pt x="629" y="2578"/>
                  <a:pt x="575" y="2513"/>
                </a:cubicBezTo>
                <a:lnTo>
                  <a:pt x="24" y="1843"/>
                </a:lnTo>
                <a:cubicBezTo>
                  <a:pt x="12" y="1829"/>
                  <a:pt x="4" y="1816"/>
                  <a:pt x="0" y="1803"/>
                </a:cubicBezTo>
                <a:lnTo>
                  <a:pt x="0" y="1758"/>
                </a:lnTo>
                <a:cubicBezTo>
                  <a:pt x="10" y="1737"/>
                  <a:pt x="38" y="1723"/>
                  <a:pt x="80" y="1723"/>
                </a:cubicBezTo>
                <a:lnTo>
                  <a:pt x="373" y="1723"/>
                </a:lnTo>
                <a:lnTo>
                  <a:pt x="373" y="1575"/>
                </a:lnTo>
                <a:lnTo>
                  <a:pt x="373" y="1566"/>
                </a:lnTo>
                <a:lnTo>
                  <a:pt x="373" y="674"/>
                </a:lnTo>
                <a:lnTo>
                  <a:pt x="373" y="424"/>
                </a:lnTo>
                <a:lnTo>
                  <a:pt x="374" y="623"/>
                </a:lnTo>
                <a:lnTo>
                  <a:pt x="374" y="424"/>
                </a:lnTo>
                <a:lnTo>
                  <a:pt x="374" y="269"/>
                </a:lnTo>
                <a:lnTo>
                  <a:pt x="373" y="269"/>
                </a:lnTo>
                <a:cubicBezTo>
                  <a:pt x="373" y="120"/>
                  <a:pt x="282" y="0"/>
                  <a:pt x="169" y="0"/>
                </a:cubicBezTo>
                <a:lnTo>
                  <a:pt x="2258" y="1"/>
                </a:lnTo>
                <a:cubicBezTo>
                  <a:pt x="2371" y="1"/>
                  <a:pt x="2462" y="120"/>
                  <a:pt x="2462" y="269"/>
                </a:cubicBezTo>
                <a:lnTo>
                  <a:pt x="2462" y="324"/>
                </a:lnTo>
                <a:lnTo>
                  <a:pt x="2462" y="394"/>
                </a:lnTo>
                <a:lnTo>
                  <a:pt x="2462" y="424"/>
                </a:lnTo>
                <a:lnTo>
                  <a:pt x="2462" y="622"/>
                </a:lnTo>
                <a:lnTo>
                  <a:pt x="2462" y="424"/>
                </a:lnTo>
                <a:lnTo>
                  <a:pt x="2462" y="394"/>
                </a:lnTo>
                <a:lnTo>
                  <a:pt x="2462" y="324"/>
                </a:lnTo>
                <a:lnTo>
                  <a:pt x="2462" y="394"/>
                </a:lnTo>
                <a:lnTo>
                  <a:pt x="2462" y="424"/>
                </a:lnTo>
                <a:lnTo>
                  <a:pt x="2462" y="622"/>
                </a:lnTo>
                <a:lnTo>
                  <a:pt x="2462" y="674"/>
                </a:lnTo>
                <a:lnTo>
                  <a:pt x="2462" y="1723"/>
                </a:lnTo>
                <a:lnTo>
                  <a:pt x="2762" y="1723"/>
                </a:lnTo>
                <a:cubicBezTo>
                  <a:pt x="2805" y="1723"/>
                  <a:pt x="2833" y="1737"/>
                  <a:pt x="2843" y="1759"/>
                </a:cubicBezTo>
                <a:lnTo>
                  <a:pt x="2843" y="1803"/>
                </a:lnTo>
                <a:close/>
                <a:moveTo>
                  <a:pt x="373" y="424"/>
                </a:moveTo>
                <a:lnTo>
                  <a:pt x="373" y="401"/>
                </a:lnTo>
                <a:lnTo>
                  <a:pt x="374" y="424"/>
                </a:lnTo>
                <a:lnTo>
                  <a:pt x="373" y="4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/>
          </a:p>
        </p:txBody>
      </p:sp>
      <p:sp>
        <p:nvSpPr>
          <p:cNvPr id="20" name="Oval 32">
            <a:extLst>
              <a:ext uri="{FF2B5EF4-FFF2-40B4-BE49-F238E27FC236}">
                <a16:creationId xmlns:a16="http://schemas.microsoft.com/office/drawing/2014/main" id="{DA5A45F7-3294-42B9-991C-82D23ADE9E4C}"/>
              </a:ext>
            </a:extLst>
          </p:cNvPr>
          <p:cNvSpPr/>
          <p:nvPr/>
        </p:nvSpPr>
        <p:spPr>
          <a:xfrm>
            <a:off x="3831483" y="2170071"/>
            <a:ext cx="1276742" cy="12767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Open Sans Light" panose="020B0306030504020204" pitchFamily="34" charset="0"/>
            </a:endParaRPr>
          </a:p>
        </p:txBody>
      </p:sp>
      <p:sp>
        <p:nvSpPr>
          <p:cNvPr id="21" name="Oval 33">
            <a:extLst>
              <a:ext uri="{FF2B5EF4-FFF2-40B4-BE49-F238E27FC236}">
                <a16:creationId xmlns:a16="http://schemas.microsoft.com/office/drawing/2014/main" id="{89D5A8CC-F580-4F06-9057-E47069EBB983}"/>
              </a:ext>
            </a:extLst>
          </p:cNvPr>
          <p:cNvSpPr/>
          <p:nvPr/>
        </p:nvSpPr>
        <p:spPr>
          <a:xfrm>
            <a:off x="6572806" y="2170071"/>
            <a:ext cx="1276742" cy="127674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Open Sans Light" panose="020B0306030504020204" pitchFamily="34" charset="0"/>
            </a:endParaRPr>
          </a:p>
        </p:txBody>
      </p:sp>
      <p:sp>
        <p:nvSpPr>
          <p:cNvPr id="22" name="Oval 34">
            <a:extLst>
              <a:ext uri="{FF2B5EF4-FFF2-40B4-BE49-F238E27FC236}">
                <a16:creationId xmlns:a16="http://schemas.microsoft.com/office/drawing/2014/main" id="{9789CC87-C3AF-4FA0-A769-7415F790000D}"/>
              </a:ext>
            </a:extLst>
          </p:cNvPr>
          <p:cNvSpPr/>
          <p:nvPr/>
        </p:nvSpPr>
        <p:spPr>
          <a:xfrm>
            <a:off x="9315058" y="2170071"/>
            <a:ext cx="1276742" cy="127674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Open Sans Light" panose="020B0306030504020204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B83CF43-B17A-44E5-80EC-99B356DBE2B9}"/>
              </a:ext>
            </a:extLst>
          </p:cNvPr>
          <p:cNvSpPr txBox="1">
            <a:spLocks/>
          </p:cNvSpPr>
          <p:nvPr/>
        </p:nvSpPr>
        <p:spPr>
          <a:xfrm>
            <a:off x="9485372" y="4788255"/>
            <a:ext cx="1960607" cy="28796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defPPr>
              <a:defRPr lang="es-CO"/>
            </a:defPPr>
            <a:lvl1pPr indent="0" algn="ctr" defTabSz="1087636">
              <a:lnSpc>
                <a:spcPts val="2050"/>
              </a:lnSpc>
              <a:spcBef>
                <a:spcPct val="20000"/>
              </a:spcBef>
              <a:buFont typeface="Arial"/>
              <a:buNone/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O" sz="1400"/>
              <a:t>Autocomparación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2B1F8C48-0A69-4D3F-B30F-CB294A40149C}"/>
              </a:ext>
            </a:extLst>
          </p:cNvPr>
          <p:cNvSpPr txBox="1">
            <a:spLocks/>
          </p:cNvSpPr>
          <p:nvPr/>
        </p:nvSpPr>
        <p:spPr>
          <a:xfrm>
            <a:off x="6978782" y="4491444"/>
            <a:ext cx="1439776" cy="584775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defPPr>
              <a:defRPr lang="es-CO"/>
            </a:defPPr>
            <a:lvl1pPr indent="0" algn="ctr" defTabSz="1087636">
              <a:lnSpc>
                <a:spcPts val="2050"/>
              </a:lnSpc>
              <a:spcBef>
                <a:spcPct val="20000"/>
              </a:spcBef>
              <a:buFont typeface="Arial"/>
              <a:buNone/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Ajuste de desviaciones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9EC73905-BFDA-4CAC-AF6F-B8D06BE1ADE6}"/>
              </a:ext>
            </a:extLst>
          </p:cNvPr>
          <p:cNvSpPr txBox="1">
            <a:spLocks/>
          </p:cNvSpPr>
          <p:nvPr/>
        </p:nvSpPr>
        <p:spPr>
          <a:xfrm>
            <a:off x="4351792" y="4335394"/>
            <a:ext cx="1262476" cy="85408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50"/>
              </a:lnSpc>
            </a:pPr>
            <a:r>
              <a:rPr lang="es-CO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Mediciones de contraste</a:t>
            </a:r>
          </a:p>
        </p:txBody>
      </p:sp>
      <p:pic>
        <p:nvPicPr>
          <p:cNvPr id="5122" name="Picture 2" descr="Iconos Comparar - Descarga gratis, PNG y vector">
            <a:extLst>
              <a:ext uri="{FF2B5EF4-FFF2-40B4-BE49-F238E27FC236}">
                <a16:creationId xmlns:a16="http://schemas.microsoft.com/office/drawing/2014/main" id="{E9F3EABD-DFE4-43FE-A137-B8F899BAF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637" y="2344098"/>
            <a:ext cx="8477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reeform 12">
            <a:extLst>
              <a:ext uri="{FF2B5EF4-FFF2-40B4-BE49-F238E27FC236}">
                <a16:creationId xmlns:a16="http://schemas.microsoft.com/office/drawing/2014/main" id="{A3182139-EF09-4A28-B39D-F604A2DCAAF2}"/>
              </a:ext>
            </a:extLst>
          </p:cNvPr>
          <p:cNvSpPr>
            <a:spLocks noEditPoints="1"/>
          </p:cNvSpPr>
          <p:nvPr/>
        </p:nvSpPr>
        <p:spPr bwMode="auto">
          <a:xfrm>
            <a:off x="6919733" y="2525326"/>
            <a:ext cx="582887" cy="496887"/>
          </a:xfrm>
          <a:custGeom>
            <a:avLst/>
            <a:gdLst>
              <a:gd name="T0" fmla="*/ 201 w 215"/>
              <a:gd name="T1" fmla="*/ 202 h 215"/>
              <a:gd name="T2" fmla="*/ 188 w 215"/>
              <a:gd name="T3" fmla="*/ 94 h 215"/>
              <a:gd name="T4" fmla="*/ 155 w 215"/>
              <a:gd name="T5" fmla="*/ 108 h 215"/>
              <a:gd name="T6" fmla="*/ 148 w 215"/>
              <a:gd name="T7" fmla="*/ 202 h 215"/>
              <a:gd name="T8" fmla="*/ 134 w 215"/>
              <a:gd name="T9" fmla="*/ 27 h 215"/>
              <a:gd name="T10" fmla="*/ 101 w 215"/>
              <a:gd name="T11" fmla="*/ 41 h 215"/>
              <a:gd name="T12" fmla="*/ 94 w 215"/>
              <a:gd name="T13" fmla="*/ 202 h 215"/>
              <a:gd name="T14" fmla="*/ 81 w 215"/>
              <a:gd name="T15" fmla="*/ 128 h 215"/>
              <a:gd name="T16" fmla="*/ 47 w 215"/>
              <a:gd name="T17" fmla="*/ 141 h 215"/>
              <a:gd name="T18" fmla="*/ 14 w 215"/>
              <a:gd name="T19" fmla="*/ 202 h 215"/>
              <a:gd name="T20" fmla="*/ 27 w 215"/>
              <a:gd name="T21" fmla="*/ 175 h 215"/>
              <a:gd name="T22" fmla="*/ 27 w 215"/>
              <a:gd name="T23" fmla="*/ 161 h 215"/>
              <a:gd name="T24" fmla="*/ 14 w 215"/>
              <a:gd name="T25" fmla="*/ 141 h 215"/>
              <a:gd name="T26" fmla="*/ 14 w 215"/>
              <a:gd name="T27" fmla="*/ 128 h 215"/>
              <a:gd name="T28" fmla="*/ 27 w 215"/>
              <a:gd name="T29" fmla="*/ 108 h 215"/>
              <a:gd name="T30" fmla="*/ 27 w 215"/>
              <a:gd name="T31" fmla="*/ 94 h 215"/>
              <a:gd name="T32" fmla="*/ 14 w 215"/>
              <a:gd name="T33" fmla="*/ 74 h 215"/>
              <a:gd name="T34" fmla="*/ 14 w 215"/>
              <a:gd name="T35" fmla="*/ 61 h 215"/>
              <a:gd name="T36" fmla="*/ 27 w 215"/>
              <a:gd name="T37" fmla="*/ 41 h 215"/>
              <a:gd name="T38" fmla="*/ 27 w 215"/>
              <a:gd name="T39" fmla="*/ 27 h 215"/>
              <a:gd name="T40" fmla="*/ 14 w 215"/>
              <a:gd name="T41" fmla="*/ 7 h 215"/>
              <a:gd name="T42" fmla="*/ 0 w 215"/>
              <a:gd name="T43" fmla="*/ 7 h 215"/>
              <a:gd name="T44" fmla="*/ 14 w 215"/>
              <a:gd name="T45" fmla="*/ 215 h 215"/>
              <a:gd name="T46" fmla="*/ 215 w 215"/>
              <a:gd name="T47" fmla="*/ 208 h 215"/>
              <a:gd name="T48" fmla="*/ 168 w 215"/>
              <a:gd name="T49" fmla="*/ 108 h 215"/>
              <a:gd name="T50" fmla="*/ 188 w 215"/>
              <a:gd name="T51" fmla="*/ 202 h 215"/>
              <a:gd name="T52" fmla="*/ 168 w 215"/>
              <a:gd name="T53" fmla="*/ 108 h 215"/>
              <a:gd name="T54" fmla="*/ 134 w 215"/>
              <a:gd name="T55" fmla="*/ 41 h 215"/>
              <a:gd name="T56" fmla="*/ 114 w 215"/>
              <a:gd name="T57" fmla="*/ 202 h 215"/>
              <a:gd name="T58" fmla="*/ 61 w 215"/>
              <a:gd name="T59" fmla="*/ 141 h 215"/>
              <a:gd name="T60" fmla="*/ 81 w 215"/>
              <a:gd name="T61" fmla="*/ 202 h 215"/>
              <a:gd name="T62" fmla="*/ 61 w 215"/>
              <a:gd name="T63" fmla="*/ 141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15" h="215">
                <a:moveTo>
                  <a:pt x="208" y="202"/>
                </a:moveTo>
                <a:cubicBezTo>
                  <a:pt x="201" y="202"/>
                  <a:pt x="201" y="202"/>
                  <a:pt x="201" y="202"/>
                </a:cubicBezTo>
                <a:cubicBezTo>
                  <a:pt x="201" y="108"/>
                  <a:pt x="201" y="108"/>
                  <a:pt x="201" y="108"/>
                </a:cubicBezTo>
                <a:cubicBezTo>
                  <a:pt x="201" y="100"/>
                  <a:pt x="195" y="94"/>
                  <a:pt x="188" y="94"/>
                </a:cubicBezTo>
                <a:cubicBezTo>
                  <a:pt x="168" y="94"/>
                  <a:pt x="168" y="94"/>
                  <a:pt x="168" y="94"/>
                </a:cubicBezTo>
                <a:cubicBezTo>
                  <a:pt x="161" y="94"/>
                  <a:pt x="155" y="100"/>
                  <a:pt x="155" y="108"/>
                </a:cubicBezTo>
                <a:cubicBezTo>
                  <a:pt x="155" y="202"/>
                  <a:pt x="155" y="202"/>
                  <a:pt x="155" y="202"/>
                </a:cubicBezTo>
                <a:cubicBezTo>
                  <a:pt x="148" y="202"/>
                  <a:pt x="148" y="202"/>
                  <a:pt x="148" y="202"/>
                </a:cubicBezTo>
                <a:cubicBezTo>
                  <a:pt x="148" y="41"/>
                  <a:pt x="148" y="41"/>
                  <a:pt x="148" y="41"/>
                </a:cubicBezTo>
                <a:cubicBezTo>
                  <a:pt x="148" y="33"/>
                  <a:pt x="142" y="27"/>
                  <a:pt x="134" y="27"/>
                </a:cubicBezTo>
                <a:cubicBezTo>
                  <a:pt x="114" y="27"/>
                  <a:pt x="114" y="27"/>
                  <a:pt x="114" y="27"/>
                </a:cubicBezTo>
                <a:cubicBezTo>
                  <a:pt x="107" y="27"/>
                  <a:pt x="101" y="33"/>
                  <a:pt x="101" y="41"/>
                </a:cubicBezTo>
                <a:cubicBezTo>
                  <a:pt x="101" y="202"/>
                  <a:pt x="101" y="202"/>
                  <a:pt x="101" y="202"/>
                </a:cubicBezTo>
                <a:cubicBezTo>
                  <a:pt x="94" y="202"/>
                  <a:pt x="94" y="202"/>
                  <a:pt x="94" y="202"/>
                </a:cubicBezTo>
                <a:cubicBezTo>
                  <a:pt x="94" y="141"/>
                  <a:pt x="94" y="141"/>
                  <a:pt x="94" y="141"/>
                </a:cubicBezTo>
                <a:cubicBezTo>
                  <a:pt x="94" y="134"/>
                  <a:pt x="88" y="128"/>
                  <a:pt x="81" y="128"/>
                </a:cubicBezTo>
                <a:cubicBezTo>
                  <a:pt x="61" y="128"/>
                  <a:pt x="61" y="128"/>
                  <a:pt x="61" y="128"/>
                </a:cubicBezTo>
                <a:cubicBezTo>
                  <a:pt x="53" y="128"/>
                  <a:pt x="47" y="134"/>
                  <a:pt x="47" y="141"/>
                </a:cubicBezTo>
                <a:cubicBezTo>
                  <a:pt x="47" y="202"/>
                  <a:pt x="47" y="202"/>
                  <a:pt x="47" y="202"/>
                </a:cubicBezTo>
                <a:cubicBezTo>
                  <a:pt x="14" y="202"/>
                  <a:pt x="14" y="202"/>
                  <a:pt x="14" y="202"/>
                </a:cubicBezTo>
                <a:cubicBezTo>
                  <a:pt x="14" y="175"/>
                  <a:pt x="14" y="175"/>
                  <a:pt x="14" y="175"/>
                </a:cubicBezTo>
                <a:cubicBezTo>
                  <a:pt x="27" y="175"/>
                  <a:pt x="27" y="175"/>
                  <a:pt x="27" y="175"/>
                </a:cubicBezTo>
                <a:cubicBezTo>
                  <a:pt x="31" y="175"/>
                  <a:pt x="34" y="172"/>
                  <a:pt x="34" y="168"/>
                </a:cubicBezTo>
                <a:cubicBezTo>
                  <a:pt x="34" y="164"/>
                  <a:pt x="31" y="161"/>
                  <a:pt x="27" y="161"/>
                </a:cubicBezTo>
                <a:cubicBezTo>
                  <a:pt x="14" y="161"/>
                  <a:pt x="14" y="161"/>
                  <a:pt x="14" y="161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7" y="141"/>
                  <a:pt x="20" y="138"/>
                  <a:pt x="20" y="134"/>
                </a:cubicBezTo>
                <a:cubicBezTo>
                  <a:pt x="20" y="131"/>
                  <a:pt x="17" y="128"/>
                  <a:pt x="14" y="128"/>
                </a:cubicBezTo>
                <a:cubicBezTo>
                  <a:pt x="14" y="108"/>
                  <a:pt x="14" y="108"/>
                  <a:pt x="14" y="108"/>
                </a:cubicBezTo>
                <a:cubicBezTo>
                  <a:pt x="27" y="108"/>
                  <a:pt x="27" y="108"/>
                  <a:pt x="27" y="108"/>
                </a:cubicBezTo>
                <a:cubicBezTo>
                  <a:pt x="31" y="108"/>
                  <a:pt x="34" y="105"/>
                  <a:pt x="34" y="101"/>
                </a:cubicBezTo>
                <a:cubicBezTo>
                  <a:pt x="34" y="97"/>
                  <a:pt x="31" y="94"/>
                  <a:pt x="27" y="94"/>
                </a:cubicBezTo>
                <a:cubicBezTo>
                  <a:pt x="14" y="94"/>
                  <a:pt x="14" y="94"/>
                  <a:pt x="14" y="94"/>
                </a:cubicBezTo>
                <a:cubicBezTo>
                  <a:pt x="14" y="74"/>
                  <a:pt x="14" y="74"/>
                  <a:pt x="14" y="74"/>
                </a:cubicBezTo>
                <a:cubicBezTo>
                  <a:pt x="17" y="74"/>
                  <a:pt x="20" y="71"/>
                  <a:pt x="20" y="67"/>
                </a:cubicBezTo>
                <a:cubicBezTo>
                  <a:pt x="20" y="64"/>
                  <a:pt x="17" y="61"/>
                  <a:pt x="14" y="61"/>
                </a:cubicBezTo>
                <a:cubicBezTo>
                  <a:pt x="14" y="41"/>
                  <a:pt x="14" y="41"/>
                  <a:pt x="14" y="41"/>
                </a:cubicBezTo>
                <a:cubicBezTo>
                  <a:pt x="27" y="41"/>
                  <a:pt x="27" y="41"/>
                  <a:pt x="27" y="41"/>
                </a:cubicBezTo>
                <a:cubicBezTo>
                  <a:pt x="31" y="41"/>
                  <a:pt x="34" y="37"/>
                  <a:pt x="34" y="34"/>
                </a:cubicBezTo>
                <a:cubicBezTo>
                  <a:pt x="34" y="30"/>
                  <a:pt x="31" y="27"/>
                  <a:pt x="27" y="27"/>
                </a:cubicBezTo>
                <a:cubicBezTo>
                  <a:pt x="14" y="27"/>
                  <a:pt x="14" y="27"/>
                  <a:pt x="14" y="2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3"/>
                  <a:pt x="11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202"/>
                  <a:pt x="0" y="202"/>
                  <a:pt x="0" y="202"/>
                </a:cubicBezTo>
                <a:cubicBezTo>
                  <a:pt x="0" y="209"/>
                  <a:pt x="6" y="215"/>
                  <a:pt x="14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12" y="215"/>
                  <a:pt x="215" y="212"/>
                  <a:pt x="215" y="208"/>
                </a:cubicBezTo>
                <a:cubicBezTo>
                  <a:pt x="215" y="205"/>
                  <a:pt x="212" y="202"/>
                  <a:pt x="208" y="202"/>
                </a:cubicBezTo>
                <a:close/>
                <a:moveTo>
                  <a:pt x="168" y="108"/>
                </a:moveTo>
                <a:cubicBezTo>
                  <a:pt x="188" y="108"/>
                  <a:pt x="188" y="108"/>
                  <a:pt x="188" y="108"/>
                </a:cubicBezTo>
                <a:cubicBezTo>
                  <a:pt x="188" y="202"/>
                  <a:pt x="188" y="202"/>
                  <a:pt x="188" y="202"/>
                </a:cubicBezTo>
                <a:cubicBezTo>
                  <a:pt x="168" y="202"/>
                  <a:pt x="168" y="202"/>
                  <a:pt x="168" y="202"/>
                </a:cubicBezTo>
                <a:lnTo>
                  <a:pt x="168" y="108"/>
                </a:lnTo>
                <a:close/>
                <a:moveTo>
                  <a:pt x="114" y="41"/>
                </a:moveTo>
                <a:cubicBezTo>
                  <a:pt x="134" y="41"/>
                  <a:pt x="134" y="41"/>
                  <a:pt x="134" y="41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14" y="202"/>
                  <a:pt x="114" y="202"/>
                  <a:pt x="114" y="202"/>
                </a:cubicBezTo>
                <a:lnTo>
                  <a:pt x="114" y="41"/>
                </a:lnTo>
                <a:close/>
                <a:moveTo>
                  <a:pt x="61" y="141"/>
                </a:moveTo>
                <a:cubicBezTo>
                  <a:pt x="81" y="141"/>
                  <a:pt x="81" y="141"/>
                  <a:pt x="81" y="141"/>
                </a:cubicBezTo>
                <a:cubicBezTo>
                  <a:pt x="81" y="202"/>
                  <a:pt x="81" y="202"/>
                  <a:pt x="81" y="202"/>
                </a:cubicBezTo>
                <a:cubicBezTo>
                  <a:pt x="61" y="202"/>
                  <a:pt x="61" y="202"/>
                  <a:pt x="61" y="202"/>
                </a:cubicBezTo>
                <a:lnTo>
                  <a:pt x="61" y="141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4" name="Picture 4" descr="Comparación - Iconos gratis de seo y web">
            <a:extLst>
              <a:ext uri="{FF2B5EF4-FFF2-40B4-BE49-F238E27FC236}">
                <a16:creationId xmlns:a16="http://schemas.microsoft.com/office/drawing/2014/main" id="{69C3A39C-C758-4FE2-81CB-1E99A0E83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42" y="2425061"/>
            <a:ext cx="766762" cy="76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393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73907D4-CB6F-AE4E-92F9-D52955BEC9AE}"/>
              </a:ext>
            </a:extLst>
          </p:cNvPr>
          <p:cNvSpPr/>
          <p:nvPr/>
        </p:nvSpPr>
        <p:spPr>
          <a:xfrm>
            <a:off x="1780733" y="2584579"/>
            <a:ext cx="9788633" cy="26776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es-ES" sz="2800" dirty="0">
                <a:solidFill>
                  <a:schemeClr val="tx1"/>
                </a:solidFill>
                <a:latin typeface="Arial" panose="020B0604020202020204" pitchFamily="34" charset="0"/>
              </a:rPr>
              <a:t>Realizar el </a:t>
            </a:r>
            <a:r>
              <a:rPr lang="es-ES" sz="2800" b="1" dirty="0">
                <a:solidFill>
                  <a:srgbClr val="00B0F0"/>
                </a:solidFill>
                <a:latin typeface="Arial" panose="020B0604020202020204" pitchFamily="34" charset="0"/>
              </a:rPr>
              <a:t>monitoreo y evaluación </a:t>
            </a:r>
            <a:r>
              <a:rPr lang="es-ES" sz="2800" dirty="0">
                <a:solidFill>
                  <a:schemeClr val="tx1"/>
                </a:solidFill>
                <a:latin typeface="Arial" panose="020B0604020202020204" pitchFamily="34" charset="0"/>
              </a:rPr>
              <a:t>de los </a:t>
            </a:r>
            <a:r>
              <a:rPr lang="es-ES" sz="2800" b="1" dirty="0">
                <a:solidFill>
                  <a:srgbClr val="00B0F0"/>
                </a:solidFill>
                <a:latin typeface="Arial" panose="020B0604020202020204" pitchFamily="34" charset="0"/>
              </a:rPr>
              <a:t>resultados en salud</a:t>
            </a:r>
            <a:r>
              <a:rPr lang="es-ES" sz="2800" dirty="0">
                <a:solidFill>
                  <a:schemeClr val="tx1"/>
                </a:solidFill>
                <a:latin typeface="Arial" panose="020B0604020202020204" pitchFamily="34" charset="0"/>
              </a:rPr>
              <a:t> en su población objeto de planes y programas. Para aquellos </a:t>
            </a:r>
            <a:r>
              <a:rPr lang="es-ES" sz="2800" b="1" dirty="0">
                <a:solidFill>
                  <a:srgbClr val="00B0F0"/>
                </a:solidFill>
                <a:latin typeface="Arial" panose="020B0604020202020204" pitchFamily="34" charset="0"/>
              </a:rPr>
              <a:t>factores de riesgo</a:t>
            </a:r>
            <a:r>
              <a:rPr lang="es-ES" sz="2800" dirty="0">
                <a:solidFill>
                  <a:schemeClr val="tx1"/>
                </a:solidFill>
                <a:latin typeface="Arial" panose="020B0604020202020204" pitchFamily="34" charset="0"/>
              </a:rPr>
              <a:t> en salud que haya identificado como </a:t>
            </a:r>
            <a:r>
              <a:rPr lang="es-ES" sz="2800" b="1" dirty="0">
                <a:solidFill>
                  <a:srgbClr val="00B0F0"/>
                </a:solidFill>
                <a:latin typeface="Arial" panose="020B0604020202020204" pitchFamily="34" charset="0"/>
              </a:rPr>
              <a:t>prioritarios</a:t>
            </a:r>
            <a:r>
              <a:rPr lang="es-ES" sz="2800" dirty="0">
                <a:solidFill>
                  <a:schemeClr val="tx1"/>
                </a:solidFill>
                <a:latin typeface="Arial" panose="020B0604020202020204" pitchFamily="34" charset="0"/>
              </a:rPr>
              <a:t> y sea sujeto de tratamientos y controles, realice </a:t>
            </a:r>
            <a:r>
              <a:rPr lang="es-ES" sz="2800" b="1" dirty="0">
                <a:solidFill>
                  <a:srgbClr val="00B0F0"/>
                </a:solidFill>
                <a:latin typeface="Arial" panose="020B0604020202020204" pitchFamily="34" charset="0"/>
              </a:rPr>
              <a:t>medición de impacto y efectividad </a:t>
            </a:r>
            <a:r>
              <a:rPr lang="es-ES" sz="2800" dirty="0">
                <a:solidFill>
                  <a:schemeClr val="tx1"/>
                </a:solidFill>
                <a:latin typeface="Arial" panose="020B0604020202020204" pitchFamily="34" charset="0"/>
              </a:rPr>
              <a:t>de las actividades implementadas.</a:t>
            </a:r>
            <a:endParaRPr lang="es-CO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171AC3F-7B0D-4302-8347-954264F52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FE166C-8F91-0443-BB48-DFD96A7FB291}"/>
              </a:ext>
            </a:extLst>
          </p:cNvPr>
          <p:cNvSpPr txBox="1"/>
          <p:nvPr/>
        </p:nvSpPr>
        <p:spPr>
          <a:xfrm rot="16200000">
            <a:off x="-2058151" y="3015466"/>
            <a:ext cx="5572383" cy="1077218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rgbClr val="00B072"/>
                </a:solidFill>
              </a:defRPr>
            </a:lvl1pPr>
          </a:lstStyle>
          <a:p>
            <a:pPr algn="l"/>
            <a:r>
              <a:rPr lang="es-ES" dirty="0">
                <a:solidFill>
                  <a:srgbClr val="00B0F0"/>
                </a:solidFill>
              </a:rPr>
              <a:t>Tratamiento y Control del Riesgo en Salud</a:t>
            </a:r>
            <a:endParaRPr lang="es-CO" dirty="0">
              <a:solidFill>
                <a:srgbClr val="00B0F0"/>
              </a:solidFill>
            </a:endParaRPr>
          </a:p>
        </p:txBody>
      </p:sp>
      <p:pic>
        <p:nvPicPr>
          <p:cNvPr id="14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E7AEBC44-DD85-4BFD-BE8E-2209755CB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14FC672-60AE-409F-BD85-7297C08891B7}"/>
              </a:ext>
            </a:extLst>
          </p:cNvPr>
          <p:cNvSpPr txBox="1"/>
          <p:nvPr/>
        </p:nvSpPr>
        <p:spPr>
          <a:xfrm>
            <a:off x="263375" y="121552"/>
            <a:ext cx="36936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s-CO"/>
            </a:defPPr>
            <a:lvl1pPr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CO" dirty="0"/>
              <a:t>Riesgo en salud</a:t>
            </a:r>
          </a:p>
        </p:txBody>
      </p:sp>
    </p:spTree>
    <p:extLst>
      <p:ext uri="{BB962C8B-B14F-4D97-AF65-F5344CB8AC3E}">
        <p14:creationId xmlns:p14="http://schemas.microsoft.com/office/powerpoint/2010/main" val="1676630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7">
            <a:extLst>
              <a:ext uri="{FF2B5EF4-FFF2-40B4-BE49-F238E27FC236}">
                <a16:creationId xmlns:a16="http://schemas.microsoft.com/office/drawing/2014/main" id="{86AA0ABD-B9E2-4770-BFA5-8E0A65896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885" r="13448"/>
          <a:stretch/>
        </p:blipFill>
        <p:spPr>
          <a:xfrm>
            <a:off x="6962518" y="9"/>
            <a:ext cx="5238251" cy="6857991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7B87EBA-8020-4B13-BCF3-D29E35904343}"/>
              </a:ext>
            </a:extLst>
          </p:cNvPr>
          <p:cNvSpPr txBox="1"/>
          <p:nvPr/>
        </p:nvSpPr>
        <p:spPr>
          <a:xfrm>
            <a:off x="1919537" y="3212977"/>
            <a:ext cx="43043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GRACIAS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056A824-EA09-4F95-A739-9841F0F59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56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ormatividad de Transparencia y lucha contra la corrupción">
            <a:extLst>
              <a:ext uri="{FF2B5EF4-FFF2-40B4-BE49-F238E27FC236}">
                <a16:creationId xmlns:a16="http://schemas.microsoft.com/office/drawing/2014/main" id="{0FF77754-32AB-4668-ADF9-4841465C9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0"/>
                    </a14:imgEffect>
                    <a14:imgEffect>
                      <a14:brightnessContrast brigh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0"/>
            <a:ext cx="12192000" cy="6861150"/>
          </a:xfrm>
          <a:prstGeom prst="rect">
            <a:avLst/>
          </a:prstGeom>
          <a:noFill/>
          <a:effectLst>
            <a:glow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5E94035-9D3F-4D8E-9E24-A52CD8B4A018}"/>
              </a:ext>
            </a:extLst>
          </p:cNvPr>
          <p:cNvSpPr txBox="1"/>
          <p:nvPr/>
        </p:nvSpPr>
        <p:spPr>
          <a:xfrm>
            <a:off x="296088" y="138259"/>
            <a:ext cx="6615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ctr"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es-ES" dirty="0"/>
              <a:t>Normatividad en interacción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5D099A1-7BB5-4994-AEB2-0489BC689FBF}"/>
              </a:ext>
            </a:extLst>
          </p:cNvPr>
          <p:cNvSpPr txBox="1"/>
          <p:nvPr/>
        </p:nvSpPr>
        <p:spPr>
          <a:xfrm>
            <a:off x="856630" y="1694576"/>
            <a:ext cx="1988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Ley 1122/2007:</a:t>
            </a:r>
          </a:p>
          <a:p>
            <a:r>
              <a:rPr lang="es-ES" b="1" dirty="0">
                <a:solidFill>
                  <a:srgbClr val="00B0F0"/>
                </a:solidFill>
              </a:rPr>
              <a:t>Administración del riesgo financiero</a:t>
            </a:r>
          </a:p>
          <a:p>
            <a:r>
              <a:rPr lang="es-ES" b="1" dirty="0">
                <a:solidFill>
                  <a:srgbClr val="00B0F0"/>
                </a:solidFill>
              </a:rPr>
              <a:t>Gestión riesgo</a:t>
            </a:r>
            <a:r>
              <a:rPr lang="es-ES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20810D6-2DC9-48D5-8CA9-69359F6FD178}"/>
              </a:ext>
            </a:extLst>
          </p:cNvPr>
          <p:cNvSpPr txBox="1"/>
          <p:nvPr/>
        </p:nvSpPr>
        <p:spPr>
          <a:xfrm>
            <a:off x="856629" y="3680291"/>
            <a:ext cx="198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Ley 1474/2011:</a:t>
            </a:r>
          </a:p>
          <a:p>
            <a:r>
              <a:rPr lang="es-ES" b="1" dirty="0">
                <a:solidFill>
                  <a:srgbClr val="00B0F0"/>
                </a:solidFill>
              </a:rPr>
              <a:t>Estatuto anticorrupción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33E379B-B131-49EC-888A-FA16A95342BD}"/>
              </a:ext>
            </a:extLst>
          </p:cNvPr>
          <p:cNvSpPr txBox="1"/>
          <p:nvPr/>
        </p:nvSpPr>
        <p:spPr>
          <a:xfrm>
            <a:off x="3899240" y="979762"/>
            <a:ext cx="243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Res. 429/2016:</a:t>
            </a:r>
          </a:p>
          <a:p>
            <a:r>
              <a:rPr lang="es-ES" b="1" dirty="0">
                <a:solidFill>
                  <a:srgbClr val="00B0F0"/>
                </a:solidFill>
              </a:rPr>
              <a:t>PAIS – MIAS - GIRS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450018-09DC-46DE-81C0-CDC042A66630}"/>
              </a:ext>
            </a:extLst>
          </p:cNvPr>
          <p:cNvSpPr txBox="1"/>
          <p:nvPr/>
        </p:nvSpPr>
        <p:spPr>
          <a:xfrm>
            <a:off x="3899240" y="2156797"/>
            <a:ext cx="243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Res. 489/2016:</a:t>
            </a:r>
          </a:p>
          <a:p>
            <a:r>
              <a:rPr lang="es-ES" b="1" dirty="0">
                <a:solidFill>
                  <a:srgbClr val="00B0F0"/>
                </a:solidFill>
              </a:rPr>
              <a:t>4 Años - Estrategia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66825-1D47-46C1-931F-650545226B4D}"/>
              </a:ext>
            </a:extLst>
          </p:cNvPr>
          <p:cNvSpPr txBox="1"/>
          <p:nvPr/>
        </p:nvSpPr>
        <p:spPr>
          <a:xfrm>
            <a:off x="3899240" y="4516370"/>
            <a:ext cx="243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Res. 2626/2019:</a:t>
            </a:r>
          </a:p>
          <a:p>
            <a:r>
              <a:rPr lang="es-ES" b="1" dirty="0">
                <a:solidFill>
                  <a:srgbClr val="00B0F0"/>
                </a:solidFill>
              </a:rPr>
              <a:t>MAITE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17162C-7209-49DD-A56A-4A1EFC72A221}"/>
              </a:ext>
            </a:extLst>
          </p:cNvPr>
          <p:cNvSpPr txBox="1"/>
          <p:nvPr/>
        </p:nvSpPr>
        <p:spPr>
          <a:xfrm>
            <a:off x="3889273" y="3112517"/>
            <a:ext cx="250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Res. 3202/2018:</a:t>
            </a:r>
          </a:p>
          <a:p>
            <a:r>
              <a:rPr lang="es-ES" b="1" dirty="0">
                <a:solidFill>
                  <a:srgbClr val="00B0F0"/>
                </a:solidFill>
              </a:rPr>
              <a:t>Manual elaboración implementación </a:t>
            </a:r>
            <a:r>
              <a:rPr lang="es-ES" b="1" dirty="0" err="1">
                <a:solidFill>
                  <a:srgbClr val="00B0F0"/>
                </a:solidFill>
              </a:rPr>
              <a:t>MIAS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B3B69C0-9685-4933-9921-C423882215DB}"/>
              </a:ext>
            </a:extLst>
          </p:cNvPr>
          <p:cNvSpPr txBox="1"/>
          <p:nvPr/>
        </p:nvSpPr>
        <p:spPr>
          <a:xfrm>
            <a:off x="3889273" y="5477990"/>
            <a:ext cx="243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Res. 1147/2020:</a:t>
            </a:r>
          </a:p>
          <a:p>
            <a:r>
              <a:rPr lang="es-ES" b="1" dirty="0">
                <a:solidFill>
                  <a:srgbClr val="00B0F0"/>
                </a:solidFill>
              </a:rPr>
              <a:t>Plazo 1 año </a:t>
            </a:r>
            <a:r>
              <a:rPr lang="es-ES" b="1" dirty="0" err="1">
                <a:solidFill>
                  <a:srgbClr val="00B0F0"/>
                </a:solidFill>
              </a:rPr>
              <a:t>PAIM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10" name="Flecha: curvada hacia la izquierda 9">
            <a:extLst>
              <a:ext uri="{FF2B5EF4-FFF2-40B4-BE49-F238E27FC236}">
                <a16:creationId xmlns:a16="http://schemas.microsoft.com/office/drawing/2014/main" id="{146213BE-8E7F-4A30-A8B4-37DE48E59F9F}"/>
              </a:ext>
            </a:extLst>
          </p:cNvPr>
          <p:cNvSpPr/>
          <p:nvPr/>
        </p:nvSpPr>
        <p:spPr>
          <a:xfrm>
            <a:off x="6508461" y="2350122"/>
            <a:ext cx="184558" cy="906011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Flecha: curvada hacia la izquierda 10">
            <a:extLst>
              <a:ext uri="{FF2B5EF4-FFF2-40B4-BE49-F238E27FC236}">
                <a16:creationId xmlns:a16="http://schemas.microsoft.com/office/drawing/2014/main" id="{772E6F4C-90EB-475B-84C0-6135C9E5B144}"/>
              </a:ext>
            </a:extLst>
          </p:cNvPr>
          <p:cNvSpPr/>
          <p:nvPr/>
        </p:nvSpPr>
        <p:spPr>
          <a:xfrm>
            <a:off x="6508461" y="1182838"/>
            <a:ext cx="184558" cy="906011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Flecha: curvada hacia la izquierda 11">
            <a:extLst>
              <a:ext uri="{FF2B5EF4-FFF2-40B4-BE49-F238E27FC236}">
                <a16:creationId xmlns:a16="http://schemas.microsoft.com/office/drawing/2014/main" id="{4222323B-7CF1-4075-8B06-E94D8F383D19}"/>
              </a:ext>
            </a:extLst>
          </p:cNvPr>
          <p:cNvSpPr/>
          <p:nvPr/>
        </p:nvSpPr>
        <p:spPr>
          <a:xfrm>
            <a:off x="6522532" y="3815884"/>
            <a:ext cx="184558" cy="906011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" name="Flecha: curvada hacia la izquierda 12">
            <a:extLst>
              <a:ext uri="{FF2B5EF4-FFF2-40B4-BE49-F238E27FC236}">
                <a16:creationId xmlns:a16="http://schemas.microsoft.com/office/drawing/2014/main" id="{CD118F2F-8941-4997-A7F5-50F09AC6BC35}"/>
              </a:ext>
            </a:extLst>
          </p:cNvPr>
          <p:cNvSpPr/>
          <p:nvPr/>
        </p:nvSpPr>
        <p:spPr>
          <a:xfrm>
            <a:off x="6522532" y="4983168"/>
            <a:ext cx="184558" cy="906011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90FE700-6668-41BB-A6B5-AAE32362266B}"/>
              </a:ext>
            </a:extLst>
          </p:cNvPr>
          <p:cNvSpPr txBox="1"/>
          <p:nvPr/>
        </p:nvSpPr>
        <p:spPr>
          <a:xfrm>
            <a:off x="8180911" y="1164428"/>
            <a:ext cx="2431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Dec</a:t>
            </a:r>
            <a:r>
              <a:rPr lang="es-ES" dirty="0"/>
              <a:t>. 682/2018:</a:t>
            </a:r>
          </a:p>
          <a:p>
            <a:r>
              <a:rPr lang="es-ES" b="1" dirty="0">
                <a:solidFill>
                  <a:srgbClr val="00B0F0"/>
                </a:solidFill>
              </a:rPr>
              <a:t>Habilitación y permanencia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A4470B6-7101-464F-9D3A-97A8BDA9E8F6}"/>
              </a:ext>
            </a:extLst>
          </p:cNvPr>
          <p:cNvSpPr txBox="1"/>
          <p:nvPr/>
        </p:nvSpPr>
        <p:spPr>
          <a:xfrm>
            <a:off x="8180911" y="2433240"/>
            <a:ext cx="2431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Res. 2515/2018:</a:t>
            </a:r>
          </a:p>
          <a:p>
            <a:r>
              <a:rPr lang="es-ES" b="1" dirty="0">
                <a:solidFill>
                  <a:srgbClr val="00B0F0"/>
                </a:solidFill>
              </a:rPr>
              <a:t>Gestión integral del Riesgo salud – Modelo  de atención - Caracterización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198AF8F-9ED8-4491-B169-3F5AA6E8D694}"/>
              </a:ext>
            </a:extLst>
          </p:cNvPr>
          <p:cNvSpPr txBox="1"/>
          <p:nvPr/>
        </p:nvSpPr>
        <p:spPr>
          <a:xfrm>
            <a:off x="8180911" y="4470338"/>
            <a:ext cx="243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Circular 008/2018:</a:t>
            </a:r>
          </a:p>
          <a:p>
            <a:r>
              <a:rPr lang="es-ES" b="1" dirty="0">
                <a:solidFill>
                  <a:srgbClr val="00B0F0"/>
                </a:solidFill>
              </a:rPr>
              <a:t>Soportes</a:t>
            </a:r>
            <a:r>
              <a:rPr lang="es-ES" dirty="0"/>
              <a:t> </a:t>
            </a:r>
          </a:p>
        </p:txBody>
      </p:sp>
      <p:sp>
        <p:nvSpPr>
          <p:cNvPr id="17" name="Flecha: curvada hacia la izquierda 16">
            <a:extLst>
              <a:ext uri="{FF2B5EF4-FFF2-40B4-BE49-F238E27FC236}">
                <a16:creationId xmlns:a16="http://schemas.microsoft.com/office/drawing/2014/main" id="{440F97D9-AC54-4603-8838-966C695F6837}"/>
              </a:ext>
            </a:extLst>
          </p:cNvPr>
          <p:cNvSpPr/>
          <p:nvPr/>
        </p:nvSpPr>
        <p:spPr>
          <a:xfrm>
            <a:off x="10746172" y="1740542"/>
            <a:ext cx="184558" cy="906011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8" name="Flecha: curvada hacia la izquierda 17">
            <a:extLst>
              <a:ext uri="{FF2B5EF4-FFF2-40B4-BE49-F238E27FC236}">
                <a16:creationId xmlns:a16="http://schemas.microsoft.com/office/drawing/2014/main" id="{E07E31CD-B883-4EFF-A607-034DF8BB9F59}"/>
              </a:ext>
            </a:extLst>
          </p:cNvPr>
          <p:cNvSpPr/>
          <p:nvPr/>
        </p:nvSpPr>
        <p:spPr>
          <a:xfrm>
            <a:off x="10711262" y="3734560"/>
            <a:ext cx="184558" cy="906011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0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4107B57D-2D9A-4FA8-A0D2-1ED800586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376">
            <a:extLst>
              <a:ext uri="{FF2B5EF4-FFF2-40B4-BE49-F238E27FC236}">
                <a16:creationId xmlns:a16="http://schemas.microsoft.com/office/drawing/2014/main" id="{6CCB416D-5865-441B-85F3-328A62EC0B9A}"/>
              </a:ext>
            </a:extLst>
          </p:cNvPr>
          <p:cNvSpPr>
            <a:spLocks noEditPoints="1"/>
          </p:cNvSpPr>
          <p:nvPr/>
        </p:nvSpPr>
        <p:spPr bwMode="auto">
          <a:xfrm>
            <a:off x="430076" y="1753483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376">
            <a:extLst>
              <a:ext uri="{FF2B5EF4-FFF2-40B4-BE49-F238E27FC236}">
                <a16:creationId xmlns:a16="http://schemas.microsoft.com/office/drawing/2014/main" id="{9BB64689-814A-4296-81C2-AFBD00D73F79}"/>
              </a:ext>
            </a:extLst>
          </p:cNvPr>
          <p:cNvSpPr>
            <a:spLocks noEditPoints="1"/>
          </p:cNvSpPr>
          <p:nvPr/>
        </p:nvSpPr>
        <p:spPr bwMode="auto">
          <a:xfrm>
            <a:off x="430089" y="3704603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376">
            <a:extLst>
              <a:ext uri="{FF2B5EF4-FFF2-40B4-BE49-F238E27FC236}">
                <a16:creationId xmlns:a16="http://schemas.microsoft.com/office/drawing/2014/main" id="{09E60056-E9DF-427D-AD92-ADBE73BCF339}"/>
              </a:ext>
            </a:extLst>
          </p:cNvPr>
          <p:cNvSpPr>
            <a:spLocks noEditPoints="1"/>
          </p:cNvSpPr>
          <p:nvPr/>
        </p:nvSpPr>
        <p:spPr bwMode="auto">
          <a:xfrm>
            <a:off x="3570191" y="1032886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376">
            <a:extLst>
              <a:ext uri="{FF2B5EF4-FFF2-40B4-BE49-F238E27FC236}">
                <a16:creationId xmlns:a16="http://schemas.microsoft.com/office/drawing/2014/main" id="{081134C4-105C-4F03-9339-308EF1FF451E}"/>
              </a:ext>
            </a:extLst>
          </p:cNvPr>
          <p:cNvSpPr>
            <a:spLocks noEditPoints="1"/>
          </p:cNvSpPr>
          <p:nvPr/>
        </p:nvSpPr>
        <p:spPr bwMode="auto">
          <a:xfrm>
            <a:off x="3567239" y="2182984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376">
            <a:extLst>
              <a:ext uri="{FF2B5EF4-FFF2-40B4-BE49-F238E27FC236}">
                <a16:creationId xmlns:a16="http://schemas.microsoft.com/office/drawing/2014/main" id="{B42CF9CD-2B24-47FD-920D-53C59FE8BC36}"/>
              </a:ext>
            </a:extLst>
          </p:cNvPr>
          <p:cNvSpPr>
            <a:spLocks noEditPoints="1"/>
          </p:cNvSpPr>
          <p:nvPr/>
        </p:nvSpPr>
        <p:spPr bwMode="auto">
          <a:xfrm>
            <a:off x="3564965" y="3165944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376">
            <a:extLst>
              <a:ext uri="{FF2B5EF4-FFF2-40B4-BE49-F238E27FC236}">
                <a16:creationId xmlns:a16="http://schemas.microsoft.com/office/drawing/2014/main" id="{E8022B13-7E45-47EA-B958-89C981872ADC}"/>
              </a:ext>
            </a:extLst>
          </p:cNvPr>
          <p:cNvSpPr>
            <a:spLocks noEditPoints="1"/>
          </p:cNvSpPr>
          <p:nvPr/>
        </p:nvSpPr>
        <p:spPr bwMode="auto">
          <a:xfrm>
            <a:off x="3564964" y="4552022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376">
            <a:extLst>
              <a:ext uri="{FF2B5EF4-FFF2-40B4-BE49-F238E27FC236}">
                <a16:creationId xmlns:a16="http://schemas.microsoft.com/office/drawing/2014/main" id="{037BA529-C4A6-4E39-AB93-58FC609D6398}"/>
              </a:ext>
            </a:extLst>
          </p:cNvPr>
          <p:cNvSpPr>
            <a:spLocks noEditPoints="1"/>
          </p:cNvSpPr>
          <p:nvPr/>
        </p:nvSpPr>
        <p:spPr bwMode="auto">
          <a:xfrm>
            <a:off x="3564964" y="5534982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376">
            <a:extLst>
              <a:ext uri="{FF2B5EF4-FFF2-40B4-BE49-F238E27FC236}">
                <a16:creationId xmlns:a16="http://schemas.microsoft.com/office/drawing/2014/main" id="{03C6D9B5-D65D-4A7F-8DD0-762DE7EB5312}"/>
              </a:ext>
            </a:extLst>
          </p:cNvPr>
          <p:cNvSpPr>
            <a:spLocks noEditPoints="1"/>
          </p:cNvSpPr>
          <p:nvPr/>
        </p:nvSpPr>
        <p:spPr bwMode="auto">
          <a:xfrm>
            <a:off x="7844947" y="1135789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76">
            <a:extLst>
              <a:ext uri="{FF2B5EF4-FFF2-40B4-BE49-F238E27FC236}">
                <a16:creationId xmlns:a16="http://schemas.microsoft.com/office/drawing/2014/main" id="{4C4CEEBA-DA56-46E0-9E05-00FB39BDA8E2}"/>
              </a:ext>
            </a:extLst>
          </p:cNvPr>
          <p:cNvSpPr>
            <a:spLocks noEditPoints="1"/>
          </p:cNvSpPr>
          <p:nvPr/>
        </p:nvSpPr>
        <p:spPr bwMode="auto">
          <a:xfrm>
            <a:off x="7845755" y="2434537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376">
            <a:extLst>
              <a:ext uri="{FF2B5EF4-FFF2-40B4-BE49-F238E27FC236}">
                <a16:creationId xmlns:a16="http://schemas.microsoft.com/office/drawing/2014/main" id="{0E14879D-BAFB-4F20-A770-96381D8AA38C}"/>
              </a:ext>
            </a:extLst>
          </p:cNvPr>
          <p:cNvSpPr>
            <a:spLocks noEditPoints="1"/>
          </p:cNvSpPr>
          <p:nvPr/>
        </p:nvSpPr>
        <p:spPr bwMode="auto">
          <a:xfrm>
            <a:off x="7846445" y="4515848"/>
            <a:ext cx="334275" cy="334275"/>
          </a:xfrm>
          <a:custGeom>
            <a:avLst/>
            <a:gdLst>
              <a:gd name="T0" fmla="*/ 79 w 176"/>
              <a:gd name="T1" fmla="*/ 41 h 176"/>
              <a:gd name="T2" fmla="*/ 76 w 176"/>
              <a:gd name="T3" fmla="*/ 40 h 176"/>
              <a:gd name="T4" fmla="*/ 72 w 176"/>
              <a:gd name="T5" fmla="*/ 44 h 176"/>
              <a:gd name="T6" fmla="*/ 73 w 176"/>
              <a:gd name="T7" fmla="*/ 47 h 176"/>
              <a:gd name="T8" fmla="*/ 111 w 176"/>
              <a:gd name="T9" fmla="*/ 88 h 176"/>
              <a:gd name="T10" fmla="*/ 73 w 176"/>
              <a:gd name="T11" fmla="*/ 129 h 176"/>
              <a:gd name="T12" fmla="*/ 72 w 176"/>
              <a:gd name="T13" fmla="*/ 132 h 176"/>
              <a:gd name="T14" fmla="*/ 76 w 176"/>
              <a:gd name="T15" fmla="*/ 136 h 176"/>
              <a:gd name="T16" fmla="*/ 79 w 176"/>
              <a:gd name="T17" fmla="*/ 135 h 176"/>
              <a:gd name="T18" fmla="*/ 119 w 176"/>
              <a:gd name="T19" fmla="*/ 91 h 176"/>
              <a:gd name="T20" fmla="*/ 120 w 176"/>
              <a:gd name="T21" fmla="*/ 88 h 176"/>
              <a:gd name="T22" fmla="*/ 119 w 176"/>
              <a:gd name="T23" fmla="*/ 85 h 176"/>
              <a:gd name="T24" fmla="*/ 79 w 176"/>
              <a:gd name="T25" fmla="*/ 41 h 176"/>
              <a:gd name="T26" fmla="*/ 88 w 176"/>
              <a:gd name="T27" fmla="*/ 0 h 176"/>
              <a:gd name="T28" fmla="*/ 0 w 176"/>
              <a:gd name="T29" fmla="*/ 88 h 176"/>
              <a:gd name="T30" fmla="*/ 88 w 176"/>
              <a:gd name="T31" fmla="*/ 176 h 176"/>
              <a:gd name="T32" fmla="*/ 176 w 176"/>
              <a:gd name="T33" fmla="*/ 88 h 176"/>
              <a:gd name="T34" fmla="*/ 88 w 176"/>
              <a:gd name="T35" fmla="*/ 0 h 176"/>
              <a:gd name="T36" fmla="*/ 88 w 176"/>
              <a:gd name="T37" fmla="*/ 168 h 176"/>
              <a:gd name="T38" fmla="*/ 8 w 176"/>
              <a:gd name="T39" fmla="*/ 88 h 176"/>
              <a:gd name="T40" fmla="*/ 88 w 176"/>
              <a:gd name="T41" fmla="*/ 8 h 176"/>
              <a:gd name="T42" fmla="*/ 168 w 176"/>
              <a:gd name="T43" fmla="*/ 88 h 176"/>
              <a:gd name="T44" fmla="*/ 88 w 176"/>
              <a:gd name="T4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6" h="176">
                <a:moveTo>
                  <a:pt x="79" y="41"/>
                </a:moveTo>
                <a:cubicBezTo>
                  <a:pt x="78" y="40"/>
                  <a:pt x="77" y="40"/>
                  <a:pt x="76" y="40"/>
                </a:cubicBezTo>
                <a:cubicBezTo>
                  <a:pt x="74" y="40"/>
                  <a:pt x="72" y="42"/>
                  <a:pt x="72" y="44"/>
                </a:cubicBezTo>
                <a:cubicBezTo>
                  <a:pt x="72" y="45"/>
                  <a:pt x="72" y="46"/>
                  <a:pt x="73" y="47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72" y="130"/>
                  <a:pt x="72" y="131"/>
                  <a:pt x="72" y="132"/>
                </a:cubicBezTo>
                <a:cubicBezTo>
                  <a:pt x="72" y="134"/>
                  <a:pt x="74" y="136"/>
                  <a:pt x="76" y="136"/>
                </a:cubicBezTo>
                <a:cubicBezTo>
                  <a:pt x="77" y="136"/>
                  <a:pt x="78" y="136"/>
                  <a:pt x="79" y="135"/>
                </a:cubicBezTo>
                <a:cubicBezTo>
                  <a:pt x="119" y="91"/>
                  <a:pt x="119" y="91"/>
                  <a:pt x="119" y="91"/>
                </a:cubicBezTo>
                <a:cubicBezTo>
                  <a:pt x="120" y="90"/>
                  <a:pt x="120" y="89"/>
                  <a:pt x="120" y="88"/>
                </a:cubicBezTo>
                <a:cubicBezTo>
                  <a:pt x="120" y="87"/>
                  <a:pt x="120" y="86"/>
                  <a:pt x="119" y="85"/>
                </a:cubicBezTo>
                <a:lnTo>
                  <a:pt x="79" y="41"/>
                </a:lnTo>
                <a:close/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BD09ADDD-062B-41B8-B3B0-35D4DDCFE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6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 papel de la auditoría interna en la gestión de riesgos">
            <a:extLst>
              <a:ext uri="{FF2B5EF4-FFF2-40B4-BE49-F238E27FC236}">
                <a16:creationId xmlns:a16="http://schemas.microsoft.com/office/drawing/2014/main" id="{3B986E2A-9365-4718-9351-99343D3F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3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551"/>
            <a:ext cx="12214247" cy="68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032E3582-2421-4171-86B7-7A2CE36F3B05}"/>
              </a:ext>
            </a:extLst>
          </p:cNvPr>
          <p:cNvGrpSpPr/>
          <p:nvPr/>
        </p:nvGrpSpPr>
        <p:grpSpPr>
          <a:xfrm>
            <a:off x="297405" y="1509768"/>
            <a:ext cx="5978107" cy="1938992"/>
            <a:chOff x="3067061" y="503415"/>
            <a:chExt cx="5978107" cy="1938992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654989CF-1729-4912-A69F-2ADBBD2A5905}"/>
                </a:ext>
              </a:extLst>
            </p:cNvPr>
            <p:cNvSpPr txBox="1"/>
            <p:nvPr/>
          </p:nvSpPr>
          <p:spPr>
            <a:xfrm>
              <a:off x="3067061" y="503415"/>
              <a:ext cx="597810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Decisiones oportunas</a:t>
              </a:r>
            </a:p>
            <a:p>
              <a:pPr algn="ctr"/>
              <a:r>
                <a:rPr lang="es-E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es-E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Adecuada gestión de riesgo</a:t>
              </a:r>
            </a:p>
            <a:p>
              <a:pPr algn="ctr"/>
              <a:endPara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s-E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Nivel de tolerancia al riesgo</a:t>
              </a:r>
            </a:p>
          </p:txBody>
        </p:sp>
        <p:cxnSp>
          <p:nvCxnSpPr>
            <p:cNvPr id="4" name="Conector recto de flecha 3">
              <a:extLst>
                <a:ext uri="{FF2B5EF4-FFF2-40B4-BE49-F238E27FC236}">
                  <a16:creationId xmlns:a16="http://schemas.microsoft.com/office/drawing/2014/main" id="{5C9543A1-DA72-4DD3-B8E2-92CE8004A957}"/>
                </a:ext>
              </a:extLst>
            </p:cNvPr>
            <p:cNvCxnSpPr/>
            <p:nvPr/>
          </p:nvCxnSpPr>
          <p:spPr>
            <a:xfrm>
              <a:off x="6022119" y="995510"/>
              <a:ext cx="0" cy="20972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de flecha 4">
              <a:extLst>
                <a:ext uri="{FF2B5EF4-FFF2-40B4-BE49-F238E27FC236}">
                  <a16:creationId xmlns:a16="http://schemas.microsoft.com/office/drawing/2014/main" id="{8FF92C3C-ECFD-43CA-84AF-98051828A978}"/>
                </a:ext>
              </a:extLst>
            </p:cNvPr>
            <p:cNvCxnSpPr/>
            <p:nvPr/>
          </p:nvCxnSpPr>
          <p:spPr>
            <a:xfrm>
              <a:off x="6022119" y="1763367"/>
              <a:ext cx="0" cy="20972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0C87855-DE2B-4E80-94DA-A704E540B51E}"/>
              </a:ext>
            </a:extLst>
          </p:cNvPr>
          <p:cNvGrpSpPr/>
          <p:nvPr/>
        </p:nvGrpSpPr>
        <p:grpSpPr>
          <a:xfrm>
            <a:off x="3125813" y="4473285"/>
            <a:ext cx="4105112" cy="1136655"/>
            <a:chOff x="1346782" y="4513647"/>
            <a:chExt cx="4105112" cy="1136655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FEBDF28A-573D-4211-8F63-3648B8BDFA2E}"/>
                </a:ext>
              </a:extLst>
            </p:cNvPr>
            <p:cNvSpPr/>
            <p:nvPr/>
          </p:nvSpPr>
          <p:spPr>
            <a:xfrm>
              <a:off x="1346782" y="4513647"/>
              <a:ext cx="4105112" cy="113665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360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3994EF42-FE52-45A7-AA2F-D5720939BFDC}"/>
                </a:ext>
              </a:extLst>
            </p:cNvPr>
            <p:cNvSpPr txBox="1"/>
            <p:nvPr/>
          </p:nvSpPr>
          <p:spPr>
            <a:xfrm>
              <a:off x="1658316" y="4820364"/>
              <a:ext cx="3515719" cy="57888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Elementos mínimos</a:t>
              </a:r>
            </a:p>
          </p:txBody>
        </p:sp>
      </p:grp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666F024-4848-450C-ADEC-00CCFAB3B6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386317"/>
              </p:ext>
            </p:extLst>
          </p:nvPr>
        </p:nvGraphicFramePr>
        <p:xfrm>
          <a:off x="7230925" y="2372273"/>
          <a:ext cx="4604518" cy="3571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5FF4A6B3-B75E-4425-81C7-29D36193C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92A5A2C-A7E6-467F-A8DC-C32D62B256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7DB3230-7EFB-42B7-AB69-B4D5DE7E72D5}"/>
              </a:ext>
            </a:extLst>
          </p:cNvPr>
          <p:cNvSpPr/>
          <p:nvPr/>
        </p:nvSpPr>
        <p:spPr>
          <a:xfrm>
            <a:off x="297405" y="159273"/>
            <a:ext cx="92404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s-ES" sz="3600" b="1" dirty="0">
                <a:latin typeface="+mj-lt"/>
              </a:rPr>
              <a:t>Sistema integrado de gestión de riesgos</a:t>
            </a:r>
          </a:p>
        </p:txBody>
      </p:sp>
    </p:spTree>
    <p:extLst>
      <p:ext uri="{BB962C8B-B14F-4D97-AF65-F5344CB8AC3E}">
        <p14:creationId xmlns:p14="http://schemas.microsoft.com/office/powerpoint/2010/main" val="1128815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B5392F41-C458-47CF-98DB-E39909F0E44D}"/>
              </a:ext>
            </a:extLst>
          </p:cNvPr>
          <p:cNvSpPr txBox="1">
            <a:spLocks/>
          </p:cNvSpPr>
          <p:nvPr/>
        </p:nvSpPr>
        <p:spPr>
          <a:xfrm>
            <a:off x="328580" y="239989"/>
            <a:ext cx="86597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ctr"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pPr algn="l"/>
            <a:r>
              <a:rPr lang="es-419" dirty="0"/>
              <a:t>ISO 31000:2018 – Principios </a:t>
            </a: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36AEB014-A1FD-4FDF-A281-1631D4A4AE5E}"/>
              </a:ext>
            </a:extLst>
          </p:cNvPr>
          <p:cNvSpPr/>
          <p:nvPr/>
        </p:nvSpPr>
        <p:spPr>
          <a:xfrm>
            <a:off x="5407566" y="3250284"/>
            <a:ext cx="1287967" cy="1287967"/>
          </a:xfrm>
          <a:custGeom>
            <a:avLst/>
            <a:gdLst>
              <a:gd name="connsiteX0" fmla="*/ 0 w 1287967"/>
              <a:gd name="connsiteY0" fmla="*/ 643984 h 1287967"/>
              <a:gd name="connsiteX1" fmla="*/ 643984 w 1287967"/>
              <a:gd name="connsiteY1" fmla="*/ 0 h 1287967"/>
              <a:gd name="connsiteX2" fmla="*/ 1287968 w 1287967"/>
              <a:gd name="connsiteY2" fmla="*/ 643984 h 1287967"/>
              <a:gd name="connsiteX3" fmla="*/ 643984 w 1287967"/>
              <a:gd name="connsiteY3" fmla="*/ 1287968 h 1287967"/>
              <a:gd name="connsiteX4" fmla="*/ 0 w 1287967"/>
              <a:gd name="connsiteY4" fmla="*/ 643984 h 128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967" h="1287967">
                <a:moveTo>
                  <a:pt x="0" y="643984"/>
                </a:moveTo>
                <a:cubicBezTo>
                  <a:pt x="0" y="288321"/>
                  <a:pt x="288321" y="0"/>
                  <a:pt x="643984" y="0"/>
                </a:cubicBezTo>
                <a:cubicBezTo>
                  <a:pt x="999647" y="0"/>
                  <a:pt x="1287968" y="288321"/>
                  <a:pt x="1287968" y="643984"/>
                </a:cubicBezTo>
                <a:cubicBezTo>
                  <a:pt x="1287968" y="999647"/>
                  <a:pt x="999647" y="1287968"/>
                  <a:pt x="643984" y="1287968"/>
                </a:cubicBezTo>
                <a:cubicBezTo>
                  <a:pt x="288321" y="1287968"/>
                  <a:pt x="0" y="999647"/>
                  <a:pt x="0" y="643984"/>
                </a:cubicBezTo>
                <a:close/>
              </a:path>
            </a:pathLst>
          </a:custGeom>
          <a:gradFill flip="none" rotWithShape="1">
            <a:gsLst>
              <a:gs pos="0">
                <a:srgbClr val="00B072">
                  <a:shade val="30000"/>
                  <a:satMod val="115000"/>
                  <a:alpha val="0"/>
                </a:srgbClr>
              </a:gs>
              <a:gs pos="84000">
                <a:srgbClr val="00B072">
                  <a:shade val="67500"/>
                  <a:satMod val="115000"/>
                </a:srgbClr>
              </a:gs>
              <a:gs pos="100000">
                <a:srgbClr val="00B072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508" tIns="197508" rIns="197508" bIns="19750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/>
              <a:t>Creación y protección </a:t>
            </a:r>
            <a:r>
              <a:rPr lang="es-ES" sz="1200"/>
              <a:t>de valor</a:t>
            </a:r>
            <a:endParaRPr lang="es-ES" sz="1200" dirty="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A1785E48-CD12-4838-99EC-175BA5E1B90C}"/>
              </a:ext>
            </a:extLst>
          </p:cNvPr>
          <p:cNvSpPr/>
          <p:nvPr/>
        </p:nvSpPr>
        <p:spPr>
          <a:xfrm rot="16200000">
            <a:off x="5601276" y="2789925"/>
            <a:ext cx="900547" cy="20170"/>
          </a:xfrm>
          <a:custGeom>
            <a:avLst/>
            <a:gdLst>
              <a:gd name="connsiteX0" fmla="*/ 0 w 900547"/>
              <a:gd name="connsiteY0" fmla="*/ 10085 h 20170"/>
              <a:gd name="connsiteX1" fmla="*/ 900547 w 900547"/>
              <a:gd name="connsiteY1" fmla="*/ 10085 h 2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0547" h="20170">
                <a:moveTo>
                  <a:pt x="0" y="10085"/>
                </a:moveTo>
                <a:lnTo>
                  <a:pt x="900547" y="10085"/>
                </a:lnTo>
              </a:path>
            </a:pathLst>
          </a:custGeom>
          <a:noFill/>
          <a:ln>
            <a:solidFill>
              <a:srgbClr val="00B072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5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0460" tIns="-12428" rIns="440460" bIns="-1242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400" kern="1200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1E26A862-E33C-4DBF-B642-C3D763E48F4B}"/>
              </a:ext>
            </a:extLst>
          </p:cNvPr>
          <p:cNvSpPr/>
          <p:nvPr/>
        </p:nvSpPr>
        <p:spPr>
          <a:xfrm>
            <a:off x="5407566" y="1061769"/>
            <a:ext cx="1287967" cy="1287967"/>
          </a:xfrm>
          <a:custGeom>
            <a:avLst/>
            <a:gdLst>
              <a:gd name="connsiteX0" fmla="*/ 0 w 1287967"/>
              <a:gd name="connsiteY0" fmla="*/ 643984 h 1287967"/>
              <a:gd name="connsiteX1" fmla="*/ 643984 w 1287967"/>
              <a:gd name="connsiteY1" fmla="*/ 0 h 1287967"/>
              <a:gd name="connsiteX2" fmla="*/ 1287968 w 1287967"/>
              <a:gd name="connsiteY2" fmla="*/ 643984 h 1287967"/>
              <a:gd name="connsiteX3" fmla="*/ 643984 w 1287967"/>
              <a:gd name="connsiteY3" fmla="*/ 1287968 h 1287967"/>
              <a:gd name="connsiteX4" fmla="*/ 0 w 1287967"/>
              <a:gd name="connsiteY4" fmla="*/ 643984 h 128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967" h="1287967">
                <a:moveTo>
                  <a:pt x="0" y="643984"/>
                </a:moveTo>
                <a:cubicBezTo>
                  <a:pt x="0" y="288321"/>
                  <a:pt x="288321" y="0"/>
                  <a:pt x="643984" y="0"/>
                </a:cubicBezTo>
                <a:cubicBezTo>
                  <a:pt x="999647" y="0"/>
                  <a:pt x="1287968" y="288321"/>
                  <a:pt x="1287968" y="643984"/>
                </a:cubicBezTo>
                <a:cubicBezTo>
                  <a:pt x="1287968" y="999647"/>
                  <a:pt x="999647" y="1287968"/>
                  <a:pt x="643984" y="1287968"/>
                </a:cubicBezTo>
                <a:cubicBezTo>
                  <a:pt x="288321" y="1287968"/>
                  <a:pt x="0" y="999647"/>
                  <a:pt x="0" y="643984"/>
                </a:cubicBezTo>
                <a:close/>
              </a:path>
            </a:pathLst>
          </a:custGeom>
          <a:gradFill flip="none" rotWithShape="1">
            <a:gsLst>
              <a:gs pos="0">
                <a:srgbClr val="00B072">
                  <a:shade val="30000"/>
                  <a:satMod val="115000"/>
                  <a:alpha val="0"/>
                </a:srgbClr>
              </a:gs>
              <a:gs pos="84000">
                <a:srgbClr val="00B072">
                  <a:shade val="67500"/>
                  <a:satMod val="115000"/>
                </a:srgbClr>
              </a:gs>
              <a:gs pos="100000">
                <a:srgbClr val="00B072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508" tIns="197508" rIns="197508" bIns="19750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400" kern="1200" dirty="0"/>
              <a:t>Integrada</a:t>
            </a:r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C597E859-AF64-4E2F-85F1-D04E4702B715}"/>
              </a:ext>
            </a:extLst>
          </p:cNvPr>
          <p:cNvSpPr/>
          <p:nvPr/>
        </p:nvSpPr>
        <p:spPr>
          <a:xfrm rot="18900000">
            <a:off x="6375033" y="3110425"/>
            <a:ext cx="900547" cy="20170"/>
          </a:xfrm>
          <a:custGeom>
            <a:avLst/>
            <a:gdLst>
              <a:gd name="connsiteX0" fmla="*/ 0 w 900547"/>
              <a:gd name="connsiteY0" fmla="*/ 10085 h 20170"/>
              <a:gd name="connsiteX1" fmla="*/ 900547 w 900547"/>
              <a:gd name="connsiteY1" fmla="*/ 10085 h 2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0547" h="20170">
                <a:moveTo>
                  <a:pt x="0" y="10085"/>
                </a:moveTo>
                <a:lnTo>
                  <a:pt x="900547" y="10085"/>
                </a:lnTo>
              </a:path>
            </a:pathLst>
          </a:custGeom>
          <a:noFill/>
          <a:ln>
            <a:solidFill>
              <a:srgbClr val="00B072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5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0459" tIns="-12428" rIns="440460" bIns="-1243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400" kern="120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3EC88EE8-3993-41EA-84F5-77ECD1D74E9C}"/>
              </a:ext>
            </a:extLst>
          </p:cNvPr>
          <p:cNvSpPr/>
          <p:nvPr/>
        </p:nvSpPr>
        <p:spPr>
          <a:xfrm>
            <a:off x="6955079" y="1702770"/>
            <a:ext cx="1287967" cy="1287967"/>
          </a:xfrm>
          <a:custGeom>
            <a:avLst/>
            <a:gdLst>
              <a:gd name="connsiteX0" fmla="*/ 0 w 1287967"/>
              <a:gd name="connsiteY0" fmla="*/ 643984 h 1287967"/>
              <a:gd name="connsiteX1" fmla="*/ 643984 w 1287967"/>
              <a:gd name="connsiteY1" fmla="*/ 0 h 1287967"/>
              <a:gd name="connsiteX2" fmla="*/ 1287968 w 1287967"/>
              <a:gd name="connsiteY2" fmla="*/ 643984 h 1287967"/>
              <a:gd name="connsiteX3" fmla="*/ 643984 w 1287967"/>
              <a:gd name="connsiteY3" fmla="*/ 1287968 h 1287967"/>
              <a:gd name="connsiteX4" fmla="*/ 0 w 1287967"/>
              <a:gd name="connsiteY4" fmla="*/ 643984 h 128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967" h="1287967">
                <a:moveTo>
                  <a:pt x="0" y="643984"/>
                </a:moveTo>
                <a:cubicBezTo>
                  <a:pt x="0" y="288321"/>
                  <a:pt x="288321" y="0"/>
                  <a:pt x="643984" y="0"/>
                </a:cubicBezTo>
                <a:cubicBezTo>
                  <a:pt x="999647" y="0"/>
                  <a:pt x="1287968" y="288321"/>
                  <a:pt x="1287968" y="643984"/>
                </a:cubicBezTo>
                <a:cubicBezTo>
                  <a:pt x="1287968" y="999647"/>
                  <a:pt x="999647" y="1287968"/>
                  <a:pt x="643984" y="1287968"/>
                </a:cubicBezTo>
                <a:cubicBezTo>
                  <a:pt x="288321" y="1287968"/>
                  <a:pt x="0" y="999647"/>
                  <a:pt x="0" y="643984"/>
                </a:cubicBezTo>
                <a:close/>
              </a:path>
            </a:pathLst>
          </a:custGeom>
          <a:gradFill flip="none" rotWithShape="1">
            <a:gsLst>
              <a:gs pos="0">
                <a:srgbClr val="00B072">
                  <a:shade val="30000"/>
                  <a:satMod val="115000"/>
                  <a:alpha val="0"/>
                </a:srgbClr>
              </a:gs>
              <a:gs pos="84000">
                <a:srgbClr val="00B072">
                  <a:shade val="67500"/>
                  <a:satMod val="115000"/>
                </a:srgbClr>
              </a:gs>
              <a:gs pos="100000">
                <a:srgbClr val="00B072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508" tIns="197508" rIns="197508" bIns="19750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100" dirty="0"/>
              <a:t>Estructurada y exhaustiva</a:t>
            </a: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4079F74F-FEB5-4624-BCBF-09621A3B702C}"/>
              </a:ext>
            </a:extLst>
          </p:cNvPr>
          <p:cNvSpPr/>
          <p:nvPr/>
        </p:nvSpPr>
        <p:spPr>
          <a:xfrm>
            <a:off x="6695533" y="3884182"/>
            <a:ext cx="900547" cy="20170"/>
          </a:xfrm>
          <a:custGeom>
            <a:avLst/>
            <a:gdLst>
              <a:gd name="connsiteX0" fmla="*/ 0 w 900547"/>
              <a:gd name="connsiteY0" fmla="*/ 10085 h 20170"/>
              <a:gd name="connsiteX1" fmla="*/ 900547 w 900547"/>
              <a:gd name="connsiteY1" fmla="*/ 10085 h 2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0547" h="20170">
                <a:moveTo>
                  <a:pt x="0" y="10085"/>
                </a:moveTo>
                <a:lnTo>
                  <a:pt x="900547" y="10085"/>
                </a:lnTo>
              </a:path>
            </a:pathLst>
          </a:custGeom>
          <a:noFill/>
          <a:ln>
            <a:solidFill>
              <a:srgbClr val="00B072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5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0460" tIns="-12428" rIns="440460" bIns="-1242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400" kern="120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0DA1CBA3-3D7F-41DF-AEA0-51DAF18DB840}"/>
              </a:ext>
            </a:extLst>
          </p:cNvPr>
          <p:cNvSpPr/>
          <p:nvPr/>
        </p:nvSpPr>
        <p:spPr>
          <a:xfrm>
            <a:off x="7596080" y="3250284"/>
            <a:ext cx="1287967" cy="1287967"/>
          </a:xfrm>
          <a:custGeom>
            <a:avLst/>
            <a:gdLst>
              <a:gd name="connsiteX0" fmla="*/ 0 w 1287967"/>
              <a:gd name="connsiteY0" fmla="*/ 643984 h 1287967"/>
              <a:gd name="connsiteX1" fmla="*/ 643984 w 1287967"/>
              <a:gd name="connsiteY1" fmla="*/ 0 h 1287967"/>
              <a:gd name="connsiteX2" fmla="*/ 1287968 w 1287967"/>
              <a:gd name="connsiteY2" fmla="*/ 643984 h 1287967"/>
              <a:gd name="connsiteX3" fmla="*/ 643984 w 1287967"/>
              <a:gd name="connsiteY3" fmla="*/ 1287968 h 1287967"/>
              <a:gd name="connsiteX4" fmla="*/ 0 w 1287967"/>
              <a:gd name="connsiteY4" fmla="*/ 643984 h 128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967" h="1287967">
                <a:moveTo>
                  <a:pt x="0" y="643984"/>
                </a:moveTo>
                <a:cubicBezTo>
                  <a:pt x="0" y="288321"/>
                  <a:pt x="288321" y="0"/>
                  <a:pt x="643984" y="0"/>
                </a:cubicBezTo>
                <a:cubicBezTo>
                  <a:pt x="999647" y="0"/>
                  <a:pt x="1287968" y="288321"/>
                  <a:pt x="1287968" y="643984"/>
                </a:cubicBezTo>
                <a:cubicBezTo>
                  <a:pt x="1287968" y="999647"/>
                  <a:pt x="999647" y="1287968"/>
                  <a:pt x="643984" y="1287968"/>
                </a:cubicBezTo>
                <a:cubicBezTo>
                  <a:pt x="288321" y="1287968"/>
                  <a:pt x="0" y="999647"/>
                  <a:pt x="0" y="643984"/>
                </a:cubicBezTo>
                <a:close/>
              </a:path>
            </a:pathLst>
          </a:custGeom>
          <a:gradFill flip="none" rotWithShape="1">
            <a:gsLst>
              <a:gs pos="0">
                <a:srgbClr val="00B072">
                  <a:shade val="30000"/>
                  <a:satMod val="115000"/>
                  <a:alpha val="0"/>
                </a:srgbClr>
              </a:gs>
              <a:gs pos="84000">
                <a:srgbClr val="00B072">
                  <a:shade val="67500"/>
                  <a:satMod val="115000"/>
                </a:srgbClr>
              </a:gs>
              <a:gs pos="100000">
                <a:srgbClr val="00B072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508" tIns="197508" rIns="197508" bIns="19750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/>
              <a:t>Adaptada</a:t>
            </a:r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98064A55-3132-47EE-8DC3-199162E8DC98}"/>
              </a:ext>
            </a:extLst>
          </p:cNvPr>
          <p:cNvSpPr/>
          <p:nvPr/>
        </p:nvSpPr>
        <p:spPr>
          <a:xfrm rot="2700000">
            <a:off x="6375033" y="4657939"/>
            <a:ext cx="900547" cy="20170"/>
          </a:xfrm>
          <a:custGeom>
            <a:avLst/>
            <a:gdLst>
              <a:gd name="connsiteX0" fmla="*/ 0 w 900547"/>
              <a:gd name="connsiteY0" fmla="*/ 10085 h 20170"/>
              <a:gd name="connsiteX1" fmla="*/ 900547 w 900547"/>
              <a:gd name="connsiteY1" fmla="*/ 10085 h 2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0547" h="20170">
                <a:moveTo>
                  <a:pt x="0" y="10085"/>
                </a:moveTo>
                <a:lnTo>
                  <a:pt x="900547" y="10085"/>
                </a:lnTo>
              </a:path>
            </a:pathLst>
          </a:custGeom>
          <a:noFill/>
          <a:ln>
            <a:solidFill>
              <a:srgbClr val="00B072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5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0460" tIns="-12429" rIns="440459" bIns="-1242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400" kern="120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B545DFA5-F45D-4F1B-8303-7363DC46BE9A}"/>
              </a:ext>
            </a:extLst>
          </p:cNvPr>
          <p:cNvSpPr/>
          <p:nvPr/>
        </p:nvSpPr>
        <p:spPr>
          <a:xfrm>
            <a:off x="6955079" y="4797797"/>
            <a:ext cx="1287967" cy="1287967"/>
          </a:xfrm>
          <a:custGeom>
            <a:avLst/>
            <a:gdLst>
              <a:gd name="connsiteX0" fmla="*/ 0 w 1287967"/>
              <a:gd name="connsiteY0" fmla="*/ 643984 h 1287967"/>
              <a:gd name="connsiteX1" fmla="*/ 643984 w 1287967"/>
              <a:gd name="connsiteY1" fmla="*/ 0 h 1287967"/>
              <a:gd name="connsiteX2" fmla="*/ 1287968 w 1287967"/>
              <a:gd name="connsiteY2" fmla="*/ 643984 h 1287967"/>
              <a:gd name="connsiteX3" fmla="*/ 643984 w 1287967"/>
              <a:gd name="connsiteY3" fmla="*/ 1287968 h 1287967"/>
              <a:gd name="connsiteX4" fmla="*/ 0 w 1287967"/>
              <a:gd name="connsiteY4" fmla="*/ 643984 h 128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967" h="1287967">
                <a:moveTo>
                  <a:pt x="0" y="643984"/>
                </a:moveTo>
                <a:cubicBezTo>
                  <a:pt x="0" y="288321"/>
                  <a:pt x="288321" y="0"/>
                  <a:pt x="643984" y="0"/>
                </a:cubicBezTo>
                <a:cubicBezTo>
                  <a:pt x="999647" y="0"/>
                  <a:pt x="1287968" y="288321"/>
                  <a:pt x="1287968" y="643984"/>
                </a:cubicBezTo>
                <a:cubicBezTo>
                  <a:pt x="1287968" y="999647"/>
                  <a:pt x="999647" y="1287968"/>
                  <a:pt x="643984" y="1287968"/>
                </a:cubicBezTo>
                <a:cubicBezTo>
                  <a:pt x="288321" y="1287968"/>
                  <a:pt x="0" y="999647"/>
                  <a:pt x="0" y="643984"/>
                </a:cubicBezTo>
                <a:close/>
              </a:path>
            </a:pathLst>
          </a:custGeom>
          <a:gradFill flip="none" rotWithShape="1">
            <a:gsLst>
              <a:gs pos="0">
                <a:srgbClr val="00B072">
                  <a:shade val="30000"/>
                  <a:satMod val="115000"/>
                  <a:alpha val="0"/>
                </a:srgbClr>
              </a:gs>
              <a:gs pos="84000">
                <a:srgbClr val="00B072">
                  <a:shade val="67500"/>
                  <a:satMod val="115000"/>
                </a:srgbClr>
              </a:gs>
              <a:gs pos="100000">
                <a:srgbClr val="00B072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508" tIns="197508" rIns="197508" bIns="19750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/>
              <a:t>Inclusiva</a:t>
            </a: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85CE859B-FEA0-4A32-B8FB-4A2B2F065D94}"/>
              </a:ext>
            </a:extLst>
          </p:cNvPr>
          <p:cNvSpPr/>
          <p:nvPr/>
        </p:nvSpPr>
        <p:spPr>
          <a:xfrm rot="5400000">
            <a:off x="5601276" y="4978440"/>
            <a:ext cx="900547" cy="20170"/>
          </a:xfrm>
          <a:custGeom>
            <a:avLst/>
            <a:gdLst>
              <a:gd name="connsiteX0" fmla="*/ 0 w 900547"/>
              <a:gd name="connsiteY0" fmla="*/ 10085 h 20170"/>
              <a:gd name="connsiteX1" fmla="*/ 900547 w 900547"/>
              <a:gd name="connsiteY1" fmla="*/ 10085 h 2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0547" h="20170">
                <a:moveTo>
                  <a:pt x="0" y="10085"/>
                </a:moveTo>
                <a:lnTo>
                  <a:pt x="900547" y="10085"/>
                </a:lnTo>
              </a:path>
            </a:pathLst>
          </a:custGeom>
          <a:noFill/>
          <a:ln>
            <a:solidFill>
              <a:srgbClr val="00B072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5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0459" tIns="-12429" rIns="440461" bIns="-1242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400" kern="1200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E3368211-EE55-4599-9B01-17E83FA5F176}"/>
              </a:ext>
            </a:extLst>
          </p:cNvPr>
          <p:cNvSpPr/>
          <p:nvPr/>
        </p:nvSpPr>
        <p:spPr>
          <a:xfrm>
            <a:off x="5407566" y="5438798"/>
            <a:ext cx="1287967" cy="1287967"/>
          </a:xfrm>
          <a:custGeom>
            <a:avLst/>
            <a:gdLst>
              <a:gd name="connsiteX0" fmla="*/ 0 w 1287967"/>
              <a:gd name="connsiteY0" fmla="*/ 643984 h 1287967"/>
              <a:gd name="connsiteX1" fmla="*/ 643984 w 1287967"/>
              <a:gd name="connsiteY1" fmla="*/ 0 h 1287967"/>
              <a:gd name="connsiteX2" fmla="*/ 1287968 w 1287967"/>
              <a:gd name="connsiteY2" fmla="*/ 643984 h 1287967"/>
              <a:gd name="connsiteX3" fmla="*/ 643984 w 1287967"/>
              <a:gd name="connsiteY3" fmla="*/ 1287968 h 1287967"/>
              <a:gd name="connsiteX4" fmla="*/ 0 w 1287967"/>
              <a:gd name="connsiteY4" fmla="*/ 643984 h 128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967" h="1287967">
                <a:moveTo>
                  <a:pt x="0" y="643984"/>
                </a:moveTo>
                <a:cubicBezTo>
                  <a:pt x="0" y="288321"/>
                  <a:pt x="288321" y="0"/>
                  <a:pt x="643984" y="0"/>
                </a:cubicBezTo>
                <a:cubicBezTo>
                  <a:pt x="999647" y="0"/>
                  <a:pt x="1287968" y="288321"/>
                  <a:pt x="1287968" y="643984"/>
                </a:cubicBezTo>
                <a:cubicBezTo>
                  <a:pt x="1287968" y="999647"/>
                  <a:pt x="999647" y="1287968"/>
                  <a:pt x="643984" y="1287968"/>
                </a:cubicBezTo>
                <a:cubicBezTo>
                  <a:pt x="288321" y="1287968"/>
                  <a:pt x="0" y="999647"/>
                  <a:pt x="0" y="643984"/>
                </a:cubicBezTo>
                <a:close/>
              </a:path>
            </a:pathLst>
          </a:custGeom>
          <a:gradFill flip="none" rotWithShape="1">
            <a:gsLst>
              <a:gs pos="0">
                <a:srgbClr val="00B072">
                  <a:shade val="30000"/>
                  <a:satMod val="115000"/>
                  <a:alpha val="0"/>
                </a:srgbClr>
              </a:gs>
              <a:gs pos="84000">
                <a:srgbClr val="00B072">
                  <a:shade val="67500"/>
                  <a:satMod val="115000"/>
                </a:srgbClr>
              </a:gs>
              <a:gs pos="100000">
                <a:srgbClr val="00B072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508" tIns="197508" rIns="197508" bIns="19750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/>
              <a:t>Dinámica</a:t>
            </a: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7C4203E6-166E-4B49-8B66-0E4D61DDDC6A}"/>
              </a:ext>
            </a:extLst>
          </p:cNvPr>
          <p:cNvSpPr/>
          <p:nvPr/>
        </p:nvSpPr>
        <p:spPr>
          <a:xfrm rot="18900000">
            <a:off x="4827519" y="4657938"/>
            <a:ext cx="900547" cy="20171"/>
          </a:xfrm>
          <a:custGeom>
            <a:avLst/>
            <a:gdLst>
              <a:gd name="connsiteX0" fmla="*/ 0 w 900547"/>
              <a:gd name="connsiteY0" fmla="*/ 10085 h 20170"/>
              <a:gd name="connsiteX1" fmla="*/ 900547 w 900547"/>
              <a:gd name="connsiteY1" fmla="*/ 10085 h 2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0547" h="20170">
                <a:moveTo>
                  <a:pt x="900547" y="10085"/>
                </a:moveTo>
                <a:lnTo>
                  <a:pt x="0" y="10085"/>
                </a:lnTo>
              </a:path>
            </a:pathLst>
          </a:custGeom>
          <a:noFill/>
          <a:ln>
            <a:solidFill>
              <a:srgbClr val="00B072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5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0458" tIns="-12428" rIns="440461" bIns="-1242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400" kern="1200"/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479EF880-8302-4BB0-B220-4B97B9BBAD10}"/>
              </a:ext>
            </a:extLst>
          </p:cNvPr>
          <p:cNvSpPr/>
          <p:nvPr/>
        </p:nvSpPr>
        <p:spPr>
          <a:xfrm>
            <a:off x="3860052" y="4797797"/>
            <a:ext cx="1287967" cy="1287967"/>
          </a:xfrm>
          <a:custGeom>
            <a:avLst/>
            <a:gdLst>
              <a:gd name="connsiteX0" fmla="*/ 0 w 1287967"/>
              <a:gd name="connsiteY0" fmla="*/ 643984 h 1287967"/>
              <a:gd name="connsiteX1" fmla="*/ 643984 w 1287967"/>
              <a:gd name="connsiteY1" fmla="*/ 0 h 1287967"/>
              <a:gd name="connsiteX2" fmla="*/ 1287968 w 1287967"/>
              <a:gd name="connsiteY2" fmla="*/ 643984 h 1287967"/>
              <a:gd name="connsiteX3" fmla="*/ 643984 w 1287967"/>
              <a:gd name="connsiteY3" fmla="*/ 1287968 h 1287967"/>
              <a:gd name="connsiteX4" fmla="*/ 0 w 1287967"/>
              <a:gd name="connsiteY4" fmla="*/ 643984 h 128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967" h="1287967">
                <a:moveTo>
                  <a:pt x="0" y="643984"/>
                </a:moveTo>
                <a:cubicBezTo>
                  <a:pt x="0" y="288321"/>
                  <a:pt x="288321" y="0"/>
                  <a:pt x="643984" y="0"/>
                </a:cubicBezTo>
                <a:cubicBezTo>
                  <a:pt x="999647" y="0"/>
                  <a:pt x="1287968" y="288321"/>
                  <a:pt x="1287968" y="643984"/>
                </a:cubicBezTo>
                <a:cubicBezTo>
                  <a:pt x="1287968" y="999647"/>
                  <a:pt x="999647" y="1287968"/>
                  <a:pt x="643984" y="1287968"/>
                </a:cubicBezTo>
                <a:cubicBezTo>
                  <a:pt x="288321" y="1287968"/>
                  <a:pt x="0" y="999647"/>
                  <a:pt x="0" y="643984"/>
                </a:cubicBezTo>
                <a:close/>
              </a:path>
            </a:pathLst>
          </a:custGeom>
          <a:gradFill flip="none" rotWithShape="1">
            <a:gsLst>
              <a:gs pos="0">
                <a:srgbClr val="00B072">
                  <a:shade val="30000"/>
                  <a:satMod val="115000"/>
                  <a:alpha val="0"/>
                </a:srgbClr>
              </a:gs>
              <a:gs pos="84000">
                <a:srgbClr val="00B072">
                  <a:shade val="67500"/>
                  <a:satMod val="115000"/>
                </a:srgbClr>
              </a:gs>
              <a:gs pos="100000">
                <a:srgbClr val="00B072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508" tIns="197508" rIns="197508" bIns="19750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/>
              <a:t>Mejor información disponible</a:t>
            </a:r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8A9BFB17-F2B9-4694-9DC5-EF7010458DC9}"/>
              </a:ext>
            </a:extLst>
          </p:cNvPr>
          <p:cNvSpPr/>
          <p:nvPr/>
        </p:nvSpPr>
        <p:spPr>
          <a:xfrm>
            <a:off x="4507019" y="3884181"/>
            <a:ext cx="900547" cy="20171"/>
          </a:xfrm>
          <a:custGeom>
            <a:avLst/>
            <a:gdLst>
              <a:gd name="connsiteX0" fmla="*/ 0 w 900547"/>
              <a:gd name="connsiteY0" fmla="*/ 10085 h 20170"/>
              <a:gd name="connsiteX1" fmla="*/ 900547 w 900547"/>
              <a:gd name="connsiteY1" fmla="*/ 10085 h 2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0547" h="20170">
                <a:moveTo>
                  <a:pt x="900547" y="10085"/>
                </a:moveTo>
                <a:lnTo>
                  <a:pt x="0" y="10085"/>
                </a:lnTo>
              </a:path>
            </a:pathLst>
          </a:custGeom>
          <a:noFill/>
          <a:ln>
            <a:solidFill>
              <a:srgbClr val="00B072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5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0459" tIns="-12427" rIns="440461" bIns="-1242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400" kern="1200"/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119B1A27-DAAD-48B3-A676-2745ECC4C97B}"/>
              </a:ext>
            </a:extLst>
          </p:cNvPr>
          <p:cNvSpPr/>
          <p:nvPr/>
        </p:nvSpPr>
        <p:spPr>
          <a:xfrm>
            <a:off x="3219051" y="3250284"/>
            <a:ext cx="1287967" cy="1287967"/>
          </a:xfrm>
          <a:custGeom>
            <a:avLst/>
            <a:gdLst>
              <a:gd name="connsiteX0" fmla="*/ 0 w 1287967"/>
              <a:gd name="connsiteY0" fmla="*/ 643984 h 1287967"/>
              <a:gd name="connsiteX1" fmla="*/ 643984 w 1287967"/>
              <a:gd name="connsiteY1" fmla="*/ 0 h 1287967"/>
              <a:gd name="connsiteX2" fmla="*/ 1287968 w 1287967"/>
              <a:gd name="connsiteY2" fmla="*/ 643984 h 1287967"/>
              <a:gd name="connsiteX3" fmla="*/ 643984 w 1287967"/>
              <a:gd name="connsiteY3" fmla="*/ 1287968 h 1287967"/>
              <a:gd name="connsiteX4" fmla="*/ 0 w 1287967"/>
              <a:gd name="connsiteY4" fmla="*/ 643984 h 128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967" h="1287967">
                <a:moveTo>
                  <a:pt x="0" y="643984"/>
                </a:moveTo>
                <a:cubicBezTo>
                  <a:pt x="0" y="288321"/>
                  <a:pt x="288321" y="0"/>
                  <a:pt x="643984" y="0"/>
                </a:cubicBezTo>
                <a:cubicBezTo>
                  <a:pt x="999647" y="0"/>
                  <a:pt x="1287968" y="288321"/>
                  <a:pt x="1287968" y="643984"/>
                </a:cubicBezTo>
                <a:cubicBezTo>
                  <a:pt x="1287968" y="999647"/>
                  <a:pt x="999647" y="1287968"/>
                  <a:pt x="643984" y="1287968"/>
                </a:cubicBezTo>
                <a:cubicBezTo>
                  <a:pt x="288321" y="1287968"/>
                  <a:pt x="0" y="999647"/>
                  <a:pt x="0" y="643984"/>
                </a:cubicBezTo>
                <a:close/>
              </a:path>
            </a:pathLst>
          </a:custGeom>
          <a:gradFill flip="none" rotWithShape="1">
            <a:gsLst>
              <a:gs pos="0">
                <a:srgbClr val="00B072">
                  <a:shade val="30000"/>
                  <a:satMod val="115000"/>
                  <a:alpha val="0"/>
                </a:srgbClr>
              </a:gs>
              <a:gs pos="84000">
                <a:srgbClr val="00B072">
                  <a:shade val="67500"/>
                  <a:satMod val="115000"/>
                </a:srgbClr>
              </a:gs>
              <a:gs pos="100000">
                <a:srgbClr val="00B072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508" tIns="197508" rIns="197508" bIns="19750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/>
              <a:t>Factores humanos y culturales</a:t>
            </a: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497ED95D-5978-451C-A3FD-30820C59D446}"/>
              </a:ext>
            </a:extLst>
          </p:cNvPr>
          <p:cNvSpPr/>
          <p:nvPr/>
        </p:nvSpPr>
        <p:spPr>
          <a:xfrm rot="2735019">
            <a:off x="4854098" y="3110423"/>
            <a:ext cx="878596" cy="20171"/>
          </a:xfrm>
          <a:custGeom>
            <a:avLst/>
            <a:gdLst>
              <a:gd name="connsiteX0" fmla="*/ 0 w 878596"/>
              <a:gd name="connsiteY0" fmla="*/ 10085 h 20170"/>
              <a:gd name="connsiteX1" fmla="*/ 878596 w 878596"/>
              <a:gd name="connsiteY1" fmla="*/ 10085 h 2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8596" h="20170">
                <a:moveTo>
                  <a:pt x="878596" y="10085"/>
                </a:moveTo>
                <a:lnTo>
                  <a:pt x="0" y="10085"/>
                </a:lnTo>
              </a:path>
            </a:pathLst>
          </a:custGeom>
          <a:noFill/>
          <a:ln>
            <a:solidFill>
              <a:srgbClr val="00B072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5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0032" tIns="-11880" rIns="430034" bIns="-1187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400" kern="1200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D50C0B73-92C7-45AD-85EA-91D321B7036E}"/>
              </a:ext>
            </a:extLst>
          </p:cNvPr>
          <p:cNvSpPr/>
          <p:nvPr/>
        </p:nvSpPr>
        <p:spPr>
          <a:xfrm>
            <a:off x="3891258" y="1702765"/>
            <a:ext cx="1287967" cy="1287967"/>
          </a:xfrm>
          <a:custGeom>
            <a:avLst/>
            <a:gdLst>
              <a:gd name="connsiteX0" fmla="*/ 0 w 1287967"/>
              <a:gd name="connsiteY0" fmla="*/ 643984 h 1287967"/>
              <a:gd name="connsiteX1" fmla="*/ 643984 w 1287967"/>
              <a:gd name="connsiteY1" fmla="*/ 0 h 1287967"/>
              <a:gd name="connsiteX2" fmla="*/ 1287968 w 1287967"/>
              <a:gd name="connsiteY2" fmla="*/ 643984 h 1287967"/>
              <a:gd name="connsiteX3" fmla="*/ 643984 w 1287967"/>
              <a:gd name="connsiteY3" fmla="*/ 1287968 h 1287967"/>
              <a:gd name="connsiteX4" fmla="*/ 0 w 1287967"/>
              <a:gd name="connsiteY4" fmla="*/ 643984 h 128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967" h="1287967">
                <a:moveTo>
                  <a:pt x="0" y="643984"/>
                </a:moveTo>
                <a:cubicBezTo>
                  <a:pt x="0" y="288321"/>
                  <a:pt x="288321" y="0"/>
                  <a:pt x="643984" y="0"/>
                </a:cubicBezTo>
                <a:cubicBezTo>
                  <a:pt x="999647" y="0"/>
                  <a:pt x="1287968" y="288321"/>
                  <a:pt x="1287968" y="643984"/>
                </a:cubicBezTo>
                <a:cubicBezTo>
                  <a:pt x="1287968" y="999647"/>
                  <a:pt x="999647" y="1287968"/>
                  <a:pt x="643984" y="1287968"/>
                </a:cubicBezTo>
                <a:cubicBezTo>
                  <a:pt x="288321" y="1287968"/>
                  <a:pt x="0" y="999647"/>
                  <a:pt x="0" y="643984"/>
                </a:cubicBezTo>
                <a:close/>
              </a:path>
            </a:pathLst>
          </a:custGeom>
          <a:gradFill flip="none" rotWithShape="1">
            <a:gsLst>
              <a:gs pos="0">
                <a:srgbClr val="00B072">
                  <a:shade val="30000"/>
                  <a:satMod val="115000"/>
                  <a:alpha val="0"/>
                </a:srgbClr>
              </a:gs>
              <a:gs pos="84000">
                <a:srgbClr val="00B072">
                  <a:shade val="67500"/>
                  <a:satMod val="115000"/>
                </a:srgbClr>
              </a:gs>
              <a:gs pos="100000">
                <a:srgbClr val="00B072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7508" tIns="197508" rIns="197508" bIns="19750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/>
              <a:t>Mejora continua</a:t>
            </a:r>
          </a:p>
        </p:txBody>
      </p:sp>
      <p:pic>
        <p:nvPicPr>
          <p:cNvPr id="25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C9CFE430-1F79-4D3B-B645-94C647AE6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668311C-33CB-427F-AD44-0CD9068A1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27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3C2B1B66-14ED-4C7B-90EE-024882E73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ítulo 2">
            <a:extLst>
              <a:ext uri="{FF2B5EF4-FFF2-40B4-BE49-F238E27FC236}">
                <a16:creationId xmlns:a16="http://schemas.microsoft.com/office/drawing/2014/main" id="{989B77B2-2915-41C3-A4E0-1B3636675EF0}"/>
              </a:ext>
            </a:extLst>
          </p:cNvPr>
          <p:cNvSpPr txBox="1">
            <a:spLocks/>
          </p:cNvSpPr>
          <p:nvPr/>
        </p:nvSpPr>
        <p:spPr>
          <a:xfrm>
            <a:off x="328580" y="239989"/>
            <a:ext cx="86597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ctr">
              <a:spcBef>
                <a:spcPct val="0"/>
              </a:spcBef>
              <a:buFontTx/>
              <a:buNone/>
              <a:defRPr sz="3600" b="1">
                <a:latin typeface="+mj-lt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pPr algn="l"/>
            <a:r>
              <a:rPr lang="es-419" dirty="0"/>
              <a:t>ISO 31000:2018 – Proceso 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739C7E31-E0FA-4D1F-B158-40BB6D26D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D2E84E3B-E720-4EEA-880C-481D5A44B8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4547374"/>
              </p:ext>
            </p:extLst>
          </p:nvPr>
        </p:nvGraphicFramePr>
        <p:xfrm>
          <a:off x="1926629" y="3285764"/>
          <a:ext cx="8343713" cy="1159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31E2F75F-A2FA-4A0A-955D-B747A8686550}"/>
              </a:ext>
            </a:extLst>
          </p:cNvPr>
          <p:cNvSpPr/>
          <p:nvPr/>
        </p:nvSpPr>
        <p:spPr>
          <a:xfrm rot="16200000">
            <a:off x="-243260" y="3260504"/>
            <a:ext cx="2467265" cy="910223"/>
          </a:xfrm>
          <a:prstGeom prst="roundRect">
            <a:avLst/>
          </a:prstGeom>
          <a:noFill/>
          <a:ln w="9525" cap="flat" cmpd="sng" algn="ctr">
            <a:solidFill>
              <a:srgbClr val="00B07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Comunicación y consulta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B93A0E3F-B287-4215-901B-83DA629B7996}"/>
              </a:ext>
            </a:extLst>
          </p:cNvPr>
          <p:cNvSpPr/>
          <p:nvPr/>
        </p:nvSpPr>
        <p:spPr>
          <a:xfrm rot="16200000">
            <a:off x="10092264" y="3264769"/>
            <a:ext cx="2467263" cy="910224"/>
          </a:xfrm>
          <a:prstGeom prst="roundRect">
            <a:avLst/>
          </a:prstGeom>
          <a:noFill/>
          <a:ln w="9525" cap="flat" cmpd="sng" algn="ctr">
            <a:solidFill>
              <a:srgbClr val="00B07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Seguimiento y revisión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B1C30309-FAD3-4024-BE43-CB05DDB9C0CE}"/>
              </a:ext>
            </a:extLst>
          </p:cNvPr>
          <p:cNvSpPr/>
          <p:nvPr/>
        </p:nvSpPr>
        <p:spPr>
          <a:xfrm>
            <a:off x="4434483" y="1573618"/>
            <a:ext cx="3328004" cy="674807"/>
          </a:xfrm>
          <a:prstGeom prst="roundRect">
            <a:avLst/>
          </a:prstGeom>
          <a:noFill/>
          <a:ln w="9525" cap="flat" cmpd="sng" algn="ctr">
            <a:solidFill>
              <a:srgbClr val="00B07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Alcance, contexto, criterios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A413C4E4-AC56-4988-8D02-1A14EE8A45E8}"/>
              </a:ext>
            </a:extLst>
          </p:cNvPr>
          <p:cNvSpPr/>
          <p:nvPr/>
        </p:nvSpPr>
        <p:spPr>
          <a:xfrm>
            <a:off x="4434483" y="5300719"/>
            <a:ext cx="3328004" cy="674807"/>
          </a:xfrm>
          <a:prstGeom prst="roundRect">
            <a:avLst/>
          </a:prstGeom>
          <a:noFill/>
          <a:ln w="9525" cap="flat" cmpd="sng" algn="ctr">
            <a:solidFill>
              <a:srgbClr val="00B07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Registros e informes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64785A2C-98E0-4504-89F5-88A8317248B2}"/>
              </a:ext>
            </a:extLst>
          </p:cNvPr>
          <p:cNvSpPr/>
          <p:nvPr/>
        </p:nvSpPr>
        <p:spPr>
          <a:xfrm>
            <a:off x="1842585" y="2923232"/>
            <a:ext cx="8515635" cy="1593299"/>
          </a:xfrm>
          <a:prstGeom prst="roundRect">
            <a:avLst/>
          </a:prstGeom>
          <a:noFill/>
          <a:ln w="9525" cap="flat" cmpd="sng" algn="ctr">
            <a:solidFill>
              <a:srgbClr val="00B07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/>
          <a:lstStyle/>
          <a:p>
            <a:r>
              <a:rPr lang="es-CO" dirty="0">
                <a:solidFill>
                  <a:schemeClr val="tx1"/>
                </a:solidFill>
              </a:rPr>
              <a:t>Evaluación del riesgo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1DE0AD09-AE3F-4697-954D-DD3D83B3FEAE}"/>
              </a:ext>
            </a:extLst>
          </p:cNvPr>
          <p:cNvCxnSpPr>
            <a:stCxn id="18" idx="2"/>
            <a:endCxn id="26" idx="1"/>
          </p:cNvCxnSpPr>
          <p:nvPr/>
        </p:nvCxnSpPr>
        <p:spPr>
          <a:xfrm>
            <a:off x="1445484" y="3715615"/>
            <a:ext cx="397101" cy="4267"/>
          </a:xfrm>
          <a:prstGeom prst="straightConnector1">
            <a:avLst/>
          </a:prstGeom>
          <a:ln>
            <a:solidFill>
              <a:srgbClr val="00B07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BEEBBF2C-84F6-4424-BDE2-C7EC1540CC60}"/>
              </a:ext>
            </a:extLst>
          </p:cNvPr>
          <p:cNvCxnSpPr>
            <a:stCxn id="21" idx="0"/>
            <a:endCxn id="26" idx="3"/>
          </p:cNvCxnSpPr>
          <p:nvPr/>
        </p:nvCxnSpPr>
        <p:spPr>
          <a:xfrm flipH="1">
            <a:off x="10358220" y="3719881"/>
            <a:ext cx="512564" cy="1"/>
          </a:xfrm>
          <a:prstGeom prst="straightConnector1">
            <a:avLst/>
          </a:prstGeom>
          <a:ln>
            <a:solidFill>
              <a:srgbClr val="00B07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F18E81C0-2BEC-4113-A07B-1FC66428EBEF}"/>
              </a:ext>
            </a:extLst>
          </p:cNvPr>
          <p:cNvCxnSpPr>
            <a:stCxn id="23" idx="2"/>
            <a:endCxn id="26" idx="0"/>
          </p:cNvCxnSpPr>
          <p:nvPr/>
        </p:nvCxnSpPr>
        <p:spPr>
          <a:xfrm>
            <a:off x="6098485" y="2248425"/>
            <a:ext cx="1918" cy="674807"/>
          </a:xfrm>
          <a:prstGeom prst="straightConnector1">
            <a:avLst/>
          </a:prstGeom>
          <a:ln w="9525" cap="flat" cmpd="sng" algn="ctr">
            <a:solidFill>
              <a:srgbClr val="00B07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2DE802C9-577E-4729-8DF9-E313BBACB5A5}"/>
              </a:ext>
            </a:extLst>
          </p:cNvPr>
          <p:cNvCxnSpPr>
            <a:stCxn id="25" idx="0"/>
            <a:endCxn id="26" idx="2"/>
          </p:cNvCxnSpPr>
          <p:nvPr/>
        </p:nvCxnSpPr>
        <p:spPr>
          <a:xfrm flipV="1">
            <a:off x="6098485" y="4516531"/>
            <a:ext cx="1918" cy="784188"/>
          </a:xfrm>
          <a:prstGeom prst="straightConnector1">
            <a:avLst/>
          </a:prstGeom>
          <a:ln>
            <a:solidFill>
              <a:srgbClr val="00B07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010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 gestión de riesgos como estrategia | Prevención Integral &amp;amp; ORP Conference">
            <a:extLst>
              <a:ext uri="{FF2B5EF4-FFF2-40B4-BE49-F238E27FC236}">
                <a16:creationId xmlns:a16="http://schemas.microsoft.com/office/drawing/2014/main" id="{1059F533-D8A3-4E31-8B53-DD859D24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65000"/>
                    </a14:imgEffect>
                    <a14:imgEffect>
                      <a14:brightnessContrast bright="-21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046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glow>
              <a:schemeClr val="accent1"/>
            </a:glow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</p:spPr>
      </p:pic>
      <p:sp>
        <p:nvSpPr>
          <p:cNvPr id="39938" name="CuadroTexto 1">
            <a:extLst>
              <a:ext uri="{FF2B5EF4-FFF2-40B4-BE49-F238E27FC236}">
                <a16:creationId xmlns:a16="http://schemas.microsoft.com/office/drawing/2014/main" id="{7FD7F1F8-CC4C-41E3-BA3B-2870BDFEE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19" y="136083"/>
            <a:ext cx="8724017" cy="76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3600" b="1" dirty="0">
                <a:latin typeface="+mj-lt"/>
              </a:rPr>
              <a:t>Proceso para la gestión de los riesgos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711813D-D112-4257-A473-65C8AF35A5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2833746"/>
              </p:ext>
            </p:extLst>
          </p:nvPr>
        </p:nvGraphicFramePr>
        <p:xfrm>
          <a:off x="1590855" y="2758828"/>
          <a:ext cx="9307902" cy="2017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2" descr="Información de MinSalud sobre Coronavirus (nCoV-2019) - Organización  Colegial de Enfermería">
            <a:extLst>
              <a:ext uri="{FF2B5EF4-FFF2-40B4-BE49-F238E27FC236}">
                <a16:creationId xmlns:a16="http://schemas.microsoft.com/office/drawing/2014/main" id="{94653A82-0063-4A2A-9468-6D8DBF4E5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0818"/>
          <a:stretch/>
        </p:blipFill>
        <p:spPr bwMode="auto">
          <a:xfrm>
            <a:off x="10274060" y="268498"/>
            <a:ext cx="1917940" cy="4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804F460-8589-4166-8712-A18979464C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99" b="89950" l="2675" r="89991">
                        <a14:foregroundMark x1="6126" y1="60804" x2="5004" y2="80402"/>
                        <a14:foregroundMark x1="5004" y1="80402" x2="2675" y2="77638"/>
                        <a14:foregroundMark x1="9232" y1="65075" x2="14236" y2="65075"/>
                        <a14:foregroundMark x1="16825" y1="64824" x2="16997" y2="85176"/>
                        <a14:foregroundMark x1="16997" y1="85176" x2="16825" y2="87186"/>
                        <a14:foregroundMark x1="26143" y1="70101" x2="30975" y2="76884"/>
                        <a14:foregroundMark x1="33305" y1="63819" x2="33305" y2="78643"/>
                        <a14:foregroundMark x1="48231" y1="64070" x2="47972" y2="79397"/>
                        <a14:foregroundMark x1="51424" y1="56533" x2="50906" y2="77638"/>
                        <a14:foregroundMark x1="53494" y1="65075" x2="58844" y2="63065"/>
                        <a14:foregroundMark x1="67041" y1="65578" x2="66868" y2="72362"/>
                        <a14:foregroundMark x1="71009" y1="18844" x2="67041" y2="44221"/>
                        <a14:foregroundMark x1="66868" y1="49749" x2="66868" y2="49749"/>
                        <a14:foregroundMark x1="67127" y1="49749" x2="67041" y2="45226"/>
                        <a14:foregroundMark x1="89387" y1="38442" x2="88611" y2="59548"/>
                        <a14:foregroundMark x1="88611" y1="59548" x2="83089" y2="73367"/>
                        <a14:foregroundMark x1="83089" y1="73367" x2="76273" y2="77889"/>
                        <a14:foregroundMark x1="75669" y1="25377" x2="75669" y2="25377"/>
                        <a14:foregroundMark x1="82399" y1="29648" x2="82399" y2="29648"/>
                        <a14:foregroundMark x1="84469" y1="44472" x2="84469" y2="44472"/>
                        <a14:foregroundMark x1="74374" y1="34925" x2="71009" y2="69095"/>
                        <a14:foregroundMark x1="80414" y1="47990" x2="74633" y2="61558"/>
                        <a14:foregroundMark x1="74633" y1="61558" x2="73080" y2="74372"/>
                        <a14:foregroundMark x1="71268" y1="72864" x2="71268" y2="72864"/>
                        <a14:foregroundMark x1="72045" y1="75879" x2="72045" y2="75879"/>
                        <a14:foregroundMark x1="73080" y1="76131" x2="73080" y2="76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37" y="6091917"/>
            <a:ext cx="183459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92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2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4" id="{CDDFB502-7A72-4E99-8FD4-18DD7D14EF9E}" vid="{D62A1A4B-F79C-47EA-9C4B-DFE89E54556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ero xmlns="b6565643-c00f-44ce-b5d1-532a85e4382c">MDR63</Numero>
    <Language xmlns="http://schemas.microsoft.com/sharepoint/v3">Español (España)</Language>
    <Fecha_x0020_de_x0020_generación_x0020_de_x0020_la_x0020_información xmlns="b6565643-c00f-44ce-b5d1-532a85e4382c">2021-08-17T05:00:00+00:00</Fecha_x0020_de_x0020_generación_x0020_de_x0020_la_x0020_información>
    <Código_x0020_responsable_x0020_de_x0020_la_x0020_información xmlns="43b5979b-6cc0-44c2-b7e9-cdfca181321f" xsi:nil="true"/>
    <Sub-Serie xmlns="43b5979b-6cc0-44c2-b7e9-cdfca181321f" xsi:nil="true"/>
    <Tipo_de_Norma xmlns="b6565643-c00f-44ce-b5d1-532a85e4382c">No aplica</Tipo_de_Norma>
    <Fecha_x0020_final_x0020_de_x0020_publicación xmlns="b6565643-c00f-44ce-b5d1-532a85e4382c" xsi:nil="true"/>
    <Frecuencia_de_actualizacion xmlns="b6565643-c00f-44ce-b5d1-532a85e4382c">Por demanda</Frecuencia_de_actualizacion>
    <Mes_Plantilla xmlns="b6565643-c00f-44ce-b5d1-532a85e4382c">agosto</Mes_Plantilla>
    <Serie xmlns="43b5979b-6cc0-44c2-b7e9-cdfca181321f" xsi:nil="true"/>
    <Tipo_x0020_Documental xmlns="43b5979b-6cc0-44c2-b7e9-cdfca181321f" xsi:nil="true"/>
    <Código_x0020_nombre_x0020_del_x0020_reponsable_x0020_producción xmlns="43b5979b-6cc0-44c2-b7e9-cdfca181321f" xsi:nil="true"/>
    <_Format xmlns="http://schemas.microsoft.com/sharepoint/v3/fields">Documento de texto</_Format>
    <Responsable_x0020_de_x0020_la_x0020_información xmlns="43b5979b-6cc0-44c2-b7e9-cdfca181321f">5</Responsable_x0020_de_x0020_la_x0020_información>
    <Descripcion xmlns="b6565643-c00f-44ce-b5d1-532a85e4382c">Capacitaciones a las EPS del régimen contributivo y subsidiado, derivadas del Código de Conducta y de Buen Gobierno Organizacional, el Sistema Integrado de Gestión de Riesgos y los Subsistemas de Administración de Riesgos definidos en la circular 4 de 2018, la Dirección de Riesgos en Salud participó con la capacitación denominada Subsistema de Administración de Riesgo en Salud realizado el pasado 28 de julio de 2021.</Descripcion>
    <Ano_Plantilla xmlns="b6565643-c00f-44ce-b5d1-532a85e4382c">2021</Ano_Plantilla>
    <Informacion_publicada_o_disponible xmlns="b6565643-c00f-44ce-b5d1-532a85e4382c">https://www.supersalud.gov.co/es-co/atencion-ciudadano/participacion-ciudadana</Informacion_publicada_o_disponible>
    <Medio_de_conservacion_y_x002f_o_soporte xmlns="b6565643-c00f-44ce-b5d1-532a85e4382c">Documento electrónico</Medio_de_conservacion_y_x002f_o_soporte>
    <Estado_Plantilla xmlns="b6565643-c00f-44ce-b5d1-532a85e4382c">No Aplica</Estado_Plantilla>
    <Fecha_x0020_de_x0020_inicio_x0020_de_x0020_publicación xmlns="b6565643-c00f-44ce-b5d1-532a85e4382c">2021-07-28T05:00:00+00:00</Fecha_x0020_de_x0020_inicio_x0020_de_x0020_publicación>
    <Nombre_x0020_del_x0020_responsable_x0020_de_x0020_producción xmlns="43b5979b-6cc0-44c2-b7e9-cdfca181321f">5</Nombre_x0020_del_x0020_responsable_x0020_de_x0020_producción>
    <_dlc_DocId xmlns="b6565643-c00f-44ce-b5d1-532a85e4382c">XQAF2AT3N76N-324-66</_dlc_DocId>
    <_dlc_DocIdUrl xmlns="b6565643-c00f-44ce-b5d1-532a85e4382c">
      <Url>https://docs.supersalud.gov.co/PortalWeb/Comunicaciones/_layouts/15/DocIdRedir.aspx?ID=XQAF2AT3N76N-324-66</Url>
      <Description>XQAF2AT3N76N-324-66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squema de Publicación" ma:contentTypeID="0x0101006C70C9CFFF10F647A97BB5C9232AAEE500C772FB0E29886C419B36DD1541AB22DC" ma:contentTypeVersion="37" ma:contentTypeDescription="Campos definidos por la oficina de planeación" ma:contentTypeScope="" ma:versionID="8ae377ab1bb09cc03baa6e778fb10129">
  <xsd:schema xmlns:xsd="http://www.w3.org/2001/XMLSchema" xmlns:xs="http://www.w3.org/2001/XMLSchema" xmlns:p="http://schemas.microsoft.com/office/2006/metadata/properties" xmlns:ns1="http://schemas.microsoft.com/sharepoint/v3" xmlns:ns2="b6565643-c00f-44ce-b5d1-532a85e4382c" xmlns:ns3="http://schemas.microsoft.com/sharepoint/v3/fields" xmlns:ns4="43b5979b-6cc0-44c2-b7e9-cdfca181321f" targetNamespace="http://schemas.microsoft.com/office/2006/metadata/properties" ma:root="true" ma:fieldsID="aee3fcfb6dec0dfe7803989d81479aff" ns1:_="" ns2:_="" ns3:_="" ns4:_="">
    <xsd:import namespace="http://schemas.microsoft.com/sharepoint/v3"/>
    <xsd:import namespace="b6565643-c00f-44ce-b5d1-532a85e4382c"/>
    <xsd:import namespace="http://schemas.microsoft.com/sharepoint/v3/fields"/>
    <xsd:import namespace="43b5979b-6cc0-44c2-b7e9-cdfca181321f"/>
    <xsd:element name="properties">
      <xsd:complexType>
        <xsd:sequence>
          <xsd:element name="documentManagement">
            <xsd:complexType>
              <xsd:all>
                <xsd:element ref="ns2:Numero"/>
                <xsd:element ref="ns2:_dlc_DocId" minOccurs="0"/>
                <xsd:element ref="ns2:_dlc_DocIdUrl" minOccurs="0"/>
                <xsd:element ref="ns2:_dlc_DocIdPersistId" minOccurs="0"/>
                <xsd:element ref="ns2:Descripcion"/>
                <xsd:element ref="ns2:Fecha_x0020_de_x0020_inicio_x0020_de_x0020_publicación"/>
                <xsd:element ref="ns2:Fecha_x0020_final_x0020_de_x0020_publicación" minOccurs="0"/>
                <xsd:element ref="ns2:Ano_Plantilla"/>
                <xsd:element ref="ns2:Mes_Plantilla"/>
                <xsd:element ref="ns2:Fecha_x0020_de_x0020_generación_x0020_de_x0020_la_x0020_información"/>
                <xsd:element ref="ns2:Tipo_de_Norma"/>
                <xsd:element ref="ns1:Language" minOccurs="0"/>
                <xsd:element ref="ns2:Medio_de_conservacion_y_x002f_o_soporte"/>
                <xsd:element ref="ns3:_Format"/>
                <xsd:element ref="ns2:Frecuencia_de_actualizacion"/>
                <xsd:element ref="ns2:Informacion_publicada_o_disponible"/>
                <xsd:element ref="ns2:Estado_Plantilla"/>
                <xsd:element ref="ns4:Código_x0020_nombre_x0020_del_x0020_reponsable_x0020_producción" minOccurs="0"/>
                <xsd:element ref="ns4:Código_x0020_responsable_x0020_de_x0020_la_x0020_información" minOccurs="0"/>
                <xsd:element ref="ns4:Nombre_x0020_del_x0020_responsable_x0020_de_x0020_producción" minOccurs="0"/>
                <xsd:element ref="ns4:Responsable_x0020_de_x0020_la_x0020_información" minOccurs="0"/>
                <xsd:element ref="ns4:Serie" minOccurs="0"/>
                <xsd:element ref="ns4:Sub-Serie" minOccurs="0"/>
                <xsd:element ref="ns4:Tipo_x0020_Documenta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20" nillable="true" ma:displayName="Idioma" ma:description="Establece el Idioma, lengua o dialecto en que se encuentra la información." ma:format="Dropdown" ma:internalName="Language" ma:readOnly="false">
      <xsd:simpleType>
        <xsd:restriction base="dms:Choice">
          <xsd:enumeration value="Árabe (Arabia Saudí)"/>
          <xsd:enumeration value="Búlgaro (Bulgaria)"/>
          <xsd:enumeration value="Chino (Hong Kong, RAE)"/>
          <xsd:enumeration value="Chino (República Popular China)"/>
          <xsd:enumeration value="Chino (Taiwán)"/>
          <xsd:enumeration value="Croata (Croacia)"/>
          <xsd:enumeration value="Checo (República Checa)"/>
          <xsd:enumeration value="Danés (Dinamarca)"/>
          <xsd:enumeration value="Neerlandés (Países Bajos)"/>
          <xsd:enumeration value="Inglés"/>
          <xsd:enumeration value="Estonio (Estonia)"/>
          <xsd:enumeration value="Finés (Finlandia)"/>
          <xsd:enumeration value="Francés (Francia)"/>
          <xsd:enumeration value="Alemán (Alemania)"/>
          <xsd:enumeration value="Griego (Grecia)"/>
          <xsd:enumeration value="Hebreo (Israel)"/>
          <xsd:enumeration value="Hindi (India)"/>
          <xsd:enumeration value="Húngaro (Hungría)"/>
          <xsd:enumeration value="Indonesio (Indonesia)"/>
          <xsd:enumeration value="Italiano (Italia)"/>
          <xsd:enumeration value="Japonés (Japón)"/>
          <xsd:enumeration value="Coreano (Corea)"/>
          <xsd:enumeration value="Letón (Letonia)"/>
          <xsd:enumeration value="Lituano (Lituania)"/>
          <xsd:enumeration value="Malayo (Malasia)"/>
          <xsd:enumeration value="Noruego (Bokmal) (Noruega)"/>
          <xsd:enumeration value="Polaco (Polonia)"/>
          <xsd:enumeration value="Portugués (Brasil)"/>
          <xsd:enumeration value="Portugués (Portugal)"/>
          <xsd:enumeration value="Rumano (Rumania)"/>
          <xsd:enumeration value="Ruso (Rusia)"/>
          <xsd:enumeration value="Serbio (latino) (Serbia)"/>
          <xsd:enumeration value="Eslovaco (Eslovaquia)"/>
          <xsd:enumeration value="Esloveno (Eslovenia)"/>
          <xsd:enumeration value="Español (España)"/>
          <xsd:enumeration value="Sueco (Suecia)"/>
          <xsd:enumeration value="Tailandés (Tailandia)"/>
          <xsd:enumeration value="Turco (Turquía)"/>
          <xsd:enumeration value="Ucraniano (Ucrania)"/>
          <xsd:enumeration value="Urdu (República Islámica de Pakistán)"/>
          <xsd:enumeration value="Vietnamita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565643-c00f-44ce-b5d1-532a85e4382c" elementFormDefault="qualified">
    <xsd:import namespace="http://schemas.microsoft.com/office/2006/documentManagement/types"/>
    <xsd:import namespace="http://schemas.microsoft.com/office/infopath/2007/PartnerControls"/>
    <xsd:element name="Numero" ma:index="1" ma:displayName="Número" ma:description="Consecutivo o identificador único de documento que la dependencia crea al momento de publicar la información." ma:internalName="Numero" ma:readOnly="false">
      <xsd:simpleType>
        <xsd:restriction base="dms:Text">
          <xsd:maxLength value="255"/>
        </xsd:restriction>
      </xsd:simpleType>
    </xsd:element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Descripcion" ma:index="12" ma:displayName="Descripción" ma:description="Defina brevemente de qué se trata la información. máximo 200 caracteres." ma:internalName="Descripcion">
      <xsd:simpleType>
        <xsd:restriction base="dms:Note">
          <xsd:maxLength value="255"/>
        </xsd:restriction>
      </xsd:simpleType>
    </xsd:element>
    <xsd:element name="Fecha_x0020_de_x0020_inicio_x0020_de_x0020_publicación" ma:index="13" ma:displayName="Fecha creación documento" ma:description="Corresponde a la fecha que se publica o se programa la publicación del documento dentro de portal web." ma:format="DateOnly" ma:internalName="Fecha_x0020_de_x0020_inicio_x0020_de_x0020_publicaci_x00f3_n">
      <xsd:simpleType>
        <xsd:restriction base="dms:DateTime"/>
      </xsd:simpleType>
    </xsd:element>
    <xsd:element name="Fecha_x0020_final_x0020_de_x0020_publicación" ma:index="14" nillable="true" ma:displayName="Fecha final de publicación" ma:description="Corresponde a la fecha en la que se debe des publicar automáticamente el documento dentro de portal web." ma:format="DateOnly" ma:internalName="Fecha_x0020_final_x0020_de_x0020_publicaci_x00f3_n" ma:readOnly="false">
      <xsd:simpleType>
        <xsd:restriction base="dms:DateTime"/>
      </xsd:simpleType>
    </xsd:element>
    <xsd:element name="Ano_Plantilla" ma:index="15" ma:displayName="Año creación documento" ma:description="Corresponde al año de publicación del documento. Este dato ayudará a filtrar el documento al usuario final del portal web." ma:internalName="Ano_Plantilla">
      <xsd:simpleType>
        <xsd:restriction base="dms:Text">
          <xsd:maxLength value="5"/>
        </xsd:restriction>
      </xsd:simpleType>
    </xsd:element>
    <xsd:element name="Mes_Plantilla" ma:index="16" ma:displayName="Mes creación documento" ma:description="Corresponde al mes de publicación del documento. Este dato ayudará a filtrar el documento al usuario final del portal web." ma:format="Dropdown" ma:internalName="Mes_Plantilla" ma:readOnly="false">
      <xsd:simpleType>
        <xsd:restriction base="dms:Choice">
          <xsd:enumeration value="enero"/>
          <xsd:enumeration value="febrero"/>
          <xsd:enumeration value="marzo"/>
          <xsd:enumeration value="abril"/>
          <xsd:enumeration value="mayo"/>
          <xsd:enumeration value="junio"/>
          <xsd:enumeration value="julio"/>
          <xsd:enumeration value="agosto"/>
          <xsd:enumeration value="septiembre"/>
          <xsd:enumeration value="octubre"/>
          <xsd:enumeration value="noviembre"/>
          <xsd:enumeration value="diciembre"/>
        </xsd:restriction>
      </xsd:simpleType>
    </xsd:element>
    <xsd:element name="Fecha_x0020_de_x0020_generación_x0020_de_x0020_la_x0020_información" ma:index="17" ma:displayName="Fecha de generación de la información" ma:description="• Identifique la fecha cuando se creó la información. Esta fecha no puede ser igual a la fecha de publicación." ma:format="DateOnly" ma:internalName="Fecha_x0020_de_x0020_generaci_x00f3_n_x0020_de_x0020_la_x0020_informaci_x00f3_n" ma:readOnly="false">
      <xsd:simpleType>
        <xsd:restriction base="dms:DateTime"/>
      </xsd:simpleType>
    </xsd:element>
    <xsd:element name="Tipo_de_Norma" ma:index="19" ma:displayName="Tipo de Norma" ma:description="Seleccione una categoría (Campo solo aplica si el documento se refiere a una Normatividad. De lo contrario seleccione la palabra no aplica)." ma:format="Dropdown" ma:internalName="Tipo_de_Norma" ma:readOnly="false">
      <xsd:simpleType>
        <xsd:restriction base="dms:Choice">
          <xsd:enumeration value="Boletín Jurídico"/>
          <xsd:enumeration value="Cartas Circulares"/>
          <xsd:enumeration value="Circular Única"/>
          <xsd:enumeration value="Circulares Conjuntas"/>
          <xsd:enumeration value="Circulares Externas"/>
          <xsd:enumeration value="Conceptos"/>
          <xsd:enumeration value="Constitución Política"/>
          <xsd:enumeration value="Decretos"/>
          <xsd:enumeration value="Leyes"/>
          <xsd:enumeration value="Resoluciones"/>
          <xsd:enumeration value="No aplica"/>
        </xsd:restriction>
      </xsd:simpleType>
    </xsd:element>
    <xsd:element name="Medio_de_conservacion_y_x002f_o_soporte" ma:index="21" ma:displayName="Medio de conservación y/o soporte" ma:description="Defina si el documento es: &#10;o Documento físico, documentos se encuentra impreso.                &#10;o Documento electrónico, documento que se encuentra creado y publicado en formato PDF con OCR.&#10;o Documento digital, documento escaneado del documento físico, sin OCR.&#10;" ma:format="Dropdown" ma:internalName="Medio_de_conservacion_y_x002F_o_soporte" ma:readOnly="false">
      <xsd:simpleType>
        <xsd:restriction base="dms:Choice">
          <xsd:enumeration value="Documento físico"/>
          <xsd:enumeration value="Documento electrónico"/>
          <xsd:enumeration value="Documento Digital"/>
        </xsd:restriction>
      </xsd:simpleType>
    </xsd:element>
    <xsd:element name="Frecuencia_de_actualizacion" ma:index="23" ma:displayName="Frecuencia de actualización" ma:description="Identifica la periodicidad o el segmento de tiempo con la que actualiza la información, de acuerdo a su naturaleza y a la normativa aplicable." ma:format="Dropdown" ma:internalName="Frecuencia_de_actualizacion" ma:readOnly="false">
      <xsd:simpleType>
        <xsd:restriction base="dms:Choice">
          <xsd:enumeration value="Cada minuto"/>
          <xsd:enumeration value="Cada hora"/>
          <xsd:enumeration value="Medio Día"/>
          <xsd:enumeration value="Diaria"/>
          <xsd:enumeration value="Semanal"/>
          <xsd:enumeration value="Mensual"/>
          <xsd:enumeration value="Bimestral"/>
          <xsd:enumeration value="Trimestral"/>
          <xsd:enumeration value="Cuatrimestral"/>
          <xsd:enumeration value="Semestral"/>
          <xsd:enumeration value="Anual"/>
          <xsd:enumeration value="Histórica"/>
          <xsd:enumeration value="Por demanda"/>
        </xsd:restriction>
      </xsd:simpleType>
    </xsd:element>
    <xsd:element name="Informacion_publicada_o_disponible" ma:index="24" ma:displayName="Información publicada y/o disponible" ma:description="Indica el lugar donde se encuentra publicado o puede ser consultado el documento. Digite el URL o la sección donde publicará el documento Ej. Superintendencia/políticas, Planes y Programas/plan anual de gestión." ma:internalName="Informacion_publicada_o_disponible" ma:readOnly="false">
      <xsd:simpleType>
        <xsd:restriction base="dms:Text">
          <xsd:maxLength value="250"/>
        </xsd:restriction>
      </xsd:simpleType>
    </xsd:element>
    <xsd:element name="Estado_Plantilla" ma:index="25" ma:displayName="Estado" ma:description="Corresponde a los planes y programas que se encuentra en vigencia (Si no aplica, seleccione la palabra no aplica dentro de la lista)." ma:format="Dropdown" ma:internalName="Estado_Plantilla" ma:readOnly="false">
      <xsd:simpleType>
        <xsd:restriction base="dms:Choice">
          <xsd:enumeration value="En ejecución"/>
          <xsd:enumeration value="En estudio"/>
          <xsd:enumeration value="Obsolesencia"/>
          <xsd:enumeration value="No Aplica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Format" ma:index="22" ma:displayName="Formato" ma:description="Identifica la forma, tamaño o modo en la que se presenta la información o se permite su visualización o consulta, tales como: hoja de cálculo, imagen, audio, video, documento de texto, etc." ma:format="Dropdown" ma:internalName="_Format" ma:readOnly="false">
      <xsd:simpleType>
        <xsd:restriction base="dms:Choice">
          <xsd:enumeration value="Hoja de calculo"/>
          <xsd:enumeration value="Documento de texto"/>
          <xsd:enumeration value="Audio"/>
          <xsd:enumeration value="Video"/>
          <xsd:enumeration value="Image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b5979b-6cc0-44c2-b7e9-cdfca181321f" elementFormDefault="qualified">
    <xsd:import namespace="http://schemas.microsoft.com/office/2006/documentManagement/types"/>
    <xsd:import namespace="http://schemas.microsoft.com/office/infopath/2007/PartnerControls"/>
    <xsd:element name="Código_x0020_nombre_x0020_del_x0020_reponsable_x0020_producción" ma:index="26" nillable="true" ma:displayName="Código nombre del reponsable producción" ma:description="Corresponde al Código de la dependencia encargada de la Producción de la información para efectos de permitir su correcta elaboración (este código sale de su TRD)" ma:list="{d3b256e3-7f57-4578-b8af-59fe474d0280}" ma:internalName="C_x00f3_digo_x0020_nombre_x0020_del_x0020_reponsable_x0020_producci_x00f3_n" ma:showField="Codigos_x0020_Dependencias" ma:web="43b5979b-6cc0-44c2-b7e9-cdfca181321f">
      <xsd:simpleType>
        <xsd:restriction base="dms:Lookup"/>
      </xsd:simpleType>
    </xsd:element>
    <xsd:element name="Código_x0020_responsable_x0020_de_x0020_la_x0020_información" ma:index="27" nillable="true" ma:displayName="Código responsable de la información" ma:list="{d3b256e3-7f57-4578-b8af-59fe474d0280}" ma:internalName="C_x00f3_digo_x0020_responsable_x0020_de_x0020_la_x0020_informaci_x00f3_n" ma:showField="Codigos_x0020_Dependencias" ma:web="43b5979b-6cc0-44c2-b7e9-cdfca181321f">
      <xsd:simpleType>
        <xsd:restriction base="dms:Lookup"/>
      </xsd:simpleType>
    </xsd:element>
    <xsd:element name="Nombre_x0020_del_x0020_responsable_x0020_de_x0020_producción" ma:index="28" nillable="true" ma:displayName="Nombre del responsable de producción" ma:description="Corresponde al nombre de la dependencia encargada de la Producción de la información" ma:list="{849e7c7c-cf69-40b3-bfd3-ce4436b8c08f}" ma:internalName="Nombre_x0020_del_x0020_responsable_x0020_de_x0020_producci_x00f3_n" ma:showField="Dependencias" ma:web="43b5979b-6cc0-44c2-b7e9-cdfca181321f">
      <xsd:simpleType>
        <xsd:restriction base="dms:Lookup"/>
      </xsd:simpleType>
    </xsd:element>
    <xsd:element name="Responsable_x0020_de_x0020_la_x0020_información" ma:index="29" nillable="true" ma:displayName="Responsable de la información" ma:description="Corresponde al nombre de la dependencia encargada administrar y publicar la información." ma:list="{849e7c7c-cf69-40b3-bfd3-ce4436b8c08f}" ma:internalName="Responsable_x0020_de_x0020_la_x0020_informaci_x00f3_n" ma:showField="Dependencias" ma:web="43b5979b-6cc0-44c2-b7e9-cdfca181321f">
      <xsd:simpleType>
        <xsd:restriction base="dms:Lookup"/>
      </xsd:simpleType>
    </xsd:element>
    <xsd:element name="Serie" ma:index="30" nillable="true" ma:displayName="Serie" ma:description="Este dato corresponde a la clasificación documental de cada documento" ma:list="{d3876e43-394d-4298-8aa7-6ae2eff76c55}" ma:internalName="Serie" ma:showField="Series" ma:web="43b5979b-6cc0-44c2-b7e9-cdfca181321f">
      <xsd:simpleType>
        <xsd:restriction base="dms:Lookup"/>
      </xsd:simpleType>
    </xsd:element>
    <xsd:element name="Sub-Serie" ma:index="31" nillable="true" ma:displayName="Sub-Serie" ma:description="Este dato corresponde a la clasificación documental de cada documento" ma:list="{f00760b0-d124-467b-b3d5-dcd3a70d92f3}" ma:internalName="Sub_x002d_Serie" ma:showField="SubSeries" ma:web="43b5979b-6cc0-44c2-b7e9-cdfca181321f">
      <xsd:simpleType>
        <xsd:restriction base="dms:Lookup"/>
      </xsd:simpleType>
    </xsd:element>
    <xsd:element name="Tipo_x0020_Documental" ma:index="32" nillable="true" ma:displayName="Tipo Documental" ma:description="Este dato corresponde a la clasificación documental del documento a cargar" ma:list="{8c221c07-c913-4c3c-90b7-40b8bd558b08}" ma:internalName="Tipo_x0020_Documental" ma:showField="Tipologias" ma:web="43b5979b-6cc0-44c2-b7e9-cdfca181321f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Tipo de contenido"/>
        <xsd:element ref="dc:title" maxOccurs="1" ma:index="2" ma:displayName="Título"/>
        <xsd:element ref="dc:subject" minOccurs="0" maxOccurs="1"/>
        <xsd:element ref="dc:description" minOccurs="0" maxOccurs="1"/>
        <xsd:element name="keywords" maxOccurs="1" ma:index="18" ma:displayName="Palabras Claves">
          <xsd:simpleType xmlns:xs="http://www.w3.org/2001/XMLSchema">
            <xsd:restriction base="xsd:string">
              <xsd:minLength value="1"/>
            </xsd:restriction>
          </xsd:simpleType>
        </xsd:element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03EC8B-BFBE-44BE-9C20-645900C222EB}"/>
</file>

<file path=customXml/itemProps2.xml><?xml version="1.0" encoding="utf-8"?>
<ds:datastoreItem xmlns:ds="http://schemas.openxmlformats.org/officeDocument/2006/customXml" ds:itemID="{82447522-B652-4E7D-B04D-8CB1A790C588}"/>
</file>

<file path=customXml/itemProps3.xml><?xml version="1.0" encoding="utf-8"?>
<ds:datastoreItem xmlns:ds="http://schemas.openxmlformats.org/officeDocument/2006/customXml" ds:itemID="{A33D4F88-E412-49F7-83BD-1659F4F594FB}"/>
</file>

<file path=customXml/itemProps4.xml><?xml version="1.0" encoding="utf-8"?>
<ds:datastoreItem xmlns:ds="http://schemas.openxmlformats.org/officeDocument/2006/customXml" ds:itemID="{9F1848C4-BF46-414C-80EB-BD7937B49E86}"/>
</file>

<file path=docProps/app.xml><?xml version="1.0" encoding="utf-8"?>
<Properties xmlns="http://schemas.openxmlformats.org/officeDocument/2006/extended-properties" xmlns:vt="http://schemas.openxmlformats.org/officeDocument/2006/docPropsVTypes">
  <Template>PresentaciónSNS</Template>
  <TotalTime>1067</TotalTime>
  <Words>2120</Words>
  <Application>Microsoft Office PowerPoint</Application>
  <PresentationFormat>Panorámica</PresentationFormat>
  <Paragraphs>374</Paragraphs>
  <Slides>47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9" baseType="lpstr">
      <vt:lpstr>arial</vt:lpstr>
      <vt:lpstr>arial</vt:lpstr>
      <vt:lpstr>Arial Rounded MT Bold</vt:lpstr>
      <vt:lpstr>Bradley Hand ITC</vt:lpstr>
      <vt:lpstr>Calibri</vt:lpstr>
      <vt:lpstr>Century Gothic</vt:lpstr>
      <vt:lpstr>Gill Sans</vt:lpstr>
      <vt:lpstr>Open Sans Light</vt:lpstr>
      <vt:lpstr>Symbol</vt:lpstr>
      <vt:lpstr>Times New Roman</vt:lpstr>
      <vt:lpstr>Wingdings</vt:lpstr>
      <vt:lpstr>Tema de Office</vt:lpstr>
      <vt:lpstr>Presentación de PowerPoint</vt:lpstr>
      <vt:lpstr>Riesgo en Salud</vt:lpstr>
      <vt:lpstr>Presentación de PowerPoint</vt:lpstr>
      <vt:lpstr>SGR – SARS – Circular 04 de 2018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 la SBR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Y la SBR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Definición de controles en el marco del ciclo de la gestión integral de riesgos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la capacitación a las EPS del régimen contributivo y subsidiado</dc:title>
  <dc:creator>usuario</dc:creator>
  <cp:keywords>Riesgo en salud, circular 4 de 2018</cp:keywords>
  <cp:lastModifiedBy>Sandra Milena Villegas Avila</cp:lastModifiedBy>
  <cp:revision>12</cp:revision>
  <dcterms:created xsi:type="dcterms:W3CDTF">2021-07-26T13:58:25Z</dcterms:created>
  <dcterms:modified xsi:type="dcterms:W3CDTF">2021-08-13T16:00:04Z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0x0101006C70C9CFFF10F647A97BB5C9232AAEE500C772FB0E29886C419B36DD1541AB22DC</vt:lpwstr>
  </property>
  <property fmtid="{D5CDD505-2E9C-101B-9397-08002B2CF9AE}" pid="3" name="_dlc_DocIdItemGuid">
    <vt:lpwstr>9de18085-a3e7-4ecc-9697-30b5979203f0</vt:lpwstr>
  </property>
</Properties>
</file>