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6"/>
  </p:sldMasterIdLst>
  <p:notesMasterIdLst>
    <p:notesMasterId r:id="rId22"/>
  </p:notesMasterIdLst>
  <p:sldIdLst>
    <p:sldId id="266" r:id="rId7"/>
    <p:sldId id="267" r:id="rId8"/>
    <p:sldId id="259" r:id="rId9"/>
    <p:sldId id="279" r:id="rId10"/>
    <p:sldId id="278" r:id="rId11"/>
    <p:sldId id="257" r:id="rId12"/>
    <p:sldId id="277" r:id="rId13"/>
    <p:sldId id="260" r:id="rId14"/>
    <p:sldId id="268" r:id="rId15"/>
    <p:sldId id="269" r:id="rId16"/>
    <p:sldId id="276" r:id="rId17"/>
    <p:sldId id="4403" r:id="rId18"/>
    <p:sldId id="784" r:id="rId19"/>
    <p:sldId id="4402" r:id="rId20"/>
    <p:sldId id="265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alina Cortes Murcia" initials="CCM" lastIdx="10" clrIdx="0">
    <p:extLst>
      <p:ext uri="{19B8F6BF-5375-455C-9EA6-DF929625EA0E}">
        <p15:presenceInfo xmlns:p15="http://schemas.microsoft.com/office/powerpoint/2012/main" userId="Catalina Cortes Murc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EFE"/>
    <a:srgbClr val="F3DFD9"/>
    <a:srgbClr val="420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DD7CEB-B7CE-4C84-A44A-262E6A8A2411}" v="17" dt="2025-02-27T22:48:36.548"/>
    <p1510:client id="{FCBCDD9E-DFC6-4F5C-8CA2-EF062CD63137}" v="21" dt="2025-02-26T20:24:48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467" autoAdjust="0"/>
  </p:normalViewPr>
  <p:slideViewPr>
    <p:cSldViewPr snapToGrid="0">
      <p:cViewPr>
        <p:scale>
          <a:sx n="60" d="100"/>
          <a:sy n="60" d="100"/>
        </p:scale>
        <p:origin x="264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7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66F3F-3B85-4E80-9704-506E8392F16B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</dgm:pt>
    <dgm:pt modelId="{138C4FF2-82C2-451E-A45A-C3EDDEFE1192}">
      <dgm:prSet phldrT="[Texto]" custT="1"/>
      <dgm:spPr/>
      <dgm:t>
        <a:bodyPr/>
        <a:lstStyle/>
        <a:p>
          <a:r>
            <a:rPr lang="es-MX" sz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Indígenas</a:t>
          </a:r>
          <a:endParaRPr lang="es-419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A70F9F-65DF-434E-9912-FD8452050A39}" type="parTrans" cxnId="{91117E83-DD0E-4588-9C78-841106B30640}">
      <dgm:prSet/>
      <dgm:spPr/>
      <dgm:t>
        <a:bodyPr/>
        <a:lstStyle/>
        <a:p>
          <a:endParaRPr lang="es-419"/>
        </a:p>
      </dgm:t>
    </dgm:pt>
    <dgm:pt modelId="{5AB8DEE0-53B7-4C6D-A62D-6C28F8420B60}" type="sibTrans" cxnId="{91117E83-DD0E-4588-9C78-841106B30640}">
      <dgm:prSet/>
      <dgm:spPr/>
      <dgm:t>
        <a:bodyPr/>
        <a:lstStyle/>
        <a:p>
          <a:endParaRPr lang="es-419"/>
        </a:p>
      </dgm:t>
    </dgm:pt>
    <dgm:pt modelId="{37BBC2F2-38DB-4493-AA72-18A6A9FE64A1}">
      <dgm:prSet phldrT="[Texto]" custT="1"/>
      <dgm:spPr/>
      <dgm:t>
        <a:bodyPr/>
        <a:lstStyle/>
        <a:p>
          <a:r>
            <a:rPr lang="es-MX"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Población Negra o Afrocolombiana</a:t>
          </a:r>
          <a:endParaRPr lang="es-419" sz="1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271D28-581E-4A16-81AD-7B9032701231}" type="parTrans" cxnId="{CC461E84-D126-406E-B890-C83FF8C6A1DE}">
      <dgm:prSet/>
      <dgm:spPr/>
      <dgm:t>
        <a:bodyPr/>
        <a:lstStyle/>
        <a:p>
          <a:endParaRPr lang="es-419"/>
        </a:p>
      </dgm:t>
    </dgm:pt>
    <dgm:pt modelId="{EB173E2A-37A6-4881-8E6F-E1B27339423A}" type="sibTrans" cxnId="{CC461E84-D126-406E-B890-C83FF8C6A1DE}">
      <dgm:prSet/>
      <dgm:spPr/>
      <dgm:t>
        <a:bodyPr/>
        <a:lstStyle/>
        <a:p>
          <a:endParaRPr lang="es-419"/>
        </a:p>
      </dgm:t>
    </dgm:pt>
    <dgm:pt modelId="{2FF56A83-71D0-4D5C-B64E-6C7D8489CFB3}">
      <dgm:prSet phldrT="[Texto]" custT="1"/>
      <dgm:spPr/>
      <dgm:t>
        <a:bodyPr/>
        <a:lstStyle/>
        <a:p>
          <a:r>
            <a:rPr lang="es-MX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Niños y Niñas</a:t>
          </a:r>
          <a:endParaRPr lang="es-419" sz="11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7C7242-309C-4A75-ABC3-9C3B3433157E}" type="parTrans" cxnId="{8655C3E9-27BD-4D8F-9C9B-092E0D95F274}">
      <dgm:prSet/>
      <dgm:spPr/>
      <dgm:t>
        <a:bodyPr/>
        <a:lstStyle/>
        <a:p>
          <a:endParaRPr lang="es-419"/>
        </a:p>
      </dgm:t>
    </dgm:pt>
    <dgm:pt modelId="{9ED78A9D-7F06-4F2C-B2D1-D3F77CE4A747}" type="sibTrans" cxnId="{8655C3E9-27BD-4D8F-9C9B-092E0D95F274}">
      <dgm:prSet/>
      <dgm:spPr/>
      <dgm:t>
        <a:bodyPr/>
        <a:lstStyle/>
        <a:p>
          <a:endParaRPr lang="es-419"/>
        </a:p>
      </dgm:t>
    </dgm:pt>
    <dgm:pt modelId="{1A49DC80-159F-45BF-96D1-4E89A221BAC7}">
      <dgm:prSet custT="1"/>
      <dgm:spPr/>
      <dgm:t>
        <a:bodyPr/>
        <a:lstStyle/>
        <a:p>
          <a:r>
            <a:rPr lang="es-MX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Desplazados y </a:t>
          </a:r>
          <a:r>
            <a:rPr lang="es-CO" sz="1100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víctimas</a:t>
          </a:r>
          <a:r>
            <a:rPr lang="es-MX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del conflicto armado</a:t>
          </a:r>
          <a:endParaRPr lang="es-419" sz="11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41E82-0093-4DA3-BD69-706DA85C7EEC}" type="parTrans" cxnId="{C8E3E17A-15D5-4D59-BFF6-7DE0AF7FA489}">
      <dgm:prSet/>
      <dgm:spPr/>
      <dgm:t>
        <a:bodyPr/>
        <a:lstStyle/>
        <a:p>
          <a:endParaRPr lang="es-419"/>
        </a:p>
      </dgm:t>
    </dgm:pt>
    <dgm:pt modelId="{B77DAA9D-D698-46DC-9989-5E301D8F6416}" type="sibTrans" cxnId="{C8E3E17A-15D5-4D59-BFF6-7DE0AF7FA489}">
      <dgm:prSet/>
      <dgm:spPr/>
      <dgm:t>
        <a:bodyPr/>
        <a:lstStyle/>
        <a:p>
          <a:endParaRPr lang="es-419"/>
        </a:p>
      </dgm:t>
    </dgm:pt>
    <dgm:pt modelId="{44D77C87-0556-4E2D-913E-768A37DF5862}">
      <dgm:prSet custT="1"/>
      <dgm:spPr/>
      <dgm:t>
        <a:bodyPr/>
        <a:lstStyle/>
        <a:p>
          <a:r>
            <a:rPr lang="es-MX" sz="1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Población Con discapacidad</a:t>
          </a:r>
          <a:endParaRPr lang="es-419" sz="11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75EC07-53AB-482C-B9C9-1015539014FC}" type="parTrans" cxnId="{3A3DF5FB-8964-491E-9484-9578B527757E}">
      <dgm:prSet/>
      <dgm:spPr/>
      <dgm:t>
        <a:bodyPr/>
        <a:lstStyle/>
        <a:p>
          <a:endParaRPr lang="es-419"/>
        </a:p>
      </dgm:t>
    </dgm:pt>
    <dgm:pt modelId="{1E8AB99A-8597-43CB-B4BE-3DD75EF5CF0A}" type="sibTrans" cxnId="{3A3DF5FB-8964-491E-9484-9578B527757E}">
      <dgm:prSet/>
      <dgm:spPr/>
      <dgm:t>
        <a:bodyPr/>
        <a:lstStyle/>
        <a:p>
          <a:endParaRPr lang="es-419"/>
        </a:p>
      </dgm:t>
    </dgm:pt>
    <dgm:pt modelId="{6C9F8629-6265-4306-9A02-19A4EFAAA317}">
      <dgm:prSet custT="1"/>
      <dgm:spPr/>
      <dgm:t>
        <a:bodyPr/>
        <a:lstStyle/>
        <a:p>
          <a:r>
            <a:rPr lang="es-MX" sz="1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Pueblo Rom (Gitanos)</a:t>
          </a:r>
          <a:endParaRPr lang="es-419" sz="11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6AF381-9307-4384-9B6D-72D545DEEC79}" type="parTrans" cxnId="{B417EFB6-4537-4DD9-907E-890D684F4FA8}">
      <dgm:prSet/>
      <dgm:spPr/>
      <dgm:t>
        <a:bodyPr/>
        <a:lstStyle/>
        <a:p>
          <a:endParaRPr lang="es-419"/>
        </a:p>
      </dgm:t>
    </dgm:pt>
    <dgm:pt modelId="{967FEA1C-A6C1-4906-AE5E-5594B92F8BD7}" type="sibTrans" cxnId="{B417EFB6-4537-4DD9-907E-890D684F4FA8}">
      <dgm:prSet/>
      <dgm:spPr/>
      <dgm:t>
        <a:bodyPr/>
        <a:lstStyle/>
        <a:p>
          <a:endParaRPr lang="es-419"/>
        </a:p>
      </dgm:t>
    </dgm:pt>
    <dgm:pt modelId="{047620A7-5862-43F4-A031-55973949FE30}" type="pres">
      <dgm:prSet presAssocID="{89A66F3F-3B85-4E80-9704-506E8392F16B}" presName="Name0" presStyleCnt="0">
        <dgm:presLayoutVars>
          <dgm:dir/>
          <dgm:resizeHandles val="exact"/>
        </dgm:presLayoutVars>
      </dgm:prSet>
      <dgm:spPr/>
    </dgm:pt>
    <dgm:pt modelId="{706E1EE4-0CA1-4F34-B665-6F224271622C}" type="pres">
      <dgm:prSet presAssocID="{89A66F3F-3B85-4E80-9704-506E8392F16B}" presName="fgShape" presStyleLbl="fgShp" presStyleIdx="0" presStyleCnt="1" custFlipHor="1" custScaleX="13438" custScaleY="7343" custLinFactY="100" custLinFactNeighborX="44136" custLinFactNeighborY="100000"/>
      <dgm:spPr/>
    </dgm:pt>
    <dgm:pt modelId="{D3525F49-3170-4083-A321-D7F55E9AE9D5}" type="pres">
      <dgm:prSet presAssocID="{89A66F3F-3B85-4E80-9704-506E8392F16B}" presName="linComp" presStyleCnt="0"/>
      <dgm:spPr/>
    </dgm:pt>
    <dgm:pt modelId="{955D3563-01BC-4758-92C5-40ACD8C0A4D2}" type="pres">
      <dgm:prSet presAssocID="{138C4FF2-82C2-451E-A45A-C3EDDEFE1192}" presName="compNode" presStyleCnt="0"/>
      <dgm:spPr/>
    </dgm:pt>
    <dgm:pt modelId="{1F72CC4B-7354-4D82-B692-F3AB53287774}" type="pres">
      <dgm:prSet presAssocID="{138C4FF2-82C2-451E-A45A-C3EDDEFE1192}" presName="bkgdShape" presStyleLbl="node1" presStyleIdx="0" presStyleCnt="6"/>
      <dgm:spPr/>
    </dgm:pt>
    <dgm:pt modelId="{18652764-2EEC-44FB-BE92-68D7DB55A94C}" type="pres">
      <dgm:prSet presAssocID="{138C4FF2-82C2-451E-A45A-C3EDDEFE1192}" presName="nodeTx" presStyleLbl="node1" presStyleIdx="0" presStyleCnt="6">
        <dgm:presLayoutVars>
          <dgm:bulletEnabled val="1"/>
        </dgm:presLayoutVars>
      </dgm:prSet>
      <dgm:spPr/>
    </dgm:pt>
    <dgm:pt modelId="{BFEA494A-82E4-4DD6-B053-98E387DFA5F5}" type="pres">
      <dgm:prSet presAssocID="{138C4FF2-82C2-451E-A45A-C3EDDEFE1192}" presName="invisiNode" presStyleLbl="node1" presStyleIdx="0" presStyleCnt="6"/>
      <dgm:spPr/>
    </dgm:pt>
    <dgm:pt modelId="{17B69D34-632C-43F3-8EED-5FD6B9E2A438}" type="pres">
      <dgm:prSet presAssocID="{138C4FF2-82C2-451E-A45A-C3EDDEFE1192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152A1531-4E43-4A62-8387-16ABADF2440E}" type="pres">
      <dgm:prSet presAssocID="{5AB8DEE0-53B7-4C6D-A62D-6C28F8420B60}" presName="sibTrans" presStyleLbl="sibTrans2D1" presStyleIdx="0" presStyleCnt="0"/>
      <dgm:spPr/>
    </dgm:pt>
    <dgm:pt modelId="{0AF195DD-62B7-4841-BBBC-0B5E1926E2EE}" type="pres">
      <dgm:prSet presAssocID="{37BBC2F2-38DB-4493-AA72-18A6A9FE64A1}" presName="compNode" presStyleCnt="0"/>
      <dgm:spPr/>
    </dgm:pt>
    <dgm:pt modelId="{904067E7-F5C9-4664-B59B-A6EBA5265F0B}" type="pres">
      <dgm:prSet presAssocID="{37BBC2F2-38DB-4493-AA72-18A6A9FE64A1}" presName="bkgdShape" presStyleLbl="node1" presStyleIdx="1" presStyleCnt="6" custScaleX="103228"/>
      <dgm:spPr/>
    </dgm:pt>
    <dgm:pt modelId="{825E65A3-C795-4231-AEA8-A0FBA0BEFE74}" type="pres">
      <dgm:prSet presAssocID="{37BBC2F2-38DB-4493-AA72-18A6A9FE64A1}" presName="nodeTx" presStyleLbl="node1" presStyleIdx="1" presStyleCnt="6">
        <dgm:presLayoutVars>
          <dgm:bulletEnabled val="1"/>
        </dgm:presLayoutVars>
      </dgm:prSet>
      <dgm:spPr/>
    </dgm:pt>
    <dgm:pt modelId="{50F046D8-9C8A-4CD7-8392-2BE467A88275}" type="pres">
      <dgm:prSet presAssocID="{37BBC2F2-38DB-4493-AA72-18A6A9FE64A1}" presName="invisiNode" presStyleLbl="node1" presStyleIdx="1" presStyleCnt="6"/>
      <dgm:spPr/>
    </dgm:pt>
    <dgm:pt modelId="{E8B1259D-E9AE-4779-9B6F-75C2881AFFF5}" type="pres">
      <dgm:prSet presAssocID="{37BBC2F2-38DB-4493-AA72-18A6A9FE64A1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B5373BE1-9E4D-4254-A9B8-1B365EA95FC6}" type="pres">
      <dgm:prSet presAssocID="{EB173E2A-37A6-4881-8E6F-E1B27339423A}" presName="sibTrans" presStyleLbl="sibTrans2D1" presStyleIdx="0" presStyleCnt="0"/>
      <dgm:spPr/>
    </dgm:pt>
    <dgm:pt modelId="{86846998-A3DD-4471-9559-DEA58F5EF231}" type="pres">
      <dgm:prSet presAssocID="{44D77C87-0556-4E2D-913E-768A37DF5862}" presName="compNode" presStyleCnt="0"/>
      <dgm:spPr/>
    </dgm:pt>
    <dgm:pt modelId="{95AA200D-0CE4-4F36-8AEF-C11D90BCE968}" type="pres">
      <dgm:prSet presAssocID="{44D77C87-0556-4E2D-913E-768A37DF5862}" presName="bkgdShape" presStyleLbl="node1" presStyleIdx="2" presStyleCnt="6"/>
      <dgm:spPr/>
    </dgm:pt>
    <dgm:pt modelId="{E4D5C071-7D09-468F-8083-407EEB4D46CD}" type="pres">
      <dgm:prSet presAssocID="{44D77C87-0556-4E2D-913E-768A37DF5862}" presName="nodeTx" presStyleLbl="node1" presStyleIdx="2" presStyleCnt="6">
        <dgm:presLayoutVars>
          <dgm:bulletEnabled val="1"/>
        </dgm:presLayoutVars>
      </dgm:prSet>
      <dgm:spPr/>
    </dgm:pt>
    <dgm:pt modelId="{94768700-E0DD-4917-AE5F-67E2AC4803D5}" type="pres">
      <dgm:prSet presAssocID="{44D77C87-0556-4E2D-913E-768A37DF5862}" presName="invisiNode" presStyleLbl="node1" presStyleIdx="2" presStyleCnt="6"/>
      <dgm:spPr/>
    </dgm:pt>
    <dgm:pt modelId="{472E7F05-8AB2-487C-B1C5-D092CCF9B736}" type="pres">
      <dgm:prSet presAssocID="{44D77C87-0556-4E2D-913E-768A37DF5862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15F41D11-85DE-468B-924D-B4715947F8E6}" type="pres">
      <dgm:prSet presAssocID="{1E8AB99A-8597-43CB-B4BE-3DD75EF5CF0A}" presName="sibTrans" presStyleLbl="sibTrans2D1" presStyleIdx="0" presStyleCnt="0"/>
      <dgm:spPr/>
    </dgm:pt>
    <dgm:pt modelId="{612513DC-3CC4-41CD-9522-058F4973EA44}" type="pres">
      <dgm:prSet presAssocID="{2FF56A83-71D0-4D5C-B64E-6C7D8489CFB3}" presName="compNode" presStyleCnt="0"/>
      <dgm:spPr/>
    </dgm:pt>
    <dgm:pt modelId="{323FC843-84C6-4F8D-AEBC-E7D7FDEBF34C}" type="pres">
      <dgm:prSet presAssocID="{2FF56A83-71D0-4D5C-B64E-6C7D8489CFB3}" presName="bkgdShape" presStyleLbl="node1" presStyleIdx="3" presStyleCnt="6" custScaleX="92073"/>
      <dgm:spPr/>
    </dgm:pt>
    <dgm:pt modelId="{EA7BEF28-79C6-4245-BEAB-D322AEDE8729}" type="pres">
      <dgm:prSet presAssocID="{2FF56A83-71D0-4D5C-B64E-6C7D8489CFB3}" presName="nodeTx" presStyleLbl="node1" presStyleIdx="3" presStyleCnt="6">
        <dgm:presLayoutVars>
          <dgm:bulletEnabled val="1"/>
        </dgm:presLayoutVars>
      </dgm:prSet>
      <dgm:spPr/>
    </dgm:pt>
    <dgm:pt modelId="{38234F9C-1A50-41D8-B57B-37BA847ACBC0}" type="pres">
      <dgm:prSet presAssocID="{2FF56A83-71D0-4D5C-B64E-6C7D8489CFB3}" presName="invisiNode" presStyleLbl="node1" presStyleIdx="3" presStyleCnt="6"/>
      <dgm:spPr/>
    </dgm:pt>
    <dgm:pt modelId="{E278E4AE-C971-4B5B-979C-5DE78C98CCAB}" type="pres">
      <dgm:prSet presAssocID="{2FF56A83-71D0-4D5C-B64E-6C7D8489CFB3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4236248-437E-4AD7-91D8-AC27F91B20ED}" type="pres">
      <dgm:prSet presAssocID="{9ED78A9D-7F06-4F2C-B2D1-D3F77CE4A747}" presName="sibTrans" presStyleLbl="sibTrans2D1" presStyleIdx="0" presStyleCnt="0"/>
      <dgm:spPr/>
    </dgm:pt>
    <dgm:pt modelId="{0389498E-A968-4E7D-BC40-D2840C3D3CEF}" type="pres">
      <dgm:prSet presAssocID="{6C9F8629-6265-4306-9A02-19A4EFAAA317}" presName="compNode" presStyleCnt="0"/>
      <dgm:spPr/>
    </dgm:pt>
    <dgm:pt modelId="{CC6463CA-AA97-4C7B-9A61-8F33E7DFAC13}" type="pres">
      <dgm:prSet presAssocID="{6C9F8629-6265-4306-9A02-19A4EFAAA317}" presName="bkgdShape" presStyleLbl="node1" presStyleIdx="4" presStyleCnt="6"/>
      <dgm:spPr/>
    </dgm:pt>
    <dgm:pt modelId="{D513839C-1A95-4D8E-BC78-5FB83440FBCF}" type="pres">
      <dgm:prSet presAssocID="{6C9F8629-6265-4306-9A02-19A4EFAAA317}" presName="nodeTx" presStyleLbl="node1" presStyleIdx="4" presStyleCnt="6">
        <dgm:presLayoutVars>
          <dgm:bulletEnabled val="1"/>
        </dgm:presLayoutVars>
      </dgm:prSet>
      <dgm:spPr/>
    </dgm:pt>
    <dgm:pt modelId="{5ABC061D-29E2-4F51-89B7-5B367E58B3F7}" type="pres">
      <dgm:prSet presAssocID="{6C9F8629-6265-4306-9A02-19A4EFAAA317}" presName="invisiNode" presStyleLbl="node1" presStyleIdx="4" presStyleCnt="6"/>
      <dgm:spPr/>
    </dgm:pt>
    <dgm:pt modelId="{B98B358C-84AC-487A-B623-442A7A35B950}" type="pres">
      <dgm:prSet presAssocID="{6C9F8629-6265-4306-9A02-19A4EFAAA317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6FB159C0-923C-432D-9123-E1D11EAD766F}" type="pres">
      <dgm:prSet presAssocID="{967FEA1C-A6C1-4906-AE5E-5594B92F8BD7}" presName="sibTrans" presStyleLbl="sibTrans2D1" presStyleIdx="0" presStyleCnt="0"/>
      <dgm:spPr/>
    </dgm:pt>
    <dgm:pt modelId="{CB1BD1DD-9FD9-48B6-8686-F784EC3D850B}" type="pres">
      <dgm:prSet presAssocID="{1A49DC80-159F-45BF-96D1-4E89A221BAC7}" presName="compNode" presStyleCnt="0"/>
      <dgm:spPr/>
    </dgm:pt>
    <dgm:pt modelId="{ECD66B41-4E9D-471F-8F70-3F13689109E7}" type="pres">
      <dgm:prSet presAssocID="{1A49DC80-159F-45BF-96D1-4E89A221BAC7}" presName="bkgdShape" presStyleLbl="node1" presStyleIdx="5" presStyleCnt="6"/>
      <dgm:spPr/>
    </dgm:pt>
    <dgm:pt modelId="{12EDC38B-5632-48A0-AEE1-BA2D896B9458}" type="pres">
      <dgm:prSet presAssocID="{1A49DC80-159F-45BF-96D1-4E89A221BAC7}" presName="nodeTx" presStyleLbl="node1" presStyleIdx="5" presStyleCnt="6">
        <dgm:presLayoutVars>
          <dgm:bulletEnabled val="1"/>
        </dgm:presLayoutVars>
      </dgm:prSet>
      <dgm:spPr/>
    </dgm:pt>
    <dgm:pt modelId="{0067746E-1F4D-4C64-B1C3-008EC3F9C702}" type="pres">
      <dgm:prSet presAssocID="{1A49DC80-159F-45BF-96D1-4E89A221BAC7}" presName="invisiNode" presStyleLbl="node1" presStyleIdx="5" presStyleCnt="6"/>
      <dgm:spPr/>
    </dgm:pt>
    <dgm:pt modelId="{8DE3390A-170C-426A-912D-E08791501DE0}" type="pres">
      <dgm:prSet presAssocID="{1A49DC80-159F-45BF-96D1-4E89A221BAC7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31EF1F0E-0DF0-44AE-B3C5-0979B72F0804}" type="presOf" srcId="{5AB8DEE0-53B7-4C6D-A62D-6C28F8420B60}" destId="{152A1531-4E43-4A62-8387-16ABADF2440E}" srcOrd="0" destOrd="0" presId="urn:microsoft.com/office/officeart/2005/8/layout/hList7"/>
    <dgm:cxn modelId="{F8526314-D92E-47E3-8AA3-E9C8F632017B}" type="presOf" srcId="{44D77C87-0556-4E2D-913E-768A37DF5862}" destId="{95AA200D-0CE4-4F36-8AEF-C11D90BCE968}" srcOrd="0" destOrd="0" presId="urn:microsoft.com/office/officeart/2005/8/layout/hList7"/>
    <dgm:cxn modelId="{A8C2DE17-814F-43BD-A6AE-3E832C3F63F3}" type="presOf" srcId="{2FF56A83-71D0-4D5C-B64E-6C7D8489CFB3}" destId="{323FC843-84C6-4F8D-AEBC-E7D7FDEBF34C}" srcOrd="0" destOrd="0" presId="urn:microsoft.com/office/officeart/2005/8/layout/hList7"/>
    <dgm:cxn modelId="{572D9319-6025-40FA-8CEC-0DE973AF33CF}" type="presOf" srcId="{1A49DC80-159F-45BF-96D1-4E89A221BAC7}" destId="{ECD66B41-4E9D-471F-8F70-3F13689109E7}" srcOrd="0" destOrd="0" presId="urn:microsoft.com/office/officeart/2005/8/layout/hList7"/>
    <dgm:cxn modelId="{B06C851C-7F04-46A4-AFDA-AEEFDAF9A81B}" type="presOf" srcId="{1A49DC80-159F-45BF-96D1-4E89A221BAC7}" destId="{12EDC38B-5632-48A0-AEE1-BA2D896B9458}" srcOrd="1" destOrd="0" presId="urn:microsoft.com/office/officeart/2005/8/layout/hList7"/>
    <dgm:cxn modelId="{1B0D2131-F61C-4434-855A-D42330F3177C}" type="presOf" srcId="{6C9F8629-6265-4306-9A02-19A4EFAAA317}" destId="{D513839C-1A95-4D8E-BC78-5FB83440FBCF}" srcOrd="1" destOrd="0" presId="urn:microsoft.com/office/officeart/2005/8/layout/hList7"/>
    <dgm:cxn modelId="{74A7EC62-DD31-4C06-AB80-F3C01A30BDEB}" type="presOf" srcId="{89A66F3F-3B85-4E80-9704-506E8392F16B}" destId="{047620A7-5862-43F4-A031-55973949FE30}" srcOrd="0" destOrd="0" presId="urn:microsoft.com/office/officeart/2005/8/layout/hList7"/>
    <dgm:cxn modelId="{FE5C8647-9871-4687-AFD3-7BD96384111D}" type="presOf" srcId="{6C9F8629-6265-4306-9A02-19A4EFAAA317}" destId="{CC6463CA-AA97-4C7B-9A61-8F33E7DFAC13}" srcOrd="0" destOrd="0" presId="urn:microsoft.com/office/officeart/2005/8/layout/hList7"/>
    <dgm:cxn modelId="{2A55846D-50BF-4077-953F-3CC5E5DB81CA}" type="presOf" srcId="{2FF56A83-71D0-4D5C-B64E-6C7D8489CFB3}" destId="{EA7BEF28-79C6-4245-BEAB-D322AEDE8729}" srcOrd="1" destOrd="0" presId="urn:microsoft.com/office/officeart/2005/8/layout/hList7"/>
    <dgm:cxn modelId="{2224BA4D-FE3E-46EB-884B-97D802953689}" type="presOf" srcId="{EB173E2A-37A6-4881-8E6F-E1B27339423A}" destId="{B5373BE1-9E4D-4254-A9B8-1B365EA95FC6}" srcOrd="0" destOrd="0" presId="urn:microsoft.com/office/officeart/2005/8/layout/hList7"/>
    <dgm:cxn modelId="{F0F34C79-A44D-4B91-91FD-80F35FCD49A2}" type="presOf" srcId="{967FEA1C-A6C1-4906-AE5E-5594B92F8BD7}" destId="{6FB159C0-923C-432D-9123-E1D11EAD766F}" srcOrd="0" destOrd="0" presId="urn:microsoft.com/office/officeart/2005/8/layout/hList7"/>
    <dgm:cxn modelId="{C8E3E17A-15D5-4D59-BFF6-7DE0AF7FA489}" srcId="{89A66F3F-3B85-4E80-9704-506E8392F16B}" destId="{1A49DC80-159F-45BF-96D1-4E89A221BAC7}" srcOrd="5" destOrd="0" parTransId="{8F441E82-0093-4DA3-BD69-706DA85C7EEC}" sibTransId="{B77DAA9D-D698-46DC-9989-5E301D8F6416}"/>
    <dgm:cxn modelId="{91117E83-DD0E-4588-9C78-841106B30640}" srcId="{89A66F3F-3B85-4E80-9704-506E8392F16B}" destId="{138C4FF2-82C2-451E-A45A-C3EDDEFE1192}" srcOrd="0" destOrd="0" parTransId="{ECA70F9F-65DF-434E-9912-FD8452050A39}" sibTransId="{5AB8DEE0-53B7-4C6D-A62D-6C28F8420B60}"/>
    <dgm:cxn modelId="{CC461E84-D126-406E-B890-C83FF8C6A1DE}" srcId="{89A66F3F-3B85-4E80-9704-506E8392F16B}" destId="{37BBC2F2-38DB-4493-AA72-18A6A9FE64A1}" srcOrd="1" destOrd="0" parTransId="{D3271D28-581E-4A16-81AD-7B9032701231}" sibTransId="{EB173E2A-37A6-4881-8E6F-E1B27339423A}"/>
    <dgm:cxn modelId="{0CDDD391-1D81-4A55-9B9C-4771BE1893B8}" type="presOf" srcId="{9ED78A9D-7F06-4F2C-B2D1-D3F77CE4A747}" destId="{74236248-437E-4AD7-91D8-AC27F91B20ED}" srcOrd="0" destOrd="0" presId="urn:microsoft.com/office/officeart/2005/8/layout/hList7"/>
    <dgm:cxn modelId="{928D4694-A2B2-412B-B4D6-84D27EFF1497}" type="presOf" srcId="{37BBC2F2-38DB-4493-AA72-18A6A9FE64A1}" destId="{825E65A3-C795-4231-AEA8-A0FBA0BEFE74}" srcOrd="1" destOrd="0" presId="urn:microsoft.com/office/officeart/2005/8/layout/hList7"/>
    <dgm:cxn modelId="{89533EB6-19FB-444C-B854-DC39BB71A0D2}" type="presOf" srcId="{1E8AB99A-8597-43CB-B4BE-3DD75EF5CF0A}" destId="{15F41D11-85DE-468B-924D-B4715947F8E6}" srcOrd="0" destOrd="0" presId="urn:microsoft.com/office/officeart/2005/8/layout/hList7"/>
    <dgm:cxn modelId="{B417EFB6-4537-4DD9-907E-890D684F4FA8}" srcId="{89A66F3F-3B85-4E80-9704-506E8392F16B}" destId="{6C9F8629-6265-4306-9A02-19A4EFAAA317}" srcOrd="4" destOrd="0" parTransId="{DF6AF381-9307-4384-9B6D-72D545DEEC79}" sibTransId="{967FEA1C-A6C1-4906-AE5E-5594B92F8BD7}"/>
    <dgm:cxn modelId="{7F136BC4-D13D-4EFA-B706-01677272D39E}" type="presOf" srcId="{44D77C87-0556-4E2D-913E-768A37DF5862}" destId="{E4D5C071-7D09-468F-8083-407EEB4D46CD}" srcOrd="1" destOrd="0" presId="urn:microsoft.com/office/officeart/2005/8/layout/hList7"/>
    <dgm:cxn modelId="{797405CC-03F5-4A2E-8EB6-8A1F2FB532C6}" type="presOf" srcId="{138C4FF2-82C2-451E-A45A-C3EDDEFE1192}" destId="{1F72CC4B-7354-4D82-B692-F3AB53287774}" srcOrd="0" destOrd="0" presId="urn:microsoft.com/office/officeart/2005/8/layout/hList7"/>
    <dgm:cxn modelId="{E806A1E8-90E7-4B92-BB55-9772DBE868FE}" type="presOf" srcId="{37BBC2F2-38DB-4493-AA72-18A6A9FE64A1}" destId="{904067E7-F5C9-4664-B59B-A6EBA5265F0B}" srcOrd="0" destOrd="0" presId="urn:microsoft.com/office/officeart/2005/8/layout/hList7"/>
    <dgm:cxn modelId="{8655C3E9-27BD-4D8F-9C9B-092E0D95F274}" srcId="{89A66F3F-3B85-4E80-9704-506E8392F16B}" destId="{2FF56A83-71D0-4D5C-B64E-6C7D8489CFB3}" srcOrd="3" destOrd="0" parTransId="{E67C7242-309C-4A75-ABC3-9C3B3433157E}" sibTransId="{9ED78A9D-7F06-4F2C-B2D1-D3F77CE4A747}"/>
    <dgm:cxn modelId="{EC2798EA-D452-4168-AFEA-5113BDB327EB}" type="presOf" srcId="{138C4FF2-82C2-451E-A45A-C3EDDEFE1192}" destId="{18652764-2EEC-44FB-BE92-68D7DB55A94C}" srcOrd="1" destOrd="0" presId="urn:microsoft.com/office/officeart/2005/8/layout/hList7"/>
    <dgm:cxn modelId="{3A3DF5FB-8964-491E-9484-9578B527757E}" srcId="{89A66F3F-3B85-4E80-9704-506E8392F16B}" destId="{44D77C87-0556-4E2D-913E-768A37DF5862}" srcOrd="2" destOrd="0" parTransId="{7375EC07-53AB-482C-B9C9-1015539014FC}" sibTransId="{1E8AB99A-8597-43CB-B4BE-3DD75EF5CF0A}"/>
    <dgm:cxn modelId="{C4020DEC-3CF1-4E49-93EF-075162CB7D28}" type="presParOf" srcId="{047620A7-5862-43F4-A031-55973949FE30}" destId="{706E1EE4-0CA1-4F34-B665-6F224271622C}" srcOrd="0" destOrd="0" presId="urn:microsoft.com/office/officeart/2005/8/layout/hList7"/>
    <dgm:cxn modelId="{73938489-4AD0-49FB-81D2-B636C01A3366}" type="presParOf" srcId="{047620A7-5862-43F4-A031-55973949FE30}" destId="{D3525F49-3170-4083-A321-D7F55E9AE9D5}" srcOrd="1" destOrd="0" presId="urn:microsoft.com/office/officeart/2005/8/layout/hList7"/>
    <dgm:cxn modelId="{2AB82658-90B5-4533-B16D-4AC9A7947492}" type="presParOf" srcId="{D3525F49-3170-4083-A321-D7F55E9AE9D5}" destId="{955D3563-01BC-4758-92C5-40ACD8C0A4D2}" srcOrd="0" destOrd="0" presId="urn:microsoft.com/office/officeart/2005/8/layout/hList7"/>
    <dgm:cxn modelId="{D6A5003E-BBA5-4049-B4CA-74DE9903F75D}" type="presParOf" srcId="{955D3563-01BC-4758-92C5-40ACD8C0A4D2}" destId="{1F72CC4B-7354-4D82-B692-F3AB53287774}" srcOrd="0" destOrd="0" presId="urn:microsoft.com/office/officeart/2005/8/layout/hList7"/>
    <dgm:cxn modelId="{D129C3A7-EA9B-4533-878C-23805000ADE7}" type="presParOf" srcId="{955D3563-01BC-4758-92C5-40ACD8C0A4D2}" destId="{18652764-2EEC-44FB-BE92-68D7DB55A94C}" srcOrd="1" destOrd="0" presId="urn:microsoft.com/office/officeart/2005/8/layout/hList7"/>
    <dgm:cxn modelId="{01B49988-4BBC-4BB5-86DB-F9CD23E95ECA}" type="presParOf" srcId="{955D3563-01BC-4758-92C5-40ACD8C0A4D2}" destId="{BFEA494A-82E4-4DD6-B053-98E387DFA5F5}" srcOrd="2" destOrd="0" presId="urn:microsoft.com/office/officeart/2005/8/layout/hList7"/>
    <dgm:cxn modelId="{A3E7B0CC-D5C5-4E9C-8DE0-64668672A004}" type="presParOf" srcId="{955D3563-01BC-4758-92C5-40ACD8C0A4D2}" destId="{17B69D34-632C-43F3-8EED-5FD6B9E2A438}" srcOrd="3" destOrd="0" presId="urn:microsoft.com/office/officeart/2005/8/layout/hList7"/>
    <dgm:cxn modelId="{EE3A35E0-181A-47B1-82E7-AC856C12AF22}" type="presParOf" srcId="{D3525F49-3170-4083-A321-D7F55E9AE9D5}" destId="{152A1531-4E43-4A62-8387-16ABADF2440E}" srcOrd="1" destOrd="0" presId="urn:microsoft.com/office/officeart/2005/8/layout/hList7"/>
    <dgm:cxn modelId="{E1C964E2-F84E-4274-99BF-8BB13B88AC2B}" type="presParOf" srcId="{D3525F49-3170-4083-A321-D7F55E9AE9D5}" destId="{0AF195DD-62B7-4841-BBBC-0B5E1926E2EE}" srcOrd="2" destOrd="0" presId="urn:microsoft.com/office/officeart/2005/8/layout/hList7"/>
    <dgm:cxn modelId="{2FBA8A1A-D220-4C3D-9909-51393F4C0ED8}" type="presParOf" srcId="{0AF195DD-62B7-4841-BBBC-0B5E1926E2EE}" destId="{904067E7-F5C9-4664-B59B-A6EBA5265F0B}" srcOrd="0" destOrd="0" presId="urn:microsoft.com/office/officeart/2005/8/layout/hList7"/>
    <dgm:cxn modelId="{9F932AB8-27F8-47D2-88B5-D50C820EC4F5}" type="presParOf" srcId="{0AF195DD-62B7-4841-BBBC-0B5E1926E2EE}" destId="{825E65A3-C795-4231-AEA8-A0FBA0BEFE74}" srcOrd="1" destOrd="0" presId="urn:microsoft.com/office/officeart/2005/8/layout/hList7"/>
    <dgm:cxn modelId="{542B0D6A-24FB-4171-94EE-0A07093B74FE}" type="presParOf" srcId="{0AF195DD-62B7-4841-BBBC-0B5E1926E2EE}" destId="{50F046D8-9C8A-4CD7-8392-2BE467A88275}" srcOrd="2" destOrd="0" presId="urn:microsoft.com/office/officeart/2005/8/layout/hList7"/>
    <dgm:cxn modelId="{762E2F9D-090F-4F59-ADE9-29F737F535CD}" type="presParOf" srcId="{0AF195DD-62B7-4841-BBBC-0B5E1926E2EE}" destId="{E8B1259D-E9AE-4779-9B6F-75C2881AFFF5}" srcOrd="3" destOrd="0" presId="urn:microsoft.com/office/officeart/2005/8/layout/hList7"/>
    <dgm:cxn modelId="{803999FA-9C25-48E1-86A4-7626FC3FDBFD}" type="presParOf" srcId="{D3525F49-3170-4083-A321-D7F55E9AE9D5}" destId="{B5373BE1-9E4D-4254-A9B8-1B365EA95FC6}" srcOrd="3" destOrd="0" presId="urn:microsoft.com/office/officeart/2005/8/layout/hList7"/>
    <dgm:cxn modelId="{9C296188-B41B-4571-B4F8-0EBCE98064A4}" type="presParOf" srcId="{D3525F49-3170-4083-A321-D7F55E9AE9D5}" destId="{86846998-A3DD-4471-9559-DEA58F5EF231}" srcOrd="4" destOrd="0" presId="urn:microsoft.com/office/officeart/2005/8/layout/hList7"/>
    <dgm:cxn modelId="{AD20D14D-1C39-4AE3-A40C-343A3184735D}" type="presParOf" srcId="{86846998-A3DD-4471-9559-DEA58F5EF231}" destId="{95AA200D-0CE4-4F36-8AEF-C11D90BCE968}" srcOrd="0" destOrd="0" presId="urn:microsoft.com/office/officeart/2005/8/layout/hList7"/>
    <dgm:cxn modelId="{2A01411E-56A6-443C-BB7D-001B4C909E5A}" type="presParOf" srcId="{86846998-A3DD-4471-9559-DEA58F5EF231}" destId="{E4D5C071-7D09-468F-8083-407EEB4D46CD}" srcOrd="1" destOrd="0" presId="urn:microsoft.com/office/officeart/2005/8/layout/hList7"/>
    <dgm:cxn modelId="{CF56031C-57EB-4046-9CCE-6559AB9E58EB}" type="presParOf" srcId="{86846998-A3DD-4471-9559-DEA58F5EF231}" destId="{94768700-E0DD-4917-AE5F-67E2AC4803D5}" srcOrd="2" destOrd="0" presId="urn:microsoft.com/office/officeart/2005/8/layout/hList7"/>
    <dgm:cxn modelId="{CBF9C042-F20D-424B-A3EF-16EF2F1ED69A}" type="presParOf" srcId="{86846998-A3DD-4471-9559-DEA58F5EF231}" destId="{472E7F05-8AB2-487C-B1C5-D092CCF9B736}" srcOrd="3" destOrd="0" presId="urn:microsoft.com/office/officeart/2005/8/layout/hList7"/>
    <dgm:cxn modelId="{DE69177C-78B5-40C2-93C0-6A36EEB99E23}" type="presParOf" srcId="{D3525F49-3170-4083-A321-D7F55E9AE9D5}" destId="{15F41D11-85DE-468B-924D-B4715947F8E6}" srcOrd="5" destOrd="0" presId="urn:microsoft.com/office/officeart/2005/8/layout/hList7"/>
    <dgm:cxn modelId="{3991798B-0138-48C2-8672-F4486D59AB39}" type="presParOf" srcId="{D3525F49-3170-4083-A321-D7F55E9AE9D5}" destId="{612513DC-3CC4-41CD-9522-058F4973EA44}" srcOrd="6" destOrd="0" presId="urn:microsoft.com/office/officeart/2005/8/layout/hList7"/>
    <dgm:cxn modelId="{4C3D71D4-963E-4409-93EE-8409DB6D30D2}" type="presParOf" srcId="{612513DC-3CC4-41CD-9522-058F4973EA44}" destId="{323FC843-84C6-4F8D-AEBC-E7D7FDEBF34C}" srcOrd="0" destOrd="0" presId="urn:microsoft.com/office/officeart/2005/8/layout/hList7"/>
    <dgm:cxn modelId="{489E5765-E18B-49CC-9DDE-1B2466C34407}" type="presParOf" srcId="{612513DC-3CC4-41CD-9522-058F4973EA44}" destId="{EA7BEF28-79C6-4245-BEAB-D322AEDE8729}" srcOrd="1" destOrd="0" presId="urn:microsoft.com/office/officeart/2005/8/layout/hList7"/>
    <dgm:cxn modelId="{A4A63702-04C7-4423-A372-BB3967CD686C}" type="presParOf" srcId="{612513DC-3CC4-41CD-9522-058F4973EA44}" destId="{38234F9C-1A50-41D8-B57B-37BA847ACBC0}" srcOrd="2" destOrd="0" presId="urn:microsoft.com/office/officeart/2005/8/layout/hList7"/>
    <dgm:cxn modelId="{4EF8ABF1-20CE-4818-B918-49C0EE3023D1}" type="presParOf" srcId="{612513DC-3CC4-41CD-9522-058F4973EA44}" destId="{E278E4AE-C971-4B5B-979C-5DE78C98CCAB}" srcOrd="3" destOrd="0" presId="urn:microsoft.com/office/officeart/2005/8/layout/hList7"/>
    <dgm:cxn modelId="{905D1A11-6252-4DC2-98D0-8D6499AFDE7F}" type="presParOf" srcId="{D3525F49-3170-4083-A321-D7F55E9AE9D5}" destId="{74236248-437E-4AD7-91D8-AC27F91B20ED}" srcOrd="7" destOrd="0" presId="urn:microsoft.com/office/officeart/2005/8/layout/hList7"/>
    <dgm:cxn modelId="{6D8FECDE-869F-439C-AF68-78D3AE43ACF6}" type="presParOf" srcId="{D3525F49-3170-4083-A321-D7F55E9AE9D5}" destId="{0389498E-A968-4E7D-BC40-D2840C3D3CEF}" srcOrd="8" destOrd="0" presId="urn:microsoft.com/office/officeart/2005/8/layout/hList7"/>
    <dgm:cxn modelId="{485606B4-9311-4711-81D2-9B519C981CD5}" type="presParOf" srcId="{0389498E-A968-4E7D-BC40-D2840C3D3CEF}" destId="{CC6463CA-AA97-4C7B-9A61-8F33E7DFAC13}" srcOrd="0" destOrd="0" presId="urn:microsoft.com/office/officeart/2005/8/layout/hList7"/>
    <dgm:cxn modelId="{EABA46A2-170F-4433-8BDF-1D09451F83B7}" type="presParOf" srcId="{0389498E-A968-4E7D-BC40-D2840C3D3CEF}" destId="{D513839C-1A95-4D8E-BC78-5FB83440FBCF}" srcOrd="1" destOrd="0" presId="urn:microsoft.com/office/officeart/2005/8/layout/hList7"/>
    <dgm:cxn modelId="{6ADB4516-17B9-47CB-BAFC-A0539A9E08B5}" type="presParOf" srcId="{0389498E-A968-4E7D-BC40-D2840C3D3CEF}" destId="{5ABC061D-29E2-4F51-89B7-5B367E58B3F7}" srcOrd="2" destOrd="0" presId="urn:microsoft.com/office/officeart/2005/8/layout/hList7"/>
    <dgm:cxn modelId="{FE50129E-7AB9-4036-882C-B946EFB0B5CD}" type="presParOf" srcId="{0389498E-A968-4E7D-BC40-D2840C3D3CEF}" destId="{B98B358C-84AC-487A-B623-442A7A35B950}" srcOrd="3" destOrd="0" presId="urn:microsoft.com/office/officeart/2005/8/layout/hList7"/>
    <dgm:cxn modelId="{4A364690-2D15-42B5-BF92-305CD630712D}" type="presParOf" srcId="{D3525F49-3170-4083-A321-D7F55E9AE9D5}" destId="{6FB159C0-923C-432D-9123-E1D11EAD766F}" srcOrd="9" destOrd="0" presId="urn:microsoft.com/office/officeart/2005/8/layout/hList7"/>
    <dgm:cxn modelId="{AEAF39B8-3155-4216-8DEA-EF93D00CBC3B}" type="presParOf" srcId="{D3525F49-3170-4083-A321-D7F55E9AE9D5}" destId="{CB1BD1DD-9FD9-48B6-8686-F784EC3D850B}" srcOrd="10" destOrd="0" presId="urn:microsoft.com/office/officeart/2005/8/layout/hList7"/>
    <dgm:cxn modelId="{4CDBB82A-7BB1-4FA2-9D2A-8602BD2C9262}" type="presParOf" srcId="{CB1BD1DD-9FD9-48B6-8686-F784EC3D850B}" destId="{ECD66B41-4E9D-471F-8F70-3F13689109E7}" srcOrd="0" destOrd="0" presId="urn:microsoft.com/office/officeart/2005/8/layout/hList7"/>
    <dgm:cxn modelId="{3AFD683E-72CB-431F-83C0-42AC6771841E}" type="presParOf" srcId="{CB1BD1DD-9FD9-48B6-8686-F784EC3D850B}" destId="{12EDC38B-5632-48A0-AEE1-BA2D896B9458}" srcOrd="1" destOrd="0" presId="urn:microsoft.com/office/officeart/2005/8/layout/hList7"/>
    <dgm:cxn modelId="{4286EBD5-DC03-4681-AD7D-58EACF9A8328}" type="presParOf" srcId="{CB1BD1DD-9FD9-48B6-8686-F784EC3D850B}" destId="{0067746E-1F4D-4C64-B1C3-008EC3F9C702}" srcOrd="2" destOrd="0" presId="urn:microsoft.com/office/officeart/2005/8/layout/hList7"/>
    <dgm:cxn modelId="{95934F49-B0B9-4D84-BDEC-F4C3000FE5D4}" type="presParOf" srcId="{CB1BD1DD-9FD9-48B6-8686-F784EC3D850B}" destId="{8DE3390A-170C-426A-912D-E08791501DE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66F3F-3B85-4E80-9704-506E8392F16B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</dgm:pt>
    <dgm:pt modelId="{138C4FF2-82C2-451E-A45A-C3EDDEFE1192}">
      <dgm:prSet phldrT="[Texto]"/>
      <dgm:spPr/>
      <dgm:t>
        <a:bodyPr/>
        <a:lstStyle/>
        <a:p>
          <a:r>
            <a:rPr lang="es-MX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Mujeres</a:t>
          </a:r>
          <a:endParaRPr lang="es-419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A70F9F-65DF-434E-9912-FD8452050A39}" type="parTrans" cxnId="{91117E83-DD0E-4588-9C78-841106B30640}">
      <dgm:prSet/>
      <dgm:spPr/>
      <dgm:t>
        <a:bodyPr/>
        <a:lstStyle/>
        <a:p>
          <a:endParaRPr lang="es-419"/>
        </a:p>
      </dgm:t>
    </dgm:pt>
    <dgm:pt modelId="{5AB8DEE0-53B7-4C6D-A62D-6C28F8420B60}" type="sibTrans" cxnId="{91117E83-DD0E-4588-9C78-841106B30640}">
      <dgm:prSet/>
      <dgm:spPr/>
      <dgm:t>
        <a:bodyPr/>
        <a:lstStyle/>
        <a:p>
          <a:endParaRPr lang="es-419"/>
        </a:p>
      </dgm:t>
    </dgm:pt>
    <dgm:pt modelId="{37BBC2F2-38DB-4493-AA72-18A6A9FE64A1}">
      <dgm:prSet phldrT="[Texto]"/>
      <dgm:spPr/>
      <dgm:t>
        <a:bodyPr/>
        <a:lstStyle/>
        <a:p>
          <a:r>
            <a:rPr lang="es-MX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Comunidad LGTBI</a:t>
          </a:r>
          <a:endParaRPr lang="es-419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271D28-581E-4A16-81AD-7B9032701231}" type="parTrans" cxnId="{CC461E84-D126-406E-B890-C83FF8C6A1DE}">
      <dgm:prSet/>
      <dgm:spPr/>
      <dgm:t>
        <a:bodyPr/>
        <a:lstStyle/>
        <a:p>
          <a:endParaRPr lang="es-419"/>
        </a:p>
      </dgm:t>
    </dgm:pt>
    <dgm:pt modelId="{EB173E2A-37A6-4881-8E6F-E1B27339423A}" type="sibTrans" cxnId="{CC461E84-D126-406E-B890-C83FF8C6A1DE}">
      <dgm:prSet/>
      <dgm:spPr/>
      <dgm:t>
        <a:bodyPr/>
        <a:lstStyle/>
        <a:p>
          <a:endParaRPr lang="es-419"/>
        </a:p>
      </dgm:t>
    </dgm:pt>
    <dgm:pt modelId="{2FF56A83-71D0-4D5C-B64E-6C7D8489CFB3}">
      <dgm:prSet phldrT="[Texto]"/>
      <dgm:spPr/>
      <dgm:t>
        <a:bodyPr/>
        <a:lstStyle/>
        <a:p>
          <a:r>
            <a:rPr lang="es-MX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Juventud</a:t>
          </a:r>
          <a:endParaRPr lang="es-419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7C7242-309C-4A75-ABC3-9C3B3433157E}" type="parTrans" cxnId="{8655C3E9-27BD-4D8F-9C9B-092E0D95F274}">
      <dgm:prSet/>
      <dgm:spPr/>
      <dgm:t>
        <a:bodyPr/>
        <a:lstStyle/>
        <a:p>
          <a:endParaRPr lang="es-419"/>
        </a:p>
      </dgm:t>
    </dgm:pt>
    <dgm:pt modelId="{9ED78A9D-7F06-4F2C-B2D1-D3F77CE4A747}" type="sibTrans" cxnId="{8655C3E9-27BD-4D8F-9C9B-092E0D95F274}">
      <dgm:prSet/>
      <dgm:spPr/>
      <dgm:t>
        <a:bodyPr/>
        <a:lstStyle/>
        <a:p>
          <a:endParaRPr lang="es-419"/>
        </a:p>
      </dgm:t>
    </dgm:pt>
    <dgm:pt modelId="{1A49DC80-159F-45BF-96D1-4E89A221BAC7}">
      <dgm:prSet/>
      <dgm:spPr/>
      <dgm:t>
        <a:bodyPr/>
        <a:lstStyle/>
        <a:p>
          <a:r>
            <a:rPr lang="es-MX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Población Raizal </a:t>
          </a:r>
          <a:endParaRPr lang="es-419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41E82-0093-4DA3-BD69-706DA85C7EEC}" type="parTrans" cxnId="{C8E3E17A-15D5-4D59-BFF6-7DE0AF7FA489}">
      <dgm:prSet/>
      <dgm:spPr/>
      <dgm:t>
        <a:bodyPr/>
        <a:lstStyle/>
        <a:p>
          <a:endParaRPr lang="es-419"/>
        </a:p>
      </dgm:t>
    </dgm:pt>
    <dgm:pt modelId="{B77DAA9D-D698-46DC-9989-5E301D8F6416}" type="sibTrans" cxnId="{C8E3E17A-15D5-4D59-BFF6-7DE0AF7FA489}">
      <dgm:prSet/>
      <dgm:spPr/>
      <dgm:t>
        <a:bodyPr/>
        <a:lstStyle/>
        <a:p>
          <a:endParaRPr lang="es-419"/>
        </a:p>
      </dgm:t>
    </dgm:pt>
    <dgm:pt modelId="{44D77C87-0556-4E2D-913E-768A37DF5862}">
      <dgm:prSet/>
      <dgm:spPr/>
      <dgm:t>
        <a:bodyPr/>
        <a:lstStyle/>
        <a:p>
          <a:r>
            <a:rPr lang="es-MX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Personas Mayores</a:t>
          </a:r>
          <a:endParaRPr lang="es-419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75EC07-53AB-482C-B9C9-1015539014FC}" type="parTrans" cxnId="{3A3DF5FB-8964-491E-9484-9578B527757E}">
      <dgm:prSet/>
      <dgm:spPr/>
      <dgm:t>
        <a:bodyPr/>
        <a:lstStyle/>
        <a:p>
          <a:endParaRPr lang="es-419"/>
        </a:p>
      </dgm:t>
    </dgm:pt>
    <dgm:pt modelId="{1E8AB99A-8597-43CB-B4BE-3DD75EF5CF0A}" type="sibTrans" cxnId="{3A3DF5FB-8964-491E-9484-9578B527757E}">
      <dgm:prSet/>
      <dgm:spPr/>
      <dgm:t>
        <a:bodyPr/>
        <a:lstStyle/>
        <a:p>
          <a:endParaRPr lang="es-419"/>
        </a:p>
      </dgm:t>
    </dgm:pt>
    <dgm:pt modelId="{394B7A4A-1627-4FE9-841A-B9FF737C79D9}">
      <dgm:prSet/>
      <dgm:spPr/>
      <dgm:t>
        <a:bodyPr/>
        <a:lstStyle/>
        <a:p>
          <a:r>
            <a:rPr lang="es-MX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Pueblo Palenquero</a:t>
          </a:r>
          <a:endParaRPr lang="es-419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7A529B-CDD1-4C38-9AFC-9A31140C6A64}" type="parTrans" cxnId="{E7A5F881-0823-449F-855A-7596DC31CE9E}">
      <dgm:prSet/>
      <dgm:spPr/>
      <dgm:t>
        <a:bodyPr/>
        <a:lstStyle/>
        <a:p>
          <a:endParaRPr lang="es-419"/>
        </a:p>
      </dgm:t>
    </dgm:pt>
    <dgm:pt modelId="{6A42911E-6D9F-458E-AE15-2EE4C22E1495}" type="sibTrans" cxnId="{E7A5F881-0823-449F-855A-7596DC31CE9E}">
      <dgm:prSet/>
      <dgm:spPr/>
      <dgm:t>
        <a:bodyPr/>
        <a:lstStyle/>
        <a:p>
          <a:endParaRPr lang="es-419"/>
        </a:p>
      </dgm:t>
    </dgm:pt>
    <dgm:pt modelId="{047620A7-5862-43F4-A031-55973949FE30}" type="pres">
      <dgm:prSet presAssocID="{89A66F3F-3B85-4E80-9704-506E8392F16B}" presName="Name0" presStyleCnt="0">
        <dgm:presLayoutVars>
          <dgm:dir/>
          <dgm:resizeHandles val="exact"/>
        </dgm:presLayoutVars>
      </dgm:prSet>
      <dgm:spPr/>
    </dgm:pt>
    <dgm:pt modelId="{706E1EE4-0CA1-4F34-B665-6F224271622C}" type="pres">
      <dgm:prSet presAssocID="{89A66F3F-3B85-4E80-9704-506E8392F16B}" presName="fgShape" presStyleLbl="fgShp" presStyleIdx="0" presStyleCnt="1" custFlipVert="1" custFlipHor="1" custScaleX="1984" custScaleY="34476" custLinFactNeighborX="55242" custLinFactNeighborY="78630"/>
      <dgm:spPr/>
    </dgm:pt>
    <dgm:pt modelId="{D3525F49-3170-4083-A321-D7F55E9AE9D5}" type="pres">
      <dgm:prSet presAssocID="{89A66F3F-3B85-4E80-9704-506E8392F16B}" presName="linComp" presStyleCnt="0"/>
      <dgm:spPr/>
    </dgm:pt>
    <dgm:pt modelId="{955D3563-01BC-4758-92C5-40ACD8C0A4D2}" type="pres">
      <dgm:prSet presAssocID="{138C4FF2-82C2-451E-A45A-C3EDDEFE1192}" presName="compNode" presStyleCnt="0"/>
      <dgm:spPr/>
    </dgm:pt>
    <dgm:pt modelId="{1F72CC4B-7354-4D82-B692-F3AB53287774}" type="pres">
      <dgm:prSet presAssocID="{138C4FF2-82C2-451E-A45A-C3EDDEFE1192}" presName="bkgdShape" presStyleLbl="node1" presStyleIdx="0" presStyleCnt="6"/>
      <dgm:spPr/>
    </dgm:pt>
    <dgm:pt modelId="{18652764-2EEC-44FB-BE92-68D7DB55A94C}" type="pres">
      <dgm:prSet presAssocID="{138C4FF2-82C2-451E-A45A-C3EDDEFE1192}" presName="nodeTx" presStyleLbl="node1" presStyleIdx="0" presStyleCnt="6">
        <dgm:presLayoutVars>
          <dgm:bulletEnabled val="1"/>
        </dgm:presLayoutVars>
      </dgm:prSet>
      <dgm:spPr/>
    </dgm:pt>
    <dgm:pt modelId="{BFEA494A-82E4-4DD6-B053-98E387DFA5F5}" type="pres">
      <dgm:prSet presAssocID="{138C4FF2-82C2-451E-A45A-C3EDDEFE1192}" presName="invisiNode" presStyleLbl="node1" presStyleIdx="0" presStyleCnt="6"/>
      <dgm:spPr/>
    </dgm:pt>
    <dgm:pt modelId="{17B69D34-632C-43F3-8EED-5FD6B9E2A438}" type="pres">
      <dgm:prSet presAssocID="{138C4FF2-82C2-451E-A45A-C3EDDEFE1192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52A1531-4E43-4A62-8387-16ABADF2440E}" type="pres">
      <dgm:prSet presAssocID="{5AB8DEE0-53B7-4C6D-A62D-6C28F8420B60}" presName="sibTrans" presStyleLbl="sibTrans2D1" presStyleIdx="0" presStyleCnt="0"/>
      <dgm:spPr/>
    </dgm:pt>
    <dgm:pt modelId="{0AF195DD-62B7-4841-BBBC-0B5E1926E2EE}" type="pres">
      <dgm:prSet presAssocID="{37BBC2F2-38DB-4493-AA72-18A6A9FE64A1}" presName="compNode" presStyleCnt="0"/>
      <dgm:spPr/>
    </dgm:pt>
    <dgm:pt modelId="{904067E7-F5C9-4664-B59B-A6EBA5265F0B}" type="pres">
      <dgm:prSet presAssocID="{37BBC2F2-38DB-4493-AA72-18A6A9FE64A1}" presName="bkgdShape" presStyleLbl="node1" presStyleIdx="1" presStyleCnt="6"/>
      <dgm:spPr/>
    </dgm:pt>
    <dgm:pt modelId="{825E65A3-C795-4231-AEA8-A0FBA0BEFE74}" type="pres">
      <dgm:prSet presAssocID="{37BBC2F2-38DB-4493-AA72-18A6A9FE64A1}" presName="nodeTx" presStyleLbl="node1" presStyleIdx="1" presStyleCnt="6">
        <dgm:presLayoutVars>
          <dgm:bulletEnabled val="1"/>
        </dgm:presLayoutVars>
      </dgm:prSet>
      <dgm:spPr/>
    </dgm:pt>
    <dgm:pt modelId="{50F046D8-9C8A-4CD7-8392-2BE467A88275}" type="pres">
      <dgm:prSet presAssocID="{37BBC2F2-38DB-4493-AA72-18A6A9FE64A1}" presName="invisiNode" presStyleLbl="node1" presStyleIdx="1" presStyleCnt="6"/>
      <dgm:spPr/>
    </dgm:pt>
    <dgm:pt modelId="{E8B1259D-E9AE-4779-9B6F-75C2881AFFF5}" type="pres">
      <dgm:prSet presAssocID="{37BBC2F2-38DB-4493-AA72-18A6A9FE64A1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B5373BE1-9E4D-4254-A9B8-1B365EA95FC6}" type="pres">
      <dgm:prSet presAssocID="{EB173E2A-37A6-4881-8E6F-E1B27339423A}" presName="sibTrans" presStyleLbl="sibTrans2D1" presStyleIdx="0" presStyleCnt="0"/>
      <dgm:spPr/>
    </dgm:pt>
    <dgm:pt modelId="{86846998-A3DD-4471-9559-DEA58F5EF231}" type="pres">
      <dgm:prSet presAssocID="{44D77C87-0556-4E2D-913E-768A37DF5862}" presName="compNode" presStyleCnt="0"/>
      <dgm:spPr/>
    </dgm:pt>
    <dgm:pt modelId="{95AA200D-0CE4-4F36-8AEF-C11D90BCE968}" type="pres">
      <dgm:prSet presAssocID="{44D77C87-0556-4E2D-913E-768A37DF5862}" presName="bkgdShape" presStyleLbl="node1" presStyleIdx="2" presStyleCnt="6"/>
      <dgm:spPr/>
    </dgm:pt>
    <dgm:pt modelId="{E4D5C071-7D09-468F-8083-407EEB4D46CD}" type="pres">
      <dgm:prSet presAssocID="{44D77C87-0556-4E2D-913E-768A37DF5862}" presName="nodeTx" presStyleLbl="node1" presStyleIdx="2" presStyleCnt="6">
        <dgm:presLayoutVars>
          <dgm:bulletEnabled val="1"/>
        </dgm:presLayoutVars>
      </dgm:prSet>
      <dgm:spPr/>
    </dgm:pt>
    <dgm:pt modelId="{94768700-E0DD-4917-AE5F-67E2AC4803D5}" type="pres">
      <dgm:prSet presAssocID="{44D77C87-0556-4E2D-913E-768A37DF5862}" presName="invisiNode" presStyleLbl="node1" presStyleIdx="2" presStyleCnt="6"/>
      <dgm:spPr/>
    </dgm:pt>
    <dgm:pt modelId="{472E7F05-8AB2-487C-B1C5-D092CCF9B736}" type="pres">
      <dgm:prSet presAssocID="{44D77C87-0556-4E2D-913E-768A37DF5862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15F41D11-85DE-468B-924D-B4715947F8E6}" type="pres">
      <dgm:prSet presAssocID="{1E8AB99A-8597-43CB-B4BE-3DD75EF5CF0A}" presName="sibTrans" presStyleLbl="sibTrans2D1" presStyleIdx="0" presStyleCnt="0"/>
      <dgm:spPr/>
    </dgm:pt>
    <dgm:pt modelId="{612513DC-3CC4-41CD-9522-058F4973EA44}" type="pres">
      <dgm:prSet presAssocID="{2FF56A83-71D0-4D5C-B64E-6C7D8489CFB3}" presName="compNode" presStyleCnt="0"/>
      <dgm:spPr/>
    </dgm:pt>
    <dgm:pt modelId="{323FC843-84C6-4F8D-AEBC-E7D7FDEBF34C}" type="pres">
      <dgm:prSet presAssocID="{2FF56A83-71D0-4D5C-B64E-6C7D8489CFB3}" presName="bkgdShape" presStyleLbl="node1" presStyleIdx="3" presStyleCnt="6"/>
      <dgm:spPr/>
    </dgm:pt>
    <dgm:pt modelId="{EA7BEF28-79C6-4245-BEAB-D322AEDE8729}" type="pres">
      <dgm:prSet presAssocID="{2FF56A83-71D0-4D5C-B64E-6C7D8489CFB3}" presName="nodeTx" presStyleLbl="node1" presStyleIdx="3" presStyleCnt="6">
        <dgm:presLayoutVars>
          <dgm:bulletEnabled val="1"/>
        </dgm:presLayoutVars>
      </dgm:prSet>
      <dgm:spPr/>
    </dgm:pt>
    <dgm:pt modelId="{38234F9C-1A50-41D8-B57B-37BA847ACBC0}" type="pres">
      <dgm:prSet presAssocID="{2FF56A83-71D0-4D5C-B64E-6C7D8489CFB3}" presName="invisiNode" presStyleLbl="node1" presStyleIdx="3" presStyleCnt="6"/>
      <dgm:spPr/>
    </dgm:pt>
    <dgm:pt modelId="{E278E4AE-C971-4B5B-979C-5DE78C98CCAB}" type="pres">
      <dgm:prSet presAssocID="{2FF56A83-71D0-4D5C-B64E-6C7D8489CFB3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74236248-437E-4AD7-91D8-AC27F91B20ED}" type="pres">
      <dgm:prSet presAssocID="{9ED78A9D-7F06-4F2C-B2D1-D3F77CE4A747}" presName="sibTrans" presStyleLbl="sibTrans2D1" presStyleIdx="0" presStyleCnt="0"/>
      <dgm:spPr/>
    </dgm:pt>
    <dgm:pt modelId="{03523339-F78D-4A7A-B2A0-B4090575365A}" type="pres">
      <dgm:prSet presAssocID="{394B7A4A-1627-4FE9-841A-B9FF737C79D9}" presName="compNode" presStyleCnt="0"/>
      <dgm:spPr/>
    </dgm:pt>
    <dgm:pt modelId="{B012F2FC-EC5A-48CF-9073-C003F087D671}" type="pres">
      <dgm:prSet presAssocID="{394B7A4A-1627-4FE9-841A-B9FF737C79D9}" presName="bkgdShape" presStyleLbl="node1" presStyleIdx="4" presStyleCnt="6"/>
      <dgm:spPr/>
    </dgm:pt>
    <dgm:pt modelId="{BE5E6934-8C29-4B47-BB53-3AB27744B976}" type="pres">
      <dgm:prSet presAssocID="{394B7A4A-1627-4FE9-841A-B9FF737C79D9}" presName="nodeTx" presStyleLbl="node1" presStyleIdx="4" presStyleCnt="6">
        <dgm:presLayoutVars>
          <dgm:bulletEnabled val="1"/>
        </dgm:presLayoutVars>
      </dgm:prSet>
      <dgm:spPr/>
    </dgm:pt>
    <dgm:pt modelId="{013BF527-F429-49F9-8F8C-9A81ADDE3A8B}" type="pres">
      <dgm:prSet presAssocID="{394B7A4A-1627-4FE9-841A-B9FF737C79D9}" presName="invisiNode" presStyleLbl="node1" presStyleIdx="4" presStyleCnt="6"/>
      <dgm:spPr/>
    </dgm:pt>
    <dgm:pt modelId="{7B192A6E-B554-4ECD-BF08-56E90051CD89}" type="pres">
      <dgm:prSet presAssocID="{394B7A4A-1627-4FE9-841A-B9FF737C79D9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AD6B5AED-81EC-4E9C-85E9-FE7280316175}" type="pres">
      <dgm:prSet presAssocID="{6A42911E-6D9F-458E-AE15-2EE4C22E1495}" presName="sibTrans" presStyleLbl="sibTrans2D1" presStyleIdx="0" presStyleCnt="0"/>
      <dgm:spPr/>
    </dgm:pt>
    <dgm:pt modelId="{CB1BD1DD-9FD9-48B6-8686-F784EC3D850B}" type="pres">
      <dgm:prSet presAssocID="{1A49DC80-159F-45BF-96D1-4E89A221BAC7}" presName="compNode" presStyleCnt="0"/>
      <dgm:spPr/>
    </dgm:pt>
    <dgm:pt modelId="{ECD66B41-4E9D-471F-8F70-3F13689109E7}" type="pres">
      <dgm:prSet presAssocID="{1A49DC80-159F-45BF-96D1-4E89A221BAC7}" presName="bkgdShape" presStyleLbl="node1" presStyleIdx="5" presStyleCnt="6" custLinFactNeighborX="8" custLinFactNeighborY="-1022"/>
      <dgm:spPr/>
    </dgm:pt>
    <dgm:pt modelId="{12EDC38B-5632-48A0-AEE1-BA2D896B9458}" type="pres">
      <dgm:prSet presAssocID="{1A49DC80-159F-45BF-96D1-4E89A221BAC7}" presName="nodeTx" presStyleLbl="node1" presStyleIdx="5" presStyleCnt="6">
        <dgm:presLayoutVars>
          <dgm:bulletEnabled val="1"/>
        </dgm:presLayoutVars>
      </dgm:prSet>
      <dgm:spPr/>
    </dgm:pt>
    <dgm:pt modelId="{0067746E-1F4D-4C64-B1C3-008EC3F9C702}" type="pres">
      <dgm:prSet presAssocID="{1A49DC80-159F-45BF-96D1-4E89A221BAC7}" presName="invisiNode" presStyleLbl="node1" presStyleIdx="5" presStyleCnt="6"/>
      <dgm:spPr/>
    </dgm:pt>
    <dgm:pt modelId="{8DE3390A-170C-426A-912D-E08791501DE0}" type="pres">
      <dgm:prSet presAssocID="{1A49DC80-159F-45BF-96D1-4E89A221BAC7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</dgm:ptLst>
  <dgm:cxnLst>
    <dgm:cxn modelId="{31EF1F0E-0DF0-44AE-B3C5-0979B72F0804}" type="presOf" srcId="{5AB8DEE0-53B7-4C6D-A62D-6C28F8420B60}" destId="{152A1531-4E43-4A62-8387-16ABADF2440E}" srcOrd="0" destOrd="0" presId="urn:microsoft.com/office/officeart/2005/8/layout/hList7"/>
    <dgm:cxn modelId="{F8526314-D92E-47E3-8AA3-E9C8F632017B}" type="presOf" srcId="{44D77C87-0556-4E2D-913E-768A37DF5862}" destId="{95AA200D-0CE4-4F36-8AEF-C11D90BCE968}" srcOrd="0" destOrd="0" presId="urn:microsoft.com/office/officeart/2005/8/layout/hList7"/>
    <dgm:cxn modelId="{A8C2DE17-814F-43BD-A6AE-3E832C3F63F3}" type="presOf" srcId="{2FF56A83-71D0-4D5C-B64E-6C7D8489CFB3}" destId="{323FC843-84C6-4F8D-AEBC-E7D7FDEBF34C}" srcOrd="0" destOrd="0" presId="urn:microsoft.com/office/officeart/2005/8/layout/hList7"/>
    <dgm:cxn modelId="{572D9319-6025-40FA-8CEC-0DE973AF33CF}" type="presOf" srcId="{1A49DC80-159F-45BF-96D1-4E89A221BAC7}" destId="{ECD66B41-4E9D-471F-8F70-3F13689109E7}" srcOrd="0" destOrd="0" presId="urn:microsoft.com/office/officeart/2005/8/layout/hList7"/>
    <dgm:cxn modelId="{B06C851C-7F04-46A4-AFDA-AEEFDAF9A81B}" type="presOf" srcId="{1A49DC80-159F-45BF-96D1-4E89A221BAC7}" destId="{12EDC38B-5632-48A0-AEE1-BA2D896B9458}" srcOrd="1" destOrd="0" presId="urn:microsoft.com/office/officeart/2005/8/layout/hList7"/>
    <dgm:cxn modelId="{8343275D-277A-4CF8-A629-12268EC892CB}" type="presOf" srcId="{394B7A4A-1627-4FE9-841A-B9FF737C79D9}" destId="{B012F2FC-EC5A-48CF-9073-C003F087D671}" srcOrd="0" destOrd="0" presId="urn:microsoft.com/office/officeart/2005/8/layout/hList7"/>
    <dgm:cxn modelId="{74A7EC62-DD31-4C06-AB80-F3C01A30BDEB}" type="presOf" srcId="{89A66F3F-3B85-4E80-9704-506E8392F16B}" destId="{047620A7-5862-43F4-A031-55973949FE30}" srcOrd="0" destOrd="0" presId="urn:microsoft.com/office/officeart/2005/8/layout/hList7"/>
    <dgm:cxn modelId="{80D5794B-D601-4B13-BC01-BDB64CEE300E}" type="presOf" srcId="{394B7A4A-1627-4FE9-841A-B9FF737C79D9}" destId="{BE5E6934-8C29-4B47-BB53-3AB27744B976}" srcOrd="1" destOrd="0" presId="urn:microsoft.com/office/officeart/2005/8/layout/hList7"/>
    <dgm:cxn modelId="{2A55846D-50BF-4077-953F-3CC5E5DB81CA}" type="presOf" srcId="{2FF56A83-71D0-4D5C-B64E-6C7D8489CFB3}" destId="{EA7BEF28-79C6-4245-BEAB-D322AEDE8729}" srcOrd="1" destOrd="0" presId="urn:microsoft.com/office/officeart/2005/8/layout/hList7"/>
    <dgm:cxn modelId="{2224BA4D-FE3E-46EB-884B-97D802953689}" type="presOf" srcId="{EB173E2A-37A6-4881-8E6F-E1B27339423A}" destId="{B5373BE1-9E4D-4254-A9B8-1B365EA95FC6}" srcOrd="0" destOrd="0" presId="urn:microsoft.com/office/officeart/2005/8/layout/hList7"/>
    <dgm:cxn modelId="{C8E3E17A-15D5-4D59-BFF6-7DE0AF7FA489}" srcId="{89A66F3F-3B85-4E80-9704-506E8392F16B}" destId="{1A49DC80-159F-45BF-96D1-4E89A221BAC7}" srcOrd="5" destOrd="0" parTransId="{8F441E82-0093-4DA3-BD69-706DA85C7EEC}" sibTransId="{B77DAA9D-D698-46DC-9989-5E301D8F6416}"/>
    <dgm:cxn modelId="{4F61A17E-4222-4877-A67A-D4F6151C14F1}" type="presOf" srcId="{6A42911E-6D9F-458E-AE15-2EE4C22E1495}" destId="{AD6B5AED-81EC-4E9C-85E9-FE7280316175}" srcOrd="0" destOrd="0" presId="urn:microsoft.com/office/officeart/2005/8/layout/hList7"/>
    <dgm:cxn modelId="{E7A5F881-0823-449F-855A-7596DC31CE9E}" srcId="{89A66F3F-3B85-4E80-9704-506E8392F16B}" destId="{394B7A4A-1627-4FE9-841A-B9FF737C79D9}" srcOrd="4" destOrd="0" parTransId="{867A529B-CDD1-4C38-9AFC-9A31140C6A64}" sibTransId="{6A42911E-6D9F-458E-AE15-2EE4C22E1495}"/>
    <dgm:cxn modelId="{91117E83-DD0E-4588-9C78-841106B30640}" srcId="{89A66F3F-3B85-4E80-9704-506E8392F16B}" destId="{138C4FF2-82C2-451E-A45A-C3EDDEFE1192}" srcOrd="0" destOrd="0" parTransId="{ECA70F9F-65DF-434E-9912-FD8452050A39}" sibTransId="{5AB8DEE0-53B7-4C6D-A62D-6C28F8420B60}"/>
    <dgm:cxn modelId="{CC461E84-D126-406E-B890-C83FF8C6A1DE}" srcId="{89A66F3F-3B85-4E80-9704-506E8392F16B}" destId="{37BBC2F2-38DB-4493-AA72-18A6A9FE64A1}" srcOrd="1" destOrd="0" parTransId="{D3271D28-581E-4A16-81AD-7B9032701231}" sibTransId="{EB173E2A-37A6-4881-8E6F-E1B27339423A}"/>
    <dgm:cxn modelId="{0CDDD391-1D81-4A55-9B9C-4771BE1893B8}" type="presOf" srcId="{9ED78A9D-7F06-4F2C-B2D1-D3F77CE4A747}" destId="{74236248-437E-4AD7-91D8-AC27F91B20ED}" srcOrd="0" destOrd="0" presId="urn:microsoft.com/office/officeart/2005/8/layout/hList7"/>
    <dgm:cxn modelId="{928D4694-A2B2-412B-B4D6-84D27EFF1497}" type="presOf" srcId="{37BBC2F2-38DB-4493-AA72-18A6A9FE64A1}" destId="{825E65A3-C795-4231-AEA8-A0FBA0BEFE74}" srcOrd="1" destOrd="0" presId="urn:microsoft.com/office/officeart/2005/8/layout/hList7"/>
    <dgm:cxn modelId="{89533EB6-19FB-444C-B854-DC39BB71A0D2}" type="presOf" srcId="{1E8AB99A-8597-43CB-B4BE-3DD75EF5CF0A}" destId="{15F41D11-85DE-468B-924D-B4715947F8E6}" srcOrd="0" destOrd="0" presId="urn:microsoft.com/office/officeart/2005/8/layout/hList7"/>
    <dgm:cxn modelId="{7F136BC4-D13D-4EFA-B706-01677272D39E}" type="presOf" srcId="{44D77C87-0556-4E2D-913E-768A37DF5862}" destId="{E4D5C071-7D09-468F-8083-407EEB4D46CD}" srcOrd="1" destOrd="0" presId="urn:microsoft.com/office/officeart/2005/8/layout/hList7"/>
    <dgm:cxn modelId="{797405CC-03F5-4A2E-8EB6-8A1F2FB532C6}" type="presOf" srcId="{138C4FF2-82C2-451E-A45A-C3EDDEFE1192}" destId="{1F72CC4B-7354-4D82-B692-F3AB53287774}" srcOrd="0" destOrd="0" presId="urn:microsoft.com/office/officeart/2005/8/layout/hList7"/>
    <dgm:cxn modelId="{E806A1E8-90E7-4B92-BB55-9772DBE868FE}" type="presOf" srcId="{37BBC2F2-38DB-4493-AA72-18A6A9FE64A1}" destId="{904067E7-F5C9-4664-B59B-A6EBA5265F0B}" srcOrd="0" destOrd="0" presId="urn:microsoft.com/office/officeart/2005/8/layout/hList7"/>
    <dgm:cxn modelId="{8655C3E9-27BD-4D8F-9C9B-092E0D95F274}" srcId="{89A66F3F-3B85-4E80-9704-506E8392F16B}" destId="{2FF56A83-71D0-4D5C-B64E-6C7D8489CFB3}" srcOrd="3" destOrd="0" parTransId="{E67C7242-309C-4A75-ABC3-9C3B3433157E}" sibTransId="{9ED78A9D-7F06-4F2C-B2D1-D3F77CE4A747}"/>
    <dgm:cxn modelId="{EC2798EA-D452-4168-AFEA-5113BDB327EB}" type="presOf" srcId="{138C4FF2-82C2-451E-A45A-C3EDDEFE1192}" destId="{18652764-2EEC-44FB-BE92-68D7DB55A94C}" srcOrd="1" destOrd="0" presId="urn:microsoft.com/office/officeart/2005/8/layout/hList7"/>
    <dgm:cxn modelId="{3A3DF5FB-8964-491E-9484-9578B527757E}" srcId="{89A66F3F-3B85-4E80-9704-506E8392F16B}" destId="{44D77C87-0556-4E2D-913E-768A37DF5862}" srcOrd="2" destOrd="0" parTransId="{7375EC07-53AB-482C-B9C9-1015539014FC}" sibTransId="{1E8AB99A-8597-43CB-B4BE-3DD75EF5CF0A}"/>
    <dgm:cxn modelId="{C4020DEC-3CF1-4E49-93EF-075162CB7D28}" type="presParOf" srcId="{047620A7-5862-43F4-A031-55973949FE30}" destId="{706E1EE4-0CA1-4F34-B665-6F224271622C}" srcOrd="0" destOrd="0" presId="urn:microsoft.com/office/officeart/2005/8/layout/hList7"/>
    <dgm:cxn modelId="{73938489-4AD0-49FB-81D2-B636C01A3366}" type="presParOf" srcId="{047620A7-5862-43F4-A031-55973949FE30}" destId="{D3525F49-3170-4083-A321-D7F55E9AE9D5}" srcOrd="1" destOrd="0" presId="urn:microsoft.com/office/officeart/2005/8/layout/hList7"/>
    <dgm:cxn modelId="{2AB82658-90B5-4533-B16D-4AC9A7947492}" type="presParOf" srcId="{D3525F49-3170-4083-A321-D7F55E9AE9D5}" destId="{955D3563-01BC-4758-92C5-40ACD8C0A4D2}" srcOrd="0" destOrd="0" presId="urn:microsoft.com/office/officeart/2005/8/layout/hList7"/>
    <dgm:cxn modelId="{D6A5003E-BBA5-4049-B4CA-74DE9903F75D}" type="presParOf" srcId="{955D3563-01BC-4758-92C5-40ACD8C0A4D2}" destId="{1F72CC4B-7354-4D82-B692-F3AB53287774}" srcOrd="0" destOrd="0" presId="urn:microsoft.com/office/officeart/2005/8/layout/hList7"/>
    <dgm:cxn modelId="{D129C3A7-EA9B-4533-878C-23805000ADE7}" type="presParOf" srcId="{955D3563-01BC-4758-92C5-40ACD8C0A4D2}" destId="{18652764-2EEC-44FB-BE92-68D7DB55A94C}" srcOrd="1" destOrd="0" presId="urn:microsoft.com/office/officeart/2005/8/layout/hList7"/>
    <dgm:cxn modelId="{01B49988-4BBC-4BB5-86DB-F9CD23E95ECA}" type="presParOf" srcId="{955D3563-01BC-4758-92C5-40ACD8C0A4D2}" destId="{BFEA494A-82E4-4DD6-B053-98E387DFA5F5}" srcOrd="2" destOrd="0" presId="urn:microsoft.com/office/officeart/2005/8/layout/hList7"/>
    <dgm:cxn modelId="{A3E7B0CC-D5C5-4E9C-8DE0-64668672A004}" type="presParOf" srcId="{955D3563-01BC-4758-92C5-40ACD8C0A4D2}" destId="{17B69D34-632C-43F3-8EED-5FD6B9E2A438}" srcOrd="3" destOrd="0" presId="urn:microsoft.com/office/officeart/2005/8/layout/hList7"/>
    <dgm:cxn modelId="{EE3A35E0-181A-47B1-82E7-AC856C12AF22}" type="presParOf" srcId="{D3525F49-3170-4083-A321-D7F55E9AE9D5}" destId="{152A1531-4E43-4A62-8387-16ABADF2440E}" srcOrd="1" destOrd="0" presId="urn:microsoft.com/office/officeart/2005/8/layout/hList7"/>
    <dgm:cxn modelId="{E1C964E2-F84E-4274-99BF-8BB13B88AC2B}" type="presParOf" srcId="{D3525F49-3170-4083-A321-D7F55E9AE9D5}" destId="{0AF195DD-62B7-4841-BBBC-0B5E1926E2EE}" srcOrd="2" destOrd="0" presId="urn:microsoft.com/office/officeart/2005/8/layout/hList7"/>
    <dgm:cxn modelId="{2FBA8A1A-D220-4C3D-9909-51393F4C0ED8}" type="presParOf" srcId="{0AF195DD-62B7-4841-BBBC-0B5E1926E2EE}" destId="{904067E7-F5C9-4664-B59B-A6EBA5265F0B}" srcOrd="0" destOrd="0" presId="urn:microsoft.com/office/officeart/2005/8/layout/hList7"/>
    <dgm:cxn modelId="{9F932AB8-27F8-47D2-88B5-D50C820EC4F5}" type="presParOf" srcId="{0AF195DD-62B7-4841-BBBC-0B5E1926E2EE}" destId="{825E65A3-C795-4231-AEA8-A0FBA0BEFE74}" srcOrd="1" destOrd="0" presId="urn:microsoft.com/office/officeart/2005/8/layout/hList7"/>
    <dgm:cxn modelId="{542B0D6A-24FB-4171-94EE-0A07093B74FE}" type="presParOf" srcId="{0AF195DD-62B7-4841-BBBC-0B5E1926E2EE}" destId="{50F046D8-9C8A-4CD7-8392-2BE467A88275}" srcOrd="2" destOrd="0" presId="urn:microsoft.com/office/officeart/2005/8/layout/hList7"/>
    <dgm:cxn modelId="{762E2F9D-090F-4F59-ADE9-29F737F535CD}" type="presParOf" srcId="{0AF195DD-62B7-4841-BBBC-0B5E1926E2EE}" destId="{E8B1259D-E9AE-4779-9B6F-75C2881AFFF5}" srcOrd="3" destOrd="0" presId="urn:microsoft.com/office/officeart/2005/8/layout/hList7"/>
    <dgm:cxn modelId="{803999FA-9C25-48E1-86A4-7626FC3FDBFD}" type="presParOf" srcId="{D3525F49-3170-4083-A321-D7F55E9AE9D5}" destId="{B5373BE1-9E4D-4254-A9B8-1B365EA95FC6}" srcOrd="3" destOrd="0" presId="urn:microsoft.com/office/officeart/2005/8/layout/hList7"/>
    <dgm:cxn modelId="{9C296188-B41B-4571-B4F8-0EBCE98064A4}" type="presParOf" srcId="{D3525F49-3170-4083-A321-D7F55E9AE9D5}" destId="{86846998-A3DD-4471-9559-DEA58F5EF231}" srcOrd="4" destOrd="0" presId="urn:microsoft.com/office/officeart/2005/8/layout/hList7"/>
    <dgm:cxn modelId="{AD20D14D-1C39-4AE3-A40C-343A3184735D}" type="presParOf" srcId="{86846998-A3DD-4471-9559-DEA58F5EF231}" destId="{95AA200D-0CE4-4F36-8AEF-C11D90BCE968}" srcOrd="0" destOrd="0" presId="urn:microsoft.com/office/officeart/2005/8/layout/hList7"/>
    <dgm:cxn modelId="{2A01411E-56A6-443C-BB7D-001B4C909E5A}" type="presParOf" srcId="{86846998-A3DD-4471-9559-DEA58F5EF231}" destId="{E4D5C071-7D09-468F-8083-407EEB4D46CD}" srcOrd="1" destOrd="0" presId="urn:microsoft.com/office/officeart/2005/8/layout/hList7"/>
    <dgm:cxn modelId="{CF56031C-57EB-4046-9CCE-6559AB9E58EB}" type="presParOf" srcId="{86846998-A3DD-4471-9559-DEA58F5EF231}" destId="{94768700-E0DD-4917-AE5F-67E2AC4803D5}" srcOrd="2" destOrd="0" presId="urn:microsoft.com/office/officeart/2005/8/layout/hList7"/>
    <dgm:cxn modelId="{CBF9C042-F20D-424B-A3EF-16EF2F1ED69A}" type="presParOf" srcId="{86846998-A3DD-4471-9559-DEA58F5EF231}" destId="{472E7F05-8AB2-487C-B1C5-D092CCF9B736}" srcOrd="3" destOrd="0" presId="urn:microsoft.com/office/officeart/2005/8/layout/hList7"/>
    <dgm:cxn modelId="{DE69177C-78B5-40C2-93C0-6A36EEB99E23}" type="presParOf" srcId="{D3525F49-3170-4083-A321-D7F55E9AE9D5}" destId="{15F41D11-85DE-468B-924D-B4715947F8E6}" srcOrd="5" destOrd="0" presId="urn:microsoft.com/office/officeart/2005/8/layout/hList7"/>
    <dgm:cxn modelId="{3991798B-0138-48C2-8672-F4486D59AB39}" type="presParOf" srcId="{D3525F49-3170-4083-A321-D7F55E9AE9D5}" destId="{612513DC-3CC4-41CD-9522-058F4973EA44}" srcOrd="6" destOrd="0" presId="urn:microsoft.com/office/officeart/2005/8/layout/hList7"/>
    <dgm:cxn modelId="{4C3D71D4-963E-4409-93EE-8409DB6D30D2}" type="presParOf" srcId="{612513DC-3CC4-41CD-9522-058F4973EA44}" destId="{323FC843-84C6-4F8D-AEBC-E7D7FDEBF34C}" srcOrd="0" destOrd="0" presId="urn:microsoft.com/office/officeart/2005/8/layout/hList7"/>
    <dgm:cxn modelId="{489E5765-E18B-49CC-9DDE-1B2466C34407}" type="presParOf" srcId="{612513DC-3CC4-41CD-9522-058F4973EA44}" destId="{EA7BEF28-79C6-4245-BEAB-D322AEDE8729}" srcOrd="1" destOrd="0" presId="urn:microsoft.com/office/officeart/2005/8/layout/hList7"/>
    <dgm:cxn modelId="{A4A63702-04C7-4423-A372-BB3967CD686C}" type="presParOf" srcId="{612513DC-3CC4-41CD-9522-058F4973EA44}" destId="{38234F9C-1A50-41D8-B57B-37BA847ACBC0}" srcOrd="2" destOrd="0" presId="urn:microsoft.com/office/officeart/2005/8/layout/hList7"/>
    <dgm:cxn modelId="{4EF8ABF1-20CE-4818-B918-49C0EE3023D1}" type="presParOf" srcId="{612513DC-3CC4-41CD-9522-058F4973EA44}" destId="{E278E4AE-C971-4B5B-979C-5DE78C98CCAB}" srcOrd="3" destOrd="0" presId="urn:microsoft.com/office/officeart/2005/8/layout/hList7"/>
    <dgm:cxn modelId="{905D1A11-6252-4DC2-98D0-8D6499AFDE7F}" type="presParOf" srcId="{D3525F49-3170-4083-A321-D7F55E9AE9D5}" destId="{74236248-437E-4AD7-91D8-AC27F91B20ED}" srcOrd="7" destOrd="0" presId="urn:microsoft.com/office/officeart/2005/8/layout/hList7"/>
    <dgm:cxn modelId="{327C4585-0D67-444A-866D-070B39A9B962}" type="presParOf" srcId="{D3525F49-3170-4083-A321-D7F55E9AE9D5}" destId="{03523339-F78D-4A7A-B2A0-B4090575365A}" srcOrd="8" destOrd="0" presId="urn:microsoft.com/office/officeart/2005/8/layout/hList7"/>
    <dgm:cxn modelId="{2C520D84-A43E-40D2-97A9-1F5D9A8769BA}" type="presParOf" srcId="{03523339-F78D-4A7A-B2A0-B4090575365A}" destId="{B012F2FC-EC5A-48CF-9073-C003F087D671}" srcOrd="0" destOrd="0" presId="urn:microsoft.com/office/officeart/2005/8/layout/hList7"/>
    <dgm:cxn modelId="{61EF240A-0DD3-45FC-A24F-69CAFE939EB3}" type="presParOf" srcId="{03523339-F78D-4A7A-B2A0-B4090575365A}" destId="{BE5E6934-8C29-4B47-BB53-3AB27744B976}" srcOrd="1" destOrd="0" presId="urn:microsoft.com/office/officeart/2005/8/layout/hList7"/>
    <dgm:cxn modelId="{C77862A5-30B2-4791-8D19-D20FFA4169F9}" type="presParOf" srcId="{03523339-F78D-4A7A-B2A0-B4090575365A}" destId="{013BF527-F429-49F9-8F8C-9A81ADDE3A8B}" srcOrd="2" destOrd="0" presId="urn:microsoft.com/office/officeart/2005/8/layout/hList7"/>
    <dgm:cxn modelId="{E6047BF0-9EB3-4994-983D-372C33DC9270}" type="presParOf" srcId="{03523339-F78D-4A7A-B2A0-B4090575365A}" destId="{7B192A6E-B554-4ECD-BF08-56E90051CD89}" srcOrd="3" destOrd="0" presId="urn:microsoft.com/office/officeart/2005/8/layout/hList7"/>
    <dgm:cxn modelId="{CBCD4A44-B7BA-4E2C-93A0-5E1433BEA2A8}" type="presParOf" srcId="{D3525F49-3170-4083-A321-D7F55E9AE9D5}" destId="{AD6B5AED-81EC-4E9C-85E9-FE7280316175}" srcOrd="9" destOrd="0" presId="urn:microsoft.com/office/officeart/2005/8/layout/hList7"/>
    <dgm:cxn modelId="{AEAF39B8-3155-4216-8DEA-EF93D00CBC3B}" type="presParOf" srcId="{D3525F49-3170-4083-A321-D7F55E9AE9D5}" destId="{CB1BD1DD-9FD9-48B6-8686-F784EC3D850B}" srcOrd="10" destOrd="0" presId="urn:microsoft.com/office/officeart/2005/8/layout/hList7"/>
    <dgm:cxn modelId="{4CDBB82A-7BB1-4FA2-9D2A-8602BD2C9262}" type="presParOf" srcId="{CB1BD1DD-9FD9-48B6-8686-F784EC3D850B}" destId="{ECD66B41-4E9D-471F-8F70-3F13689109E7}" srcOrd="0" destOrd="0" presId="urn:microsoft.com/office/officeart/2005/8/layout/hList7"/>
    <dgm:cxn modelId="{3AFD683E-72CB-431F-83C0-42AC6771841E}" type="presParOf" srcId="{CB1BD1DD-9FD9-48B6-8686-F784EC3D850B}" destId="{12EDC38B-5632-48A0-AEE1-BA2D896B9458}" srcOrd="1" destOrd="0" presId="urn:microsoft.com/office/officeart/2005/8/layout/hList7"/>
    <dgm:cxn modelId="{4286EBD5-DC03-4681-AD7D-58EACF9A8328}" type="presParOf" srcId="{CB1BD1DD-9FD9-48B6-8686-F784EC3D850B}" destId="{0067746E-1F4D-4C64-B1C3-008EC3F9C702}" srcOrd="2" destOrd="0" presId="urn:microsoft.com/office/officeart/2005/8/layout/hList7"/>
    <dgm:cxn modelId="{95934F49-B0B9-4D84-BDEC-F4C3000FE5D4}" type="presParOf" srcId="{CB1BD1DD-9FD9-48B6-8686-F784EC3D850B}" destId="{8DE3390A-170C-426A-912D-E08791501DE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2CC4B-7354-4D82-B692-F3AB53287774}">
      <dsp:nvSpPr>
        <dsp:cNvPr id="0" name=""/>
        <dsp:cNvSpPr/>
      </dsp:nvSpPr>
      <dsp:spPr>
        <a:xfrm>
          <a:off x="715" y="0"/>
          <a:ext cx="1090263" cy="2156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Indígenas</a:t>
          </a:r>
          <a:endParaRPr lang="es-419" sz="12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" y="862475"/>
        <a:ext cx="1090263" cy="862475"/>
      </dsp:txXfrm>
    </dsp:sp>
    <dsp:sp modelId="{17B69D34-632C-43F3-8EED-5FD6B9E2A438}">
      <dsp:nvSpPr>
        <dsp:cNvPr id="0" name=""/>
        <dsp:cNvSpPr/>
      </dsp:nvSpPr>
      <dsp:spPr>
        <a:xfrm>
          <a:off x="186841" y="129371"/>
          <a:ext cx="718010" cy="7180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067E7-F5C9-4664-B59B-A6EBA5265F0B}">
      <dsp:nvSpPr>
        <dsp:cNvPr id="0" name=""/>
        <dsp:cNvSpPr/>
      </dsp:nvSpPr>
      <dsp:spPr>
        <a:xfrm>
          <a:off x="1123686" y="0"/>
          <a:ext cx="1125457" cy="2156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Población Negra o Afrocolombiana</a:t>
          </a:r>
          <a:endParaRPr lang="es-419" sz="10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3686" y="862475"/>
        <a:ext cx="1125457" cy="862475"/>
      </dsp:txXfrm>
    </dsp:sp>
    <dsp:sp modelId="{E8B1259D-E9AE-4779-9B6F-75C2881AFFF5}">
      <dsp:nvSpPr>
        <dsp:cNvPr id="0" name=""/>
        <dsp:cNvSpPr/>
      </dsp:nvSpPr>
      <dsp:spPr>
        <a:xfrm>
          <a:off x="1327409" y="129371"/>
          <a:ext cx="718010" cy="71801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A200D-0CE4-4F36-8AEF-C11D90BCE968}">
      <dsp:nvSpPr>
        <dsp:cNvPr id="0" name=""/>
        <dsp:cNvSpPr/>
      </dsp:nvSpPr>
      <dsp:spPr>
        <a:xfrm>
          <a:off x="2281851" y="0"/>
          <a:ext cx="1090263" cy="2156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Población Con discapacidad</a:t>
          </a:r>
          <a:endParaRPr lang="es-419" sz="11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1851" y="862475"/>
        <a:ext cx="1090263" cy="862475"/>
      </dsp:txXfrm>
    </dsp:sp>
    <dsp:sp modelId="{472E7F05-8AB2-487C-B1C5-D092CCF9B736}">
      <dsp:nvSpPr>
        <dsp:cNvPr id="0" name=""/>
        <dsp:cNvSpPr/>
      </dsp:nvSpPr>
      <dsp:spPr>
        <a:xfrm>
          <a:off x="2467977" y="129371"/>
          <a:ext cx="718010" cy="71801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FC843-84C6-4F8D-AEBC-E7D7FDEBF34C}">
      <dsp:nvSpPr>
        <dsp:cNvPr id="0" name=""/>
        <dsp:cNvSpPr/>
      </dsp:nvSpPr>
      <dsp:spPr>
        <a:xfrm>
          <a:off x="3404822" y="0"/>
          <a:ext cx="1003838" cy="2156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Niños y Niñas</a:t>
          </a:r>
          <a:endParaRPr lang="es-419" sz="11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4822" y="862475"/>
        <a:ext cx="1003838" cy="862475"/>
      </dsp:txXfrm>
    </dsp:sp>
    <dsp:sp modelId="{E278E4AE-C971-4B5B-979C-5DE78C98CCAB}">
      <dsp:nvSpPr>
        <dsp:cNvPr id="0" name=""/>
        <dsp:cNvSpPr/>
      </dsp:nvSpPr>
      <dsp:spPr>
        <a:xfrm>
          <a:off x="3547736" y="129371"/>
          <a:ext cx="718010" cy="71801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463CA-AA97-4C7B-9A61-8F33E7DFAC13}">
      <dsp:nvSpPr>
        <dsp:cNvPr id="0" name=""/>
        <dsp:cNvSpPr/>
      </dsp:nvSpPr>
      <dsp:spPr>
        <a:xfrm>
          <a:off x="4441369" y="0"/>
          <a:ext cx="1090263" cy="2156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Pueblo Rom (Gitanos)</a:t>
          </a:r>
          <a:endParaRPr lang="es-419" sz="11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1369" y="862475"/>
        <a:ext cx="1090263" cy="862475"/>
      </dsp:txXfrm>
    </dsp:sp>
    <dsp:sp modelId="{B98B358C-84AC-487A-B623-442A7A35B950}">
      <dsp:nvSpPr>
        <dsp:cNvPr id="0" name=""/>
        <dsp:cNvSpPr/>
      </dsp:nvSpPr>
      <dsp:spPr>
        <a:xfrm>
          <a:off x="4627495" y="129371"/>
          <a:ext cx="718010" cy="71801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66B41-4E9D-471F-8F70-3F13689109E7}">
      <dsp:nvSpPr>
        <dsp:cNvPr id="0" name=""/>
        <dsp:cNvSpPr/>
      </dsp:nvSpPr>
      <dsp:spPr>
        <a:xfrm>
          <a:off x="5564340" y="0"/>
          <a:ext cx="1090263" cy="2156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Desplazados y </a:t>
          </a:r>
          <a:r>
            <a:rPr lang="es-CO" sz="1100" kern="1200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víctimas</a:t>
          </a:r>
          <a:r>
            <a:rPr lang="es-MX" sz="11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del conflicto armado</a:t>
          </a:r>
          <a:endParaRPr lang="es-419" sz="11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64340" y="862475"/>
        <a:ext cx="1090263" cy="862475"/>
      </dsp:txXfrm>
    </dsp:sp>
    <dsp:sp modelId="{8DE3390A-170C-426A-912D-E08791501DE0}">
      <dsp:nvSpPr>
        <dsp:cNvPr id="0" name=""/>
        <dsp:cNvSpPr/>
      </dsp:nvSpPr>
      <dsp:spPr>
        <a:xfrm>
          <a:off x="5750466" y="129371"/>
          <a:ext cx="718010" cy="718010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E1EE4-0CA1-4F34-B665-6F224271622C}">
      <dsp:nvSpPr>
        <dsp:cNvPr id="0" name=""/>
        <dsp:cNvSpPr/>
      </dsp:nvSpPr>
      <dsp:spPr>
        <a:xfrm flipH="1">
          <a:off x="5618662" y="2132438"/>
          <a:ext cx="822794" cy="2374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2CC4B-7354-4D82-B692-F3AB53287774}">
      <dsp:nvSpPr>
        <dsp:cNvPr id="0" name=""/>
        <dsp:cNvSpPr/>
      </dsp:nvSpPr>
      <dsp:spPr>
        <a:xfrm>
          <a:off x="81" y="0"/>
          <a:ext cx="1082139" cy="2153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Mujeres</a:t>
          </a:r>
          <a:endParaRPr lang="es-419" sz="13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" y="861340"/>
        <a:ext cx="1082139" cy="861340"/>
      </dsp:txXfrm>
    </dsp:sp>
    <dsp:sp modelId="{17B69D34-632C-43F3-8EED-5FD6B9E2A438}">
      <dsp:nvSpPr>
        <dsp:cNvPr id="0" name=""/>
        <dsp:cNvSpPr/>
      </dsp:nvSpPr>
      <dsp:spPr>
        <a:xfrm>
          <a:off x="182617" y="129201"/>
          <a:ext cx="717066" cy="71706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067E7-F5C9-4664-B59B-A6EBA5265F0B}">
      <dsp:nvSpPr>
        <dsp:cNvPr id="0" name=""/>
        <dsp:cNvSpPr/>
      </dsp:nvSpPr>
      <dsp:spPr>
        <a:xfrm>
          <a:off x="1114684" y="0"/>
          <a:ext cx="1082139" cy="2153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Comunidad LGTBI</a:t>
          </a:r>
          <a:endParaRPr lang="es-419" sz="13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4684" y="861340"/>
        <a:ext cx="1082139" cy="861340"/>
      </dsp:txXfrm>
    </dsp:sp>
    <dsp:sp modelId="{E8B1259D-E9AE-4779-9B6F-75C2881AFFF5}">
      <dsp:nvSpPr>
        <dsp:cNvPr id="0" name=""/>
        <dsp:cNvSpPr/>
      </dsp:nvSpPr>
      <dsp:spPr>
        <a:xfrm>
          <a:off x="1297221" y="129201"/>
          <a:ext cx="717066" cy="71706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A200D-0CE4-4F36-8AEF-C11D90BCE968}">
      <dsp:nvSpPr>
        <dsp:cNvPr id="0" name=""/>
        <dsp:cNvSpPr/>
      </dsp:nvSpPr>
      <dsp:spPr>
        <a:xfrm>
          <a:off x="2229288" y="0"/>
          <a:ext cx="1082139" cy="2153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Personas Mayores</a:t>
          </a:r>
          <a:endParaRPr lang="es-419" sz="13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9288" y="861340"/>
        <a:ext cx="1082139" cy="861340"/>
      </dsp:txXfrm>
    </dsp:sp>
    <dsp:sp modelId="{472E7F05-8AB2-487C-B1C5-D092CCF9B736}">
      <dsp:nvSpPr>
        <dsp:cNvPr id="0" name=""/>
        <dsp:cNvSpPr/>
      </dsp:nvSpPr>
      <dsp:spPr>
        <a:xfrm>
          <a:off x="2411824" y="129201"/>
          <a:ext cx="717066" cy="7170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FC843-84C6-4F8D-AEBC-E7D7FDEBF34C}">
      <dsp:nvSpPr>
        <dsp:cNvPr id="0" name=""/>
        <dsp:cNvSpPr/>
      </dsp:nvSpPr>
      <dsp:spPr>
        <a:xfrm>
          <a:off x="3343891" y="0"/>
          <a:ext cx="1082139" cy="2153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Juventud</a:t>
          </a:r>
          <a:endParaRPr lang="es-419" sz="13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3891" y="861340"/>
        <a:ext cx="1082139" cy="861340"/>
      </dsp:txXfrm>
    </dsp:sp>
    <dsp:sp modelId="{E278E4AE-C971-4B5B-979C-5DE78C98CCAB}">
      <dsp:nvSpPr>
        <dsp:cNvPr id="0" name=""/>
        <dsp:cNvSpPr/>
      </dsp:nvSpPr>
      <dsp:spPr>
        <a:xfrm>
          <a:off x="3526428" y="129201"/>
          <a:ext cx="717066" cy="71706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2F2FC-EC5A-48CF-9073-C003F087D671}">
      <dsp:nvSpPr>
        <dsp:cNvPr id="0" name=""/>
        <dsp:cNvSpPr/>
      </dsp:nvSpPr>
      <dsp:spPr>
        <a:xfrm>
          <a:off x="4458495" y="0"/>
          <a:ext cx="1082139" cy="2153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Pueblo Palenquero</a:t>
          </a:r>
          <a:endParaRPr lang="es-419" sz="13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8495" y="861340"/>
        <a:ext cx="1082139" cy="861340"/>
      </dsp:txXfrm>
    </dsp:sp>
    <dsp:sp modelId="{7B192A6E-B554-4ECD-BF08-56E90051CD89}">
      <dsp:nvSpPr>
        <dsp:cNvPr id="0" name=""/>
        <dsp:cNvSpPr/>
      </dsp:nvSpPr>
      <dsp:spPr>
        <a:xfrm>
          <a:off x="4641031" y="129201"/>
          <a:ext cx="717066" cy="71706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66B41-4E9D-471F-8F70-3F13689109E7}">
      <dsp:nvSpPr>
        <dsp:cNvPr id="0" name=""/>
        <dsp:cNvSpPr/>
      </dsp:nvSpPr>
      <dsp:spPr>
        <a:xfrm>
          <a:off x="5573179" y="0"/>
          <a:ext cx="1082139" cy="2153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Población Raizal </a:t>
          </a:r>
          <a:endParaRPr lang="es-419" sz="13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3179" y="861340"/>
        <a:ext cx="1082139" cy="861340"/>
      </dsp:txXfrm>
    </dsp:sp>
    <dsp:sp modelId="{8DE3390A-170C-426A-912D-E08791501DE0}">
      <dsp:nvSpPr>
        <dsp:cNvPr id="0" name=""/>
        <dsp:cNvSpPr/>
      </dsp:nvSpPr>
      <dsp:spPr>
        <a:xfrm>
          <a:off x="5755635" y="129201"/>
          <a:ext cx="717066" cy="717066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E1EE4-0CA1-4F34-B665-6F224271622C}">
      <dsp:nvSpPr>
        <dsp:cNvPr id="0" name=""/>
        <dsp:cNvSpPr/>
      </dsp:nvSpPr>
      <dsp:spPr>
        <a:xfrm flipH="1" flipV="1">
          <a:off x="6533840" y="2041993"/>
          <a:ext cx="121478" cy="11135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D64F7-7597-46EC-BF29-4C2BFD17369A}" type="datetimeFigureOut">
              <a:rPr lang="es-CO" smtClean="0"/>
              <a:t>27/02/2025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6D53D-8CF2-44BD-B0DD-46A15F0D97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068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318E-12CC-4D79-9C6C-58BB66AB95A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21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6D53D-8CF2-44BD-B0DD-46A15F0D97C8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307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ODS: Algunos indicadores de Innovación y Desarrollo alineados a “Industria Innovación e Infraestructura” no alcanzaron la meta propuesta , DI10 de 5 actividades programadas se realizaron 3.</a:t>
            </a:r>
          </a:p>
          <a:p>
            <a:r>
              <a:rPr lang="es-ES" dirty="0"/>
              <a:t>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6D53D-8CF2-44BD-B0DD-46A15F0D97C8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4531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6D53D-8CF2-44BD-B0DD-46A15F0D97C8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0523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6D53D-8CF2-44BD-B0DD-46A15F0D97C8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4980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6D53D-8CF2-44BD-B0DD-46A15F0D97C8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7030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6D53D-8CF2-44BD-B0DD-46A15F0D97C8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4804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318E-12CC-4D79-9C6C-58BB66AB95A2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457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03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07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2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0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33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360FE491-366A-4802-8D42-3503DB316D69}"/>
              </a:ext>
            </a:extLst>
          </p:cNvPr>
          <p:cNvSpPr/>
          <p:nvPr userDrawn="1"/>
        </p:nvSpPr>
        <p:spPr>
          <a:xfrm>
            <a:off x="-1" y="-2"/>
            <a:ext cx="12192000" cy="1356191"/>
          </a:xfrm>
          <a:prstGeom prst="rect">
            <a:avLst/>
          </a:prstGeom>
          <a:solidFill>
            <a:srgbClr val="32B4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423F7D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E8C591A-75A8-20C3-D0BC-5DBFF23D5AB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69034" y="163707"/>
            <a:ext cx="1855745" cy="102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8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upersalud.gov.co/PortalWeb/planeacion/OtrosDocumentosPlaneacin/CC-72%20Informe%20PAG%20IV%20trim%202024.pdf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hyperlink" Target="https://www.supersalud.gov.co/es-co/atencion-ciudadano/informacion-para-poblacion-vulnerable" TargetMode="Externa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hyperlink" Target="https://www.minsalud.gov.co/proteccionsocial/promocion-social/Paginas/grupos-etnicos.aspx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Logo Supersalud">
            <a:extLst>
              <a:ext uri="{FF2B5EF4-FFF2-40B4-BE49-F238E27FC236}">
                <a16:creationId xmlns:a16="http://schemas.microsoft.com/office/drawing/2014/main" id="{3C05EF3F-F5D8-C8EB-AC0B-B61F245CA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2388" y="2190750"/>
            <a:ext cx="44672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7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F1F1-B60E-0A23-CD4E-083D9FB0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0934" y="226424"/>
            <a:ext cx="9364134" cy="9525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Cumplimiento Ejes y Objetivos Estratégicos frente al PAG 2023   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0BEB7785-C0EC-29E1-328D-FC28910BF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9538" y="1314937"/>
            <a:ext cx="1514483" cy="2457994"/>
            <a:chOff x="1465602" y="1719463"/>
            <a:chExt cx="1668942" cy="2663939"/>
          </a:xfrm>
        </p:grpSpPr>
        <p:sp>
          <p:nvSpPr>
            <p:cNvPr id="4" name="L-Shape 6">
              <a:extLst>
                <a:ext uri="{FF2B5EF4-FFF2-40B4-BE49-F238E27FC236}">
                  <a16:creationId xmlns:a16="http://schemas.microsoft.com/office/drawing/2014/main" id="{B419E78D-F8C8-6252-950C-E4790E6BF093}"/>
                </a:ext>
              </a:extLst>
            </p:cNvPr>
            <p:cNvSpPr/>
            <p:nvPr/>
          </p:nvSpPr>
          <p:spPr>
            <a:xfrm rot="13476337">
              <a:off x="1947563" y="2304450"/>
              <a:ext cx="1186981" cy="1174348"/>
            </a:xfrm>
            <a:prstGeom prst="corner">
              <a:avLst>
                <a:gd name="adj1" fmla="val 53262"/>
                <a:gd name="adj2" fmla="val 5421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141B247B-E876-E226-7256-CC30FFCDF739}"/>
                </a:ext>
              </a:extLst>
            </p:cNvPr>
            <p:cNvSpPr/>
            <p:nvPr/>
          </p:nvSpPr>
          <p:spPr>
            <a:xfrm rot="8058825" flipH="1">
              <a:off x="1750690" y="2219715"/>
              <a:ext cx="1391121" cy="390618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98454A76-B7D8-0193-1B75-BC75400468A8}"/>
                </a:ext>
              </a:extLst>
            </p:cNvPr>
            <p:cNvSpPr/>
            <p:nvPr/>
          </p:nvSpPr>
          <p:spPr>
            <a:xfrm rot="13541175" flipH="1" flipV="1">
              <a:off x="1750690" y="3152613"/>
              <a:ext cx="1391121" cy="390618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pic>
          <p:nvPicPr>
            <p:cNvPr id="7" name="Graphic 12" descr="Research outline">
              <a:extLst>
                <a:ext uri="{FF2B5EF4-FFF2-40B4-BE49-F238E27FC236}">
                  <a16:creationId xmlns:a16="http://schemas.microsoft.com/office/drawing/2014/main" id="{37220779-B302-F117-EF77-4A7C1F2F7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2608731" y="2660035"/>
              <a:ext cx="463178" cy="463178"/>
            </a:xfrm>
            <a:prstGeom prst="rect">
              <a:avLst/>
            </a:prstGeom>
          </p:spPr>
        </p:pic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7F242022-6162-D427-0179-03BFD6ADC363}"/>
                </a:ext>
              </a:extLst>
            </p:cNvPr>
            <p:cNvSpPr txBox="1"/>
            <p:nvPr/>
          </p:nvSpPr>
          <p:spPr>
            <a:xfrm>
              <a:off x="1465602" y="355240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9" name="Group 17">
            <a:extLst>
              <a:ext uri="{FF2B5EF4-FFF2-40B4-BE49-F238E27FC236}">
                <a16:creationId xmlns:a16="http://schemas.microsoft.com/office/drawing/2014/main" id="{58EE0332-94BB-A414-0F3F-4E011CACD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06011" y="1366423"/>
            <a:ext cx="1586564" cy="2457994"/>
            <a:chOff x="1465602" y="1719463"/>
            <a:chExt cx="1668942" cy="2663939"/>
          </a:xfrm>
        </p:grpSpPr>
        <p:sp>
          <p:nvSpPr>
            <p:cNvPr id="10" name="L-Shape 18">
              <a:extLst>
                <a:ext uri="{FF2B5EF4-FFF2-40B4-BE49-F238E27FC236}">
                  <a16:creationId xmlns:a16="http://schemas.microsoft.com/office/drawing/2014/main" id="{A5657BD0-5880-E804-61E5-A355ACFB481E}"/>
                </a:ext>
              </a:extLst>
            </p:cNvPr>
            <p:cNvSpPr/>
            <p:nvPr/>
          </p:nvSpPr>
          <p:spPr>
            <a:xfrm rot="13476337">
              <a:off x="1947563" y="2304450"/>
              <a:ext cx="1186981" cy="1174348"/>
            </a:xfrm>
            <a:prstGeom prst="corner">
              <a:avLst>
                <a:gd name="adj1" fmla="val 53262"/>
                <a:gd name="adj2" fmla="val 5421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97F1CACB-CF81-B6F7-DA27-D15B505569CE}"/>
                </a:ext>
              </a:extLst>
            </p:cNvPr>
            <p:cNvSpPr/>
            <p:nvPr/>
          </p:nvSpPr>
          <p:spPr>
            <a:xfrm rot="8058825" flipH="1">
              <a:off x="1750690" y="2219715"/>
              <a:ext cx="1391121" cy="390618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6EEF7474-FB66-1E33-B467-92D3F5D905CA}"/>
                </a:ext>
              </a:extLst>
            </p:cNvPr>
            <p:cNvSpPr/>
            <p:nvPr/>
          </p:nvSpPr>
          <p:spPr>
            <a:xfrm rot="13541175" flipH="1" flipV="1">
              <a:off x="1750690" y="3152613"/>
              <a:ext cx="1391121" cy="390618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pic>
          <p:nvPicPr>
            <p:cNvPr id="13" name="Graphic 21" descr="Lights On outline">
              <a:extLst>
                <a:ext uri="{FF2B5EF4-FFF2-40B4-BE49-F238E27FC236}">
                  <a16:creationId xmlns:a16="http://schemas.microsoft.com/office/drawing/2014/main" id="{DDECB4BA-F1D7-2AC0-907F-118E238B2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08731" y="2660035"/>
              <a:ext cx="463178" cy="463178"/>
            </a:xfrm>
            <a:prstGeom prst="rect">
              <a:avLst/>
            </a:prstGeom>
          </p:spPr>
        </p:pic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4718DE78-B869-07B0-C377-E7323B6C5AE5}"/>
                </a:ext>
              </a:extLst>
            </p:cNvPr>
            <p:cNvSpPr txBox="1"/>
            <p:nvPr/>
          </p:nvSpPr>
          <p:spPr>
            <a:xfrm>
              <a:off x="1465602" y="355240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4A137065-6613-35D8-F6EE-CF5FA70AD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27333" y="1321798"/>
            <a:ext cx="1524779" cy="2550669"/>
            <a:chOff x="1465602" y="1719463"/>
            <a:chExt cx="1668942" cy="2663939"/>
          </a:xfrm>
        </p:grpSpPr>
        <p:sp>
          <p:nvSpPr>
            <p:cNvPr id="16" name="L-Shape 26">
              <a:extLst>
                <a:ext uri="{FF2B5EF4-FFF2-40B4-BE49-F238E27FC236}">
                  <a16:creationId xmlns:a16="http://schemas.microsoft.com/office/drawing/2014/main" id="{1741E5E5-84ED-F9FE-102E-BD48F50FAE00}"/>
                </a:ext>
              </a:extLst>
            </p:cNvPr>
            <p:cNvSpPr/>
            <p:nvPr/>
          </p:nvSpPr>
          <p:spPr>
            <a:xfrm rot="13476337">
              <a:off x="1947563" y="2304450"/>
              <a:ext cx="1186981" cy="1174348"/>
            </a:xfrm>
            <a:prstGeom prst="corner">
              <a:avLst>
                <a:gd name="adj1" fmla="val 53262"/>
                <a:gd name="adj2" fmla="val 5421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C000900-8434-D871-150D-C7F3FEE0A939}"/>
                </a:ext>
              </a:extLst>
            </p:cNvPr>
            <p:cNvSpPr/>
            <p:nvPr/>
          </p:nvSpPr>
          <p:spPr>
            <a:xfrm rot="8058825" flipH="1">
              <a:off x="1750690" y="2219715"/>
              <a:ext cx="1391121" cy="390618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EC4C627-1084-8780-5211-2D93A2C360AB}"/>
                </a:ext>
              </a:extLst>
            </p:cNvPr>
            <p:cNvSpPr/>
            <p:nvPr/>
          </p:nvSpPr>
          <p:spPr>
            <a:xfrm rot="13541175" flipH="1" flipV="1">
              <a:off x="1750690" y="3152613"/>
              <a:ext cx="1391121" cy="390618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pic>
          <p:nvPicPr>
            <p:cNvPr id="19" name="Graphic 29" descr="Single gear outline">
              <a:extLst>
                <a:ext uri="{FF2B5EF4-FFF2-40B4-BE49-F238E27FC236}">
                  <a16:creationId xmlns:a16="http://schemas.microsoft.com/office/drawing/2014/main" id="{096BFDB9-DA85-590F-3390-5410F4E02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2608731" y="2660035"/>
              <a:ext cx="463178" cy="463178"/>
            </a:xfrm>
            <a:prstGeom prst="rect">
              <a:avLst/>
            </a:prstGeom>
          </p:spPr>
        </p:pic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D22EAC1F-C307-A6C6-123E-994ABA702C24}"/>
                </a:ext>
              </a:extLst>
            </p:cNvPr>
            <p:cNvSpPr txBox="1"/>
            <p:nvPr/>
          </p:nvSpPr>
          <p:spPr>
            <a:xfrm>
              <a:off x="1465602" y="355240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C8F27C48-E280-F0A1-7A11-28481F747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22418" y="1268095"/>
            <a:ext cx="1576267" cy="2550669"/>
            <a:chOff x="1465602" y="1719463"/>
            <a:chExt cx="1668942" cy="2663939"/>
          </a:xfrm>
        </p:grpSpPr>
        <p:sp>
          <p:nvSpPr>
            <p:cNvPr id="22" name="L-Shape 34">
              <a:extLst>
                <a:ext uri="{FF2B5EF4-FFF2-40B4-BE49-F238E27FC236}">
                  <a16:creationId xmlns:a16="http://schemas.microsoft.com/office/drawing/2014/main" id="{C8C6792A-3881-AD1A-1F27-14CCF4968A94}"/>
                </a:ext>
              </a:extLst>
            </p:cNvPr>
            <p:cNvSpPr/>
            <p:nvPr/>
          </p:nvSpPr>
          <p:spPr>
            <a:xfrm rot="13476337">
              <a:off x="1947563" y="2304450"/>
              <a:ext cx="1186981" cy="1174348"/>
            </a:xfrm>
            <a:prstGeom prst="corner">
              <a:avLst>
                <a:gd name="adj1" fmla="val 53262"/>
                <a:gd name="adj2" fmla="val 5421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35">
              <a:extLst>
                <a:ext uri="{FF2B5EF4-FFF2-40B4-BE49-F238E27FC236}">
                  <a16:creationId xmlns:a16="http://schemas.microsoft.com/office/drawing/2014/main" id="{AF35D69F-D556-AC32-B6DB-30A8DFAF00A8}"/>
                </a:ext>
              </a:extLst>
            </p:cNvPr>
            <p:cNvSpPr/>
            <p:nvPr/>
          </p:nvSpPr>
          <p:spPr>
            <a:xfrm rot="8058825" flipH="1">
              <a:off x="1750690" y="2219715"/>
              <a:ext cx="1391121" cy="390618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B7B824C7-36DB-1F58-8002-286ACFED11D3}"/>
                </a:ext>
              </a:extLst>
            </p:cNvPr>
            <p:cNvSpPr/>
            <p:nvPr/>
          </p:nvSpPr>
          <p:spPr>
            <a:xfrm rot="13541175" flipH="1" flipV="1">
              <a:off x="1750690" y="3152613"/>
              <a:ext cx="1391121" cy="390618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pic>
          <p:nvPicPr>
            <p:cNvPr id="25" name="Graphic 37" descr="Bullseye outline">
              <a:extLst>
                <a:ext uri="{FF2B5EF4-FFF2-40B4-BE49-F238E27FC236}">
                  <a16:creationId xmlns:a16="http://schemas.microsoft.com/office/drawing/2014/main" id="{92EAD56C-7B19-4456-511A-F56972ECF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2608731" y="2660035"/>
              <a:ext cx="463178" cy="463178"/>
            </a:xfrm>
            <a:prstGeom prst="rect">
              <a:avLst/>
            </a:prstGeom>
          </p:spPr>
        </p:pic>
        <p:sp>
          <p:nvSpPr>
            <p:cNvPr id="26" name="TextBox 38">
              <a:extLst>
                <a:ext uri="{FF2B5EF4-FFF2-40B4-BE49-F238E27FC236}">
                  <a16:creationId xmlns:a16="http://schemas.microsoft.com/office/drawing/2014/main" id="{557350B5-A3F6-2401-A9C1-2B8FBD2FA17D}"/>
                </a:ext>
              </a:extLst>
            </p:cNvPr>
            <p:cNvSpPr txBox="1"/>
            <p:nvPr/>
          </p:nvSpPr>
          <p:spPr>
            <a:xfrm>
              <a:off x="1465602" y="355240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27" name="TextBox 40">
            <a:extLst>
              <a:ext uri="{FF2B5EF4-FFF2-40B4-BE49-F238E27FC236}">
                <a16:creationId xmlns:a16="http://schemas.microsoft.com/office/drawing/2014/main" id="{64904329-5F85-3BDE-5779-103E499DE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96163" y="4673854"/>
            <a:ext cx="2570597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Aumentar la capacidad resolutiva y la proactividad de la Superintendencia Nacional</a:t>
            </a:r>
            <a:r>
              <a:rPr lang="es-419" sz="1600" dirty="0">
                <a:solidFill>
                  <a:srgbClr val="002060"/>
                </a:solidFill>
                <a:latin typeface="Verdana"/>
                <a:ea typeface="Verdana"/>
                <a:cs typeface="Arial"/>
              </a:rPr>
              <a:t> 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de Salud. </a:t>
            </a:r>
            <a:r>
              <a:rPr lang="es-419" b="1" dirty="0">
                <a:solidFill>
                  <a:srgbClr val="002060"/>
                </a:solidFill>
                <a:latin typeface="Verdana"/>
                <a:ea typeface="Calibri"/>
                <a:cs typeface="Arial"/>
              </a:rPr>
              <a:t>(95%)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Calibri"/>
              <a:cs typeface="Arial"/>
            </a:endParaRPr>
          </a:p>
        </p:txBody>
      </p:sp>
      <p:sp>
        <p:nvSpPr>
          <p:cNvPr id="28" name="TextBox 40">
            <a:extLst>
              <a:ext uri="{FF2B5EF4-FFF2-40B4-BE49-F238E27FC236}">
                <a16:creationId xmlns:a16="http://schemas.microsoft.com/office/drawing/2014/main" id="{3DD6708E-4DCC-E1F5-5443-F5028F1A5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14044" y="4427633"/>
            <a:ext cx="2496867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Fortalecer la capacidad institucional de la SNS aumentando la presencia y visibilidad institucional territorial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Times New Roman" panose="02020603050405020304" pitchFamily="18" charset="0"/>
                <a:cs typeface="Arial"/>
              </a:rPr>
              <a:t>. </a:t>
            </a:r>
            <a:r>
              <a:rPr lang="es-419" sz="1800" b="1" dirty="0">
                <a:latin typeface="Verdana"/>
                <a:ea typeface="Calibri"/>
                <a:cs typeface="Arial"/>
              </a:rPr>
              <a:t>(99%)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cs typeface="Arial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361FD323-4E91-3AEB-8D41-D58D8695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183" y="3770661"/>
            <a:ext cx="290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Confianza y Credibilidad</a:t>
            </a: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8196C0EA-D517-FA4E-FAB4-570CAE36C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05477" y="3766227"/>
            <a:ext cx="2496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Capacidad Institucional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4491E6A6-34D2-CDCE-574B-E0EDF28C6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24490" y="3752945"/>
            <a:ext cx="22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Participación Social </a:t>
            </a: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1799F9BC-A848-70C7-DD8D-3C0C92776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58074" y="3757522"/>
            <a:ext cx="2374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Capacidad Resolutiva y Proactividad </a:t>
            </a:r>
          </a:p>
        </p:txBody>
      </p:sp>
      <p:sp>
        <p:nvSpPr>
          <p:cNvPr id="33" name="TextBox 40">
            <a:extLst>
              <a:ext uri="{FF2B5EF4-FFF2-40B4-BE49-F238E27FC236}">
                <a16:creationId xmlns:a16="http://schemas.microsoft.com/office/drawing/2014/main" id="{B1DD36EB-1EC5-A739-0125-B8160A778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24490" y="4427633"/>
            <a:ext cx="2496867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Promover e incentivar el desarrollo de mecanismos de participación ciudadana</a:t>
            </a: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Times New Roman" panose="02020603050405020304" pitchFamily="18" charset="0"/>
                <a:cs typeface="Arial"/>
              </a:rPr>
              <a:t>. </a:t>
            </a:r>
            <a:r>
              <a:rPr kumimoji="0" lang="es-419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Calibri"/>
                <a:cs typeface="Arial"/>
              </a:rPr>
              <a:t>(</a:t>
            </a:r>
            <a:r>
              <a:rPr lang="es-419" sz="1800" b="1">
                <a:latin typeface="Verdana"/>
                <a:ea typeface="Calibri"/>
                <a:cs typeface="Arial"/>
              </a:rPr>
              <a:t>100</a:t>
            </a:r>
            <a:r>
              <a:rPr kumimoji="0" lang="es-419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Calibri"/>
                <a:cs typeface="Arial"/>
              </a:rPr>
              <a:t>%)</a:t>
            </a:r>
            <a:r>
              <a:rPr lang="es-ES" sz="1800">
                <a:latin typeface="Verdana"/>
                <a:cs typeface="Arial"/>
              </a:rPr>
              <a:t> </a:t>
            </a: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40">
            <a:extLst>
              <a:ext uri="{FF2B5EF4-FFF2-40B4-BE49-F238E27FC236}">
                <a16:creationId xmlns:a16="http://schemas.microsoft.com/office/drawing/2014/main" id="{FA54CDC2-D3A2-D01F-FDB7-8FE7A2058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183" y="4427633"/>
            <a:ext cx="2616829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s-419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Fortalecer la confianza y credibilidad de los habitantes del territorio nacional</a:t>
            </a:r>
            <a:r>
              <a:rPr lang="es-419" sz="1600">
                <a:solidFill>
                  <a:srgbClr val="002060"/>
                </a:solidFill>
                <a:latin typeface="Verdana"/>
                <a:ea typeface="Verdana"/>
                <a:cs typeface="Arial"/>
              </a:rPr>
              <a:t> </a:t>
            </a:r>
            <a:r>
              <a:rPr kumimoji="0" lang="es-419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frente al máximo órgano de inspección, vigilancia y control del sector salud</a:t>
            </a:r>
            <a:r>
              <a:rPr lang="es-419" sz="1600">
                <a:solidFill>
                  <a:srgbClr val="002060"/>
                </a:solidFill>
                <a:latin typeface="Verdana"/>
                <a:ea typeface="Verdana"/>
                <a:cs typeface="Arial"/>
              </a:rPr>
              <a:t>.</a:t>
            </a:r>
            <a:r>
              <a:rPr kumimoji="0" lang="es-419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Calibri"/>
                <a:cs typeface="Arial"/>
              </a:rPr>
              <a:t> </a:t>
            </a:r>
            <a:r>
              <a:rPr lang="es-419" b="1">
                <a:solidFill>
                  <a:srgbClr val="002060"/>
                </a:solidFill>
                <a:latin typeface="Verdana"/>
                <a:ea typeface="Calibri"/>
                <a:cs typeface="Arial"/>
              </a:rPr>
              <a:t>(100%)</a:t>
            </a:r>
            <a:endParaRPr kumimoji="0" lang="es-CO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923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2;p13">
            <a:extLst>
              <a:ext uri="{FF2B5EF4-FFF2-40B4-BE49-F238E27FC236}">
                <a16:creationId xmlns:a16="http://schemas.microsoft.com/office/drawing/2014/main" id="{5F899382-319D-498F-75B4-251919641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63235" y="3557929"/>
            <a:ext cx="1519237" cy="1214437"/>
          </a:xfrm>
          <a:custGeom>
            <a:avLst/>
            <a:gdLst/>
            <a:ahLst/>
            <a:cxnLst/>
            <a:rect l="l" t="t" r="r" b="b"/>
            <a:pathLst>
              <a:path w="343" h="274" extrusionOk="0">
                <a:moveTo>
                  <a:pt x="322" y="202"/>
                </a:moveTo>
                <a:cubicBezTo>
                  <a:pt x="338" y="186"/>
                  <a:pt x="343" y="161"/>
                  <a:pt x="334" y="140"/>
                </a:cubicBezTo>
                <a:cubicBezTo>
                  <a:pt x="291" y="35"/>
                  <a:pt x="291" y="35"/>
                  <a:pt x="291" y="35"/>
                </a:cubicBezTo>
                <a:cubicBezTo>
                  <a:pt x="282" y="14"/>
                  <a:pt x="261" y="0"/>
                  <a:pt x="238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17"/>
                  <a:pt x="0" y="217"/>
                  <a:pt x="0" y="217"/>
                </a:cubicBezTo>
                <a:cubicBezTo>
                  <a:pt x="249" y="274"/>
                  <a:pt x="249" y="274"/>
                  <a:pt x="249" y="274"/>
                </a:cubicBezTo>
                <a:lnTo>
                  <a:pt x="322" y="202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800" b="0" i="0" u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Google Shape;93;p13">
            <a:extLst>
              <a:ext uri="{FF2B5EF4-FFF2-40B4-BE49-F238E27FC236}">
                <a16:creationId xmlns:a16="http://schemas.microsoft.com/office/drawing/2014/main" id="{600E3002-9AA3-B29B-CD72-AD97376C0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0973" y="3557929"/>
            <a:ext cx="925512" cy="962025"/>
          </a:xfrm>
          <a:custGeom>
            <a:avLst/>
            <a:gdLst/>
            <a:ahLst/>
            <a:cxnLst/>
            <a:rect l="l" t="t" r="r" b="b"/>
            <a:pathLst>
              <a:path w="209" h="217" extrusionOk="0">
                <a:moveTo>
                  <a:pt x="68" y="0"/>
                </a:moveTo>
                <a:cubicBezTo>
                  <a:pt x="28" y="0"/>
                  <a:pt x="0" y="40"/>
                  <a:pt x="15" y="77"/>
                </a:cubicBezTo>
                <a:cubicBezTo>
                  <a:pt x="16" y="78"/>
                  <a:pt x="16" y="78"/>
                  <a:pt x="16" y="78"/>
                </a:cubicBezTo>
                <a:cubicBezTo>
                  <a:pt x="73" y="217"/>
                  <a:pt x="73" y="217"/>
                  <a:pt x="73" y="217"/>
                </a:cubicBezTo>
                <a:cubicBezTo>
                  <a:pt x="209" y="0"/>
                  <a:pt x="209" y="0"/>
                  <a:pt x="209" y="0"/>
                </a:cubicBezTo>
                <a:lnTo>
                  <a:pt x="68" y="0"/>
                </a:lnTo>
                <a:close/>
              </a:path>
            </a:pathLst>
          </a:custGeom>
          <a:solidFill>
            <a:srgbClr val="22A2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800" b="0" i="0" u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Google Shape;94;p13">
            <a:extLst>
              <a:ext uri="{FF2B5EF4-FFF2-40B4-BE49-F238E27FC236}">
                <a16:creationId xmlns:a16="http://schemas.microsoft.com/office/drawing/2014/main" id="{1F3FEE30-7BFD-1037-4434-9A1D89EF7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63235" y="4519954"/>
            <a:ext cx="1103312" cy="819150"/>
          </a:xfrm>
          <a:custGeom>
            <a:avLst/>
            <a:gdLst/>
            <a:ahLst/>
            <a:cxnLst/>
            <a:rect l="l" t="t" r="r" b="b"/>
            <a:pathLst>
              <a:path w="249" h="185" extrusionOk="0">
                <a:moveTo>
                  <a:pt x="0" y="0"/>
                </a:moveTo>
                <a:cubicBezTo>
                  <a:pt x="58" y="139"/>
                  <a:pt x="58" y="139"/>
                  <a:pt x="58" y="139"/>
                </a:cubicBezTo>
                <a:cubicBezTo>
                  <a:pt x="58" y="139"/>
                  <a:pt x="58" y="139"/>
                  <a:pt x="58" y="139"/>
                </a:cubicBezTo>
                <a:cubicBezTo>
                  <a:pt x="73" y="176"/>
                  <a:pt x="122" y="185"/>
                  <a:pt x="150" y="157"/>
                </a:cubicBezTo>
                <a:cubicBezTo>
                  <a:pt x="249" y="57"/>
                  <a:pt x="249" y="57"/>
                  <a:pt x="249" y="57"/>
                </a:cubicBezTo>
                <a:lnTo>
                  <a:pt x="0" y="0"/>
                </a:lnTo>
                <a:close/>
              </a:path>
            </a:pathLst>
          </a:custGeom>
          <a:solidFill>
            <a:srgbClr val="68CB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800" b="0" i="0" u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0FBB84E2-FC8C-3BD7-7C1F-9EAFC6560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50685" y="4438992"/>
            <a:ext cx="1211262" cy="1519237"/>
          </a:xfrm>
          <a:custGeom>
            <a:avLst/>
            <a:gdLst/>
            <a:ahLst/>
            <a:cxnLst/>
            <a:rect l="l" t="t" r="r" b="b"/>
            <a:pathLst>
              <a:path w="274" h="343" extrusionOk="0">
                <a:moveTo>
                  <a:pt x="274" y="105"/>
                </a:moveTo>
                <a:cubicBezTo>
                  <a:pt x="274" y="82"/>
                  <a:pt x="260" y="61"/>
                  <a:pt x="239" y="52"/>
                </a:cubicBezTo>
                <a:cubicBezTo>
                  <a:pt x="134" y="9"/>
                  <a:pt x="134" y="9"/>
                  <a:pt x="134" y="9"/>
                </a:cubicBezTo>
                <a:cubicBezTo>
                  <a:pt x="113" y="0"/>
                  <a:pt x="89" y="5"/>
                  <a:pt x="72" y="21"/>
                </a:cubicBezTo>
                <a:cubicBezTo>
                  <a:pt x="0" y="94"/>
                  <a:pt x="0" y="94"/>
                  <a:pt x="0" y="94"/>
                </a:cubicBezTo>
                <a:cubicBezTo>
                  <a:pt x="57" y="343"/>
                  <a:pt x="57" y="343"/>
                  <a:pt x="57" y="343"/>
                </a:cubicBezTo>
                <a:cubicBezTo>
                  <a:pt x="57" y="343"/>
                  <a:pt x="57" y="343"/>
                  <a:pt x="57" y="343"/>
                </a:cubicBezTo>
                <a:cubicBezTo>
                  <a:pt x="274" y="207"/>
                  <a:pt x="274" y="207"/>
                  <a:pt x="274" y="207"/>
                </a:cubicBezTo>
                <a:lnTo>
                  <a:pt x="274" y="105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800" b="0" i="0" u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100;p13">
            <a:extLst>
              <a:ext uri="{FF2B5EF4-FFF2-40B4-BE49-F238E27FC236}">
                <a16:creationId xmlns:a16="http://schemas.microsoft.com/office/drawing/2014/main" id="{DC58F9DA-11D0-C1CA-E894-44AE10050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1510" y="5350217"/>
            <a:ext cx="960437" cy="925512"/>
          </a:xfrm>
          <a:custGeom>
            <a:avLst/>
            <a:gdLst/>
            <a:ahLst/>
            <a:cxnLst/>
            <a:rect l="l" t="t" r="r" b="b"/>
            <a:pathLst>
              <a:path w="217" h="209" extrusionOk="0">
                <a:moveTo>
                  <a:pt x="217" y="0"/>
                </a:moveTo>
                <a:cubicBezTo>
                  <a:pt x="0" y="136"/>
                  <a:pt x="0" y="136"/>
                  <a:pt x="0" y="136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40" y="194"/>
                </a:cubicBezTo>
                <a:cubicBezTo>
                  <a:pt x="177" y="209"/>
                  <a:pt x="217" y="181"/>
                  <a:pt x="217" y="141"/>
                </a:cubicBezTo>
                <a:lnTo>
                  <a:pt x="217" y="0"/>
                </a:lnTo>
                <a:close/>
              </a:path>
            </a:pathLst>
          </a:custGeom>
          <a:solidFill>
            <a:srgbClr val="2070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800" b="0" i="0" u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Google Shape;101;p13">
            <a:extLst>
              <a:ext uri="{FF2B5EF4-FFF2-40B4-BE49-F238E27FC236}">
                <a16:creationId xmlns:a16="http://schemas.microsoft.com/office/drawing/2014/main" id="{69F5E337-E9B3-A951-EE71-650CAAC0D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0298" y="4853329"/>
            <a:ext cx="817562" cy="1101725"/>
          </a:xfrm>
          <a:custGeom>
            <a:avLst/>
            <a:gdLst/>
            <a:ahLst/>
            <a:cxnLst/>
            <a:rect l="l" t="t" r="r" b="b"/>
            <a:pathLst>
              <a:path w="185" h="249" extrusionOk="0">
                <a:moveTo>
                  <a:pt x="28" y="99"/>
                </a:moveTo>
                <a:cubicBezTo>
                  <a:pt x="0" y="127"/>
                  <a:pt x="9" y="176"/>
                  <a:pt x="46" y="191"/>
                </a:cubicBezTo>
                <a:cubicBezTo>
                  <a:pt x="46" y="191"/>
                  <a:pt x="46" y="191"/>
                  <a:pt x="46" y="191"/>
                </a:cubicBezTo>
                <a:cubicBezTo>
                  <a:pt x="185" y="249"/>
                  <a:pt x="185" y="249"/>
                  <a:pt x="185" y="249"/>
                </a:cubicBezTo>
                <a:cubicBezTo>
                  <a:pt x="128" y="0"/>
                  <a:pt x="128" y="0"/>
                  <a:pt x="128" y="0"/>
                </a:cubicBezTo>
                <a:lnTo>
                  <a:pt x="28" y="99"/>
                </a:lnTo>
                <a:close/>
              </a:path>
            </a:pathLst>
          </a:custGeom>
          <a:solidFill>
            <a:srgbClr val="0A43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800" b="0" i="0" u="none">
              <a:solidFill>
                <a:srgbClr val="0943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Google Shape;112;p13">
            <a:extLst>
              <a:ext uri="{FF2B5EF4-FFF2-40B4-BE49-F238E27FC236}">
                <a16:creationId xmlns:a16="http://schemas.microsoft.com/office/drawing/2014/main" id="{9CD831B8-5EC1-AC8B-20D2-5C49F29E0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63235" y="2229192"/>
            <a:ext cx="1519237" cy="1214437"/>
          </a:xfrm>
          <a:custGeom>
            <a:avLst/>
            <a:gdLst/>
            <a:ahLst/>
            <a:cxnLst/>
            <a:rect l="l" t="t" r="r" b="b"/>
            <a:pathLst>
              <a:path w="343" h="274" extrusionOk="0">
                <a:moveTo>
                  <a:pt x="238" y="274"/>
                </a:moveTo>
                <a:cubicBezTo>
                  <a:pt x="261" y="274"/>
                  <a:pt x="282" y="260"/>
                  <a:pt x="291" y="239"/>
                </a:cubicBezTo>
                <a:cubicBezTo>
                  <a:pt x="334" y="134"/>
                  <a:pt x="334" y="134"/>
                  <a:pt x="334" y="134"/>
                </a:cubicBezTo>
                <a:cubicBezTo>
                  <a:pt x="343" y="113"/>
                  <a:pt x="338" y="89"/>
                  <a:pt x="322" y="73"/>
                </a:cubicBezTo>
                <a:cubicBezTo>
                  <a:pt x="250" y="0"/>
                  <a:pt x="250" y="0"/>
                  <a:pt x="250" y="0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8"/>
                  <a:pt x="0" y="58"/>
                  <a:pt x="0" y="58"/>
                </a:cubicBezTo>
                <a:cubicBezTo>
                  <a:pt x="136" y="274"/>
                  <a:pt x="136" y="274"/>
                  <a:pt x="136" y="274"/>
                </a:cubicBezTo>
                <a:lnTo>
                  <a:pt x="238" y="274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800" b="0" i="0" u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Google Shape;113;p13">
            <a:extLst>
              <a:ext uri="{FF2B5EF4-FFF2-40B4-BE49-F238E27FC236}">
                <a16:creationId xmlns:a16="http://schemas.microsoft.com/office/drawing/2014/main" id="{A39A7F16-A849-B1AE-BD10-886E42329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1492" y="1662454"/>
            <a:ext cx="1106487" cy="819150"/>
          </a:xfrm>
          <a:custGeom>
            <a:avLst/>
            <a:gdLst/>
            <a:ahLst/>
            <a:cxnLst/>
            <a:rect l="l" t="t" r="r" b="b"/>
            <a:pathLst>
              <a:path w="250" h="185" extrusionOk="0">
                <a:moveTo>
                  <a:pt x="150" y="28"/>
                </a:moveTo>
                <a:cubicBezTo>
                  <a:pt x="122" y="0"/>
                  <a:pt x="73" y="9"/>
                  <a:pt x="58" y="46"/>
                </a:cubicBezTo>
                <a:cubicBezTo>
                  <a:pt x="58" y="46"/>
                  <a:pt x="58" y="46"/>
                  <a:pt x="58" y="47"/>
                </a:cubicBezTo>
                <a:cubicBezTo>
                  <a:pt x="0" y="185"/>
                  <a:pt x="0" y="185"/>
                  <a:pt x="0" y="185"/>
                </a:cubicBezTo>
                <a:cubicBezTo>
                  <a:pt x="250" y="128"/>
                  <a:pt x="250" y="128"/>
                  <a:pt x="250" y="128"/>
                </a:cubicBezTo>
                <a:lnTo>
                  <a:pt x="150" y="28"/>
                </a:lnTo>
                <a:close/>
              </a:path>
            </a:pathLst>
          </a:custGeom>
          <a:solidFill>
            <a:srgbClr val="0A43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800" b="0" i="0" u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Google Shape;114;p13">
            <a:extLst>
              <a:ext uri="{FF2B5EF4-FFF2-40B4-BE49-F238E27FC236}">
                <a16:creationId xmlns:a16="http://schemas.microsoft.com/office/drawing/2014/main" id="{A3999CF7-BF12-3F26-14E0-1B14E30E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0973" y="2486367"/>
            <a:ext cx="925512" cy="957262"/>
          </a:xfrm>
          <a:custGeom>
            <a:avLst/>
            <a:gdLst/>
            <a:ahLst/>
            <a:cxnLst/>
            <a:rect l="l" t="t" r="r" b="b"/>
            <a:pathLst>
              <a:path w="209" h="216" extrusionOk="0">
                <a:moveTo>
                  <a:pt x="68" y="216"/>
                </a:moveTo>
                <a:cubicBezTo>
                  <a:pt x="209" y="216"/>
                  <a:pt x="209" y="216"/>
                  <a:pt x="209" y="216"/>
                </a:cubicBezTo>
                <a:cubicBezTo>
                  <a:pt x="73" y="0"/>
                  <a:pt x="73" y="0"/>
                  <a:pt x="73" y="0"/>
                </a:cubicBezTo>
                <a:cubicBezTo>
                  <a:pt x="16" y="138"/>
                  <a:pt x="16" y="138"/>
                  <a:pt x="16" y="138"/>
                </a:cubicBezTo>
                <a:cubicBezTo>
                  <a:pt x="16" y="138"/>
                  <a:pt x="16" y="139"/>
                  <a:pt x="15" y="139"/>
                </a:cubicBezTo>
                <a:cubicBezTo>
                  <a:pt x="0" y="176"/>
                  <a:pt x="28" y="216"/>
                  <a:pt x="68" y="216"/>
                </a:cubicBezTo>
                <a:close/>
              </a:path>
            </a:pathLst>
          </a:custGeom>
          <a:solidFill>
            <a:srgbClr val="2070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800" b="0" i="0" u="none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Google Shape;119;p13">
            <a:extLst>
              <a:ext uri="{FF2B5EF4-FFF2-40B4-BE49-F238E27FC236}">
                <a16:creationId xmlns:a16="http://schemas.microsoft.com/office/drawing/2014/main" id="{20E71DDE-9C9F-6279-6911-FB07A6C2A7BD}"/>
              </a:ext>
            </a:extLst>
          </p:cNvPr>
          <p:cNvSpPr txBox="1"/>
          <p:nvPr/>
        </p:nvSpPr>
        <p:spPr>
          <a:xfrm>
            <a:off x="3286170" y="5389881"/>
            <a:ext cx="1903839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2400"/>
              <a:buFont typeface="Open Sans SemiBold"/>
              <a:buNone/>
            </a:pPr>
            <a:r>
              <a:rPr lang="es-ES_tradnl" b="1">
                <a:solidFill>
                  <a:srgbClr val="5269A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Open Sans SemiBold"/>
              </a:rPr>
              <a:t>EFECTIVIDAD</a:t>
            </a:r>
            <a:endParaRPr lang="es-ES_tradnl" sz="1400">
              <a:solidFill>
                <a:srgbClr val="5269AE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124;p13">
            <a:extLst>
              <a:ext uri="{FF2B5EF4-FFF2-40B4-BE49-F238E27FC236}">
                <a16:creationId xmlns:a16="http://schemas.microsoft.com/office/drawing/2014/main" id="{DFC4D1AE-1EB0-BBDD-0CE8-E83D8066DAFF}"/>
              </a:ext>
            </a:extLst>
          </p:cNvPr>
          <p:cNvSpPr txBox="1"/>
          <p:nvPr/>
        </p:nvSpPr>
        <p:spPr>
          <a:xfrm>
            <a:off x="3065090" y="2225093"/>
            <a:ext cx="1245957" cy="29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2400"/>
              <a:buFont typeface="Open Sans SemiBold"/>
              <a:buNone/>
            </a:pPr>
            <a:r>
              <a:rPr lang="es-ES_tradnl" b="1">
                <a:solidFill>
                  <a:srgbClr val="5269A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Open Sans SemiBold"/>
              </a:rPr>
              <a:t>EFICACIA</a:t>
            </a:r>
            <a:endParaRPr lang="es-ES_tradnl">
              <a:solidFill>
                <a:srgbClr val="5269AE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0B7922FC-DA7B-27E1-DDC6-31B1A24F6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5112393" y="5585003"/>
            <a:ext cx="1475586" cy="30001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E6EB3CE1-2653-D642-5261-8018C876E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4429794" y="4215093"/>
            <a:ext cx="983510" cy="19770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ect 6">
            <a:extLst>
              <a:ext uri="{FF2B5EF4-FFF2-40B4-BE49-F238E27FC236}">
                <a16:creationId xmlns:a16="http://schemas.microsoft.com/office/drawing/2014/main" id="{9BD58669-7048-82F7-DC9C-C4C3739636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99749" y="492991"/>
            <a:ext cx="8530518" cy="3486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6073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Porcentaje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Avance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Tipo de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Indicador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Picture 4" descr="Eficacia vs eficiencia | CALIDAD EN GESTIÓN DE PROYECTOS">
            <a:extLst>
              <a:ext uri="{FF2B5EF4-FFF2-40B4-BE49-F238E27FC236}">
                <a16:creationId xmlns:a16="http://schemas.microsoft.com/office/drawing/2014/main" id="{17A928F5-A6F9-D438-CF45-CD9DE245C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88" y="2465838"/>
            <a:ext cx="624730" cy="5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ject 7">
            <a:extLst>
              <a:ext uri="{FF2B5EF4-FFF2-40B4-BE49-F238E27FC236}">
                <a16:creationId xmlns:a16="http://schemas.microsoft.com/office/drawing/2014/main" id="{5CB1FB98-D8DC-7D75-398C-F838E552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5502" y="3959222"/>
            <a:ext cx="632477" cy="524433"/>
          </a:xfrm>
          <a:prstGeom prst="rect">
            <a:avLst/>
          </a:prstGeom>
        </p:spPr>
      </p:pic>
      <p:pic>
        <p:nvPicPr>
          <p:cNvPr id="25" name="object 8">
            <a:extLst>
              <a:ext uri="{FF2B5EF4-FFF2-40B4-BE49-F238E27FC236}">
                <a16:creationId xmlns:a16="http://schemas.microsoft.com/office/drawing/2014/main" id="{38920A74-F972-58E3-D524-86D69709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39609" y="4919978"/>
            <a:ext cx="552451" cy="486700"/>
          </a:xfrm>
          <a:prstGeom prst="rect">
            <a:avLst/>
          </a:prstGeom>
        </p:spPr>
      </p:pic>
      <p:cxnSp>
        <p:nvCxnSpPr>
          <p:cNvPr id="26" name="Conector: angular 25">
            <a:extLst>
              <a:ext uri="{FF2B5EF4-FFF2-40B4-BE49-F238E27FC236}">
                <a16:creationId xmlns:a16="http://schemas.microsoft.com/office/drawing/2014/main" id="{B7CD1281-C5FA-A7C2-6E46-A8039D5F3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4362405" y="2410839"/>
            <a:ext cx="1079351" cy="10907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119;p13">
            <a:extLst>
              <a:ext uri="{FF2B5EF4-FFF2-40B4-BE49-F238E27FC236}">
                <a16:creationId xmlns:a16="http://schemas.microsoft.com/office/drawing/2014/main" id="{614ED025-27FC-126A-3BE2-BCD0442FE983}"/>
              </a:ext>
            </a:extLst>
          </p:cNvPr>
          <p:cNvSpPr txBox="1"/>
          <p:nvPr/>
        </p:nvSpPr>
        <p:spPr>
          <a:xfrm>
            <a:off x="2856658" y="3999982"/>
            <a:ext cx="1592354" cy="30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380"/>
              </a:buClr>
              <a:buSzPts val="2400"/>
              <a:buFont typeface="Open Sans SemiBold"/>
              <a:buNone/>
            </a:pPr>
            <a:r>
              <a:rPr lang="es-ES_tradnl" b="1">
                <a:solidFill>
                  <a:srgbClr val="5269A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Open Sans SemiBold"/>
              </a:rPr>
              <a:t>EFICIENCIA</a:t>
            </a:r>
            <a:endParaRPr lang="es-ES_tradnl" sz="1400">
              <a:solidFill>
                <a:srgbClr val="5269AE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86;p13">
            <a:extLst>
              <a:ext uri="{FF2B5EF4-FFF2-40B4-BE49-F238E27FC236}">
                <a16:creationId xmlns:a16="http://schemas.microsoft.com/office/drawing/2014/main" id="{477E633E-357A-7390-2128-CA751368433C}"/>
              </a:ext>
            </a:extLst>
          </p:cNvPr>
          <p:cNvSpPr txBox="1"/>
          <p:nvPr/>
        </p:nvSpPr>
        <p:spPr>
          <a:xfrm>
            <a:off x="3177324" y="2568410"/>
            <a:ext cx="1214011" cy="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s-ES_tradnl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Open Sans"/>
              </a:rPr>
              <a:t>100 %</a:t>
            </a:r>
          </a:p>
        </p:txBody>
      </p:sp>
      <p:sp>
        <p:nvSpPr>
          <p:cNvPr id="31" name="Google Shape;86;p13">
            <a:extLst>
              <a:ext uri="{FF2B5EF4-FFF2-40B4-BE49-F238E27FC236}">
                <a16:creationId xmlns:a16="http://schemas.microsoft.com/office/drawing/2014/main" id="{1DFAD5FB-5A49-0490-A727-6D7D4A3DDDFC}"/>
              </a:ext>
            </a:extLst>
          </p:cNvPr>
          <p:cNvSpPr txBox="1"/>
          <p:nvPr/>
        </p:nvSpPr>
        <p:spPr>
          <a:xfrm>
            <a:off x="3091993" y="4335485"/>
            <a:ext cx="1214011" cy="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s-ES_tradnl" sz="160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Open Sans"/>
              </a:rPr>
              <a:t>100 %</a:t>
            </a:r>
          </a:p>
        </p:txBody>
      </p:sp>
      <p:sp>
        <p:nvSpPr>
          <p:cNvPr id="33" name="Google Shape;86;p13">
            <a:extLst>
              <a:ext uri="{FF2B5EF4-FFF2-40B4-BE49-F238E27FC236}">
                <a16:creationId xmlns:a16="http://schemas.microsoft.com/office/drawing/2014/main" id="{48E3247E-752A-C17E-8A30-B47D56A71C95}"/>
              </a:ext>
            </a:extLst>
          </p:cNvPr>
          <p:cNvSpPr txBox="1"/>
          <p:nvPr/>
        </p:nvSpPr>
        <p:spPr>
          <a:xfrm>
            <a:off x="3551299" y="5670173"/>
            <a:ext cx="1214011" cy="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s-ES_tradnl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Open Sans"/>
              </a:rPr>
              <a:t>81 %</a:t>
            </a:r>
          </a:p>
        </p:txBody>
      </p:sp>
    </p:spTree>
    <p:extLst>
      <p:ext uri="{BB962C8B-B14F-4D97-AF65-F5344CB8AC3E}">
        <p14:creationId xmlns:p14="http://schemas.microsoft.com/office/powerpoint/2010/main" val="202617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9E3BB9CA-AD26-6ED3-4177-6F1F8E3B86BC}"/>
              </a:ext>
            </a:extLst>
          </p:cNvPr>
          <p:cNvSpPr txBox="1"/>
          <p:nvPr/>
        </p:nvSpPr>
        <p:spPr>
          <a:xfrm>
            <a:off x="1588770" y="1298529"/>
            <a:ext cx="30761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Actividades</a:t>
            </a:r>
            <a:endParaRPr lang="es-CO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3AFDE28-8136-38C6-570D-8092F43D2379}"/>
              </a:ext>
            </a:extLst>
          </p:cNvPr>
          <p:cNvSpPr txBox="1"/>
          <p:nvPr/>
        </p:nvSpPr>
        <p:spPr>
          <a:xfrm>
            <a:off x="10112912" y="1299364"/>
            <a:ext cx="30761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Meta</a:t>
            </a:r>
            <a:endParaRPr lang="es-CO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FF1CA39-BFFA-51A2-09C3-89889FB07065}"/>
              </a:ext>
            </a:extLst>
          </p:cNvPr>
          <p:cNvSpPr txBox="1"/>
          <p:nvPr/>
        </p:nvSpPr>
        <p:spPr>
          <a:xfrm>
            <a:off x="11037301" y="1299364"/>
            <a:ext cx="158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Frecuencia</a:t>
            </a:r>
            <a:endParaRPr lang="es-CO">
              <a:solidFill>
                <a:schemeClr val="bg1"/>
              </a:solidFill>
            </a:endParaRPr>
          </a:p>
        </p:txBody>
      </p:sp>
      <p:sp>
        <p:nvSpPr>
          <p:cNvPr id="5" name="Google Shape;120;p15">
            <a:extLst>
              <a:ext uri="{FF2B5EF4-FFF2-40B4-BE49-F238E27FC236}">
                <a16:creationId xmlns:a16="http://schemas.microsoft.com/office/drawing/2014/main" id="{B55DAD52-AD06-853E-C20D-717A080BD647}"/>
              </a:ext>
            </a:extLst>
          </p:cNvPr>
          <p:cNvSpPr txBox="1">
            <a:spLocks/>
          </p:cNvSpPr>
          <p:nvPr/>
        </p:nvSpPr>
        <p:spPr>
          <a:xfrm>
            <a:off x="249872" y="308228"/>
            <a:ext cx="8594936" cy="949240"/>
          </a:xfrm>
          <a:prstGeom prst="rect">
            <a:avLst/>
          </a:prstGeom>
          <a:noFill/>
          <a:ln>
            <a:noFill/>
            <a:prstDash/>
          </a:ln>
          <a:effectLst>
            <a:outerShdw blurRad="57150" dist="57150" dir="5880000" sx="1000" sy="1000" algn="bl" rotWithShape="0">
              <a:srgbClr val="000000"/>
            </a:outerShdw>
          </a:effectLst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436688" algn="l"/>
              </a:tabLst>
              <a:defRPr sz="3200" kern="120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MX" sz="2800" b="1">
                <a:latin typeface="Verdana"/>
                <a:ea typeface="Verdana"/>
                <a:cs typeface="Arial"/>
              </a:rPr>
              <a:t>Reporte PAG 2024 por Dependencias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EB9E20E-D445-4EBD-BC07-51EAD6841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325" y="1577479"/>
            <a:ext cx="3817285" cy="4793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" name="CuadroTexto 26">
            <a:extLst>
              <a:ext uri="{FF2B5EF4-FFF2-40B4-BE49-F238E27FC236}">
                <a16:creationId xmlns:a16="http://schemas.microsoft.com/office/drawing/2014/main" id="{CFC92167-F6E7-4C3C-AA00-99B2273526DC}"/>
              </a:ext>
            </a:extLst>
          </p:cNvPr>
          <p:cNvSpPr txBox="1"/>
          <p:nvPr/>
        </p:nvSpPr>
        <p:spPr>
          <a:xfrm>
            <a:off x="363393" y="1809084"/>
            <a:ext cx="3502770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DIA</a:t>
            </a:r>
            <a:r>
              <a:rPr lang="es-ES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: Delegatura de Investigaciones Administrativas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DEAS: </a:t>
            </a:r>
            <a:r>
              <a:rPr lang="es-ES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Delegatura para Entidades de Aseguramiento en salud.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DFJ</a:t>
            </a:r>
            <a:r>
              <a:rPr lang="es-ES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: Delegatura para la función Jurisdiccional y de Conciliación.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DET: </a:t>
            </a:r>
            <a:r>
              <a:rPr lang="es-ES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Delegatura para Entidades Territoriales.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DPU: </a:t>
            </a:r>
            <a:r>
              <a:rPr lang="es-ES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Delegatura para la Protección al Usuario.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DOLG: </a:t>
            </a:r>
            <a:r>
              <a:rPr lang="es-ES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Delegatura para Operadores Logísticos de Tecnologías en salud y Gestores Farmacéuticos.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DPSS: </a:t>
            </a:r>
            <a:r>
              <a:rPr lang="es-ES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Delegatura para Prestadores de Servicios de Salud.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DID: </a:t>
            </a:r>
            <a:r>
              <a:rPr lang="es-ES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Dirección de Innovación y Desarrollo.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DJ: </a:t>
            </a:r>
            <a:r>
              <a:rPr lang="es-ES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Dirección Jurídica.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OAC: </a:t>
            </a:r>
            <a:r>
              <a:rPr lang="es-ES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Oficina Asesora de Comunicaciones.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OAP: </a:t>
            </a:r>
            <a:r>
              <a:rPr lang="es-ES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Oficina Asesora de Planeación.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OL: </a:t>
            </a:r>
            <a:r>
              <a:rPr lang="es-ES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Oficina de Liquidaciones.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OCI: </a:t>
            </a:r>
            <a:r>
              <a:rPr lang="es-ES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Oficina de Control Interno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SG: </a:t>
            </a:r>
            <a:r>
              <a:rPr lang="es-ES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Secretaria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>
              <a:solidFill>
                <a:srgbClr val="32B4A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Google Shape;120;p15">
            <a:extLst>
              <a:ext uri="{FF2B5EF4-FFF2-40B4-BE49-F238E27FC236}">
                <a16:creationId xmlns:a16="http://schemas.microsoft.com/office/drawing/2014/main" id="{C5FCE39E-D937-6C86-3E34-0A66FD0E86A7}"/>
              </a:ext>
            </a:extLst>
          </p:cNvPr>
          <p:cNvSpPr txBox="1">
            <a:spLocks/>
          </p:cNvSpPr>
          <p:nvPr/>
        </p:nvSpPr>
        <p:spPr>
          <a:xfrm>
            <a:off x="6448752" y="6359024"/>
            <a:ext cx="3232182" cy="532297"/>
          </a:xfrm>
          <a:prstGeom prst="rect">
            <a:avLst/>
          </a:prstGeom>
          <a:noFill/>
          <a:ln>
            <a:noFill/>
            <a:prstDash/>
          </a:ln>
          <a:effectLst>
            <a:outerShdw blurRad="57150" dist="57150" dir="5880000" sx="1000" sy="1000" algn="bl" rotWithShape="0">
              <a:srgbClr val="000000"/>
            </a:outerShdw>
          </a:effectLst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436688" algn="l"/>
              </a:tabLst>
              <a:defRPr sz="3200" kern="120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MX" sz="1400" b="1">
                <a:solidFill>
                  <a:schemeClr val="tx1"/>
                </a:solidFill>
                <a:latin typeface="Verdana"/>
                <a:ea typeface="Verdana"/>
                <a:cs typeface="Arial"/>
              </a:rPr>
              <a:t>Porcentaje de cumplimiento</a:t>
            </a:r>
          </a:p>
        </p:txBody>
      </p:sp>
      <p:pic>
        <p:nvPicPr>
          <p:cNvPr id="4" name="Imagen 3" descr="Gráfico, Gráfico de barras&#10;&#10;El contenido generado por inteligencia artificial puede ser incorrecto.">
            <a:extLst>
              <a:ext uri="{FF2B5EF4-FFF2-40B4-BE49-F238E27FC236}">
                <a16:creationId xmlns:a16="http://schemas.microsoft.com/office/drawing/2014/main" id="{292123AE-A1DC-BB82-CFB7-4B91ABF28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600" y="1478664"/>
            <a:ext cx="6772152" cy="487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4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0;p15">
            <a:extLst>
              <a:ext uri="{FF2B5EF4-FFF2-40B4-BE49-F238E27FC236}">
                <a16:creationId xmlns:a16="http://schemas.microsoft.com/office/drawing/2014/main" id="{6539AD80-1C32-0536-BDB7-312F86B458E2}"/>
              </a:ext>
            </a:extLst>
          </p:cNvPr>
          <p:cNvSpPr txBox="1">
            <a:spLocks/>
          </p:cNvSpPr>
          <p:nvPr/>
        </p:nvSpPr>
        <p:spPr>
          <a:xfrm>
            <a:off x="308299" y="140538"/>
            <a:ext cx="8887808" cy="949240"/>
          </a:xfrm>
          <a:prstGeom prst="rect">
            <a:avLst/>
          </a:prstGeom>
          <a:noFill/>
          <a:ln>
            <a:noFill/>
            <a:prstDash/>
          </a:ln>
          <a:effectLst>
            <a:outerShdw blurRad="57150" dist="57150" dir="5880000" sx="1000" sy="1000" algn="bl" rotWithShape="0">
              <a:srgbClr val="000000"/>
            </a:outerShdw>
          </a:effectLst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436688" algn="l"/>
              </a:tabLst>
              <a:defRPr sz="3200" kern="120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MX" sz="2800" b="1">
                <a:latin typeface="Verdana"/>
                <a:ea typeface="Verdana"/>
                <a:cs typeface="Arial"/>
              </a:rPr>
              <a:t>Promedio de ejecución trimestral al Plan Anual de Gestión 2024 </a:t>
            </a:r>
          </a:p>
        </p:txBody>
      </p:sp>
      <p:pic>
        <p:nvPicPr>
          <p:cNvPr id="2" name="Imagen 1" descr="Gráfico&#10;&#10;El contenido generado por inteligencia artificial puede ser incorrecto.">
            <a:extLst>
              <a:ext uri="{FF2B5EF4-FFF2-40B4-BE49-F238E27FC236}">
                <a16:creationId xmlns:a16="http://schemas.microsoft.com/office/drawing/2014/main" id="{F134CF63-64DF-1B47-E225-2FDB1AF4B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56" y="1572684"/>
            <a:ext cx="7896577" cy="4742744"/>
          </a:xfrm>
          <a:prstGeom prst="rect">
            <a:avLst/>
          </a:prstGeom>
        </p:spPr>
      </p:pic>
      <p:sp>
        <p:nvSpPr>
          <p:cNvPr id="6" name="Google Shape;120;p15">
            <a:extLst>
              <a:ext uri="{FF2B5EF4-FFF2-40B4-BE49-F238E27FC236}">
                <a16:creationId xmlns:a16="http://schemas.microsoft.com/office/drawing/2014/main" id="{32626F49-9E9E-B40E-FF52-842A4640D512}"/>
              </a:ext>
            </a:extLst>
          </p:cNvPr>
          <p:cNvSpPr txBox="1">
            <a:spLocks/>
          </p:cNvSpPr>
          <p:nvPr/>
        </p:nvSpPr>
        <p:spPr>
          <a:xfrm>
            <a:off x="9736641" y="3071135"/>
            <a:ext cx="1948071" cy="532297"/>
          </a:xfrm>
          <a:prstGeom prst="rect">
            <a:avLst/>
          </a:prstGeom>
          <a:noFill/>
          <a:ln>
            <a:noFill/>
            <a:prstDash/>
          </a:ln>
          <a:effectLst>
            <a:outerShdw blurRad="57150" dist="57150" dir="5880000" sx="1000" sy="1000" algn="bl" rotWithShape="0">
              <a:srgbClr val="000000"/>
            </a:outerShdw>
          </a:effectLst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436688" algn="l"/>
              </a:tabLst>
              <a:defRPr sz="3200" kern="120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s-MX" sz="1800" b="1">
                <a:solidFill>
                  <a:schemeClr val="tx1"/>
                </a:solidFill>
                <a:latin typeface="Verdana "/>
                <a:ea typeface="Verdana"/>
                <a:cs typeface="Arial"/>
              </a:rPr>
              <a:t>Porcentaje</a:t>
            </a:r>
            <a:r>
              <a:rPr lang="es-MX" sz="1800" b="1">
                <a:solidFill>
                  <a:schemeClr val="tx1"/>
                </a:solidFill>
                <a:latin typeface="Verdana"/>
                <a:ea typeface="Verdana"/>
                <a:cs typeface="Arial"/>
              </a:rPr>
              <a:t> de cumplimiento AÑO 2024: 97%</a:t>
            </a:r>
            <a:endParaRPr lang="es-ES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F9BAC950-E2CB-7151-0F6E-EB03394FE894}"/>
              </a:ext>
            </a:extLst>
          </p:cNvPr>
          <p:cNvSpPr/>
          <p:nvPr/>
        </p:nvSpPr>
        <p:spPr>
          <a:xfrm>
            <a:off x="8438444" y="3598332"/>
            <a:ext cx="978407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81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nformes de Seguimiento Enero/Febrero">
            <a:extLst>
              <a:ext uri="{FF2B5EF4-FFF2-40B4-BE49-F238E27FC236}">
                <a16:creationId xmlns:a16="http://schemas.microsoft.com/office/drawing/2014/main" id="{9FE1E2FA-E6AC-042E-C34F-1E50B2027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r="12674"/>
          <a:stretch/>
        </p:blipFill>
        <p:spPr bwMode="auto">
          <a:xfrm>
            <a:off x="6316394" y="1392702"/>
            <a:ext cx="5875606" cy="5465298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B6C463A8-581B-ACF3-176E-75BB6252B8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11871" y="1561174"/>
            <a:ext cx="4023360" cy="25641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CO" sz="2800" b="0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CO" sz="2800" b="0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CO" sz="2800" b="0" i="0" u="none" strike="noStrike" kern="12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Avance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CO" sz="2800" b="0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detallado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CO" sz="2800" b="0" i="0" u="none" strike="noStrike" kern="12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</a:t>
            </a:r>
            <a:r>
              <a:rPr kumimoji="0" lang="es-CO" sz="2800" b="0" i="0" u="none" strike="noStrike" kern="1200" cap="none" spc="-1019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CO" sz="2800" b="0" i="0" u="none" strike="noStrike" kern="12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Ejecución por dependencias </a:t>
            </a:r>
            <a:r>
              <a:rPr kumimoji="0" lang="es-CO" sz="2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CO" sz="2800" b="0" i="0" u="none" strike="noStrike" kern="12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abrir el </a:t>
            </a:r>
            <a:r>
              <a:rPr kumimoji="0" lang="es-CO" sz="2800" b="0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archivo </a:t>
            </a:r>
            <a:r>
              <a:rPr kumimoji="0" lang="es-CO" sz="2800" b="0" i="0" u="none" strike="noStrike" kern="12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modo </a:t>
            </a:r>
            <a:r>
              <a:rPr kumimoji="0" lang="es-CO" sz="2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CO" sz="2800" b="0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presentación y dar clic en el enlace.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8D866424-9012-C261-69E0-61F2F59C1999}"/>
              </a:ext>
            </a:extLst>
          </p:cNvPr>
          <p:cNvSpPr txBox="1"/>
          <p:nvPr/>
        </p:nvSpPr>
        <p:spPr>
          <a:xfrm>
            <a:off x="1011871" y="6233121"/>
            <a:ext cx="3933306" cy="44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5080">
              <a:lnSpc>
                <a:spcPct val="90000"/>
              </a:lnSpc>
              <a:spcBef>
                <a:spcPts val="1000"/>
              </a:spcBef>
            </a:pPr>
            <a:r>
              <a:rPr lang="es-CO" sz="2000" b="1" spc="105" dirty="0"/>
              <a:t>Oficina</a:t>
            </a:r>
            <a:r>
              <a:rPr lang="en-US" sz="2000" b="1" spc="-105" dirty="0"/>
              <a:t> </a:t>
            </a:r>
            <a:r>
              <a:rPr lang="es-CO" sz="2000" b="1" spc="-5" dirty="0"/>
              <a:t>Asesora</a:t>
            </a:r>
            <a:r>
              <a:rPr lang="en-US" sz="2000" b="1" spc="-100" dirty="0"/>
              <a:t> </a:t>
            </a:r>
            <a:r>
              <a:rPr lang="en-US" sz="2000" b="1" spc="120" dirty="0"/>
              <a:t>de </a:t>
            </a:r>
            <a:r>
              <a:rPr lang="en-US" sz="2000" b="1" spc="-1205" dirty="0"/>
              <a:t> </a:t>
            </a:r>
            <a:r>
              <a:rPr lang="es-CO" sz="2000" b="1" spc="80" dirty="0"/>
              <a:t>Planeación</a:t>
            </a:r>
            <a:r>
              <a:rPr lang="en-US" sz="2000" b="1" spc="80" dirty="0"/>
              <a:t>.</a:t>
            </a:r>
            <a:endParaRPr lang="en-US" sz="2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FD3837-7CB0-FF3F-67F5-36C6CDF1FABE}"/>
              </a:ext>
            </a:extLst>
          </p:cNvPr>
          <p:cNvSpPr txBox="1"/>
          <p:nvPr/>
        </p:nvSpPr>
        <p:spPr>
          <a:xfrm>
            <a:off x="770627" y="4595004"/>
            <a:ext cx="5029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 Light"/>
                <a:ea typeface="Calibri Light"/>
                <a:cs typeface="Calibri Light"/>
                <a:hlinkClick r:id="rId3"/>
              </a:rPr>
              <a:t>https://docs.supersalud.gov.co/PortalWeb/planeacion/OtrosDocumentosPlaneacin/CC-72%20Informe%20PAG%20IV%20trim%202024.pdf</a:t>
            </a:r>
            <a:r>
              <a:rPr lang="en-US" sz="2000" b="1" dirty="0">
                <a:latin typeface="Calibri Light"/>
                <a:ea typeface="Calibri Light"/>
                <a:cs typeface="Calibri Light"/>
              </a:rPr>
              <a:t> </a:t>
            </a:r>
            <a:endParaRPr lang="es-ES" sz="2000" b="1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55372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42457F5-5173-4802-BB8C-0F676A184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329" y="0"/>
            <a:ext cx="12208329" cy="6858347"/>
          </a:xfrm>
          <a:prstGeom prst="rect">
            <a:avLst/>
          </a:prstGeom>
          <a:solidFill>
            <a:srgbClr val="32B4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11C7E64-854B-3964-3425-D0F277791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2153" y="1831655"/>
            <a:ext cx="5707694" cy="319469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56C66186-9E48-DE92-F623-3FE8EC0470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530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s ejecutivos de negocios con la mano apilados">
            <a:extLst>
              <a:ext uri="{FF2B5EF4-FFF2-40B4-BE49-F238E27FC236}">
                <a16:creationId xmlns:a16="http://schemas.microsoft.com/office/drawing/2014/main" id="{8A92D6EC-2CA4-4F83-A89A-685B0B408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9"/>
            <a:ext cx="4568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09;p19">
            <a:extLst>
              <a:ext uri="{FF2B5EF4-FFF2-40B4-BE49-F238E27FC236}">
                <a16:creationId xmlns:a16="http://schemas.microsoft.com/office/drawing/2014/main" id="{C6CD9384-2509-442A-B01E-D546BAC0DE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48668" y="1096766"/>
            <a:ext cx="6465887" cy="1387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  <a:t>Informe de Seguimiento a la Ejecución del Plan Anual de Gestión (PAG) III Trimestre 2024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1" name="Google Shape;209;p19">
            <a:extLst>
              <a:ext uri="{FF2B5EF4-FFF2-40B4-BE49-F238E27FC236}">
                <a16:creationId xmlns:a16="http://schemas.microsoft.com/office/drawing/2014/main" id="{76F118C1-D37B-48CF-91B0-3025994700F1}"/>
              </a:ext>
            </a:extLst>
          </p:cNvPr>
          <p:cNvSpPr/>
          <p:nvPr/>
        </p:nvSpPr>
        <p:spPr>
          <a:xfrm>
            <a:off x="5193368" y="3722363"/>
            <a:ext cx="6465799" cy="88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CO"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  <a:t>Oficina Asesora de Planeación</a:t>
            </a:r>
            <a:endParaRPr lang="es-MX" sz="28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2" name="Google Shape;209;p19">
            <a:extLst>
              <a:ext uri="{FF2B5EF4-FFF2-40B4-BE49-F238E27FC236}">
                <a16:creationId xmlns:a16="http://schemas.microsoft.com/office/drawing/2014/main" id="{72A39601-C4EB-4873-895C-60143CA49FD3}"/>
              </a:ext>
            </a:extLst>
          </p:cNvPr>
          <p:cNvSpPr/>
          <p:nvPr/>
        </p:nvSpPr>
        <p:spPr>
          <a:xfrm>
            <a:off x="5193368" y="5067496"/>
            <a:ext cx="6465799" cy="4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  <a:t>Noviembre de 2024</a:t>
            </a:r>
          </a:p>
        </p:txBody>
      </p:sp>
      <p:sp>
        <p:nvSpPr>
          <p:cNvPr id="5" name="Google Shape;96;p1">
            <a:extLst>
              <a:ext uri="{FF2B5EF4-FFF2-40B4-BE49-F238E27FC236}">
                <a16:creationId xmlns:a16="http://schemas.microsoft.com/office/drawing/2014/main" id="{E667D30E-A7B2-49FD-BCF5-221C600CEA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583437" y="0"/>
            <a:ext cx="7627337" cy="6858000"/>
          </a:xfrm>
          <a:prstGeom prst="rect">
            <a:avLst/>
          </a:prstGeom>
          <a:solidFill>
            <a:srgbClr val="32B4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O" sz="1600" b="0" i="0" u="none" strike="noStrike" cap="none">
              <a:solidFill>
                <a:srgbClr val="423F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áfico 2" descr="Logo Supersalud">
            <a:extLst>
              <a:ext uri="{FF2B5EF4-FFF2-40B4-BE49-F238E27FC236}">
                <a16:creationId xmlns:a16="http://schemas.microsoft.com/office/drawing/2014/main" id="{7117D2C9-032D-8401-7AE2-C87E0C814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5894" y="5559476"/>
            <a:ext cx="1949690" cy="1080852"/>
          </a:xfrm>
          <a:prstGeom prst="rect">
            <a:avLst/>
          </a:prstGeom>
        </p:spPr>
      </p:pic>
      <p:sp>
        <p:nvSpPr>
          <p:cNvPr id="7" name="Google Shape;251;p21">
            <a:extLst>
              <a:ext uri="{FF2B5EF4-FFF2-40B4-BE49-F238E27FC236}">
                <a16:creationId xmlns:a16="http://schemas.microsoft.com/office/drawing/2014/main" id="{33CEB536-D6B1-4DCC-B041-67FC468281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5400000">
            <a:off x="5291612" y="643808"/>
            <a:ext cx="314113" cy="3141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/>
          </a:p>
        </p:txBody>
      </p:sp>
      <p:sp>
        <p:nvSpPr>
          <p:cNvPr id="2" name="Google Shape;209;p19">
            <a:extLst>
              <a:ext uri="{FF2B5EF4-FFF2-40B4-BE49-F238E27FC236}">
                <a16:creationId xmlns:a16="http://schemas.microsoft.com/office/drawing/2014/main" id="{58C6D598-3EEC-4F9A-6D08-26418A96AEC7}"/>
              </a:ext>
            </a:extLst>
          </p:cNvPr>
          <p:cNvSpPr txBox="1">
            <a:spLocks/>
          </p:cNvSpPr>
          <p:nvPr/>
        </p:nvSpPr>
        <p:spPr>
          <a:xfrm>
            <a:off x="5601068" y="1249166"/>
            <a:ext cx="6465887" cy="1387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  <a:t>Informe de seguimiento a la ejecución del Plan Anual de Gestión (PAG) IV Trimestre 2024</a:t>
            </a:r>
            <a:endParaRPr lang="es-MX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6" name="Google Shape;209;p19">
            <a:extLst>
              <a:ext uri="{FF2B5EF4-FFF2-40B4-BE49-F238E27FC236}">
                <a16:creationId xmlns:a16="http://schemas.microsoft.com/office/drawing/2014/main" id="{B96455DB-4A50-515D-01E5-F0A87DDA4FB1}"/>
              </a:ext>
            </a:extLst>
          </p:cNvPr>
          <p:cNvSpPr/>
          <p:nvPr/>
        </p:nvSpPr>
        <p:spPr>
          <a:xfrm>
            <a:off x="5345768" y="3874763"/>
            <a:ext cx="6465799" cy="88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  <a:t>Oficina Asesora de Planeación</a:t>
            </a:r>
            <a:endParaRPr lang="es-MX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9" name="Google Shape;209;p19">
            <a:extLst>
              <a:ext uri="{FF2B5EF4-FFF2-40B4-BE49-F238E27FC236}">
                <a16:creationId xmlns:a16="http://schemas.microsoft.com/office/drawing/2014/main" id="{04A10884-70DF-A99E-4D72-050E004537C8}"/>
              </a:ext>
            </a:extLst>
          </p:cNvPr>
          <p:cNvSpPr/>
          <p:nvPr/>
        </p:nvSpPr>
        <p:spPr>
          <a:xfrm>
            <a:off x="5345768" y="5219896"/>
            <a:ext cx="6465799" cy="4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  <a:t>Febrero de 2025</a:t>
            </a:r>
          </a:p>
        </p:txBody>
      </p:sp>
    </p:spTree>
    <p:extLst>
      <p:ext uri="{BB962C8B-B14F-4D97-AF65-F5344CB8AC3E}">
        <p14:creationId xmlns:p14="http://schemas.microsoft.com/office/powerpoint/2010/main" val="305927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181B0B11-FD40-250C-4E5C-D8C644B8A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2399" y="1981199"/>
            <a:ext cx="7991737" cy="4388503"/>
            <a:chOff x="0" y="1460525"/>
            <a:chExt cx="14201673" cy="7629508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6D9C9356-A7E1-3AC0-48FB-F068F5276D4B}"/>
                </a:ext>
              </a:extLst>
            </p:cNvPr>
            <p:cNvSpPr/>
            <p:nvPr/>
          </p:nvSpPr>
          <p:spPr>
            <a:xfrm>
              <a:off x="0" y="1461561"/>
              <a:ext cx="10387330" cy="3813620"/>
            </a:xfrm>
            <a:custGeom>
              <a:avLst/>
              <a:gdLst/>
              <a:ahLst/>
              <a:cxnLst/>
              <a:rect l="l" t="t" r="r" b="b"/>
              <a:pathLst>
                <a:path w="10387330" h="3814445">
                  <a:moveTo>
                    <a:pt x="10387225" y="0"/>
                  </a:moveTo>
                  <a:lnTo>
                    <a:pt x="0" y="0"/>
                  </a:lnTo>
                  <a:lnTo>
                    <a:pt x="0" y="3814055"/>
                  </a:lnTo>
                  <a:lnTo>
                    <a:pt x="10387225" y="3814055"/>
                  </a:lnTo>
                  <a:lnTo>
                    <a:pt x="10387225" y="0"/>
                  </a:lnTo>
                  <a:close/>
                </a:path>
              </a:pathLst>
            </a:custGeom>
            <a:solidFill>
              <a:srgbClr val="455064"/>
            </a:solidFill>
          </p:spPr>
          <p:txBody>
            <a:bodyPr wrap="square" lIns="0" tIns="0" rIns="0" bIns="0" rtlCol="0"/>
            <a:lstStyle/>
            <a:p>
              <a:pPr defTabSz="533305">
                <a:defRPr/>
              </a:pPr>
              <a:endParaRPr sz="10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9BF49468-C7DE-D620-3795-E053E7FF2001}"/>
                </a:ext>
              </a:extLst>
            </p:cNvPr>
            <p:cNvSpPr/>
            <p:nvPr/>
          </p:nvSpPr>
          <p:spPr>
            <a:xfrm>
              <a:off x="6572842" y="5275588"/>
              <a:ext cx="3814445" cy="3814445"/>
            </a:xfrm>
            <a:custGeom>
              <a:avLst/>
              <a:gdLst/>
              <a:ahLst/>
              <a:cxnLst/>
              <a:rect l="l" t="t" r="r" b="b"/>
              <a:pathLst>
                <a:path w="3814445" h="3814445">
                  <a:moveTo>
                    <a:pt x="3814386" y="0"/>
                  </a:moveTo>
                  <a:lnTo>
                    <a:pt x="0" y="0"/>
                  </a:lnTo>
                  <a:lnTo>
                    <a:pt x="302" y="48538"/>
                  </a:lnTo>
                  <a:lnTo>
                    <a:pt x="1207" y="96931"/>
                  </a:lnTo>
                  <a:lnTo>
                    <a:pt x="2712" y="145176"/>
                  </a:lnTo>
                  <a:lnTo>
                    <a:pt x="4811" y="193268"/>
                  </a:lnTo>
                  <a:lnTo>
                    <a:pt x="7503" y="241204"/>
                  </a:lnTo>
                  <a:lnTo>
                    <a:pt x="10783" y="288981"/>
                  </a:lnTo>
                  <a:lnTo>
                    <a:pt x="14648" y="336595"/>
                  </a:lnTo>
                  <a:lnTo>
                    <a:pt x="19095" y="384043"/>
                  </a:lnTo>
                  <a:lnTo>
                    <a:pt x="24118" y="431320"/>
                  </a:lnTo>
                  <a:lnTo>
                    <a:pt x="29716" y="478423"/>
                  </a:lnTo>
                  <a:lnTo>
                    <a:pt x="35885" y="525349"/>
                  </a:lnTo>
                  <a:lnTo>
                    <a:pt x="42620" y="572094"/>
                  </a:lnTo>
                  <a:lnTo>
                    <a:pt x="49919" y="618655"/>
                  </a:lnTo>
                  <a:lnTo>
                    <a:pt x="57778" y="665027"/>
                  </a:lnTo>
                  <a:lnTo>
                    <a:pt x="66192" y="711208"/>
                  </a:lnTo>
                  <a:lnTo>
                    <a:pt x="75160" y="757194"/>
                  </a:lnTo>
                  <a:lnTo>
                    <a:pt x="84676" y="802981"/>
                  </a:lnTo>
                  <a:lnTo>
                    <a:pt x="94738" y="848566"/>
                  </a:lnTo>
                  <a:lnTo>
                    <a:pt x="105342" y="893944"/>
                  </a:lnTo>
                  <a:lnTo>
                    <a:pt x="116485" y="939114"/>
                  </a:lnTo>
                  <a:lnTo>
                    <a:pt x="128162" y="984070"/>
                  </a:lnTo>
                  <a:lnTo>
                    <a:pt x="140370" y="1028809"/>
                  </a:lnTo>
                  <a:lnTo>
                    <a:pt x="153106" y="1073328"/>
                  </a:lnTo>
                  <a:lnTo>
                    <a:pt x="166366" y="1117624"/>
                  </a:lnTo>
                  <a:lnTo>
                    <a:pt x="180147" y="1161692"/>
                  </a:lnTo>
                  <a:lnTo>
                    <a:pt x="194444" y="1205529"/>
                  </a:lnTo>
                  <a:lnTo>
                    <a:pt x="209255" y="1249132"/>
                  </a:lnTo>
                  <a:lnTo>
                    <a:pt x="224575" y="1292496"/>
                  </a:lnTo>
                  <a:lnTo>
                    <a:pt x="240402" y="1335619"/>
                  </a:lnTo>
                  <a:lnTo>
                    <a:pt x="256731" y="1378497"/>
                  </a:lnTo>
                  <a:lnTo>
                    <a:pt x="273560" y="1421126"/>
                  </a:lnTo>
                  <a:lnTo>
                    <a:pt x="290884" y="1463502"/>
                  </a:lnTo>
                  <a:lnTo>
                    <a:pt x="308699" y="1505622"/>
                  </a:lnTo>
                  <a:lnTo>
                    <a:pt x="327004" y="1547483"/>
                  </a:lnTo>
                  <a:lnTo>
                    <a:pt x="345792" y="1589081"/>
                  </a:lnTo>
                  <a:lnTo>
                    <a:pt x="365062" y="1630412"/>
                  </a:lnTo>
                  <a:lnTo>
                    <a:pt x="384810" y="1671473"/>
                  </a:lnTo>
                  <a:lnTo>
                    <a:pt x="405032" y="1712260"/>
                  </a:lnTo>
                  <a:lnTo>
                    <a:pt x="425724" y="1752770"/>
                  </a:lnTo>
                  <a:lnTo>
                    <a:pt x="446883" y="1792998"/>
                  </a:lnTo>
                  <a:lnTo>
                    <a:pt x="468505" y="1832942"/>
                  </a:lnTo>
                  <a:lnTo>
                    <a:pt x="490588" y="1872598"/>
                  </a:lnTo>
                  <a:lnTo>
                    <a:pt x="513126" y="1911962"/>
                  </a:lnTo>
                  <a:lnTo>
                    <a:pt x="536117" y="1951031"/>
                  </a:lnTo>
                  <a:lnTo>
                    <a:pt x="559557" y="1989801"/>
                  </a:lnTo>
                  <a:lnTo>
                    <a:pt x="583442" y="2028269"/>
                  </a:lnTo>
                  <a:lnTo>
                    <a:pt x="607769" y="2066431"/>
                  </a:lnTo>
                  <a:lnTo>
                    <a:pt x="632535" y="2104283"/>
                  </a:lnTo>
                  <a:lnTo>
                    <a:pt x="657735" y="2141821"/>
                  </a:lnTo>
                  <a:lnTo>
                    <a:pt x="683367" y="2179044"/>
                  </a:lnTo>
                  <a:lnTo>
                    <a:pt x="709426" y="2215945"/>
                  </a:lnTo>
                  <a:lnTo>
                    <a:pt x="735909" y="2252523"/>
                  </a:lnTo>
                  <a:lnTo>
                    <a:pt x="762812" y="2288774"/>
                  </a:lnTo>
                  <a:lnTo>
                    <a:pt x="790132" y="2324693"/>
                  </a:lnTo>
                  <a:lnTo>
                    <a:pt x="817866" y="2360278"/>
                  </a:lnTo>
                  <a:lnTo>
                    <a:pt x="846009" y="2395525"/>
                  </a:lnTo>
                  <a:lnTo>
                    <a:pt x="874559" y="2430430"/>
                  </a:lnTo>
                  <a:lnTo>
                    <a:pt x="903511" y="2464989"/>
                  </a:lnTo>
                  <a:lnTo>
                    <a:pt x="932862" y="2499200"/>
                  </a:lnTo>
                  <a:lnTo>
                    <a:pt x="962608" y="2533058"/>
                  </a:lnTo>
                  <a:lnTo>
                    <a:pt x="992747" y="2566561"/>
                  </a:lnTo>
                  <a:lnTo>
                    <a:pt x="1023273" y="2599703"/>
                  </a:lnTo>
                  <a:lnTo>
                    <a:pt x="1054185" y="2632482"/>
                  </a:lnTo>
                  <a:lnTo>
                    <a:pt x="1085477" y="2664895"/>
                  </a:lnTo>
                  <a:lnTo>
                    <a:pt x="1117147" y="2696937"/>
                  </a:lnTo>
                  <a:lnTo>
                    <a:pt x="1149191" y="2728606"/>
                  </a:lnTo>
                  <a:lnTo>
                    <a:pt x="1181606" y="2759896"/>
                  </a:lnTo>
                  <a:lnTo>
                    <a:pt x="1214387" y="2790806"/>
                  </a:lnTo>
                  <a:lnTo>
                    <a:pt x="1247531" y="2821331"/>
                  </a:lnTo>
                  <a:lnTo>
                    <a:pt x="1281036" y="2851468"/>
                  </a:lnTo>
                  <a:lnTo>
                    <a:pt x="1314896" y="2881213"/>
                  </a:lnTo>
                  <a:lnTo>
                    <a:pt x="1349109" y="2910563"/>
                  </a:lnTo>
                  <a:lnTo>
                    <a:pt x="1383671" y="2939514"/>
                  </a:lnTo>
                  <a:lnTo>
                    <a:pt x="1418578" y="2968062"/>
                  </a:lnTo>
                  <a:lnTo>
                    <a:pt x="1453827" y="2996204"/>
                  </a:lnTo>
                  <a:lnTo>
                    <a:pt x="1489414" y="3023937"/>
                  </a:lnTo>
                  <a:lnTo>
                    <a:pt x="1525336" y="3051256"/>
                  </a:lnTo>
                  <a:lnTo>
                    <a:pt x="1561590" y="3078158"/>
                  </a:lnTo>
                  <a:lnTo>
                    <a:pt x="1598170" y="3104640"/>
                  </a:lnTo>
                  <a:lnTo>
                    <a:pt x="1635075" y="3130698"/>
                  </a:lnTo>
                  <a:lnTo>
                    <a:pt x="1672300" y="3156329"/>
                  </a:lnTo>
                  <a:lnTo>
                    <a:pt x="1709842" y="3181528"/>
                  </a:lnTo>
                  <a:lnTo>
                    <a:pt x="1747697" y="3206293"/>
                  </a:lnTo>
                  <a:lnTo>
                    <a:pt x="1785861" y="3230620"/>
                  </a:lnTo>
                  <a:lnTo>
                    <a:pt x="1824332" y="3254504"/>
                  </a:lnTo>
                  <a:lnTo>
                    <a:pt x="1863106" y="3277944"/>
                  </a:lnTo>
                  <a:lnTo>
                    <a:pt x="1902178" y="3300934"/>
                  </a:lnTo>
                  <a:lnTo>
                    <a:pt x="1941546" y="3323472"/>
                  </a:lnTo>
                  <a:lnTo>
                    <a:pt x="1981205" y="3345553"/>
                  </a:lnTo>
                  <a:lnTo>
                    <a:pt x="2021153" y="3367175"/>
                  </a:lnTo>
                  <a:lnTo>
                    <a:pt x="2061385" y="3388334"/>
                  </a:lnTo>
                  <a:lnTo>
                    <a:pt x="2101898" y="3409025"/>
                  </a:lnTo>
                  <a:lnTo>
                    <a:pt x="2142689" y="3429247"/>
                  </a:lnTo>
                  <a:lnTo>
                    <a:pt x="2183754" y="3448994"/>
                  </a:lnTo>
                  <a:lnTo>
                    <a:pt x="2225089" y="3468264"/>
                  </a:lnTo>
                  <a:lnTo>
                    <a:pt x="2266692" y="3487052"/>
                  </a:lnTo>
                  <a:lnTo>
                    <a:pt x="2308557" y="3505356"/>
                  </a:lnTo>
                  <a:lnTo>
                    <a:pt x="2350682" y="3523171"/>
                  </a:lnTo>
                  <a:lnTo>
                    <a:pt x="2393063" y="3540495"/>
                  </a:lnTo>
                  <a:lnTo>
                    <a:pt x="2435696" y="3557323"/>
                  </a:lnTo>
                  <a:lnTo>
                    <a:pt x="2478578" y="3573652"/>
                  </a:lnTo>
                  <a:lnTo>
                    <a:pt x="2521706" y="3589479"/>
                  </a:lnTo>
                  <a:lnTo>
                    <a:pt x="2565076" y="3604799"/>
                  </a:lnTo>
                  <a:lnTo>
                    <a:pt x="2608683" y="3619610"/>
                  </a:lnTo>
                  <a:lnTo>
                    <a:pt x="2652526" y="3633907"/>
                  </a:lnTo>
                  <a:lnTo>
                    <a:pt x="2696599" y="3647688"/>
                  </a:lnTo>
                  <a:lnTo>
                    <a:pt x="2740900" y="3660948"/>
                  </a:lnTo>
                  <a:lnTo>
                    <a:pt x="2785425" y="3673684"/>
                  </a:lnTo>
                  <a:lnTo>
                    <a:pt x="2830170" y="3685892"/>
                  </a:lnTo>
                  <a:lnTo>
                    <a:pt x="2875132" y="3697569"/>
                  </a:lnTo>
                  <a:lnTo>
                    <a:pt x="2920307" y="3708711"/>
                  </a:lnTo>
                  <a:lnTo>
                    <a:pt x="2965691" y="3719315"/>
                  </a:lnTo>
                  <a:lnTo>
                    <a:pt x="3011282" y="3729377"/>
                  </a:lnTo>
                  <a:lnTo>
                    <a:pt x="3057075" y="3738894"/>
                  </a:lnTo>
                  <a:lnTo>
                    <a:pt x="3103067" y="3747861"/>
                  </a:lnTo>
                  <a:lnTo>
                    <a:pt x="3149255" y="3756276"/>
                  </a:lnTo>
                  <a:lnTo>
                    <a:pt x="3195634" y="3764135"/>
                  </a:lnTo>
                  <a:lnTo>
                    <a:pt x="3242201" y="3771434"/>
                  </a:lnTo>
                  <a:lnTo>
                    <a:pt x="3288953" y="3778169"/>
                  </a:lnTo>
                  <a:lnTo>
                    <a:pt x="3335886" y="3784338"/>
                  </a:lnTo>
                  <a:lnTo>
                    <a:pt x="3382996" y="3789936"/>
                  </a:lnTo>
                  <a:lnTo>
                    <a:pt x="3430281" y="3794960"/>
                  </a:lnTo>
                  <a:lnTo>
                    <a:pt x="3477735" y="3799406"/>
                  </a:lnTo>
                  <a:lnTo>
                    <a:pt x="3525357" y="3803271"/>
                  </a:lnTo>
                  <a:lnTo>
                    <a:pt x="3573141" y="3806551"/>
                  </a:lnTo>
                  <a:lnTo>
                    <a:pt x="3621085" y="3809243"/>
                  </a:lnTo>
                  <a:lnTo>
                    <a:pt x="3669185" y="3811343"/>
                  </a:lnTo>
                  <a:lnTo>
                    <a:pt x="3717438" y="3812847"/>
                  </a:lnTo>
                  <a:lnTo>
                    <a:pt x="3765839" y="3813752"/>
                  </a:lnTo>
                  <a:lnTo>
                    <a:pt x="3814386" y="3814055"/>
                  </a:lnTo>
                  <a:lnTo>
                    <a:pt x="3814386" y="0"/>
                  </a:lnTo>
                  <a:close/>
                </a:path>
              </a:pathLst>
            </a:custGeom>
            <a:solidFill>
              <a:srgbClr val="A1CF79"/>
            </a:solidFill>
          </p:spPr>
          <p:txBody>
            <a:bodyPr wrap="square" lIns="0" tIns="0" rIns="0" bIns="0" rtlCol="0"/>
            <a:lstStyle/>
            <a:p>
              <a:pPr defTabSz="533305">
                <a:defRPr/>
              </a:pPr>
              <a:endParaRPr sz="10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AA6185F-B1C5-6E02-294E-826CC4B58B5F}"/>
                </a:ext>
              </a:extLst>
            </p:cNvPr>
            <p:cNvSpPr/>
            <p:nvPr/>
          </p:nvSpPr>
          <p:spPr>
            <a:xfrm>
              <a:off x="10387228" y="5275588"/>
              <a:ext cx="3814445" cy="3814445"/>
            </a:xfrm>
            <a:custGeom>
              <a:avLst/>
              <a:gdLst/>
              <a:ahLst/>
              <a:cxnLst/>
              <a:rect l="l" t="t" r="r" b="b"/>
              <a:pathLst>
                <a:path w="3814444" h="3814445">
                  <a:moveTo>
                    <a:pt x="3814386" y="0"/>
                  </a:moveTo>
                  <a:lnTo>
                    <a:pt x="0" y="0"/>
                  </a:lnTo>
                  <a:lnTo>
                    <a:pt x="0" y="3814055"/>
                  </a:lnTo>
                  <a:lnTo>
                    <a:pt x="48546" y="3813752"/>
                  </a:lnTo>
                  <a:lnTo>
                    <a:pt x="96947" y="3812847"/>
                  </a:lnTo>
                  <a:lnTo>
                    <a:pt x="145199" y="3811343"/>
                  </a:lnTo>
                  <a:lnTo>
                    <a:pt x="193299" y="3809243"/>
                  </a:lnTo>
                  <a:lnTo>
                    <a:pt x="241242" y="3806551"/>
                  </a:lnTo>
                  <a:lnTo>
                    <a:pt x="289026" y="3803271"/>
                  </a:lnTo>
                  <a:lnTo>
                    <a:pt x="336647" y="3799406"/>
                  </a:lnTo>
                  <a:lnTo>
                    <a:pt x="384102" y="3794960"/>
                  </a:lnTo>
                  <a:lnTo>
                    <a:pt x="431386" y="3789936"/>
                  </a:lnTo>
                  <a:lnTo>
                    <a:pt x="478496" y="3784338"/>
                  </a:lnTo>
                  <a:lnTo>
                    <a:pt x="525428" y="3778169"/>
                  </a:lnTo>
                  <a:lnTo>
                    <a:pt x="572180" y="3771434"/>
                  </a:lnTo>
                  <a:lnTo>
                    <a:pt x="618747" y="3764135"/>
                  </a:lnTo>
                  <a:lnTo>
                    <a:pt x="665126" y="3756276"/>
                  </a:lnTo>
                  <a:lnTo>
                    <a:pt x="711313" y="3747861"/>
                  </a:lnTo>
                  <a:lnTo>
                    <a:pt x="757305" y="3738894"/>
                  </a:lnTo>
                  <a:lnTo>
                    <a:pt x="803098" y="3729377"/>
                  </a:lnTo>
                  <a:lnTo>
                    <a:pt x="848688" y="3719315"/>
                  </a:lnTo>
                  <a:lnTo>
                    <a:pt x="894073" y="3708711"/>
                  </a:lnTo>
                  <a:lnTo>
                    <a:pt x="939248" y="3697569"/>
                  </a:lnTo>
                  <a:lnTo>
                    <a:pt x="984209" y="3685892"/>
                  </a:lnTo>
                  <a:lnTo>
                    <a:pt x="1028954" y="3673684"/>
                  </a:lnTo>
                  <a:lnTo>
                    <a:pt x="1073479" y="3660948"/>
                  </a:lnTo>
                  <a:lnTo>
                    <a:pt x="1117779" y="3647688"/>
                  </a:lnTo>
                  <a:lnTo>
                    <a:pt x="1161853" y="3633907"/>
                  </a:lnTo>
                  <a:lnTo>
                    <a:pt x="1205695" y="3619610"/>
                  </a:lnTo>
                  <a:lnTo>
                    <a:pt x="1249302" y="3604799"/>
                  </a:lnTo>
                  <a:lnTo>
                    <a:pt x="1292672" y="3589479"/>
                  </a:lnTo>
                  <a:lnTo>
                    <a:pt x="1335799" y="3573652"/>
                  </a:lnTo>
                  <a:lnTo>
                    <a:pt x="1378681" y="3557323"/>
                  </a:lnTo>
                  <a:lnTo>
                    <a:pt x="1421315" y="3540495"/>
                  </a:lnTo>
                  <a:lnTo>
                    <a:pt x="1463696" y="3523171"/>
                  </a:lnTo>
                  <a:lnTo>
                    <a:pt x="1505820" y="3505356"/>
                  </a:lnTo>
                  <a:lnTo>
                    <a:pt x="1547686" y="3487052"/>
                  </a:lnTo>
                  <a:lnTo>
                    <a:pt x="1589288" y="3468264"/>
                  </a:lnTo>
                  <a:lnTo>
                    <a:pt x="1630623" y="3448994"/>
                  </a:lnTo>
                  <a:lnTo>
                    <a:pt x="1671688" y="3429247"/>
                  </a:lnTo>
                  <a:lnTo>
                    <a:pt x="1712478" y="3409025"/>
                  </a:lnTo>
                  <a:lnTo>
                    <a:pt x="1752992" y="3388334"/>
                  </a:lnTo>
                  <a:lnTo>
                    <a:pt x="1793224" y="3367175"/>
                  </a:lnTo>
                  <a:lnTo>
                    <a:pt x="1833172" y="3345553"/>
                  </a:lnTo>
                  <a:lnTo>
                    <a:pt x="1872831" y="3323472"/>
                  </a:lnTo>
                  <a:lnTo>
                    <a:pt x="1912199" y="3300934"/>
                  </a:lnTo>
                  <a:lnTo>
                    <a:pt x="1951271" y="3277944"/>
                  </a:lnTo>
                  <a:lnTo>
                    <a:pt x="1990045" y="3254504"/>
                  </a:lnTo>
                  <a:lnTo>
                    <a:pt x="2028515" y="3230620"/>
                  </a:lnTo>
                  <a:lnTo>
                    <a:pt x="2066680" y="3206293"/>
                  </a:lnTo>
                  <a:lnTo>
                    <a:pt x="2104535" y="3181528"/>
                  </a:lnTo>
                  <a:lnTo>
                    <a:pt x="2142077" y="3156329"/>
                  </a:lnTo>
                  <a:lnTo>
                    <a:pt x="2179302" y="3130698"/>
                  </a:lnTo>
                  <a:lnTo>
                    <a:pt x="2216207" y="3104640"/>
                  </a:lnTo>
                  <a:lnTo>
                    <a:pt x="2252788" y="3078158"/>
                  </a:lnTo>
                  <a:lnTo>
                    <a:pt x="2289041" y="3051256"/>
                  </a:lnTo>
                  <a:lnTo>
                    <a:pt x="2324963" y="3023937"/>
                  </a:lnTo>
                  <a:lnTo>
                    <a:pt x="2360550" y="2996204"/>
                  </a:lnTo>
                  <a:lnTo>
                    <a:pt x="2395799" y="2968062"/>
                  </a:lnTo>
                  <a:lnTo>
                    <a:pt x="2430707" y="2939514"/>
                  </a:lnTo>
                  <a:lnTo>
                    <a:pt x="2465269" y="2910563"/>
                  </a:lnTo>
                  <a:lnTo>
                    <a:pt x="2499482" y="2881213"/>
                  </a:lnTo>
                  <a:lnTo>
                    <a:pt x="2533342" y="2851468"/>
                  </a:lnTo>
                  <a:lnTo>
                    <a:pt x="2566846" y="2821331"/>
                  </a:lnTo>
                  <a:lnTo>
                    <a:pt x="2599991" y="2790806"/>
                  </a:lnTo>
                  <a:lnTo>
                    <a:pt x="2632772" y="2759896"/>
                  </a:lnTo>
                  <a:lnTo>
                    <a:pt x="2665187" y="2728606"/>
                  </a:lnTo>
                  <a:lnTo>
                    <a:pt x="2697231" y="2696937"/>
                  </a:lnTo>
                  <a:lnTo>
                    <a:pt x="2728901" y="2664895"/>
                  </a:lnTo>
                  <a:lnTo>
                    <a:pt x="2760194" y="2632482"/>
                  </a:lnTo>
                  <a:lnTo>
                    <a:pt x="2791105" y="2599703"/>
                  </a:lnTo>
                  <a:lnTo>
                    <a:pt x="2821632" y="2566561"/>
                  </a:lnTo>
                  <a:lnTo>
                    <a:pt x="2851770" y="2533058"/>
                  </a:lnTo>
                  <a:lnTo>
                    <a:pt x="2881517" y="2499200"/>
                  </a:lnTo>
                  <a:lnTo>
                    <a:pt x="2910868" y="2464989"/>
                  </a:lnTo>
                  <a:lnTo>
                    <a:pt x="2939820" y="2430430"/>
                  </a:lnTo>
                  <a:lnTo>
                    <a:pt x="2968370" y="2395525"/>
                  </a:lnTo>
                  <a:lnTo>
                    <a:pt x="2996513" y="2360278"/>
                  </a:lnTo>
                  <a:lnTo>
                    <a:pt x="3024247" y="2324693"/>
                  </a:lnTo>
                  <a:lnTo>
                    <a:pt x="3051568" y="2288774"/>
                  </a:lnTo>
                  <a:lnTo>
                    <a:pt x="3078471" y="2252523"/>
                  </a:lnTo>
                  <a:lnTo>
                    <a:pt x="3104955" y="2215945"/>
                  </a:lnTo>
                  <a:lnTo>
                    <a:pt x="3131014" y="2179044"/>
                  </a:lnTo>
                  <a:lnTo>
                    <a:pt x="3156645" y="2141821"/>
                  </a:lnTo>
                  <a:lnTo>
                    <a:pt x="3181846" y="2104283"/>
                  </a:lnTo>
                  <a:lnTo>
                    <a:pt x="3206611" y="2066431"/>
                  </a:lnTo>
                  <a:lnTo>
                    <a:pt x="3230939" y="2028269"/>
                  </a:lnTo>
                  <a:lnTo>
                    <a:pt x="3254824" y="1989801"/>
                  </a:lnTo>
                  <a:lnTo>
                    <a:pt x="3278264" y="1951031"/>
                  </a:lnTo>
                  <a:lnTo>
                    <a:pt x="3301255" y="1911962"/>
                  </a:lnTo>
                  <a:lnTo>
                    <a:pt x="3323794" y="1872598"/>
                  </a:lnTo>
                  <a:lnTo>
                    <a:pt x="3345876" y="1832942"/>
                  </a:lnTo>
                  <a:lnTo>
                    <a:pt x="3367499" y="1792998"/>
                  </a:lnTo>
                  <a:lnTo>
                    <a:pt x="3388658" y="1752770"/>
                  </a:lnTo>
                  <a:lnTo>
                    <a:pt x="3409350" y="1712260"/>
                  </a:lnTo>
                  <a:lnTo>
                    <a:pt x="3429572" y="1671473"/>
                  </a:lnTo>
                  <a:lnTo>
                    <a:pt x="3449320" y="1630412"/>
                  </a:lnTo>
                  <a:lnTo>
                    <a:pt x="3468590" y="1589081"/>
                  </a:lnTo>
                  <a:lnTo>
                    <a:pt x="3487379" y="1547483"/>
                  </a:lnTo>
                  <a:lnTo>
                    <a:pt x="3505683" y="1505622"/>
                  </a:lnTo>
                  <a:lnTo>
                    <a:pt x="3523499" y="1463502"/>
                  </a:lnTo>
                  <a:lnTo>
                    <a:pt x="3540823" y="1421126"/>
                  </a:lnTo>
                  <a:lnTo>
                    <a:pt x="3557652" y="1378497"/>
                  </a:lnTo>
                  <a:lnTo>
                    <a:pt x="3573981" y="1335619"/>
                  </a:lnTo>
                  <a:lnTo>
                    <a:pt x="3589808" y="1292496"/>
                  </a:lnTo>
                  <a:lnTo>
                    <a:pt x="3605129" y="1249132"/>
                  </a:lnTo>
                  <a:lnTo>
                    <a:pt x="3619940" y="1205529"/>
                  </a:lnTo>
                  <a:lnTo>
                    <a:pt x="3634237" y="1161692"/>
                  </a:lnTo>
                  <a:lnTo>
                    <a:pt x="3648018" y="1117624"/>
                  </a:lnTo>
                  <a:lnTo>
                    <a:pt x="3661278" y="1073328"/>
                  </a:lnTo>
                  <a:lnTo>
                    <a:pt x="3674014" y="1028809"/>
                  </a:lnTo>
                  <a:lnTo>
                    <a:pt x="3686223" y="984070"/>
                  </a:lnTo>
                  <a:lnTo>
                    <a:pt x="3697900" y="939114"/>
                  </a:lnTo>
                  <a:lnTo>
                    <a:pt x="3709042" y="893944"/>
                  </a:lnTo>
                  <a:lnTo>
                    <a:pt x="3719646" y="848566"/>
                  </a:lnTo>
                  <a:lnTo>
                    <a:pt x="3729708" y="802981"/>
                  </a:lnTo>
                  <a:lnTo>
                    <a:pt x="3739225" y="757194"/>
                  </a:lnTo>
                  <a:lnTo>
                    <a:pt x="3748193" y="711208"/>
                  </a:lnTo>
                  <a:lnTo>
                    <a:pt x="3756607" y="665027"/>
                  </a:lnTo>
                  <a:lnTo>
                    <a:pt x="3764466" y="618655"/>
                  </a:lnTo>
                  <a:lnTo>
                    <a:pt x="3771765" y="572094"/>
                  </a:lnTo>
                  <a:lnTo>
                    <a:pt x="3778500" y="525349"/>
                  </a:lnTo>
                  <a:lnTo>
                    <a:pt x="3784669" y="478423"/>
                  </a:lnTo>
                  <a:lnTo>
                    <a:pt x="3790267" y="431320"/>
                  </a:lnTo>
                  <a:lnTo>
                    <a:pt x="3795291" y="384043"/>
                  </a:lnTo>
                  <a:lnTo>
                    <a:pt x="3799737" y="336595"/>
                  </a:lnTo>
                  <a:lnTo>
                    <a:pt x="3803602" y="288981"/>
                  </a:lnTo>
                  <a:lnTo>
                    <a:pt x="3806882" y="241204"/>
                  </a:lnTo>
                  <a:lnTo>
                    <a:pt x="3809574" y="193268"/>
                  </a:lnTo>
                  <a:lnTo>
                    <a:pt x="3811674" y="145176"/>
                  </a:lnTo>
                  <a:lnTo>
                    <a:pt x="3813178" y="96931"/>
                  </a:lnTo>
                  <a:lnTo>
                    <a:pt x="3814084" y="48538"/>
                  </a:lnTo>
                  <a:lnTo>
                    <a:pt x="3814386" y="0"/>
                  </a:lnTo>
                  <a:close/>
                </a:path>
              </a:pathLst>
            </a:custGeom>
            <a:solidFill>
              <a:srgbClr val="73CA99"/>
            </a:solidFill>
          </p:spPr>
          <p:txBody>
            <a:bodyPr wrap="square" lIns="0" tIns="0" rIns="0" bIns="0" rtlCol="0"/>
            <a:lstStyle/>
            <a:p>
              <a:pPr defTabSz="533305">
                <a:defRPr/>
              </a:pPr>
              <a:endParaRPr sz="10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455694F7-F4F0-5B16-CE52-E17DDFDAD706}"/>
                </a:ext>
              </a:extLst>
            </p:cNvPr>
            <p:cNvSpPr/>
            <p:nvPr/>
          </p:nvSpPr>
          <p:spPr>
            <a:xfrm>
              <a:off x="10387228" y="1461564"/>
              <a:ext cx="3814445" cy="3814445"/>
            </a:xfrm>
            <a:custGeom>
              <a:avLst/>
              <a:gdLst/>
              <a:ahLst/>
              <a:cxnLst/>
              <a:rect l="l" t="t" r="r" b="b"/>
              <a:pathLst>
                <a:path w="3814444" h="3814445">
                  <a:moveTo>
                    <a:pt x="0" y="0"/>
                  </a:moveTo>
                  <a:lnTo>
                    <a:pt x="0" y="3814025"/>
                  </a:lnTo>
                  <a:lnTo>
                    <a:pt x="3814386" y="3814025"/>
                  </a:lnTo>
                  <a:lnTo>
                    <a:pt x="3814084" y="3765486"/>
                  </a:lnTo>
                  <a:lnTo>
                    <a:pt x="3813178" y="3717093"/>
                  </a:lnTo>
                  <a:lnTo>
                    <a:pt x="3811674" y="3668848"/>
                  </a:lnTo>
                  <a:lnTo>
                    <a:pt x="3809574" y="3620756"/>
                  </a:lnTo>
                  <a:lnTo>
                    <a:pt x="3806882" y="3572820"/>
                  </a:lnTo>
                  <a:lnTo>
                    <a:pt x="3803602" y="3525043"/>
                  </a:lnTo>
                  <a:lnTo>
                    <a:pt x="3799737" y="3477429"/>
                  </a:lnTo>
                  <a:lnTo>
                    <a:pt x="3795291" y="3429982"/>
                  </a:lnTo>
                  <a:lnTo>
                    <a:pt x="3790267" y="3382705"/>
                  </a:lnTo>
                  <a:lnTo>
                    <a:pt x="3784669" y="3335602"/>
                  </a:lnTo>
                  <a:lnTo>
                    <a:pt x="3778500" y="3288676"/>
                  </a:lnTo>
                  <a:lnTo>
                    <a:pt x="3771765" y="3241931"/>
                  </a:lnTo>
                  <a:lnTo>
                    <a:pt x="3764466" y="3195370"/>
                  </a:lnTo>
                  <a:lnTo>
                    <a:pt x="3756607" y="3148998"/>
                  </a:lnTo>
                  <a:lnTo>
                    <a:pt x="3748193" y="3102817"/>
                  </a:lnTo>
                  <a:lnTo>
                    <a:pt x="3739225" y="3056831"/>
                  </a:lnTo>
                  <a:lnTo>
                    <a:pt x="3729708" y="3011045"/>
                  </a:lnTo>
                  <a:lnTo>
                    <a:pt x="3719646" y="2965460"/>
                  </a:lnTo>
                  <a:lnTo>
                    <a:pt x="3709042" y="2920082"/>
                  </a:lnTo>
                  <a:lnTo>
                    <a:pt x="3697900" y="2874913"/>
                  </a:lnTo>
                  <a:lnTo>
                    <a:pt x="3686223" y="2829957"/>
                  </a:lnTo>
                  <a:lnTo>
                    <a:pt x="3674014" y="2785217"/>
                  </a:lnTo>
                  <a:lnTo>
                    <a:pt x="3661278" y="2740698"/>
                  </a:lnTo>
                  <a:lnTo>
                    <a:pt x="3648018" y="2696403"/>
                  </a:lnTo>
                  <a:lnTo>
                    <a:pt x="3634237" y="2652335"/>
                  </a:lnTo>
                  <a:lnTo>
                    <a:pt x="3619940" y="2608498"/>
                  </a:lnTo>
                  <a:lnTo>
                    <a:pt x="3605129" y="2564896"/>
                  </a:lnTo>
                  <a:lnTo>
                    <a:pt x="3589808" y="2521531"/>
                  </a:lnTo>
                  <a:lnTo>
                    <a:pt x="3573981" y="2478409"/>
                  </a:lnTo>
                  <a:lnTo>
                    <a:pt x="3557652" y="2435531"/>
                  </a:lnTo>
                  <a:lnTo>
                    <a:pt x="3540823" y="2392903"/>
                  </a:lnTo>
                  <a:lnTo>
                    <a:pt x="3523499" y="2350527"/>
                  </a:lnTo>
                  <a:lnTo>
                    <a:pt x="3505683" y="2308407"/>
                  </a:lnTo>
                  <a:lnTo>
                    <a:pt x="3487379" y="2266546"/>
                  </a:lnTo>
                  <a:lnTo>
                    <a:pt x="3468590" y="2224948"/>
                  </a:lnTo>
                  <a:lnTo>
                    <a:pt x="3449320" y="2183618"/>
                  </a:lnTo>
                  <a:lnTo>
                    <a:pt x="3429572" y="2142557"/>
                  </a:lnTo>
                  <a:lnTo>
                    <a:pt x="3409350" y="2101770"/>
                  </a:lnTo>
                  <a:lnTo>
                    <a:pt x="3388658" y="2061261"/>
                  </a:lnTo>
                  <a:lnTo>
                    <a:pt x="3367499" y="2021033"/>
                  </a:lnTo>
                  <a:lnTo>
                    <a:pt x="3345876" y="1981089"/>
                  </a:lnTo>
                  <a:lnTo>
                    <a:pt x="3323794" y="1941433"/>
                  </a:lnTo>
                  <a:lnTo>
                    <a:pt x="3301255" y="1902069"/>
                  </a:lnTo>
                  <a:lnTo>
                    <a:pt x="3278264" y="1863001"/>
                  </a:lnTo>
                  <a:lnTo>
                    <a:pt x="3254824" y="1824231"/>
                  </a:lnTo>
                  <a:lnTo>
                    <a:pt x="3230939" y="1785764"/>
                  </a:lnTo>
                  <a:lnTo>
                    <a:pt x="3206611" y="1747603"/>
                  </a:lnTo>
                  <a:lnTo>
                    <a:pt x="3181846" y="1709751"/>
                  </a:lnTo>
                  <a:lnTo>
                    <a:pt x="3156645" y="1672212"/>
                  </a:lnTo>
                  <a:lnTo>
                    <a:pt x="3131014" y="1634991"/>
                  </a:lnTo>
                  <a:lnTo>
                    <a:pt x="3104955" y="1598089"/>
                  </a:lnTo>
                  <a:lnTo>
                    <a:pt x="3078471" y="1561511"/>
                  </a:lnTo>
                  <a:lnTo>
                    <a:pt x="3051568" y="1525261"/>
                  </a:lnTo>
                  <a:lnTo>
                    <a:pt x="3024247" y="1489342"/>
                  </a:lnTo>
                  <a:lnTo>
                    <a:pt x="2996513" y="1453758"/>
                  </a:lnTo>
                  <a:lnTo>
                    <a:pt x="2968370" y="1418511"/>
                  </a:lnTo>
                  <a:lnTo>
                    <a:pt x="2939820" y="1383607"/>
                  </a:lnTo>
                  <a:lnTo>
                    <a:pt x="2910868" y="1349047"/>
                  </a:lnTo>
                  <a:lnTo>
                    <a:pt x="2881517" y="1314837"/>
                  </a:lnTo>
                  <a:lnTo>
                    <a:pt x="2851770" y="1280979"/>
                  </a:lnTo>
                  <a:lnTo>
                    <a:pt x="2821632" y="1247477"/>
                  </a:lnTo>
                  <a:lnTo>
                    <a:pt x="2791105" y="1214335"/>
                  </a:lnTo>
                  <a:lnTo>
                    <a:pt x="2760194" y="1181556"/>
                  </a:lnTo>
                  <a:lnTo>
                    <a:pt x="2728901" y="1149144"/>
                  </a:lnTo>
                  <a:lnTo>
                    <a:pt x="2697231" y="1117102"/>
                  </a:lnTo>
                  <a:lnTo>
                    <a:pt x="2665187" y="1085434"/>
                  </a:lnTo>
                  <a:lnTo>
                    <a:pt x="2632772" y="1054144"/>
                  </a:lnTo>
                  <a:lnTo>
                    <a:pt x="2599991" y="1023234"/>
                  </a:lnTo>
                  <a:lnTo>
                    <a:pt x="2566846" y="992709"/>
                  </a:lnTo>
                  <a:lnTo>
                    <a:pt x="2533342" y="962573"/>
                  </a:lnTo>
                  <a:lnTo>
                    <a:pt x="2499482" y="932828"/>
                  </a:lnTo>
                  <a:lnTo>
                    <a:pt x="2465269" y="903479"/>
                  </a:lnTo>
                  <a:lnTo>
                    <a:pt x="2430707" y="874528"/>
                  </a:lnTo>
                  <a:lnTo>
                    <a:pt x="2395799" y="845980"/>
                  </a:lnTo>
                  <a:lnTo>
                    <a:pt x="2360550" y="817839"/>
                  </a:lnTo>
                  <a:lnTo>
                    <a:pt x="2324963" y="790106"/>
                  </a:lnTo>
                  <a:lnTo>
                    <a:pt x="2289041" y="762788"/>
                  </a:lnTo>
                  <a:lnTo>
                    <a:pt x="2252788" y="735885"/>
                  </a:lnTo>
                  <a:lnTo>
                    <a:pt x="2216207" y="709404"/>
                  </a:lnTo>
                  <a:lnTo>
                    <a:pt x="2179302" y="683346"/>
                  </a:lnTo>
                  <a:lnTo>
                    <a:pt x="2142077" y="657716"/>
                  </a:lnTo>
                  <a:lnTo>
                    <a:pt x="2104535" y="632517"/>
                  </a:lnTo>
                  <a:lnTo>
                    <a:pt x="2066680" y="607752"/>
                  </a:lnTo>
                  <a:lnTo>
                    <a:pt x="2028515" y="583426"/>
                  </a:lnTo>
                  <a:lnTo>
                    <a:pt x="1990045" y="559542"/>
                  </a:lnTo>
                  <a:lnTo>
                    <a:pt x="1951271" y="536103"/>
                  </a:lnTo>
                  <a:lnTo>
                    <a:pt x="1912199" y="513113"/>
                  </a:lnTo>
                  <a:lnTo>
                    <a:pt x="1872831" y="490575"/>
                  </a:lnTo>
                  <a:lnTo>
                    <a:pt x="1833172" y="468494"/>
                  </a:lnTo>
                  <a:lnTo>
                    <a:pt x="1793224" y="446873"/>
                  </a:lnTo>
                  <a:lnTo>
                    <a:pt x="1752992" y="425714"/>
                  </a:lnTo>
                  <a:lnTo>
                    <a:pt x="1712478" y="405023"/>
                  </a:lnTo>
                  <a:lnTo>
                    <a:pt x="1671688" y="384802"/>
                  </a:lnTo>
                  <a:lnTo>
                    <a:pt x="1630623" y="365055"/>
                  </a:lnTo>
                  <a:lnTo>
                    <a:pt x="1589288" y="345785"/>
                  </a:lnTo>
                  <a:lnTo>
                    <a:pt x="1547686" y="326997"/>
                  </a:lnTo>
                  <a:lnTo>
                    <a:pt x="1505820" y="308694"/>
                  </a:lnTo>
                  <a:lnTo>
                    <a:pt x="1463696" y="290878"/>
                  </a:lnTo>
                  <a:lnTo>
                    <a:pt x="1421315" y="273555"/>
                  </a:lnTo>
                  <a:lnTo>
                    <a:pt x="1378681" y="256727"/>
                  </a:lnTo>
                  <a:lnTo>
                    <a:pt x="1335799" y="240398"/>
                  </a:lnTo>
                  <a:lnTo>
                    <a:pt x="1292672" y="224572"/>
                  </a:lnTo>
                  <a:lnTo>
                    <a:pt x="1249302" y="209252"/>
                  </a:lnTo>
                  <a:lnTo>
                    <a:pt x="1205695" y="194441"/>
                  </a:lnTo>
                  <a:lnTo>
                    <a:pt x="1161853" y="180144"/>
                  </a:lnTo>
                  <a:lnTo>
                    <a:pt x="1117779" y="166364"/>
                  </a:lnTo>
                  <a:lnTo>
                    <a:pt x="1073479" y="153104"/>
                  </a:lnTo>
                  <a:lnTo>
                    <a:pt x="1028954" y="140368"/>
                  </a:lnTo>
                  <a:lnTo>
                    <a:pt x="984209" y="128160"/>
                  </a:lnTo>
                  <a:lnTo>
                    <a:pt x="939248" y="116483"/>
                  </a:lnTo>
                  <a:lnTo>
                    <a:pt x="894073" y="105341"/>
                  </a:lnTo>
                  <a:lnTo>
                    <a:pt x="848688" y="94737"/>
                  </a:lnTo>
                  <a:lnTo>
                    <a:pt x="803098" y="84676"/>
                  </a:lnTo>
                  <a:lnTo>
                    <a:pt x="757305" y="75159"/>
                  </a:lnTo>
                  <a:lnTo>
                    <a:pt x="711313" y="66192"/>
                  </a:lnTo>
                  <a:lnTo>
                    <a:pt x="665126" y="57777"/>
                  </a:lnTo>
                  <a:lnTo>
                    <a:pt x="618747" y="49919"/>
                  </a:lnTo>
                  <a:lnTo>
                    <a:pt x="572180" y="42620"/>
                  </a:lnTo>
                  <a:lnTo>
                    <a:pt x="525428" y="35885"/>
                  </a:lnTo>
                  <a:lnTo>
                    <a:pt x="478496" y="29716"/>
                  </a:lnTo>
                  <a:lnTo>
                    <a:pt x="431386" y="24118"/>
                  </a:lnTo>
                  <a:lnTo>
                    <a:pt x="384102" y="19094"/>
                  </a:lnTo>
                  <a:lnTo>
                    <a:pt x="336647" y="14648"/>
                  </a:lnTo>
                  <a:lnTo>
                    <a:pt x="289026" y="10783"/>
                  </a:lnTo>
                  <a:lnTo>
                    <a:pt x="241242" y="7503"/>
                  </a:lnTo>
                  <a:lnTo>
                    <a:pt x="193299" y="4811"/>
                  </a:lnTo>
                  <a:lnTo>
                    <a:pt x="145199" y="2712"/>
                  </a:lnTo>
                  <a:lnTo>
                    <a:pt x="96947" y="1207"/>
                  </a:lnTo>
                  <a:lnTo>
                    <a:pt x="48546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064"/>
            </a:solidFill>
          </p:spPr>
          <p:txBody>
            <a:bodyPr wrap="square" lIns="0" tIns="0" rIns="0" bIns="0" rtlCol="0"/>
            <a:lstStyle/>
            <a:p>
              <a:pPr defTabSz="533305">
                <a:defRPr/>
              </a:pPr>
              <a:endParaRPr sz="10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6D4C08FE-D54F-C62C-287F-725266490AC6}"/>
                </a:ext>
              </a:extLst>
            </p:cNvPr>
            <p:cNvSpPr/>
            <p:nvPr/>
          </p:nvSpPr>
          <p:spPr>
            <a:xfrm>
              <a:off x="10387228" y="1461564"/>
              <a:ext cx="3814445" cy="3814445"/>
            </a:xfrm>
            <a:custGeom>
              <a:avLst/>
              <a:gdLst/>
              <a:ahLst/>
              <a:cxnLst/>
              <a:rect l="l" t="t" r="r" b="b"/>
              <a:pathLst>
                <a:path w="3814444" h="3814445">
                  <a:moveTo>
                    <a:pt x="0" y="0"/>
                  </a:moveTo>
                  <a:lnTo>
                    <a:pt x="0" y="3814025"/>
                  </a:lnTo>
                  <a:lnTo>
                    <a:pt x="3814386" y="3814025"/>
                  </a:lnTo>
                  <a:lnTo>
                    <a:pt x="3814084" y="3765486"/>
                  </a:lnTo>
                  <a:lnTo>
                    <a:pt x="3813178" y="3717093"/>
                  </a:lnTo>
                  <a:lnTo>
                    <a:pt x="3811674" y="3668848"/>
                  </a:lnTo>
                  <a:lnTo>
                    <a:pt x="3809574" y="3620756"/>
                  </a:lnTo>
                  <a:lnTo>
                    <a:pt x="3806882" y="3572820"/>
                  </a:lnTo>
                  <a:lnTo>
                    <a:pt x="3803602" y="3525043"/>
                  </a:lnTo>
                  <a:lnTo>
                    <a:pt x="3799737" y="3477429"/>
                  </a:lnTo>
                  <a:lnTo>
                    <a:pt x="3795291" y="3429982"/>
                  </a:lnTo>
                  <a:lnTo>
                    <a:pt x="3790267" y="3382705"/>
                  </a:lnTo>
                  <a:lnTo>
                    <a:pt x="3784669" y="3335602"/>
                  </a:lnTo>
                  <a:lnTo>
                    <a:pt x="3778500" y="3288676"/>
                  </a:lnTo>
                  <a:lnTo>
                    <a:pt x="3771765" y="3241931"/>
                  </a:lnTo>
                  <a:lnTo>
                    <a:pt x="3764466" y="3195370"/>
                  </a:lnTo>
                  <a:lnTo>
                    <a:pt x="3756607" y="3148998"/>
                  </a:lnTo>
                  <a:lnTo>
                    <a:pt x="3748193" y="3102817"/>
                  </a:lnTo>
                  <a:lnTo>
                    <a:pt x="3739225" y="3056831"/>
                  </a:lnTo>
                  <a:lnTo>
                    <a:pt x="3729708" y="3011045"/>
                  </a:lnTo>
                  <a:lnTo>
                    <a:pt x="3719646" y="2965460"/>
                  </a:lnTo>
                  <a:lnTo>
                    <a:pt x="3709042" y="2920082"/>
                  </a:lnTo>
                  <a:lnTo>
                    <a:pt x="3697900" y="2874913"/>
                  </a:lnTo>
                  <a:lnTo>
                    <a:pt x="3686223" y="2829957"/>
                  </a:lnTo>
                  <a:lnTo>
                    <a:pt x="3674014" y="2785217"/>
                  </a:lnTo>
                  <a:lnTo>
                    <a:pt x="3661278" y="2740698"/>
                  </a:lnTo>
                  <a:lnTo>
                    <a:pt x="3648018" y="2696403"/>
                  </a:lnTo>
                  <a:lnTo>
                    <a:pt x="3634237" y="2652335"/>
                  </a:lnTo>
                  <a:lnTo>
                    <a:pt x="3619940" y="2608498"/>
                  </a:lnTo>
                  <a:lnTo>
                    <a:pt x="3605129" y="2564896"/>
                  </a:lnTo>
                  <a:lnTo>
                    <a:pt x="3589808" y="2521531"/>
                  </a:lnTo>
                  <a:lnTo>
                    <a:pt x="3573981" y="2478409"/>
                  </a:lnTo>
                  <a:lnTo>
                    <a:pt x="3557652" y="2435531"/>
                  </a:lnTo>
                  <a:lnTo>
                    <a:pt x="3540823" y="2392903"/>
                  </a:lnTo>
                  <a:lnTo>
                    <a:pt x="3523499" y="2350527"/>
                  </a:lnTo>
                  <a:lnTo>
                    <a:pt x="3505683" y="2308407"/>
                  </a:lnTo>
                  <a:lnTo>
                    <a:pt x="3487379" y="2266546"/>
                  </a:lnTo>
                  <a:lnTo>
                    <a:pt x="3468590" y="2224948"/>
                  </a:lnTo>
                  <a:lnTo>
                    <a:pt x="3449320" y="2183618"/>
                  </a:lnTo>
                  <a:lnTo>
                    <a:pt x="3429572" y="2142557"/>
                  </a:lnTo>
                  <a:lnTo>
                    <a:pt x="3409350" y="2101770"/>
                  </a:lnTo>
                  <a:lnTo>
                    <a:pt x="3388658" y="2061261"/>
                  </a:lnTo>
                  <a:lnTo>
                    <a:pt x="3367499" y="2021033"/>
                  </a:lnTo>
                  <a:lnTo>
                    <a:pt x="3345876" y="1981089"/>
                  </a:lnTo>
                  <a:lnTo>
                    <a:pt x="3323794" y="1941433"/>
                  </a:lnTo>
                  <a:lnTo>
                    <a:pt x="3301255" y="1902069"/>
                  </a:lnTo>
                  <a:lnTo>
                    <a:pt x="3278264" y="1863001"/>
                  </a:lnTo>
                  <a:lnTo>
                    <a:pt x="3254824" y="1824231"/>
                  </a:lnTo>
                  <a:lnTo>
                    <a:pt x="3230939" y="1785764"/>
                  </a:lnTo>
                  <a:lnTo>
                    <a:pt x="3206611" y="1747603"/>
                  </a:lnTo>
                  <a:lnTo>
                    <a:pt x="3181846" y="1709751"/>
                  </a:lnTo>
                  <a:lnTo>
                    <a:pt x="3156645" y="1672212"/>
                  </a:lnTo>
                  <a:lnTo>
                    <a:pt x="3131014" y="1634991"/>
                  </a:lnTo>
                  <a:lnTo>
                    <a:pt x="3104955" y="1598089"/>
                  </a:lnTo>
                  <a:lnTo>
                    <a:pt x="3078471" y="1561511"/>
                  </a:lnTo>
                  <a:lnTo>
                    <a:pt x="3051568" y="1525261"/>
                  </a:lnTo>
                  <a:lnTo>
                    <a:pt x="3024247" y="1489342"/>
                  </a:lnTo>
                  <a:lnTo>
                    <a:pt x="2996513" y="1453758"/>
                  </a:lnTo>
                  <a:lnTo>
                    <a:pt x="2968370" y="1418511"/>
                  </a:lnTo>
                  <a:lnTo>
                    <a:pt x="2939820" y="1383607"/>
                  </a:lnTo>
                  <a:lnTo>
                    <a:pt x="2910868" y="1349047"/>
                  </a:lnTo>
                  <a:lnTo>
                    <a:pt x="2881517" y="1314837"/>
                  </a:lnTo>
                  <a:lnTo>
                    <a:pt x="2851770" y="1280979"/>
                  </a:lnTo>
                  <a:lnTo>
                    <a:pt x="2821632" y="1247477"/>
                  </a:lnTo>
                  <a:lnTo>
                    <a:pt x="2791105" y="1214335"/>
                  </a:lnTo>
                  <a:lnTo>
                    <a:pt x="2760194" y="1181556"/>
                  </a:lnTo>
                  <a:lnTo>
                    <a:pt x="2728901" y="1149144"/>
                  </a:lnTo>
                  <a:lnTo>
                    <a:pt x="2697231" y="1117102"/>
                  </a:lnTo>
                  <a:lnTo>
                    <a:pt x="2665187" y="1085434"/>
                  </a:lnTo>
                  <a:lnTo>
                    <a:pt x="2632772" y="1054144"/>
                  </a:lnTo>
                  <a:lnTo>
                    <a:pt x="2599991" y="1023234"/>
                  </a:lnTo>
                  <a:lnTo>
                    <a:pt x="2566846" y="992709"/>
                  </a:lnTo>
                  <a:lnTo>
                    <a:pt x="2533342" y="962573"/>
                  </a:lnTo>
                  <a:lnTo>
                    <a:pt x="2499482" y="932828"/>
                  </a:lnTo>
                  <a:lnTo>
                    <a:pt x="2465269" y="903479"/>
                  </a:lnTo>
                  <a:lnTo>
                    <a:pt x="2430707" y="874528"/>
                  </a:lnTo>
                  <a:lnTo>
                    <a:pt x="2395799" y="845980"/>
                  </a:lnTo>
                  <a:lnTo>
                    <a:pt x="2360550" y="817839"/>
                  </a:lnTo>
                  <a:lnTo>
                    <a:pt x="2324963" y="790106"/>
                  </a:lnTo>
                  <a:lnTo>
                    <a:pt x="2289041" y="762788"/>
                  </a:lnTo>
                  <a:lnTo>
                    <a:pt x="2252788" y="735885"/>
                  </a:lnTo>
                  <a:lnTo>
                    <a:pt x="2216207" y="709404"/>
                  </a:lnTo>
                  <a:lnTo>
                    <a:pt x="2179302" y="683346"/>
                  </a:lnTo>
                  <a:lnTo>
                    <a:pt x="2142077" y="657716"/>
                  </a:lnTo>
                  <a:lnTo>
                    <a:pt x="2104535" y="632517"/>
                  </a:lnTo>
                  <a:lnTo>
                    <a:pt x="2066680" y="607752"/>
                  </a:lnTo>
                  <a:lnTo>
                    <a:pt x="2028515" y="583426"/>
                  </a:lnTo>
                  <a:lnTo>
                    <a:pt x="1990045" y="559542"/>
                  </a:lnTo>
                  <a:lnTo>
                    <a:pt x="1951271" y="536103"/>
                  </a:lnTo>
                  <a:lnTo>
                    <a:pt x="1912199" y="513113"/>
                  </a:lnTo>
                  <a:lnTo>
                    <a:pt x="1872831" y="490575"/>
                  </a:lnTo>
                  <a:lnTo>
                    <a:pt x="1833172" y="468494"/>
                  </a:lnTo>
                  <a:lnTo>
                    <a:pt x="1793224" y="446873"/>
                  </a:lnTo>
                  <a:lnTo>
                    <a:pt x="1752992" y="425714"/>
                  </a:lnTo>
                  <a:lnTo>
                    <a:pt x="1712478" y="405023"/>
                  </a:lnTo>
                  <a:lnTo>
                    <a:pt x="1671688" y="384802"/>
                  </a:lnTo>
                  <a:lnTo>
                    <a:pt x="1630623" y="365055"/>
                  </a:lnTo>
                  <a:lnTo>
                    <a:pt x="1589288" y="345785"/>
                  </a:lnTo>
                  <a:lnTo>
                    <a:pt x="1547686" y="326997"/>
                  </a:lnTo>
                  <a:lnTo>
                    <a:pt x="1505820" y="308694"/>
                  </a:lnTo>
                  <a:lnTo>
                    <a:pt x="1463696" y="290878"/>
                  </a:lnTo>
                  <a:lnTo>
                    <a:pt x="1421315" y="273555"/>
                  </a:lnTo>
                  <a:lnTo>
                    <a:pt x="1378681" y="256727"/>
                  </a:lnTo>
                  <a:lnTo>
                    <a:pt x="1335799" y="240398"/>
                  </a:lnTo>
                  <a:lnTo>
                    <a:pt x="1292672" y="224572"/>
                  </a:lnTo>
                  <a:lnTo>
                    <a:pt x="1249302" y="209252"/>
                  </a:lnTo>
                  <a:lnTo>
                    <a:pt x="1205695" y="194441"/>
                  </a:lnTo>
                  <a:lnTo>
                    <a:pt x="1161853" y="180144"/>
                  </a:lnTo>
                  <a:lnTo>
                    <a:pt x="1117779" y="166364"/>
                  </a:lnTo>
                  <a:lnTo>
                    <a:pt x="1073479" y="153104"/>
                  </a:lnTo>
                  <a:lnTo>
                    <a:pt x="1028954" y="140368"/>
                  </a:lnTo>
                  <a:lnTo>
                    <a:pt x="984209" y="128160"/>
                  </a:lnTo>
                  <a:lnTo>
                    <a:pt x="939248" y="116483"/>
                  </a:lnTo>
                  <a:lnTo>
                    <a:pt x="894073" y="105341"/>
                  </a:lnTo>
                  <a:lnTo>
                    <a:pt x="848688" y="94737"/>
                  </a:lnTo>
                  <a:lnTo>
                    <a:pt x="803098" y="84676"/>
                  </a:lnTo>
                  <a:lnTo>
                    <a:pt x="757305" y="75159"/>
                  </a:lnTo>
                  <a:lnTo>
                    <a:pt x="711313" y="66192"/>
                  </a:lnTo>
                  <a:lnTo>
                    <a:pt x="665126" y="57777"/>
                  </a:lnTo>
                  <a:lnTo>
                    <a:pt x="618747" y="49919"/>
                  </a:lnTo>
                  <a:lnTo>
                    <a:pt x="572180" y="42620"/>
                  </a:lnTo>
                  <a:lnTo>
                    <a:pt x="525428" y="35885"/>
                  </a:lnTo>
                  <a:lnTo>
                    <a:pt x="478496" y="29716"/>
                  </a:lnTo>
                  <a:lnTo>
                    <a:pt x="431386" y="24118"/>
                  </a:lnTo>
                  <a:lnTo>
                    <a:pt x="384102" y="19094"/>
                  </a:lnTo>
                  <a:lnTo>
                    <a:pt x="336647" y="14648"/>
                  </a:lnTo>
                  <a:lnTo>
                    <a:pt x="289026" y="10783"/>
                  </a:lnTo>
                  <a:lnTo>
                    <a:pt x="241242" y="7503"/>
                  </a:lnTo>
                  <a:lnTo>
                    <a:pt x="193299" y="4811"/>
                  </a:lnTo>
                  <a:lnTo>
                    <a:pt x="145199" y="2712"/>
                  </a:lnTo>
                  <a:lnTo>
                    <a:pt x="96947" y="1207"/>
                  </a:lnTo>
                  <a:lnTo>
                    <a:pt x="48546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9EBC"/>
            </a:solidFill>
          </p:spPr>
          <p:txBody>
            <a:bodyPr wrap="square" lIns="0" tIns="0" rIns="0" bIns="0" rtlCol="0"/>
            <a:lstStyle/>
            <a:p>
              <a:pPr defTabSz="533305">
                <a:defRPr/>
              </a:pPr>
              <a:endParaRPr sz="10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0F2A30AE-B689-41AA-1869-30ED546A3808}"/>
                </a:ext>
              </a:extLst>
            </p:cNvPr>
            <p:cNvSpPr/>
            <p:nvPr/>
          </p:nvSpPr>
          <p:spPr>
            <a:xfrm>
              <a:off x="10381503" y="1460525"/>
              <a:ext cx="2710180" cy="3815079"/>
            </a:xfrm>
            <a:custGeom>
              <a:avLst/>
              <a:gdLst/>
              <a:ahLst/>
              <a:cxnLst/>
              <a:rect l="l" t="t" r="r" b="b"/>
              <a:pathLst>
                <a:path w="2710180" h="3815079">
                  <a:moveTo>
                    <a:pt x="981840" y="0"/>
                  </a:moveTo>
                  <a:lnTo>
                    <a:pt x="5728" y="1041"/>
                  </a:lnTo>
                  <a:lnTo>
                    <a:pt x="5977" y="2724"/>
                  </a:lnTo>
                  <a:lnTo>
                    <a:pt x="6387" y="17652"/>
                  </a:lnTo>
                  <a:lnTo>
                    <a:pt x="6989" y="147344"/>
                  </a:lnTo>
                  <a:lnTo>
                    <a:pt x="0" y="2984039"/>
                  </a:lnTo>
                  <a:lnTo>
                    <a:pt x="270" y="3433269"/>
                  </a:lnTo>
                  <a:lnTo>
                    <a:pt x="1248" y="3638675"/>
                  </a:lnTo>
                  <a:lnTo>
                    <a:pt x="2191" y="3727359"/>
                  </a:lnTo>
                  <a:lnTo>
                    <a:pt x="2985" y="3770328"/>
                  </a:lnTo>
                  <a:lnTo>
                    <a:pt x="4440" y="3808447"/>
                  </a:lnTo>
                  <a:lnTo>
                    <a:pt x="5597" y="3815076"/>
                  </a:lnTo>
                  <a:lnTo>
                    <a:pt x="2709614" y="1111059"/>
                  </a:lnTo>
                  <a:lnTo>
                    <a:pt x="2080294" y="450944"/>
                  </a:lnTo>
                  <a:lnTo>
                    <a:pt x="1588865" y="115279"/>
                  </a:lnTo>
                  <a:lnTo>
                    <a:pt x="981840" y="0"/>
                  </a:lnTo>
                  <a:close/>
                </a:path>
              </a:pathLst>
            </a:custGeom>
            <a:solidFill>
              <a:srgbClr val="5F7AA6"/>
            </a:solidFill>
          </p:spPr>
          <p:txBody>
            <a:bodyPr wrap="square" lIns="0" tIns="0" rIns="0" bIns="0" rtlCol="0"/>
            <a:lstStyle/>
            <a:p>
              <a:pPr defTabSz="533305">
                <a:defRPr/>
              </a:pPr>
              <a:endParaRPr sz="10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B46C89EE-7AEB-4372-883D-9B45B33C303F}"/>
                </a:ext>
              </a:extLst>
            </p:cNvPr>
            <p:cNvSpPr/>
            <p:nvPr/>
          </p:nvSpPr>
          <p:spPr>
            <a:xfrm>
              <a:off x="8204544" y="3093186"/>
              <a:ext cx="4365625" cy="4364990"/>
            </a:xfrm>
            <a:custGeom>
              <a:avLst/>
              <a:gdLst/>
              <a:ahLst/>
              <a:cxnLst/>
              <a:rect l="l" t="t" r="r" b="b"/>
              <a:pathLst>
                <a:path w="4365625" h="4364990">
                  <a:moveTo>
                    <a:pt x="2182611" y="0"/>
                  </a:moveTo>
                  <a:lnTo>
                    <a:pt x="2134515" y="519"/>
                  </a:lnTo>
                  <a:lnTo>
                    <a:pt x="2086673" y="2070"/>
                  </a:lnTo>
                  <a:lnTo>
                    <a:pt x="2039096" y="4641"/>
                  </a:lnTo>
                  <a:lnTo>
                    <a:pt x="1991795" y="8223"/>
                  </a:lnTo>
                  <a:lnTo>
                    <a:pt x="1944780" y="12805"/>
                  </a:lnTo>
                  <a:lnTo>
                    <a:pt x="1898061" y="18375"/>
                  </a:lnTo>
                  <a:lnTo>
                    <a:pt x="1851650" y="24924"/>
                  </a:lnTo>
                  <a:lnTo>
                    <a:pt x="1805557" y="32440"/>
                  </a:lnTo>
                  <a:lnTo>
                    <a:pt x="1759793" y="40914"/>
                  </a:lnTo>
                  <a:lnTo>
                    <a:pt x="1714369" y="50334"/>
                  </a:lnTo>
                  <a:lnTo>
                    <a:pt x="1669294" y="60689"/>
                  </a:lnTo>
                  <a:lnTo>
                    <a:pt x="1624581" y="71969"/>
                  </a:lnTo>
                  <a:lnTo>
                    <a:pt x="1580238" y="84164"/>
                  </a:lnTo>
                  <a:lnTo>
                    <a:pt x="1536278" y="97263"/>
                  </a:lnTo>
                  <a:lnTo>
                    <a:pt x="1492710" y="111255"/>
                  </a:lnTo>
                  <a:lnTo>
                    <a:pt x="1449546" y="126129"/>
                  </a:lnTo>
                  <a:lnTo>
                    <a:pt x="1406796" y="141875"/>
                  </a:lnTo>
                  <a:lnTo>
                    <a:pt x="1364470" y="158482"/>
                  </a:lnTo>
                  <a:lnTo>
                    <a:pt x="1322580" y="175940"/>
                  </a:lnTo>
                  <a:lnTo>
                    <a:pt x="1281135" y="194237"/>
                  </a:lnTo>
                  <a:lnTo>
                    <a:pt x="1240147" y="213364"/>
                  </a:lnTo>
                  <a:lnTo>
                    <a:pt x="1199627" y="233309"/>
                  </a:lnTo>
                  <a:lnTo>
                    <a:pt x="1159584" y="254062"/>
                  </a:lnTo>
                  <a:lnTo>
                    <a:pt x="1120029" y="275613"/>
                  </a:lnTo>
                  <a:lnTo>
                    <a:pt x="1080974" y="297950"/>
                  </a:lnTo>
                  <a:lnTo>
                    <a:pt x="1042429" y="321063"/>
                  </a:lnTo>
                  <a:lnTo>
                    <a:pt x="1004404" y="344941"/>
                  </a:lnTo>
                  <a:lnTo>
                    <a:pt x="966911" y="369575"/>
                  </a:lnTo>
                  <a:lnTo>
                    <a:pt x="929959" y="394952"/>
                  </a:lnTo>
                  <a:lnTo>
                    <a:pt x="893559" y="421062"/>
                  </a:lnTo>
                  <a:lnTo>
                    <a:pt x="857723" y="447895"/>
                  </a:lnTo>
                  <a:lnTo>
                    <a:pt x="822460" y="475441"/>
                  </a:lnTo>
                  <a:lnTo>
                    <a:pt x="787781" y="503688"/>
                  </a:lnTo>
                  <a:lnTo>
                    <a:pt x="753698" y="532625"/>
                  </a:lnTo>
                  <a:lnTo>
                    <a:pt x="720220" y="562243"/>
                  </a:lnTo>
                  <a:lnTo>
                    <a:pt x="687359" y="592530"/>
                  </a:lnTo>
                  <a:lnTo>
                    <a:pt x="655124" y="623476"/>
                  </a:lnTo>
                  <a:lnTo>
                    <a:pt x="623528" y="655070"/>
                  </a:lnTo>
                  <a:lnTo>
                    <a:pt x="592579" y="687302"/>
                  </a:lnTo>
                  <a:lnTo>
                    <a:pt x="562289" y="720161"/>
                  </a:lnTo>
                  <a:lnTo>
                    <a:pt x="532669" y="753636"/>
                  </a:lnTo>
                  <a:lnTo>
                    <a:pt x="503729" y="787716"/>
                  </a:lnTo>
                  <a:lnTo>
                    <a:pt x="475480" y="822392"/>
                  </a:lnTo>
                  <a:lnTo>
                    <a:pt x="447932" y="857652"/>
                  </a:lnTo>
                  <a:lnTo>
                    <a:pt x="421097" y="893485"/>
                  </a:lnTo>
                  <a:lnTo>
                    <a:pt x="394984" y="929882"/>
                  </a:lnTo>
                  <a:lnTo>
                    <a:pt x="369605" y="966831"/>
                  </a:lnTo>
                  <a:lnTo>
                    <a:pt x="344970" y="1004321"/>
                  </a:lnTo>
                  <a:lnTo>
                    <a:pt x="321090" y="1042343"/>
                  </a:lnTo>
                  <a:lnTo>
                    <a:pt x="297975" y="1080885"/>
                  </a:lnTo>
                  <a:lnTo>
                    <a:pt x="275636" y="1119937"/>
                  </a:lnTo>
                  <a:lnTo>
                    <a:pt x="254083" y="1159488"/>
                  </a:lnTo>
                  <a:lnTo>
                    <a:pt x="233328" y="1199528"/>
                  </a:lnTo>
                  <a:lnTo>
                    <a:pt x="213381" y="1240045"/>
                  </a:lnTo>
                  <a:lnTo>
                    <a:pt x="194253" y="1281029"/>
                  </a:lnTo>
                  <a:lnTo>
                    <a:pt x="175954" y="1322470"/>
                  </a:lnTo>
                  <a:lnTo>
                    <a:pt x="158495" y="1364357"/>
                  </a:lnTo>
                  <a:lnTo>
                    <a:pt x="141886" y="1406680"/>
                  </a:lnTo>
                  <a:lnTo>
                    <a:pt x="126139" y="1449426"/>
                  </a:lnTo>
                  <a:lnTo>
                    <a:pt x="111264" y="1492587"/>
                  </a:lnTo>
                  <a:lnTo>
                    <a:pt x="97271" y="1536151"/>
                  </a:lnTo>
                  <a:lnTo>
                    <a:pt x="84171" y="1580108"/>
                  </a:lnTo>
                  <a:lnTo>
                    <a:pt x="71975" y="1624446"/>
                  </a:lnTo>
                  <a:lnTo>
                    <a:pt x="60694" y="1669156"/>
                  </a:lnTo>
                  <a:lnTo>
                    <a:pt x="50338" y="1714227"/>
                  </a:lnTo>
                  <a:lnTo>
                    <a:pt x="40917" y="1759648"/>
                  </a:lnTo>
                  <a:lnTo>
                    <a:pt x="32443" y="1805408"/>
                  </a:lnTo>
                  <a:lnTo>
                    <a:pt x="24926" y="1851497"/>
                  </a:lnTo>
                  <a:lnTo>
                    <a:pt x="18377" y="1897904"/>
                  </a:lnTo>
                  <a:lnTo>
                    <a:pt x="12806" y="1944619"/>
                  </a:lnTo>
                  <a:lnTo>
                    <a:pt x="8224" y="1991630"/>
                  </a:lnTo>
                  <a:lnTo>
                    <a:pt x="4642" y="2038927"/>
                  </a:lnTo>
                  <a:lnTo>
                    <a:pt x="2070" y="2086501"/>
                  </a:lnTo>
                  <a:lnTo>
                    <a:pt x="519" y="2134338"/>
                  </a:lnTo>
                  <a:lnTo>
                    <a:pt x="0" y="2182431"/>
                  </a:lnTo>
                  <a:lnTo>
                    <a:pt x="519" y="2230519"/>
                  </a:lnTo>
                  <a:lnTo>
                    <a:pt x="2070" y="2278354"/>
                  </a:lnTo>
                  <a:lnTo>
                    <a:pt x="4642" y="2325923"/>
                  </a:lnTo>
                  <a:lnTo>
                    <a:pt x="8224" y="2373218"/>
                  </a:lnTo>
                  <a:lnTo>
                    <a:pt x="12806" y="2420226"/>
                  </a:lnTo>
                  <a:lnTo>
                    <a:pt x="18377" y="2466938"/>
                  </a:lnTo>
                  <a:lnTo>
                    <a:pt x="24926" y="2513343"/>
                  </a:lnTo>
                  <a:lnTo>
                    <a:pt x="32443" y="2559429"/>
                  </a:lnTo>
                  <a:lnTo>
                    <a:pt x="40917" y="2605187"/>
                  </a:lnTo>
                  <a:lnTo>
                    <a:pt x="50338" y="2650605"/>
                  </a:lnTo>
                  <a:lnTo>
                    <a:pt x="60694" y="2695674"/>
                  </a:lnTo>
                  <a:lnTo>
                    <a:pt x="71975" y="2740382"/>
                  </a:lnTo>
                  <a:lnTo>
                    <a:pt x="84171" y="2784719"/>
                  </a:lnTo>
                  <a:lnTo>
                    <a:pt x="97271" y="2828674"/>
                  </a:lnTo>
                  <a:lnTo>
                    <a:pt x="111264" y="2872236"/>
                  </a:lnTo>
                  <a:lnTo>
                    <a:pt x="126139" y="2915395"/>
                  </a:lnTo>
                  <a:lnTo>
                    <a:pt x="141886" y="2958141"/>
                  </a:lnTo>
                  <a:lnTo>
                    <a:pt x="158495" y="3000462"/>
                  </a:lnTo>
                  <a:lnTo>
                    <a:pt x="175954" y="3042348"/>
                  </a:lnTo>
                  <a:lnTo>
                    <a:pt x="194253" y="3083788"/>
                  </a:lnTo>
                  <a:lnTo>
                    <a:pt x="213381" y="3124771"/>
                  </a:lnTo>
                  <a:lnTo>
                    <a:pt x="233328" y="3165288"/>
                  </a:lnTo>
                  <a:lnTo>
                    <a:pt x="254083" y="3205326"/>
                  </a:lnTo>
                  <a:lnTo>
                    <a:pt x="275636" y="3244877"/>
                  </a:lnTo>
                  <a:lnTo>
                    <a:pt x="297975" y="3283928"/>
                  </a:lnTo>
                  <a:lnTo>
                    <a:pt x="321090" y="3322470"/>
                  </a:lnTo>
                  <a:lnTo>
                    <a:pt x="344970" y="3360491"/>
                  </a:lnTo>
                  <a:lnTo>
                    <a:pt x="369605" y="3397981"/>
                  </a:lnTo>
                  <a:lnTo>
                    <a:pt x="394984" y="3434930"/>
                  </a:lnTo>
                  <a:lnTo>
                    <a:pt x="421097" y="3471326"/>
                  </a:lnTo>
                  <a:lnTo>
                    <a:pt x="447932" y="3507160"/>
                  </a:lnTo>
                  <a:lnTo>
                    <a:pt x="475480" y="3542419"/>
                  </a:lnTo>
                  <a:lnTo>
                    <a:pt x="503729" y="3577095"/>
                  </a:lnTo>
                  <a:lnTo>
                    <a:pt x="532669" y="3611176"/>
                  </a:lnTo>
                  <a:lnTo>
                    <a:pt x="562289" y="3644651"/>
                  </a:lnTo>
                  <a:lnTo>
                    <a:pt x="592579" y="3677510"/>
                  </a:lnTo>
                  <a:lnTo>
                    <a:pt x="623528" y="3709742"/>
                  </a:lnTo>
                  <a:lnTo>
                    <a:pt x="655124" y="3741336"/>
                  </a:lnTo>
                  <a:lnTo>
                    <a:pt x="687359" y="3772283"/>
                  </a:lnTo>
                  <a:lnTo>
                    <a:pt x="720220" y="3802570"/>
                  </a:lnTo>
                  <a:lnTo>
                    <a:pt x="753698" y="3832188"/>
                  </a:lnTo>
                  <a:lnTo>
                    <a:pt x="787781" y="3861126"/>
                  </a:lnTo>
                  <a:lnTo>
                    <a:pt x="822460" y="3889374"/>
                  </a:lnTo>
                  <a:lnTo>
                    <a:pt x="857723" y="3916920"/>
                  </a:lnTo>
                  <a:lnTo>
                    <a:pt x="893559" y="3943753"/>
                  </a:lnTo>
                  <a:lnTo>
                    <a:pt x="929959" y="3969864"/>
                  </a:lnTo>
                  <a:lnTo>
                    <a:pt x="966911" y="3995242"/>
                  </a:lnTo>
                  <a:lnTo>
                    <a:pt x="1004404" y="4019876"/>
                  </a:lnTo>
                  <a:lnTo>
                    <a:pt x="1042429" y="4043755"/>
                  </a:lnTo>
                  <a:lnTo>
                    <a:pt x="1080974" y="4066869"/>
                  </a:lnTo>
                  <a:lnTo>
                    <a:pt x="1120029" y="4089207"/>
                  </a:lnTo>
                  <a:lnTo>
                    <a:pt x="1159584" y="4110758"/>
                  </a:lnTo>
                  <a:lnTo>
                    <a:pt x="1199627" y="4131512"/>
                  </a:lnTo>
                  <a:lnTo>
                    <a:pt x="1240147" y="4151458"/>
                  </a:lnTo>
                  <a:lnTo>
                    <a:pt x="1281135" y="4170585"/>
                  </a:lnTo>
                  <a:lnTo>
                    <a:pt x="1322580" y="4188883"/>
                  </a:lnTo>
                  <a:lnTo>
                    <a:pt x="1364470" y="4206342"/>
                  </a:lnTo>
                  <a:lnTo>
                    <a:pt x="1406796" y="4222949"/>
                  </a:lnTo>
                  <a:lnTo>
                    <a:pt x="1449546" y="4238696"/>
                  </a:lnTo>
                  <a:lnTo>
                    <a:pt x="1492710" y="4253571"/>
                  </a:lnTo>
                  <a:lnTo>
                    <a:pt x="1536278" y="4267563"/>
                  </a:lnTo>
                  <a:lnTo>
                    <a:pt x="1580238" y="4280662"/>
                  </a:lnTo>
                  <a:lnTo>
                    <a:pt x="1624581" y="4292858"/>
                  </a:lnTo>
                  <a:lnTo>
                    <a:pt x="1669294" y="4304139"/>
                  </a:lnTo>
                  <a:lnTo>
                    <a:pt x="1714369" y="4314495"/>
                  </a:lnTo>
                  <a:lnTo>
                    <a:pt x="1759793" y="4323915"/>
                  </a:lnTo>
                  <a:lnTo>
                    <a:pt x="1805557" y="4332389"/>
                  </a:lnTo>
                  <a:lnTo>
                    <a:pt x="1851650" y="4339906"/>
                  </a:lnTo>
                  <a:lnTo>
                    <a:pt x="1898061" y="4346455"/>
                  </a:lnTo>
                  <a:lnTo>
                    <a:pt x="1944780" y="4352025"/>
                  </a:lnTo>
                  <a:lnTo>
                    <a:pt x="1991795" y="4356607"/>
                  </a:lnTo>
                  <a:lnTo>
                    <a:pt x="2039096" y="4360189"/>
                  </a:lnTo>
                  <a:lnTo>
                    <a:pt x="2086673" y="4362761"/>
                  </a:lnTo>
                  <a:lnTo>
                    <a:pt x="2134515" y="4364312"/>
                  </a:lnTo>
                  <a:lnTo>
                    <a:pt x="2182611" y="4364831"/>
                  </a:lnTo>
                  <a:lnTo>
                    <a:pt x="2230708" y="4364312"/>
                  </a:lnTo>
                  <a:lnTo>
                    <a:pt x="2278550" y="4362761"/>
                  </a:lnTo>
                  <a:lnTo>
                    <a:pt x="2326127" y="4360189"/>
                  </a:lnTo>
                  <a:lnTo>
                    <a:pt x="2373428" y="4356607"/>
                  </a:lnTo>
                  <a:lnTo>
                    <a:pt x="2420443" y="4352025"/>
                  </a:lnTo>
                  <a:lnTo>
                    <a:pt x="2467161" y="4346455"/>
                  </a:lnTo>
                  <a:lnTo>
                    <a:pt x="2513572" y="4339906"/>
                  </a:lnTo>
                  <a:lnTo>
                    <a:pt x="2559664" y="4332389"/>
                  </a:lnTo>
                  <a:lnTo>
                    <a:pt x="2605428" y="4323915"/>
                  </a:lnTo>
                  <a:lnTo>
                    <a:pt x="2650851" y="4314495"/>
                  </a:lnTo>
                  <a:lnTo>
                    <a:pt x="2695925" y="4304139"/>
                  </a:lnTo>
                  <a:lnTo>
                    <a:pt x="2740638" y="4292858"/>
                  </a:lnTo>
                  <a:lnTo>
                    <a:pt x="2784979" y="4280662"/>
                  </a:lnTo>
                  <a:lnTo>
                    <a:pt x="2828938" y="4267563"/>
                  </a:lnTo>
                  <a:lnTo>
                    <a:pt x="2872505" y="4253571"/>
                  </a:lnTo>
                  <a:lnTo>
                    <a:pt x="2915668" y="4238696"/>
                  </a:lnTo>
                  <a:lnTo>
                    <a:pt x="2958416" y="4222949"/>
                  </a:lnTo>
                  <a:lnTo>
                    <a:pt x="3000741" y="4206342"/>
                  </a:lnTo>
                  <a:lnTo>
                    <a:pt x="3042629" y="4188883"/>
                  </a:lnTo>
                  <a:lnTo>
                    <a:pt x="3084072" y="4170585"/>
                  </a:lnTo>
                  <a:lnTo>
                    <a:pt x="3125059" y="4151458"/>
                  </a:lnTo>
                  <a:lnTo>
                    <a:pt x="3165577" y="4131512"/>
                  </a:lnTo>
                  <a:lnTo>
                    <a:pt x="3205618" y="4110758"/>
                  </a:lnTo>
                  <a:lnTo>
                    <a:pt x="3245171" y="4089207"/>
                  </a:lnTo>
                  <a:lnTo>
                    <a:pt x="3284224" y="4066869"/>
                  </a:lnTo>
                  <a:lnTo>
                    <a:pt x="3322767" y="4043755"/>
                  </a:lnTo>
                  <a:lnTo>
                    <a:pt x="3360790" y="4019876"/>
                  </a:lnTo>
                  <a:lnTo>
                    <a:pt x="3398282" y="3995242"/>
                  </a:lnTo>
                  <a:lnTo>
                    <a:pt x="3435232" y="3969864"/>
                  </a:lnTo>
                  <a:lnTo>
                    <a:pt x="3471629" y="3943753"/>
                  </a:lnTo>
                  <a:lnTo>
                    <a:pt x="3507463" y="3916920"/>
                  </a:lnTo>
                  <a:lnTo>
                    <a:pt x="3542724" y="3889374"/>
                  </a:lnTo>
                  <a:lnTo>
                    <a:pt x="3577400" y="3861126"/>
                  </a:lnTo>
                  <a:lnTo>
                    <a:pt x="3611481" y="3832188"/>
                  </a:lnTo>
                  <a:lnTo>
                    <a:pt x="3644957" y="3802570"/>
                  </a:lnTo>
                  <a:lnTo>
                    <a:pt x="3677816" y="3772283"/>
                  </a:lnTo>
                  <a:lnTo>
                    <a:pt x="3710048" y="3741336"/>
                  </a:lnTo>
                  <a:lnTo>
                    <a:pt x="3741642" y="3709742"/>
                  </a:lnTo>
                  <a:lnTo>
                    <a:pt x="3772589" y="3677510"/>
                  </a:lnTo>
                  <a:lnTo>
                    <a:pt x="3802876" y="3644651"/>
                  </a:lnTo>
                  <a:lnTo>
                    <a:pt x="3832494" y="3611176"/>
                  </a:lnTo>
                  <a:lnTo>
                    <a:pt x="3861432" y="3577095"/>
                  </a:lnTo>
                  <a:lnTo>
                    <a:pt x="3889678" y="3542419"/>
                  </a:lnTo>
                  <a:lnTo>
                    <a:pt x="3917224" y="3507160"/>
                  </a:lnTo>
                  <a:lnTo>
                    <a:pt x="3944057" y="3471326"/>
                  </a:lnTo>
                  <a:lnTo>
                    <a:pt x="3970167" y="3434930"/>
                  </a:lnTo>
                  <a:lnTo>
                    <a:pt x="3995544" y="3397981"/>
                  </a:lnTo>
                  <a:lnTo>
                    <a:pt x="4020177" y="3360491"/>
                  </a:lnTo>
                  <a:lnTo>
                    <a:pt x="4044056" y="3322470"/>
                  </a:lnTo>
                  <a:lnTo>
                    <a:pt x="4067169" y="3283928"/>
                  </a:lnTo>
                  <a:lnTo>
                    <a:pt x="4089505" y="3244877"/>
                  </a:lnTo>
                  <a:lnTo>
                    <a:pt x="4111056" y="3205326"/>
                  </a:lnTo>
                  <a:lnTo>
                    <a:pt x="4131809" y="3165288"/>
                  </a:lnTo>
                  <a:lnTo>
                    <a:pt x="4151754" y="3124771"/>
                  </a:lnTo>
                  <a:lnTo>
                    <a:pt x="4170880" y="3083788"/>
                  </a:lnTo>
                  <a:lnTo>
                    <a:pt x="4189177" y="3042348"/>
                  </a:lnTo>
                  <a:lnTo>
                    <a:pt x="4206634" y="3000462"/>
                  </a:lnTo>
                  <a:lnTo>
                    <a:pt x="4223241" y="2958141"/>
                  </a:lnTo>
                  <a:lnTo>
                    <a:pt x="4238987" y="2915395"/>
                  </a:lnTo>
                  <a:lnTo>
                    <a:pt x="4253861" y="2872236"/>
                  </a:lnTo>
                  <a:lnTo>
                    <a:pt x="4267852" y="2828674"/>
                  </a:lnTo>
                  <a:lnTo>
                    <a:pt x="4280950" y="2784719"/>
                  </a:lnTo>
                  <a:lnTo>
                    <a:pt x="4293145" y="2740382"/>
                  </a:lnTo>
                  <a:lnTo>
                    <a:pt x="4304425" y="2695674"/>
                  </a:lnTo>
                  <a:lnTo>
                    <a:pt x="4314780" y="2650605"/>
                  </a:lnTo>
                  <a:lnTo>
                    <a:pt x="4324200" y="2605187"/>
                  </a:lnTo>
                  <a:lnTo>
                    <a:pt x="4332673" y="2559429"/>
                  </a:lnTo>
                  <a:lnTo>
                    <a:pt x="4340189" y="2513343"/>
                  </a:lnTo>
                  <a:lnTo>
                    <a:pt x="4346738" y="2466938"/>
                  </a:lnTo>
                  <a:lnTo>
                    <a:pt x="4352308" y="2420226"/>
                  </a:lnTo>
                  <a:lnTo>
                    <a:pt x="4356889" y="2373218"/>
                  </a:lnTo>
                  <a:lnTo>
                    <a:pt x="4360471" y="2325923"/>
                  </a:lnTo>
                  <a:lnTo>
                    <a:pt x="4363043" y="2278354"/>
                  </a:lnTo>
                  <a:lnTo>
                    <a:pt x="4364593" y="2230519"/>
                  </a:lnTo>
                  <a:lnTo>
                    <a:pt x="4365113" y="2182431"/>
                  </a:lnTo>
                  <a:lnTo>
                    <a:pt x="4364593" y="2134338"/>
                  </a:lnTo>
                  <a:lnTo>
                    <a:pt x="4363043" y="2086501"/>
                  </a:lnTo>
                  <a:lnTo>
                    <a:pt x="4360471" y="2038927"/>
                  </a:lnTo>
                  <a:lnTo>
                    <a:pt x="4356889" y="1991630"/>
                  </a:lnTo>
                  <a:lnTo>
                    <a:pt x="4352308" y="1944619"/>
                  </a:lnTo>
                  <a:lnTo>
                    <a:pt x="4346738" y="1897904"/>
                  </a:lnTo>
                  <a:lnTo>
                    <a:pt x="4340189" y="1851497"/>
                  </a:lnTo>
                  <a:lnTo>
                    <a:pt x="4332673" y="1805408"/>
                  </a:lnTo>
                  <a:lnTo>
                    <a:pt x="4324200" y="1759648"/>
                  </a:lnTo>
                  <a:lnTo>
                    <a:pt x="4314780" y="1714227"/>
                  </a:lnTo>
                  <a:lnTo>
                    <a:pt x="4304425" y="1669156"/>
                  </a:lnTo>
                  <a:lnTo>
                    <a:pt x="4293145" y="1624446"/>
                  </a:lnTo>
                  <a:lnTo>
                    <a:pt x="4280950" y="1580108"/>
                  </a:lnTo>
                  <a:lnTo>
                    <a:pt x="4267852" y="1536151"/>
                  </a:lnTo>
                  <a:lnTo>
                    <a:pt x="4253861" y="1492587"/>
                  </a:lnTo>
                  <a:lnTo>
                    <a:pt x="4238987" y="1449426"/>
                  </a:lnTo>
                  <a:lnTo>
                    <a:pt x="4223241" y="1406680"/>
                  </a:lnTo>
                  <a:lnTo>
                    <a:pt x="4206634" y="1364357"/>
                  </a:lnTo>
                  <a:lnTo>
                    <a:pt x="4189177" y="1322470"/>
                  </a:lnTo>
                  <a:lnTo>
                    <a:pt x="4170880" y="1281029"/>
                  </a:lnTo>
                  <a:lnTo>
                    <a:pt x="4151754" y="1240045"/>
                  </a:lnTo>
                  <a:lnTo>
                    <a:pt x="4131809" y="1199528"/>
                  </a:lnTo>
                  <a:lnTo>
                    <a:pt x="4111056" y="1159488"/>
                  </a:lnTo>
                  <a:lnTo>
                    <a:pt x="4089505" y="1119937"/>
                  </a:lnTo>
                  <a:lnTo>
                    <a:pt x="4067169" y="1080885"/>
                  </a:lnTo>
                  <a:lnTo>
                    <a:pt x="4044056" y="1042343"/>
                  </a:lnTo>
                  <a:lnTo>
                    <a:pt x="4020177" y="1004321"/>
                  </a:lnTo>
                  <a:lnTo>
                    <a:pt x="3995544" y="966831"/>
                  </a:lnTo>
                  <a:lnTo>
                    <a:pt x="3970167" y="929882"/>
                  </a:lnTo>
                  <a:lnTo>
                    <a:pt x="3944057" y="893485"/>
                  </a:lnTo>
                  <a:lnTo>
                    <a:pt x="3917224" y="857652"/>
                  </a:lnTo>
                  <a:lnTo>
                    <a:pt x="3889678" y="822392"/>
                  </a:lnTo>
                  <a:lnTo>
                    <a:pt x="3861432" y="787716"/>
                  </a:lnTo>
                  <a:lnTo>
                    <a:pt x="3832494" y="753636"/>
                  </a:lnTo>
                  <a:lnTo>
                    <a:pt x="3802876" y="720161"/>
                  </a:lnTo>
                  <a:lnTo>
                    <a:pt x="3772589" y="687302"/>
                  </a:lnTo>
                  <a:lnTo>
                    <a:pt x="3741642" y="655070"/>
                  </a:lnTo>
                  <a:lnTo>
                    <a:pt x="3710048" y="623476"/>
                  </a:lnTo>
                  <a:lnTo>
                    <a:pt x="3677816" y="592530"/>
                  </a:lnTo>
                  <a:lnTo>
                    <a:pt x="3644957" y="562243"/>
                  </a:lnTo>
                  <a:lnTo>
                    <a:pt x="3611481" y="532625"/>
                  </a:lnTo>
                  <a:lnTo>
                    <a:pt x="3577400" y="503688"/>
                  </a:lnTo>
                  <a:lnTo>
                    <a:pt x="3542724" y="475441"/>
                  </a:lnTo>
                  <a:lnTo>
                    <a:pt x="3507463" y="447895"/>
                  </a:lnTo>
                  <a:lnTo>
                    <a:pt x="3471629" y="421062"/>
                  </a:lnTo>
                  <a:lnTo>
                    <a:pt x="3435232" y="394952"/>
                  </a:lnTo>
                  <a:lnTo>
                    <a:pt x="3398282" y="369575"/>
                  </a:lnTo>
                  <a:lnTo>
                    <a:pt x="3360790" y="344941"/>
                  </a:lnTo>
                  <a:lnTo>
                    <a:pt x="3322767" y="321063"/>
                  </a:lnTo>
                  <a:lnTo>
                    <a:pt x="3284224" y="297950"/>
                  </a:lnTo>
                  <a:lnTo>
                    <a:pt x="3245171" y="275613"/>
                  </a:lnTo>
                  <a:lnTo>
                    <a:pt x="3205618" y="254062"/>
                  </a:lnTo>
                  <a:lnTo>
                    <a:pt x="3165577" y="233309"/>
                  </a:lnTo>
                  <a:lnTo>
                    <a:pt x="3125059" y="213364"/>
                  </a:lnTo>
                  <a:lnTo>
                    <a:pt x="3084072" y="194237"/>
                  </a:lnTo>
                  <a:lnTo>
                    <a:pt x="3042629" y="175940"/>
                  </a:lnTo>
                  <a:lnTo>
                    <a:pt x="3000741" y="158482"/>
                  </a:lnTo>
                  <a:lnTo>
                    <a:pt x="2958416" y="141875"/>
                  </a:lnTo>
                  <a:lnTo>
                    <a:pt x="2915668" y="126129"/>
                  </a:lnTo>
                  <a:lnTo>
                    <a:pt x="2872505" y="111255"/>
                  </a:lnTo>
                  <a:lnTo>
                    <a:pt x="2828938" y="97263"/>
                  </a:lnTo>
                  <a:lnTo>
                    <a:pt x="2784979" y="84164"/>
                  </a:lnTo>
                  <a:lnTo>
                    <a:pt x="2740638" y="71969"/>
                  </a:lnTo>
                  <a:lnTo>
                    <a:pt x="2695925" y="60689"/>
                  </a:lnTo>
                  <a:lnTo>
                    <a:pt x="2650851" y="50334"/>
                  </a:lnTo>
                  <a:lnTo>
                    <a:pt x="2605428" y="40914"/>
                  </a:lnTo>
                  <a:lnTo>
                    <a:pt x="2559664" y="32440"/>
                  </a:lnTo>
                  <a:lnTo>
                    <a:pt x="2513572" y="24924"/>
                  </a:lnTo>
                  <a:lnTo>
                    <a:pt x="2467161" y="18375"/>
                  </a:lnTo>
                  <a:lnTo>
                    <a:pt x="2420443" y="12805"/>
                  </a:lnTo>
                  <a:lnTo>
                    <a:pt x="2373428" y="8223"/>
                  </a:lnTo>
                  <a:lnTo>
                    <a:pt x="2326127" y="4641"/>
                  </a:lnTo>
                  <a:lnTo>
                    <a:pt x="2278550" y="2070"/>
                  </a:lnTo>
                  <a:lnTo>
                    <a:pt x="2230708" y="519"/>
                  </a:lnTo>
                  <a:lnTo>
                    <a:pt x="21826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33305">
                <a:defRPr/>
              </a:pPr>
              <a:endParaRPr sz="10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object 10">
            <a:extLst>
              <a:ext uri="{FF2B5EF4-FFF2-40B4-BE49-F238E27FC236}">
                <a16:creationId xmlns:a16="http://schemas.microsoft.com/office/drawing/2014/main" id="{5C0DE111-36F8-B851-2BD4-DFD929B42A07}"/>
              </a:ext>
            </a:extLst>
          </p:cNvPr>
          <p:cNvSpPr txBox="1"/>
          <p:nvPr/>
        </p:nvSpPr>
        <p:spPr>
          <a:xfrm>
            <a:off x="6736218" y="3078806"/>
            <a:ext cx="1209037" cy="2039969"/>
          </a:xfrm>
          <a:prstGeom prst="rect">
            <a:avLst/>
          </a:prstGeom>
        </p:spPr>
        <p:txBody>
          <a:bodyPr vert="horz" wrap="square" lIns="0" tIns="7036" rIns="0" bIns="0" rtlCol="0">
            <a:spAutoFit/>
          </a:bodyPr>
          <a:lstStyle/>
          <a:p>
            <a:pPr marL="7408" defTabSz="533305">
              <a:spcBef>
                <a:spcPts val="55"/>
              </a:spcBef>
              <a:defRPr/>
            </a:pPr>
            <a:r>
              <a:rPr lang="es-MX" sz="13210" b="1" spc="-1569">
                <a:solidFill>
                  <a:prstClr val="black"/>
                </a:solidFill>
                <a:latin typeface="Tahoma"/>
                <a:cs typeface="Tahoma"/>
              </a:rPr>
              <a:t>1</a:t>
            </a:r>
            <a:endParaRPr sz="1321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23EF2532-D7C5-8B20-641A-52D09D2487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6899" y="2502064"/>
            <a:ext cx="5328400" cy="11527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3666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985" marR="2540" lvl="0" indent="0" algn="ctr" defTabSz="914400" rtl="0" eaLnBrk="1" fontAlgn="auto" latinLnBrk="0" hangingPunct="1">
              <a:lnSpc>
                <a:spcPts val="2764"/>
              </a:lnSpc>
              <a:spcBef>
                <a:spcPts val="2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-6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Plan Anual de Gestión  PAG </a:t>
            </a:r>
            <a:br>
              <a:rPr kumimoji="0" lang="es-MX" sz="3200" b="1" i="0" u="none" strike="noStrike" kern="1200" cap="none" spc="-6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kumimoji="0" lang="es-MX" sz="3200" b="1" i="0" u="none" strike="noStrike" kern="1200" cap="none" spc="-6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es-MX" sz="3200" b="1" i="0" u="none" strike="noStrike" kern="1200" cap="none" spc="-6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IV </a:t>
            </a:r>
            <a:r>
              <a:rPr kumimoji="0" lang="es-MX" sz="2800" b="1" i="0" u="none" strike="noStrike" kern="1200" cap="none" spc="-6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trimestre</a:t>
            </a:r>
            <a:r>
              <a:rPr kumimoji="0" lang="es-MX" sz="3200" b="1" i="0" u="none" strike="noStrike" kern="1200" cap="none" spc="-6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2024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324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0">
            <a:extLst>
              <a:ext uri="{FF2B5EF4-FFF2-40B4-BE49-F238E27FC236}">
                <a16:creationId xmlns:a16="http://schemas.microsoft.com/office/drawing/2014/main" id="{7CEF418F-569F-E9B1-928D-CE93AC4149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414461" y="505807"/>
            <a:ext cx="4148706" cy="564684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 marR="0" lvl="0" indent="0" algn="ctr" defTabSz="914400" rtl="0" eaLnBrk="1" fontAlgn="auto" latinLnBrk="0" hangingPunct="1">
              <a:lnSpc>
                <a:spcPct val="100000"/>
              </a:lnSpc>
              <a:spcBef>
                <a:spcPts val="8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-3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Grupos de Valor 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02EE2153-B227-407E-0476-C845339BA1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07257" y="4019325"/>
            <a:ext cx="3712210" cy="1870554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L="8255" marR="3175" lvl="0" indent="0" algn="ctr" defTabSz="914400" rtl="0" eaLnBrk="1" fontAlgn="auto" latinLnBrk="0" hangingPunct="1">
              <a:lnSpc>
                <a:spcPct val="107100"/>
              </a:lnSpc>
              <a:spcBef>
                <a:spcPts val="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</a:t>
            </a:r>
            <a:r>
              <a:rPr kumimoji="0" lang="es-CO" sz="1600" b="0" i="0" u="none" strike="noStrike" kern="1200" cap="none" spc="-17" normalizeH="0" baseline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caracterización</a:t>
            </a:r>
            <a:r>
              <a:rPr kumimoji="0" sz="1600" b="0" i="0" u="none" strike="noStrike" kern="1200" cap="none" spc="-1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1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</a:t>
            </a:r>
            <a:r>
              <a:rPr kumimoji="0" lang="es-CO" sz="1600" b="0" i="0" u="none" strike="noStrike" kern="1200" cap="none" spc="-47" normalizeH="0" baseline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grupos</a:t>
            </a:r>
            <a:r>
              <a:rPr kumimoji="0" sz="1600" b="0" i="0" u="none" strike="noStrike" kern="1200" cap="none" spc="-4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1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valor</a:t>
            </a:r>
            <a:r>
              <a:rPr kumimoji="0" lang="es-ES" sz="1600" b="0" i="0" u="none" strike="noStrike" kern="1200" cap="none" spc="-4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sz="1600" b="0" i="0" u="none" strike="noStrike" kern="1200" cap="none" spc="-51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 </a:t>
            </a:r>
            <a:r>
              <a:rPr kumimoji="0" lang="es-CO" sz="1600" b="0" i="0" u="none" strike="noStrike" kern="1200" cap="none" spc="-67" normalizeH="0" baseline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realizó</a:t>
            </a:r>
            <a:r>
              <a:rPr kumimoji="0" sz="1600" b="0" i="0" u="none" strike="noStrike" kern="1200" cap="none" spc="-6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lang="es-CO" sz="1600" b="0" i="0" u="none" strike="noStrike" kern="1200" cap="none" spc="-3" normalizeH="0" baseline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través</a:t>
            </a:r>
            <a:r>
              <a:rPr kumimoji="0" sz="1600" b="0" i="0" u="none" strike="noStrike" kern="1200" cap="none" spc="-3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1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</a:t>
            </a:r>
            <a:r>
              <a:rPr kumimoji="0" lang="es-CO" sz="1600" b="0" i="0" u="none" strike="noStrike" kern="1200" cap="none" spc="-20" normalizeH="0" baseline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medición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1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lang="es-ES" sz="1600" b="0" i="0" u="none" strike="noStrike" kern="1200" cap="none" spc="1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variables</a:t>
            </a:r>
            <a:r>
              <a:rPr kumimoji="0" sz="1600" b="0" i="0" u="none" strike="noStrike" kern="1200" cap="none" spc="-23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3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MX" sz="1600" b="0" i="0" u="none" strike="noStrike" kern="1200" cap="none" spc="-2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buscan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kumimoji="0" lang="es-MX" sz="1600" b="0" i="0" u="none" strike="noStrike" kern="1200" cap="none" spc="-2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focalizar</a:t>
            </a:r>
            <a:r>
              <a:rPr kumimoji="0" lang="es-MX" sz="1600" b="0" i="0" u="none" strike="noStrike" kern="1200" cap="none" spc="-5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sz="1600" b="0" i="0" u="none" strike="noStrike" kern="1200" cap="none" spc="-51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CO" sz="1600" b="0" i="0" u="none" strike="noStrike" kern="1200" cap="none" spc="3" normalizeH="0" baseline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acciones</a:t>
            </a:r>
            <a:r>
              <a:rPr kumimoji="0" sz="1600" b="0" i="0" u="none" strike="noStrike" kern="1200" cap="none" spc="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CO" sz="1600" b="0" i="0" u="none" strike="noStrike" kern="1200" cap="none" spc="-10" normalizeH="0" baseline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tendientes</a:t>
            </a:r>
            <a:r>
              <a:rPr kumimoji="0" sz="1600" b="0" i="0" u="none" strike="noStrike" kern="1200" cap="none" spc="50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0" u="none" strike="noStrike" kern="1200" cap="none" spc="50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</a:t>
            </a:r>
            <a:r>
              <a:rPr kumimoji="0" sz="1600" b="0" i="0" u="none" strike="noStrike" kern="1200" cap="none" spc="40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CO" sz="1600" b="0" i="0" u="none" strike="noStrike" kern="1200" cap="none" spc="-40" normalizeH="0" baseline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mejora</a:t>
            </a:r>
            <a:r>
              <a:rPr kumimoji="0" lang="es-ES" sz="1600" b="0" i="0" u="none" strike="noStrike" kern="1200" cap="none" spc="-4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sz="1600" b="0" i="0" u="none" strike="noStrike" kern="1200" cap="none" spc="-3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CO" sz="1600" b="0" i="0" u="none" strike="noStrike" kern="1200" cap="none" spc="-33" normalizeH="0" baseline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institucional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1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CO" sz="1600" b="0" i="0" u="none" strike="noStrike" kern="1200" cap="none" spc="-7" normalizeH="0" baseline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acuerdo</a:t>
            </a:r>
            <a:r>
              <a:rPr kumimoji="0" sz="1600" b="0" i="0" u="none" strike="noStrike" kern="1200" cap="none" spc="-3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</a:t>
            </a:r>
            <a:r>
              <a:rPr kumimoji="0" sz="1600" b="0" i="0" u="none" strike="noStrike" kern="1200" cap="none" spc="3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CO" sz="1600" b="0" i="0" u="none" strike="noStrike" kern="1200" cap="none" spc="-40" normalizeH="0" baseline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</a:t>
            </a:r>
            <a:r>
              <a:rPr kumimoji="0" lang="es-ES" sz="1600" b="0" i="0" u="none" strike="noStrike" kern="1200" cap="none" spc="-4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sz="1600" b="0" i="0" u="none" strike="noStrike" kern="1200" cap="none" spc="-3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CO" sz="1600" b="0" i="0" u="none" strike="noStrike" kern="1200" cap="none" spc="-10" normalizeH="0" baseline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documento</a:t>
            </a:r>
            <a:r>
              <a:rPr kumimoji="0" sz="1600" b="0" i="0" u="none" strike="noStrike" kern="1200" cap="none" spc="-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1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CO" sz="1600" b="0" i="0" u="none" strike="noStrike" kern="1200" cap="none" spc="-7" normalizeH="0" baseline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adaptación</a:t>
            </a:r>
            <a:r>
              <a:rPr kumimoji="0" lang="es-ES" sz="1600" b="0" i="0" u="none" strike="noStrike" kern="1200" cap="none" spc="-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sz="1600" b="0" i="0" u="none" strike="noStrike" kern="1200" cap="none" spc="1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lang="es-ES" sz="1600" b="0" i="0" u="none" strike="noStrike" kern="1200" cap="none" spc="1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sz="1600" b="0" i="0" u="none" strike="noStrike" kern="1200" cap="none" spc="-51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CO" sz="1600" b="0" i="0" u="none" strike="noStrike" kern="1200" cap="none" spc="-30" normalizeH="0" baseline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Función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CO" sz="1600" b="0" i="0" u="none" strike="noStrike" kern="1200" cap="none" spc="-17" normalizeH="0" baseline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Pública</a:t>
            </a:r>
            <a:r>
              <a:rPr kumimoji="0" sz="1600" b="0" i="0" u="none" strike="noStrike" kern="1200" cap="none" spc="-13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1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</a:t>
            </a:r>
            <a:r>
              <a:rPr kumimoji="0" sz="1600" b="0" i="0" u="none" strike="noStrike" kern="1200" cap="none" spc="40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CO" sz="1600" b="0" i="0" u="none" strike="noStrike" kern="1200" cap="none" spc="-73" normalizeH="0" baseline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guía</a:t>
            </a:r>
            <a:r>
              <a:rPr kumimoji="0" lang="es-ES" sz="1600" b="0" i="0" u="none" strike="noStrike" kern="1200" cap="none" spc="-73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sz="1600" b="0" i="0" u="none" strike="noStrike" kern="1200" cap="none" spc="-70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CO" sz="1600" b="0" i="0" u="none" strike="noStrike" kern="1200" cap="none" spc="-37" normalizeH="0" baseline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metodológica</a:t>
            </a:r>
            <a:r>
              <a:rPr kumimoji="0" sz="1600" b="0" i="0" u="none" strike="noStrike" kern="1200" cap="none" spc="-37" normalizeH="0" baseline="0" noProof="0" dirty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CF98F97C-04A4-43B5-68E7-D95B5CA87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19744" y="1508813"/>
            <a:ext cx="2513086" cy="158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015A0810-3159-507D-1989-E519B92FCCA7}"/>
              </a:ext>
            </a:extLst>
          </p:cNvPr>
          <p:cNvSpPr txBox="1">
            <a:spLocks/>
          </p:cNvSpPr>
          <p:nvPr/>
        </p:nvSpPr>
        <p:spPr>
          <a:xfrm>
            <a:off x="5434253" y="3262114"/>
            <a:ext cx="1912129" cy="267231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>
            <a:defPPr>
              <a:defRPr lang="en-US"/>
            </a:defPPr>
            <a:lvl1pPr marL="354771" marR="3387" indent="-346727">
              <a:lnSpc>
                <a:spcPct val="114399"/>
              </a:lnSpc>
              <a:spcBef>
                <a:spcPts val="63"/>
              </a:spcBef>
              <a:defRPr sz="1600" b="1" spc="10">
                <a:solidFill>
                  <a:srgbClr val="3C6B9D"/>
                </a:solidFill>
                <a:latin typeface="Bookman Old Style" panose="02050604050505020204" pitchFamily="18" charset="0"/>
                <a:cs typeface="Arial"/>
              </a:defRPr>
            </a:lvl1pPr>
          </a:lstStyle>
          <a:p>
            <a:pPr marL="354771" marR="3387" lvl="0" indent="-346727" algn="l" defTabSz="914400" rtl="0" eaLnBrk="1" fontAlgn="auto" latinLnBrk="0" hangingPunct="1">
              <a:lnSpc>
                <a:spcPct val="114399"/>
              </a:lnSpc>
              <a:spcBef>
                <a:spcPts val="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600" b="1" i="0" u="none" strike="noStrike" kern="1200" cap="none" spc="10" normalizeH="0" baseline="0" noProof="0" dirty="0">
                <a:ln>
                  <a:noFill/>
                </a:ln>
                <a:solidFill>
                  <a:srgbClr val="3C6B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ALTA DIRECCIÓN</a:t>
            </a: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CF4EE7AB-CCFB-95EA-7755-B5E8791DFF81}"/>
              </a:ext>
            </a:extLst>
          </p:cNvPr>
          <p:cNvSpPr txBox="1"/>
          <p:nvPr/>
        </p:nvSpPr>
        <p:spPr>
          <a:xfrm>
            <a:off x="9029480" y="3151133"/>
            <a:ext cx="2111230" cy="547949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>
            <a:defPPr>
              <a:defRPr lang="en-US"/>
            </a:defPPr>
            <a:lvl1pPr marL="354771" marR="3387" indent="-346727">
              <a:lnSpc>
                <a:spcPct val="114399"/>
              </a:lnSpc>
              <a:spcBef>
                <a:spcPts val="63"/>
              </a:spcBef>
              <a:defRPr sz="1600" b="1" spc="10">
                <a:solidFill>
                  <a:srgbClr val="3C6B9D"/>
                </a:solidFill>
                <a:latin typeface="Bookman Old Style" panose="02050604050505020204" pitchFamily="18" charset="0"/>
                <a:cs typeface="Arial"/>
              </a:defRPr>
            </a:lvl1pPr>
          </a:lstStyle>
          <a:p>
            <a:pPr marL="354771" marR="3387" lvl="0" indent="-346727" algn="l" defTabSz="914400" rtl="0" eaLnBrk="1" fontAlgn="auto" latinLnBrk="0" hangingPunct="1">
              <a:lnSpc>
                <a:spcPct val="114399"/>
              </a:lnSpc>
              <a:spcBef>
                <a:spcPts val="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10" normalizeH="0" baseline="0" noProof="0" dirty="0">
                <a:ln>
                  <a:noFill/>
                </a:ln>
                <a:solidFill>
                  <a:srgbClr val="3C6B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FUNCIONARIOS DE  LA ENTIDAD</a:t>
            </a:r>
          </a:p>
        </p:txBody>
      </p:sp>
      <p:pic>
        <p:nvPicPr>
          <p:cNvPr id="21" name="Picture 2" descr="Todos las entidades de servicios de salud.">
            <a:extLst>
              <a:ext uri="{FF2B5EF4-FFF2-40B4-BE49-F238E27FC236}">
                <a16:creationId xmlns:a16="http://schemas.microsoft.com/office/drawing/2014/main" id="{0610053F-C0A3-CD02-CB11-525C3AF3D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67" y="3858076"/>
            <a:ext cx="2665060" cy="152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Toda la ciudadania del territorio nacional.">
            <a:extLst>
              <a:ext uri="{FF2B5EF4-FFF2-40B4-BE49-F238E27FC236}">
                <a16:creationId xmlns:a16="http://schemas.microsoft.com/office/drawing/2014/main" id="{69D2C9F7-989A-5330-51E0-00806B289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744" y="3869027"/>
            <a:ext cx="2513086" cy="152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ject 14">
            <a:extLst>
              <a:ext uri="{FF2B5EF4-FFF2-40B4-BE49-F238E27FC236}">
                <a16:creationId xmlns:a16="http://schemas.microsoft.com/office/drawing/2014/main" id="{DFDCC0EB-D80E-5BEB-E6C9-1B8A1854467B}"/>
              </a:ext>
            </a:extLst>
          </p:cNvPr>
          <p:cNvSpPr txBox="1"/>
          <p:nvPr/>
        </p:nvSpPr>
        <p:spPr>
          <a:xfrm>
            <a:off x="5774633" y="5518389"/>
            <a:ext cx="1340493" cy="26026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30" normalizeH="0" baseline="0" noProof="0" dirty="0">
                <a:ln>
                  <a:noFill/>
                </a:ln>
                <a:solidFill>
                  <a:srgbClr val="3C6B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kumimoji="0" sz="1600" b="1" i="0" u="none" strike="noStrike" kern="1200" cap="none" spc="83" normalizeH="0" baseline="0" noProof="0" dirty="0">
                <a:ln>
                  <a:noFill/>
                </a:ln>
                <a:solidFill>
                  <a:srgbClr val="3C6B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sz="1600" b="1" i="0" u="none" strike="noStrike" kern="1200" cap="none" spc="-90" normalizeH="0" baseline="0" noProof="0" dirty="0">
                <a:ln>
                  <a:noFill/>
                </a:ln>
                <a:solidFill>
                  <a:srgbClr val="3C6B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sz="1600" b="1" i="0" u="none" strike="noStrike" kern="1200" cap="none" spc="83" normalizeH="0" baseline="0" noProof="0" dirty="0">
                <a:ln>
                  <a:noFill/>
                </a:ln>
                <a:solidFill>
                  <a:srgbClr val="3C6B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sz="1600" b="1" i="0" u="none" strike="noStrike" kern="1200" cap="none" spc="-76" normalizeH="0" baseline="0" noProof="0" dirty="0">
                <a:ln>
                  <a:noFill/>
                </a:ln>
                <a:solidFill>
                  <a:srgbClr val="3C6B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sz="1600" b="1" i="0" u="none" strike="noStrike" kern="1200" cap="none" spc="-57" normalizeH="0" baseline="0" noProof="0" dirty="0">
                <a:ln>
                  <a:noFill/>
                </a:ln>
                <a:solidFill>
                  <a:srgbClr val="3C6B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sz="1600" b="1" i="0" u="none" strike="noStrike" kern="1200" cap="none" spc="27" normalizeH="0" baseline="0" noProof="0" dirty="0">
                <a:ln>
                  <a:noFill/>
                </a:ln>
                <a:solidFill>
                  <a:srgbClr val="3C6B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</a:t>
            </a:r>
            <a:r>
              <a:rPr kumimoji="0" sz="1600" b="1" i="0" u="none" strike="noStrike" kern="1200" cap="none" spc="-190" normalizeH="0" baseline="0" noProof="0" dirty="0">
                <a:ln>
                  <a:noFill/>
                </a:ln>
                <a:solidFill>
                  <a:srgbClr val="3C6B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7DBE4BCC-3FB3-F176-73C7-CE91586AEF50}"/>
              </a:ext>
            </a:extLst>
          </p:cNvPr>
          <p:cNvSpPr txBox="1"/>
          <p:nvPr/>
        </p:nvSpPr>
        <p:spPr>
          <a:xfrm>
            <a:off x="9138289" y="5418207"/>
            <a:ext cx="1893613" cy="549552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354771" marR="3387" lvl="0" indent="-346727" algn="l" defTabSz="914400" rtl="0" eaLnBrk="1" fontAlgn="auto" latinLnBrk="0" hangingPunct="1">
              <a:lnSpc>
                <a:spcPct val="114399"/>
              </a:lnSpc>
              <a:spcBef>
                <a:spcPts val="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10" normalizeH="0" baseline="0" noProof="0" dirty="0">
                <a:ln>
                  <a:noFill/>
                </a:ln>
                <a:solidFill>
                  <a:srgbClr val="3C6B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CIUDADAN</a:t>
            </a:r>
            <a:r>
              <a:rPr kumimoji="0" lang="es-MX" sz="1600" b="1" i="0" u="none" strike="noStrike" kern="1200" cap="none" spc="10" normalizeH="0" baseline="0" noProof="0" dirty="0">
                <a:ln>
                  <a:noFill/>
                </a:ln>
                <a:solidFill>
                  <a:srgbClr val="3C6B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</a:t>
            </a:r>
            <a:r>
              <a:rPr kumimoji="0" sz="1600" b="1" i="0" u="none" strike="noStrike" kern="1200" cap="none" spc="10" normalizeH="0" baseline="0" noProof="0" dirty="0">
                <a:ln>
                  <a:noFill/>
                </a:ln>
                <a:solidFill>
                  <a:srgbClr val="3C6B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sz="1600" b="1" i="0" u="none" strike="noStrike" kern="1200" cap="none" spc="-70" normalizeH="0" baseline="0" noProof="0" dirty="0">
                <a:ln>
                  <a:noFill/>
                </a:ln>
                <a:solidFill>
                  <a:srgbClr val="3C6B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1" i="0" u="none" strike="noStrike" kern="1200" cap="none" spc="-13" normalizeH="0" baseline="0" noProof="0" dirty="0">
                <a:ln>
                  <a:noFill/>
                </a:ln>
                <a:solidFill>
                  <a:srgbClr val="3C6B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</a:t>
            </a:r>
            <a:r>
              <a:rPr kumimoji="0" sz="1600" b="1" i="0" u="none" strike="noStrike" kern="1200" cap="none" spc="-427" normalizeH="0" baseline="0" noProof="0" dirty="0">
                <a:ln>
                  <a:noFill/>
                </a:ln>
                <a:solidFill>
                  <a:srgbClr val="3C6B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1" i="0" u="none" strike="noStrike" kern="1200" cap="none" spc="-73" normalizeH="0" baseline="0" noProof="0" dirty="0">
                <a:ln>
                  <a:noFill/>
                </a:ln>
                <a:solidFill>
                  <a:srgbClr val="3C6B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C496C990-B406-2E86-D981-C1F193ED9CC1}"/>
              </a:ext>
            </a:extLst>
          </p:cNvPr>
          <p:cNvSpPr txBox="1"/>
          <p:nvPr/>
        </p:nvSpPr>
        <p:spPr>
          <a:xfrm>
            <a:off x="1997986" y="6156865"/>
            <a:ext cx="8196028" cy="490113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044" marR="3387" lvl="0" indent="-423" algn="ctr" defTabSz="914400" rtl="0" eaLnBrk="1" fontAlgn="auto" latinLnBrk="0" hangingPunct="1">
              <a:lnSpc>
                <a:spcPct val="116599"/>
              </a:lnSpc>
              <a:spcBef>
                <a:spcPts val="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0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sz="1400" b="0" i="0" u="none" strike="noStrike" kern="1200" cap="none" spc="33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información </a:t>
            </a:r>
            <a:r>
              <a:rPr kumimoji="0" sz="1400" b="0" i="0" u="none" strike="noStrike" kern="1200" cap="none" spc="10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relacionada </a:t>
            </a:r>
            <a:r>
              <a:rPr kumimoji="0" sz="1400" b="0" i="0" u="none" strike="noStrike" kern="1200" cap="none" spc="27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</a:t>
            </a: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 </a:t>
            </a:r>
            <a:r>
              <a:rPr kumimoji="0" sz="1400" b="0" i="0" u="none" strike="noStrike" kern="1200" cap="none" spc="27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diferentes </a:t>
            </a:r>
            <a:r>
              <a:rPr kumimoji="0" sz="1400" b="0" i="0" u="none" strike="noStrike" kern="1200" cap="none" spc="-30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Planes </a:t>
            </a:r>
            <a:r>
              <a:rPr kumimoji="0" sz="1400" b="0" i="0" u="none" strike="noStrike" kern="1200" cap="none" spc="-27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1200" cap="none" spc="-7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Estratégicos </a:t>
            </a:r>
            <a:r>
              <a:rPr kumimoji="0" sz="1400" b="0" i="0" u="none" strike="noStrike" kern="1200" cap="none" spc="13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Institucionales </a:t>
            </a:r>
            <a:r>
              <a:rPr kumimoji="0" sz="1400" b="0" i="0" u="none" strike="noStrike" kern="1200" cap="none" spc="-30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</a:t>
            </a:r>
            <a:r>
              <a:rPr kumimoji="0" sz="1400" b="0" i="0" u="none" strike="noStrike" kern="1200" cap="none" spc="7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utiliza </a:t>
            </a:r>
            <a:r>
              <a:rPr kumimoji="0" sz="1400" b="0" i="0" u="none" strike="noStrike" kern="1200" cap="none" spc="40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</a:t>
            </a:r>
            <a:r>
              <a:rPr kumimoji="0" sz="1400" b="0" i="0" u="none" strike="noStrike" kern="1200" cap="none" spc="17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consulta </a:t>
            </a:r>
            <a:r>
              <a:rPr kumimoji="0" sz="1400" b="0" i="0" u="none" strike="noStrike" kern="1200" cap="none" spc="-60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</a:t>
            </a:r>
            <a:r>
              <a:rPr kumimoji="0" sz="1400" b="0" i="0" u="none" strike="noStrike" kern="1200" cap="none" spc="-57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1200" cap="none" spc="20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seguimiento</a:t>
            </a:r>
            <a:r>
              <a:rPr kumimoji="0" sz="1400" b="0" i="0" u="none" strike="noStrike" kern="1200" cap="none" spc="-7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1200" cap="none" spc="33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</a:t>
            </a:r>
            <a:r>
              <a:rPr kumimoji="0" sz="1400" b="0" i="0" u="none" strike="noStrike" kern="1200" cap="none" spc="-3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</a:t>
            </a:r>
            <a:r>
              <a:rPr kumimoji="0" sz="1400" b="0" i="0" u="none" strike="noStrike" kern="1200" cap="none" spc="-3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1200" cap="none" spc="30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grupos</a:t>
            </a:r>
            <a:r>
              <a:rPr kumimoji="0" sz="1400" b="0" i="0" u="none" strike="noStrike" kern="1200" cap="none" spc="-3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1200" cap="none" spc="33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</a:t>
            </a:r>
            <a:r>
              <a:rPr kumimoji="0" sz="1400" b="0" i="0" u="none" strike="noStrike" kern="1200" cap="none" spc="-3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1200" cap="none" spc="7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valor</a:t>
            </a:r>
            <a:r>
              <a:rPr kumimoji="0" sz="1400" b="0" i="0" u="none" strike="noStrike" kern="1200" cap="none" spc="-3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sz="1400" b="0" i="0" u="none" strike="noStrike" kern="1200" cap="none" spc="27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interés</a:t>
            </a:r>
            <a:r>
              <a:rPr kumimoji="0" sz="1400" b="0" i="0" u="none" strike="noStrike" kern="1200" cap="none" spc="-3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1200" cap="none" spc="17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identificados</a:t>
            </a:r>
            <a:r>
              <a:rPr kumimoji="0" sz="1400" b="0" i="0" u="none" strike="noStrike" kern="1200" cap="none" spc="-7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1200" cap="none" spc="-60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</a:t>
            </a:r>
            <a:r>
              <a:rPr kumimoji="0" sz="1400" b="0" i="0" u="none" strike="noStrike" kern="1200" cap="none" spc="-423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1200" cap="none" spc="7" normalizeH="0" baseline="0" noProof="0">
                <a:ln>
                  <a:noFill/>
                </a:ln>
                <a:solidFill>
                  <a:srgbClr val="110C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relacionados.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4FD6B4EF-88B5-0EF8-FCD8-9259470079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5568" y="1676573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ómo hacer eficaz el comité de dirección? | Jorge Iván Gómez">
            <a:extLst>
              <a:ext uri="{FF2B5EF4-FFF2-40B4-BE49-F238E27FC236}">
                <a16:creationId xmlns:a16="http://schemas.microsoft.com/office/drawing/2014/main" id="{812D652E-D7A9-A5D4-EADB-43341A52D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67" y="146551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76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5C9CDAEB-30D6-8E43-DFCC-979A3549B88E}"/>
              </a:ext>
            </a:extLst>
          </p:cNvPr>
          <p:cNvSpPr txBox="1">
            <a:spLocks/>
          </p:cNvSpPr>
          <p:nvPr/>
        </p:nvSpPr>
        <p:spPr>
          <a:xfrm>
            <a:off x="519674" y="2394470"/>
            <a:ext cx="3712210" cy="35236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0583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133"/>
              </a:spcBef>
            </a:pPr>
            <a:r>
              <a:rPr lang="es-419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Son poblaciones cuyas condiciones y prácticas sociales, culturales y económicas, los distinguen del resto de la sociedad y que han mantenido su identidad a lo largo de la historia, como sujetos colectivos que aducen un origen, una historia y unas características culturales propias, que están dadas en sus cosmovisiones, costumbres y tradiciones.</a:t>
            </a:r>
            <a:br>
              <a:rPr lang="es-419" sz="1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</a:br>
            <a:br>
              <a:rPr lang="es-419" sz="900" b="1" i="1" dirty="0">
                <a:solidFill>
                  <a:srgbClr val="00485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419" sz="9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https://www.minsalud.gov.co/proteccionsocial/promocion-social/Paginas/grupos-etnicos.aspx</a:t>
            </a:r>
            <a:br>
              <a:rPr lang="es-419" sz="9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s-419" sz="9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419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https://www.supersalud.gov.co/es-co/atencion-ciudadano/informacion-para-poblacion-vulnerable</a:t>
            </a:r>
            <a:r>
              <a:rPr lang="es-419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0B7CCA4-A6A5-D00D-3654-C7F75FC00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/>
        </p:nvGraphicFramePr>
        <p:xfrm>
          <a:off x="4852447" y="1855744"/>
          <a:ext cx="6655319" cy="215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CE5B927-85B5-23F1-AD46-9622A723B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/>
        </p:nvGraphicFramePr>
        <p:xfrm>
          <a:off x="4852448" y="4332060"/>
          <a:ext cx="6655319" cy="215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object 10">
            <a:extLst>
              <a:ext uri="{FF2B5EF4-FFF2-40B4-BE49-F238E27FC236}">
                <a16:creationId xmlns:a16="http://schemas.microsoft.com/office/drawing/2014/main" id="{F246B012-66E9-EB70-292E-13816E326B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184636" y="510717"/>
            <a:ext cx="6270278" cy="564684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8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-3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Grupos Poblacionales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22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20;p15">
            <a:extLst>
              <a:ext uri="{FF2B5EF4-FFF2-40B4-BE49-F238E27FC236}">
                <a16:creationId xmlns:a16="http://schemas.microsoft.com/office/drawing/2014/main" id="{FD91AFBB-1390-43E8-90B1-DBA7D6A5C7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7248" y="400425"/>
            <a:ext cx="9799370" cy="541337"/>
          </a:xfrm>
          <a:prstGeom prst="rect">
            <a:avLst/>
          </a:prstGeom>
          <a:noFill/>
          <a:ln>
            <a:noFill/>
            <a:prstDash/>
          </a:ln>
          <a:effectLst>
            <a:outerShdw blurRad="57150" dist="57150" dir="5880000" sx="1000" sy="1000" algn="bl" rotWithShape="0">
              <a:srgbClr val="000000"/>
            </a:outerShdw>
          </a:effectLst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>
              <a:tabLst>
                <a:tab pos="1436688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6688" algn="l"/>
              </a:tabLst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¿Cuánto Avanzó le Entidad en la Ejecución del PAG?</a:t>
            </a:r>
            <a:endParaRPr kumimoji="0" lang="es-MX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 descr="Manos sosteniendo el concepto de resolución de problemas de negocios de rompecabezas">
            <a:extLst>
              <a:ext uri="{FF2B5EF4-FFF2-40B4-BE49-F238E27FC236}">
                <a16:creationId xmlns:a16="http://schemas.microsoft.com/office/drawing/2014/main" id="{C69897A0-65B9-40DA-954C-C730F3CE8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r="14796"/>
          <a:stretch/>
        </p:blipFill>
        <p:spPr bwMode="auto">
          <a:xfrm>
            <a:off x="0" y="1358283"/>
            <a:ext cx="5096933" cy="54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0A0AAA5D-085E-1FB8-E18F-3E20402168F1}"/>
              </a:ext>
            </a:extLst>
          </p:cNvPr>
          <p:cNvSpPr txBox="1"/>
          <p:nvPr/>
        </p:nvSpPr>
        <p:spPr>
          <a:xfrm>
            <a:off x="5623676" y="2191089"/>
            <a:ext cx="5535556" cy="351692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indent="-635" algn="ctr">
              <a:lnSpc>
                <a:spcPct val="115199"/>
              </a:lnSpc>
              <a:spcBef>
                <a:spcPts val="100"/>
              </a:spcBef>
              <a:defRPr/>
            </a:pPr>
            <a:r>
              <a:rPr kumimoji="0" lang="es-MX" sz="2000" b="0" i="0" u="none" strike="noStrike" kern="1200" cap="none" spc="-5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Los </a:t>
            </a:r>
            <a:r>
              <a:rPr kumimoji="0" lang="es-MX" sz="2000" b="0" i="0" u="none" strike="noStrike" kern="1200" cap="none" spc="-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resultados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</a:t>
            </a:r>
            <a:r>
              <a:rPr kumimoji="0" lang="es-MX" sz="2000" b="0" i="0" u="none" strike="noStrike" kern="1200" cap="none" spc="-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obtenidos</a:t>
            </a:r>
            <a:r>
              <a:rPr kumimoji="0" lang="es-MX" sz="2000" b="0" i="0" u="none" strike="noStrike" kern="1200" cap="none" spc="-36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</a:t>
            </a:r>
            <a:r>
              <a:rPr kumimoji="0" lang="es-MX" sz="2000" b="0" i="0" u="none" strike="noStrike" kern="1200" cap="none" spc="-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contribuyeron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</a:t>
            </a:r>
            <a:r>
              <a:rPr kumimoji="0" lang="es-MX" sz="2000" b="0" i="0" u="none" strike="noStrike" kern="1200" cap="none" spc="-7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a</a:t>
            </a:r>
            <a:r>
              <a:rPr kumimoji="0" lang="es-MX" sz="2000" b="0" i="0" u="none" strike="noStrike" kern="1200" cap="none" spc="10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l </a:t>
            </a:r>
            <a:r>
              <a:rPr kumimoji="0" lang="es-MX" sz="2000" b="0" i="0" u="none" strike="noStrike" kern="1200" cap="none" spc="-14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cumplimiento</a:t>
            </a:r>
            <a:r>
              <a:rPr lang="es-MX" sz="2000" dirty="0">
                <a:solidFill>
                  <a:prstClr val="black"/>
                </a:solidFill>
                <a:latin typeface="Verdana"/>
                <a:ea typeface="Verdana"/>
                <a:cs typeface="Arial"/>
              </a:rPr>
              <a:t> </a:t>
            </a:r>
            <a:r>
              <a:rPr kumimoji="0" lang="es-MX" sz="2000" b="0" i="0" u="none" strike="noStrike" kern="1200" cap="none" spc="-36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</a:t>
            </a:r>
            <a:r>
              <a:rPr lang="es-MX" sz="2000" spc="-50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de  los  Objetivos  </a:t>
            </a:r>
            <a:r>
              <a:rPr lang="es-MX" sz="2000" spc="-95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de  Desarrollo Sostenible, Objetivos Estratégicos, procesos </a:t>
            </a:r>
            <a:r>
              <a:rPr kumimoji="0" lang="es-MX" sz="2000" b="0" i="0" u="none" strike="noStrike" kern="1200" cap="none" spc="-7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y</a:t>
            </a:r>
            <a:r>
              <a:rPr lang="es-MX" sz="2000" spc="-75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 </a:t>
            </a:r>
            <a:r>
              <a:rPr kumimoji="0" lang="es-MX" sz="2000" b="0" i="0" u="none" strike="noStrike" kern="1200" cap="none" spc="-7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p</a:t>
            </a:r>
            <a:r>
              <a:rPr kumimoji="0" lang="es-MX" sz="2000" b="0" i="0" u="none" strike="noStrike" kern="1200" cap="none" spc="-5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r</a:t>
            </a:r>
            <a:r>
              <a:rPr kumimoji="0" lang="es-MX" sz="2000" b="0" i="0" u="none" strike="noStrike" kern="1200" cap="none" spc="-1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o</a:t>
            </a:r>
            <a:r>
              <a:rPr kumimoji="0" lang="es-MX" sz="2000" b="0" i="0" u="none" strike="noStrike" kern="1200" cap="none" spc="-2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c</a:t>
            </a:r>
            <a:r>
              <a:rPr kumimoji="0" lang="es-MX" sz="2000" b="0" i="0" u="none" strike="noStrike" kern="1200" cap="none" spc="-10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e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d</a:t>
            </a:r>
            <a:r>
              <a:rPr kumimoji="0" lang="es-MX" sz="2000" b="0" i="0" u="none" strike="noStrike" kern="1200" cap="none" spc="5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i</a:t>
            </a:r>
            <a:r>
              <a:rPr kumimoji="0" lang="es-MX" sz="2000" b="0" i="0" u="none" strike="noStrike" kern="1200" cap="none" spc="-4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m</a:t>
            </a:r>
            <a:r>
              <a:rPr kumimoji="0" lang="es-MX" sz="2000" b="0" i="0" u="none" strike="noStrike" kern="1200" cap="none" spc="5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i</a:t>
            </a:r>
            <a:r>
              <a:rPr kumimoji="0" lang="es-MX" sz="2000" b="0" i="0" u="none" strike="noStrike" kern="1200" cap="none" spc="-10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e</a:t>
            </a:r>
            <a:r>
              <a:rPr kumimoji="0" lang="es-MX" sz="2000" b="0" i="0" u="none" strike="noStrike" kern="1200" cap="none" spc="-4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n</a:t>
            </a:r>
            <a:r>
              <a:rPr kumimoji="0" lang="es-MX" sz="2000" b="0" i="0" u="none" strike="noStrike" kern="1200" cap="none" spc="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t</a:t>
            </a:r>
            <a:r>
              <a:rPr kumimoji="0" lang="es-MX" sz="2000" b="0" i="0" u="none" strike="noStrike" kern="1200" cap="none" spc="-1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o</a:t>
            </a:r>
            <a:r>
              <a:rPr kumimoji="0" lang="es-MX" sz="2000" b="0" i="0" u="none" strike="noStrike" kern="1200" cap="none" spc="-9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s</a:t>
            </a:r>
            <a:r>
              <a:rPr kumimoji="0" lang="es-MX" sz="2000" b="0" i="0" u="none" strike="noStrike" kern="1200" cap="none" spc="-36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d</a:t>
            </a:r>
            <a:r>
              <a:rPr kumimoji="0" lang="es-MX" sz="2000" b="0" i="0" u="none" strike="noStrike" kern="1200" cap="none" spc="-10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e</a:t>
            </a:r>
            <a:r>
              <a:rPr kumimoji="0" lang="es-MX" sz="2000" b="0" i="0" u="none" strike="noStrike" kern="1200" cap="none" spc="-36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</a:t>
            </a:r>
            <a:r>
              <a:rPr kumimoji="0" lang="es-MX" sz="2000" b="0" i="0" u="none" strike="noStrike" kern="1200" cap="none" spc="7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l</a:t>
            </a:r>
            <a:r>
              <a:rPr kumimoji="0" lang="es-MX" sz="2000" b="0" i="0" u="none" strike="noStrike" kern="1200" cap="none" spc="-7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a</a:t>
            </a:r>
            <a:r>
              <a:rPr kumimoji="0" lang="es-MX" sz="2000" b="0" i="0" u="none" strike="noStrike" kern="1200" cap="none" spc="-36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</a:t>
            </a:r>
            <a:r>
              <a:rPr lang="es-MX" sz="2000" spc="-80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S</a:t>
            </a:r>
            <a:r>
              <a:rPr lang="es-MX" sz="2000" spc="-50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u</a:t>
            </a:r>
            <a:r>
              <a:rPr lang="es-MX" sz="2000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p</a:t>
            </a:r>
            <a:r>
              <a:rPr lang="es-MX" sz="2000" spc="-105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e</a:t>
            </a:r>
            <a:r>
              <a:rPr lang="es-MX" sz="2000" spc="-50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r</a:t>
            </a:r>
            <a:r>
              <a:rPr lang="es-MX" sz="2000" spc="50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i</a:t>
            </a:r>
            <a:r>
              <a:rPr lang="es-MX" sz="2000" spc="-40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n</a:t>
            </a:r>
            <a:r>
              <a:rPr lang="es-MX" sz="2000" spc="5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t</a:t>
            </a:r>
            <a:r>
              <a:rPr lang="es-MX" sz="2000" spc="-105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e</a:t>
            </a:r>
            <a:r>
              <a:rPr lang="es-MX" sz="2000" spc="-40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n</a:t>
            </a:r>
            <a:r>
              <a:rPr lang="es-MX" sz="2000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d</a:t>
            </a:r>
            <a:r>
              <a:rPr lang="es-MX" sz="2000" spc="-105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e</a:t>
            </a:r>
            <a:r>
              <a:rPr lang="es-MX" sz="2000" spc="-40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n</a:t>
            </a:r>
            <a:r>
              <a:rPr lang="es-MX" sz="2000" spc="-25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c</a:t>
            </a:r>
            <a:r>
              <a:rPr lang="es-MX" sz="2000" spc="50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i</a:t>
            </a:r>
            <a:r>
              <a:rPr lang="es-MX" sz="2000" spc="-50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a </a:t>
            </a:r>
            <a:r>
              <a:rPr lang="es-MX" sz="2000" spc="-75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Na</a:t>
            </a:r>
            <a:r>
              <a:rPr lang="es-MX" sz="2000" spc="-25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c</a:t>
            </a:r>
            <a:r>
              <a:rPr lang="es-MX" sz="2000" spc="50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i</a:t>
            </a:r>
            <a:r>
              <a:rPr lang="es-MX" sz="2000" spc="-10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o</a:t>
            </a:r>
            <a:r>
              <a:rPr lang="es-MX" sz="2000" spc="-40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n</a:t>
            </a:r>
            <a:r>
              <a:rPr lang="es-MX" sz="2000" spc="-75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a</a:t>
            </a:r>
            <a:r>
              <a:rPr lang="es-MX" sz="2000" spc="80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l</a:t>
            </a:r>
            <a:r>
              <a:rPr kumimoji="0" lang="es-MX" sz="2000" b="0" i="0" u="none" strike="noStrike" kern="1200" cap="none" spc="-36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d</a:t>
            </a:r>
            <a:r>
              <a:rPr kumimoji="0" lang="es-MX" sz="2000" b="0" i="0" u="none" strike="noStrike" kern="1200" cap="none" spc="-10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e</a:t>
            </a:r>
            <a:r>
              <a:rPr kumimoji="0" lang="es-MX" sz="2000" b="0" i="0" u="none" strike="noStrike" kern="1200" cap="none" spc="-36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</a:t>
            </a:r>
            <a:r>
              <a:rPr kumimoji="0" lang="es-MX" sz="2000" b="0" i="0" u="none" strike="noStrike" kern="1200" cap="none" spc="-8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S</a:t>
            </a:r>
            <a:r>
              <a:rPr kumimoji="0" lang="es-MX" sz="2000" b="0" i="0" u="none" strike="noStrike" kern="1200" cap="none" spc="-7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a</a:t>
            </a:r>
            <a:r>
              <a:rPr kumimoji="0" lang="es-MX" sz="2000" b="0" i="0" u="none" strike="noStrike" kern="1200" cap="none" spc="7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l</a:t>
            </a:r>
            <a:r>
              <a:rPr kumimoji="0" lang="es-MX" sz="2000" b="0" i="0" u="none" strike="noStrike" kern="1200" cap="none" spc="-5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u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d</a:t>
            </a:r>
            <a:r>
              <a:rPr kumimoji="0" lang="es-MX" sz="2000" b="0" i="0" u="none" strike="noStrike" kern="1200" cap="none" spc="-17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,</a:t>
            </a:r>
            <a:r>
              <a:rPr kumimoji="0" lang="es-MX" sz="2000" b="0" i="0" u="none" strike="noStrike" kern="1200" cap="none" spc="-36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</a:t>
            </a:r>
            <a:r>
              <a:rPr kumimoji="0" lang="es-MX" sz="2000" b="0" i="0" u="none" strike="noStrike" kern="1200" cap="none" spc="-10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e</a:t>
            </a:r>
            <a:r>
              <a:rPr kumimoji="0" lang="es-MX" sz="2000" b="0" i="0" u="none" strike="noStrike" kern="1200" cap="none" spc="-3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n</a:t>
            </a:r>
            <a:r>
              <a:rPr kumimoji="0" lang="es-MX" sz="2000" b="0" i="0" u="none" strike="noStrike" kern="1200" cap="none" spc="-36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</a:t>
            </a:r>
            <a:r>
              <a:rPr kumimoji="0" lang="es-MX" sz="2000" b="0" i="0" u="none" strike="noStrike" kern="1200" cap="none" spc="-2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c</a:t>
            </a:r>
            <a:r>
              <a:rPr kumimoji="0" lang="es-MX" sz="2000" b="0" i="0" u="none" strike="noStrike" kern="1200" cap="none" spc="-1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o</a:t>
            </a:r>
            <a:r>
              <a:rPr kumimoji="0" lang="es-MX" sz="2000" b="0" i="0" u="none" strike="noStrike" kern="1200" cap="none" spc="-4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n</a:t>
            </a:r>
            <a:r>
              <a:rPr kumimoji="0" lang="es-MX" sz="2000" b="0" i="0" u="none" strike="noStrike" kern="1200" cap="none" spc="-2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c</a:t>
            </a:r>
            <a:r>
              <a:rPr kumimoji="0" lang="es-MX" sz="2000" b="0" i="0" u="none" strike="noStrike" kern="1200" cap="none" spc="-1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o</a:t>
            </a:r>
            <a:r>
              <a:rPr kumimoji="0" lang="es-MX" sz="2000" b="0" i="0" u="none" strike="noStrike" kern="1200" cap="none" spc="-5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r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d</a:t>
            </a:r>
            <a:r>
              <a:rPr kumimoji="0" lang="es-MX" sz="2000" b="0" i="0" u="none" strike="noStrike" kern="1200" cap="none" spc="-7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a</a:t>
            </a:r>
            <a:r>
              <a:rPr kumimoji="0" lang="es-MX" sz="2000" b="0" i="0" u="none" strike="noStrike" kern="1200" cap="none" spc="-4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n</a:t>
            </a:r>
            <a:r>
              <a:rPr kumimoji="0" lang="es-MX" sz="2000" b="0" i="0" u="none" strike="noStrike" kern="1200" cap="none" spc="-2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c</a:t>
            </a:r>
            <a:r>
              <a:rPr kumimoji="0" lang="es-MX" sz="2000" b="0" i="0" u="none" strike="noStrike" kern="1200" cap="none" spc="5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i</a:t>
            </a:r>
            <a:r>
              <a:rPr kumimoji="0" lang="es-MX" sz="2000" b="0" i="0" u="none" strike="noStrike" kern="1200" cap="none" spc="-7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a</a:t>
            </a:r>
            <a:r>
              <a:rPr kumimoji="0" lang="es-MX" sz="2000" b="0" i="0" u="none" strike="noStrike" kern="1200" cap="none" spc="-36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</a:t>
            </a:r>
            <a:r>
              <a:rPr kumimoji="0" lang="es-MX" sz="2000" b="0" i="0" u="none" strike="noStrike" kern="1200" cap="none" spc="-2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c</a:t>
            </a:r>
            <a:r>
              <a:rPr kumimoji="0" lang="es-MX" sz="2000" b="0" i="0" u="none" strike="noStrike" kern="1200" cap="none" spc="-1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o</a:t>
            </a:r>
            <a:r>
              <a:rPr kumimoji="0" lang="es-MX" sz="2000" b="0" i="0" u="none" strike="noStrike" kern="1200" cap="none" spc="-3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n</a:t>
            </a:r>
            <a:r>
              <a:rPr kumimoji="0" lang="es-MX" sz="2000" b="0" i="0" u="none" strike="noStrike" kern="1200" cap="none" spc="-36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</a:t>
            </a:r>
            <a:r>
              <a:rPr kumimoji="0" lang="es-MX" sz="2000" b="0" i="0" u="none" strike="noStrike" kern="1200" cap="none" spc="7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l</a:t>
            </a:r>
            <a:r>
              <a:rPr kumimoji="0" lang="es-MX" sz="2000" b="0" i="0" u="none" strike="noStrike" kern="1200" cap="none" spc="-5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a</a:t>
            </a:r>
            <a:r>
              <a:rPr lang="es-MX" sz="2000" spc="-50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 </a:t>
            </a:r>
            <a:r>
              <a:rPr kumimoji="0" lang="es-MX" sz="2000" b="0" i="0" u="none" strike="noStrike" kern="1200" cap="none" spc="-5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</a:t>
            </a:r>
            <a:r>
              <a:rPr kumimoji="0" lang="es-MX" sz="2000" b="0" i="0" u="none" strike="noStrike" kern="1200" cap="none" spc="-7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a</a:t>
            </a:r>
            <a:r>
              <a:rPr kumimoji="0" lang="es-MX" sz="2000" b="0" i="0" u="none" strike="noStrike" kern="1200" cap="none" spc="7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l</a:t>
            </a:r>
            <a:r>
              <a:rPr kumimoji="0" lang="es-MX" sz="2000" b="0" i="0" u="none" strike="noStrike" kern="1200" cap="none" spc="5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i</a:t>
            </a:r>
            <a:r>
              <a:rPr kumimoji="0" lang="es-MX" sz="2000" b="0" i="0" u="none" strike="noStrike" kern="1200" cap="none" spc="-4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n</a:t>
            </a:r>
            <a:r>
              <a:rPr kumimoji="0" lang="es-MX" sz="2000" b="0" i="0" u="none" strike="noStrike" kern="1200" cap="none" spc="-10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e</a:t>
            </a:r>
            <a:r>
              <a:rPr kumimoji="0" lang="es-MX" sz="2000" b="0" i="0" u="none" strike="noStrike" kern="1200" cap="none" spc="-7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a</a:t>
            </a:r>
            <a:r>
              <a:rPr kumimoji="0" lang="es-MX" sz="2000" b="0" i="0" u="none" strike="noStrike" kern="1200" cap="none" spc="-2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c</a:t>
            </a:r>
            <a:r>
              <a:rPr kumimoji="0" lang="es-MX" sz="2000" b="0" i="0" u="none" strike="noStrike" kern="1200" cap="none" spc="5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i</a:t>
            </a:r>
            <a:r>
              <a:rPr kumimoji="0" lang="es-MX" sz="2000" b="0" i="0" u="none" strike="noStrike" kern="1200" cap="none" spc="-1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ó</a:t>
            </a:r>
            <a:r>
              <a:rPr kumimoji="0" lang="es-MX" sz="2000" b="0" i="0" u="none" strike="noStrike" kern="1200" cap="none" spc="-3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n</a:t>
            </a:r>
            <a:r>
              <a:rPr kumimoji="0" lang="es-MX" sz="2000" b="0" i="0" u="none" strike="noStrike" kern="1200" cap="none" spc="-36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</a:t>
            </a:r>
            <a:r>
              <a:rPr kumimoji="0" lang="es-MX" sz="2000" b="0" i="0" u="none" strike="noStrike" kern="1200" cap="none" spc="-10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e</a:t>
            </a:r>
            <a:r>
              <a:rPr kumimoji="0" lang="es-MX" sz="2000" b="0" i="0" u="none" strike="noStrike" kern="1200" cap="none" spc="-9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s</a:t>
            </a:r>
            <a:r>
              <a:rPr kumimoji="0" lang="es-MX" sz="2000" b="0" i="0" u="none" strike="noStrike" kern="1200" cap="none" spc="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t</a:t>
            </a:r>
            <a:r>
              <a:rPr kumimoji="0" lang="es-MX" sz="2000" b="0" i="0" u="none" strike="noStrike" kern="1200" cap="none" spc="-5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r</a:t>
            </a:r>
            <a:r>
              <a:rPr kumimoji="0" lang="es-MX" sz="2000" b="0" i="0" u="none" strike="noStrike" kern="1200" cap="none" spc="-7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a</a:t>
            </a:r>
            <a:r>
              <a:rPr kumimoji="0" lang="es-MX" sz="2000" b="0" i="0" u="none" strike="noStrike" kern="1200" cap="none" spc="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t</a:t>
            </a:r>
            <a:r>
              <a:rPr kumimoji="0" lang="es-MX" sz="2000" b="0" i="0" u="none" strike="noStrike" kern="1200" cap="none" spc="-10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é</a:t>
            </a:r>
            <a:r>
              <a:rPr kumimoji="0" lang="es-MX" sz="2000" b="0" i="0" u="none" strike="noStrike" kern="1200" cap="none" spc="-16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g</a:t>
            </a:r>
            <a:r>
              <a:rPr kumimoji="0" lang="es-MX" sz="2000" b="0" i="0" u="none" strike="noStrike" kern="1200" cap="none" spc="5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i</a:t>
            </a:r>
            <a:r>
              <a:rPr kumimoji="0" lang="es-MX" sz="2000" b="0" i="0" u="none" strike="noStrike" kern="1200" cap="none" spc="-2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c</a:t>
            </a:r>
            <a:r>
              <a:rPr kumimoji="0" lang="es-MX" sz="2000" b="0" i="0" u="none" strike="noStrike" kern="1200" cap="none" spc="-7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a</a:t>
            </a:r>
            <a:r>
              <a:rPr kumimoji="0" lang="es-MX" sz="2000" b="0" i="0" u="none" strike="noStrike" kern="1200" cap="none" spc="-36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d</a:t>
            </a:r>
            <a:r>
              <a:rPr kumimoji="0" lang="es-MX" sz="2000" b="0" i="0" u="none" strike="noStrike" kern="1200" cap="none" spc="-10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e</a:t>
            </a:r>
            <a:r>
              <a:rPr kumimoji="0" lang="es-MX" sz="2000" b="0" i="0" u="none" strike="noStrike" kern="1200" cap="none" spc="8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l</a:t>
            </a:r>
            <a:r>
              <a:rPr kumimoji="0" lang="es-MX" sz="2000" b="0" i="0" u="none" strike="noStrike" kern="1200" cap="none" spc="-36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p</a:t>
            </a:r>
            <a:r>
              <a:rPr kumimoji="0" lang="es-MX" sz="2000" b="0" i="0" u="none" strike="noStrike" kern="1200" cap="none" spc="7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l</a:t>
            </a:r>
            <a:r>
              <a:rPr kumimoji="0" lang="es-MX" sz="2000" b="0" i="0" u="none" strike="noStrike" kern="1200" cap="none" spc="-7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a</a:t>
            </a:r>
            <a:r>
              <a:rPr kumimoji="0" lang="es-MX" sz="2000" b="0" i="0" u="none" strike="noStrike" kern="1200" cap="none" spc="-40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n</a:t>
            </a:r>
            <a:r>
              <a:rPr kumimoji="0" lang="es-MX" sz="2000" b="0" i="0" u="none" strike="noStrike" kern="1200" cap="none" spc="-17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  <a:p>
            <a:pPr marL="133350" marR="125730" indent="-635" algn="ctr">
              <a:lnSpc>
                <a:spcPct val="115199"/>
              </a:lnSpc>
              <a:defRPr/>
            </a:pPr>
            <a:r>
              <a:rPr kumimoji="0" lang="es-MX" sz="2000" b="0" i="0" u="none" strike="noStrike" kern="1200" cap="none" spc="-10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Durante el </a:t>
            </a:r>
            <a:r>
              <a:rPr lang="es-MX" sz="2000" spc="-105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cuarto </a:t>
            </a:r>
            <a:r>
              <a:rPr kumimoji="0" lang="es-MX" sz="2000" b="0" i="0" u="none" strike="noStrike" kern="1200" cap="none" spc="-10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trimestre de </a:t>
            </a:r>
            <a:r>
              <a:rPr lang="es-MX" sz="2000" spc="-105" dirty="0">
                <a:solidFill>
                  <a:srgbClr val="444440"/>
                </a:solidFill>
                <a:latin typeface="Verdana"/>
                <a:ea typeface="Verdana"/>
                <a:cs typeface="Arial"/>
              </a:rPr>
              <a:t>2024</a:t>
            </a:r>
            <a:r>
              <a:rPr kumimoji="0" lang="es-MX" sz="2000" b="0" i="0" u="none" strike="noStrike" kern="1200" cap="none" spc="-10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se ejecutó el </a:t>
            </a:r>
            <a:r>
              <a:rPr kumimoji="0" lang="es-MX" sz="2000" b="1" i="0" u="none" strike="noStrike" kern="1200" cap="none" spc="-10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97</a:t>
            </a:r>
            <a:r>
              <a:rPr kumimoji="0" lang="es-MX" sz="2000" b="1" i="0" u="none" strike="noStrike" kern="1200" cap="none" spc="-105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Arial"/>
              </a:rPr>
              <a:t>%</a:t>
            </a:r>
            <a:r>
              <a:rPr kumimoji="0" lang="es-MX" sz="2000" b="0" i="0" u="none" strike="noStrike" kern="1200" cap="none" spc="-105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Arial"/>
              </a:rPr>
              <a:t> </a:t>
            </a:r>
            <a:r>
              <a:rPr kumimoji="0" lang="es-MX" sz="2000" b="0" i="0" u="none" strike="noStrike" kern="1200" cap="none" spc="-10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del 100% de las metas programadas</a:t>
            </a:r>
            <a:r>
              <a:rPr kumimoji="0" lang="es-MX" sz="2000" b="0" i="0" u="none" strike="noStrike" kern="1200" cap="none" spc="-65" normalizeH="0" baseline="0" noProof="0" dirty="0">
                <a:ln>
                  <a:noFill/>
                </a:ln>
                <a:solidFill>
                  <a:srgbClr val="44444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959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A79D1C6D-6693-47FB-487B-B25406572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8171" y="382101"/>
            <a:ext cx="9068425" cy="738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Porcentaje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avance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actividades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que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aportan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al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cumplimiento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las ODS</a:t>
            </a:r>
          </a:p>
        </p:txBody>
      </p:sp>
      <p:sp>
        <p:nvSpPr>
          <p:cNvPr id="7" name="Rectangle: Rounded Corners 59">
            <a:extLst>
              <a:ext uri="{FF2B5EF4-FFF2-40B4-BE49-F238E27FC236}">
                <a16:creationId xmlns:a16="http://schemas.microsoft.com/office/drawing/2014/main" id="{8AD36B8E-8CB4-23C5-D14A-69D46DDC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6364" y="1562067"/>
            <a:ext cx="1368169" cy="3693522"/>
          </a:xfrm>
          <a:prstGeom prst="roundRect">
            <a:avLst>
              <a:gd name="adj" fmla="val 519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angle: Rounded Corners 59">
            <a:extLst>
              <a:ext uri="{FF2B5EF4-FFF2-40B4-BE49-F238E27FC236}">
                <a16:creationId xmlns:a16="http://schemas.microsoft.com/office/drawing/2014/main" id="{92F4BB31-1026-8685-D02C-E3A77F62F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3086" y="1557016"/>
            <a:ext cx="1361303" cy="3693522"/>
          </a:xfrm>
          <a:prstGeom prst="roundRect">
            <a:avLst>
              <a:gd name="adj" fmla="val 519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angle: Rounded Corners 59">
            <a:extLst>
              <a:ext uri="{FF2B5EF4-FFF2-40B4-BE49-F238E27FC236}">
                <a16:creationId xmlns:a16="http://schemas.microsoft.com/office/drawing/2014/main" id="{C36FD417-75C1-45F2-3B76-A17A2473E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7823" y="1600720"/>
            <a:ext cx="1484783" cy="3693522"/>
          </a:xfrm>
          <a:prstGeom prst="roundRect">
            <a:avLst>
              <a:gd name="adj" fmla="val 519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Oval 58">
            <a:extLst>
              <a:ext uri="{FF2B5EF4-FFF2-40B4-BE49-F238E27FC236}">
                <a16:creationId xmlns:a16="http://schemas.microsoft.com/office/drawing/2014/main" id="{58B45A1B-E4A7-316E-0708-19BDCC29A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0941" y="5192654"/>
            <a:ext cx="1262112" cy="12621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59">
            <a:extLst>
              <a:ext uri="{FF2B5EF4-FFF2-40B4-BE49-F238E27FC236}">
                <a16:creationId xmlns:a16="http://schemas.microsoft.com/office/drawing/2014/main" id="{75F07C1A-8FE8-40F0-95C4-9660AD1A4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40282" y="5192654"/>
            <a:ext cx="1262112" cy="12621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60">
            <a:extLst>
              <a:ext uri="{FF2B5EF4-FFF2-40B4-BE49-F238E27FC236}">
                <a16:creationId xmlns:a16="http://schemas.microsoft.com/office/drawing/2014/main" id="{D6369D85-EBBF-28B4-6004-0EFA2448F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93287" y="5199531"/>
            <a:ext cx="1262112" cy="1262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73">
            <a:extLst>
              <a:ext uri="{FF2B5EF4-FFF2-40B4-BE49-F238E27FC236}">
                <a16:creationId xmlns:a16="http://schemas.microsoft.com/office/drawing/2014/main" id="{247163A1-0932-18E7-2180-07DCCDCF5184}"/>
              </a:ext>
            </a:extLst>
          </p:cNvPr>
          <p:cNvSpPr txBox="1"/>
          <p:nvPr/>
        </p:nvSpPr>
        <p:spPr>
          <a:xfrm flipH="1">
            <a:off x="2927141" y="2530356"/>
            <a:ext cx="1162096" cy="48805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SALUD Y BIENESTAR</a:t>
            </a:r>
          </a:p>
        </p:txBody>
      </p:sp>
      <p:sp>
        <p:nvSpPr>
          <p:cNvPr id="14" name="TextBox 74">
            <a:extLst>
              <a:ext uri="{FF2B5EF4-FFF2-40B4-BE49-F238E27FC236}">
                <a16:creationId xmlns:a16="http://schemas.microsoft.com/office/drawing/2014/main" id="{37366118-0B78-F287-45F0-57637DBBBF6B}"/>
              </a:ext>
            </a:extLst>
          </p:cNvPr>
          <p:cNvSpPr txBox="1"/>
          <p:nvPr/>
        </p:nvSpPr>
        <p:spPr>
          <a:xfrm flipH="1">
            <a:off x="4394786" y="2525305"/>
            <a:ext cx="1262112" cy="132591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s-MX" sz="1200" b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ALIANZA PARA LOGRAR LOS OBJETIVOS</a:t>
            </a:r>
            <a:endParaRPr lang="en-US" sz="1200" b="1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75">
            <a:extLst>
              <a:ext uri="{FF2B5EF4-FFF2-40B4-BE49-F238E27FC236}">
                <a16:creationId xmlns:a16="http://schemas.microsoft.com/office/drawing/2014/main" id="{EEB55428-8366-A22F-B1D7-1887D5781FA6}"/>
              </a:ext>
            </a:extLst>
          </p:cNvPr>
          <p:cNvSpPr txBox="1"/>
          <p:nvPr/>
        </p:nvSpPr>
        <p:spPr>
          <a:xfrm flipH="1">
            <a:off x="7718803" y="2774382"/>
            <a:ext cx="1411077" cy="7735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100" b="1" dirty="0">
                <a:solidFill>
                  <a:schemeClr val="accent4">
                    <a:lumMod val="75000"/>
                  </a:schemeClr>
                </a:solidFill>
                <a:latin typeface="Verdana"/>
                <a:ea typeface="Verdana"/>
                <a:cs typeface="Arial"/>
              </a:rPr>
              <a:t>PAZ, JUSTICIA E INSTITUCIONES SOLIDAS</a:t>
            </a:r>
          </a:p>
        </p:txBody>
      </p:sp>
      <p:grpSp>
        <p:nvGrpSpPr>
          <p:cNvPr id="16" name="Group 123">
            <a:extLst>
              <a:ext uri="{FF2B5EF4-FFF2-40B4-BE49-F238E27FC236}">
                <a16:creationId xmlns:a16="http://schemas.microsoft.com/office/drawing/2014/main" id="{B92E0E6F-45DA-E1A5-CEE3-EE9A0823E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21450" y="4435761"/>
            <a:ext cx="664884" cy="641283"/>
            <a:chOff x="1301750" y="6084888"/>
            <a:chExt cx="495300" cy="498475"/>
          </a:xfrm>
          <a:solidFill>
            <a:schemeClr val="accent6"/>
          </a:solidFill>
        </p:grpSpPr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1AA107F-5097-8FCD-F458-632FF8FC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750" y="6207125"/>
              <a:ext cx="495300" cy="293688"/>
            </a:xfrm>
            <a:custGeom>
              <a:avLst/>
              <a:gdLst>
                <a:gd name="T0" fmla="*/ 0 w 559"/>
                <a:gd name="T1" fmla="*/ 180 h 330"/>
                <a:gd name="T2" fmla="*/ 22 w 559"/>
                <a:gd name="T3" fmla="*/ 166 h 330"/>
                <a:gd name="T4" fmla="*/ 88 w 559"/>
                <a:gd name="T5" fmla="*/ 166 h 330"/>
                <a:gd name="T6" fmla="*/ 94 w 559"/>
                <a:gd name="T7" fmla="*/ 166 h 330"/>
                <a:gd name="T8" fmla="*/ 96 w 559"/>
                <a:gd name="T9" fmla="*/ 157 h 330"/>
                <a:gd name="T10" fmla="*/ 204 w 559"/>
                <a:gd name="T11" fmla="*/ 73 h 330"/>
                <a:gd name="T12" fmla="*/ 353 w 559"/>
                <a:gd name="T13" fmla="*/ 73 h 330"/>
                <a:gd name="T14" fmla="*/ 464 w 559"/>
                <a:gd name="T15" fmla="*/ 164 h 330"/>
                <a:gd name="T16" fmla="*/ 465 w 559"/>
                <a:gd name="T17" fmla="*/ 166 h 330"/>
                <a:gd name="T18" fmla="*/ 506 w 559"/>
                <a:gd name="T19" fmla="*/ 166 h 330"/>
                <a:gd name="T20" fmla="*/ 496 w 559"/>
                <a:gd name="T21" fmla="*/ 127 h 330"/>
                <a:gd name="T22" fmla="*/ 452 w 559"/>
                <a:gd name="T23" fmla="*/ 71 h 330"/>
                <a:gd name="T24" fmla="*/ 445 w 559"/>
                <a:gd name="T25" fmla="*/ 70 h 330"/>
                <a:gd name="T26" fmla="*/ 398 w 559"/>
                <a:gd name="T27" fmla="*/ 49 h 330"/>
                <a:gd name="T28" fmla="*/ 423 w 559"/>
                <a:gd name="T29" fmla="*/ 4 h 330"/>
                <a:gd name="T30" fmla="*/ 466 w 559"/>
                <a:gd name="T31" fmla="*/ 33 h 330"/>
                <a:gd name="T32" fmla="*/ 470 w 559"/>
                <a:gd name="T33" fmla="*/ 41 h 330"/>
                <a:gd name="T34" fmla="*/ 541 w 559"/>
                <a:gd name="T35" fmla="*/ 165 h 330"/>
                <a:gd name="T36" fmla="*/ 541 w 559"/>
                <a:gd name="T37" fmla="*/ 166 h 330"/>
                <a:gd name="T38" fmla="*/ 559 w 559"/>
                <a:gd name="T39" fmla="*/ 179 h 330"/>
                <a:gd name="T40" fmla="*/ 559 w 559"/>
                <a:gd name="T41" fmla="*/ 189 h 330"/>
                <a:gd name="T42" fmla="*/ 557 w 559"/>
                <a:gd name="T43" fmla="*/ 194 h 330"/>
                <a:gd name="T44" fmla="*/ 512 w 559"/>
                <a:gd name="T45" fmla="*/ 316 h 330"/>
                <a:gd name="T46" fmla="*/ 498 w 559"/>
                <a:gd name="T47" fmla="*/ 329 h 330"/>
                <a:gd name="T48" fmla="*/ 456 w 559"/>
                <a:gd name="T49" fmla="*/ 329 h 330"/>
                <a:gd name="T50" fmla="*/ 456 w 559"/>
                <a:gd name="T51" fmla="*/ 326 h 330"/>
                <a:gd name="T52" fmla="*/ 465 w 559"/>
                <a:gd name="T53" fmla="*/ 267 h 330"/>
                <a:gd name="T54" fmla="*/ 401 w 559"/>
                <a:gd name="T55" fmla="*/ 190 h 330"/>
                <a:gd name="T56" fmla="*/ 366 w 559"/>
                <a:gd name="T57" fmla="*/ 190 h 330"/>
                <a:gd name="T58" fmla="*/ 158 w 559"/>
                <a:gd name="T59" fmla="*/ 190 h 330"/>
                <a:gd name="T60" fmla="*/ 94 w 559"/>
                <a:gd name="T61" fmla="*/ 262 h 330"/>
                <a:gd name="T62" fmla="*/ 100 w 559"/>
                <a:gd name="T63" fmla="*/ 303 h 330"/>
                <a:gd name="T64" fmla="*/ 104 w 559"/>
                <a:gd name="T65" fmla="*/ 330 h 330"/>
                <a:gd name="T66" fmla="*/ 67 w 559"/>
                <a:gd name="T67" fmla="*/ 330 h 330"/>
                <a:gd name="T68" fmla="*/ 46 w 559"/>
                <a:gd name="T69" fmla="*/ 315 h 330"/>
                <a:gd name="T70" fmla="*/ 14 w 559"/>
                <a:gd name="T71" fmla="*/ 227 h 330"/>
                <a:gd name="T72" fmla="*/ 0 w 559"/>
                <a:gd name="T73" fmla="*/ 189 h 330"/>
                <a:gd name="T74" fmla="*/ 0 w 559"/>
                <a:gd name="T75" fmla="*/ 18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9" h="330">
                  <a:moveTo>
                    <a:pt x="0" y="180"/>
                  </a:moveTo>
                  <a:cubicBezTo>
                    <a:pt x="4" y="170"/>
                    <a:pt x="11" y="166"/>
                    <a:pt x="22" y="166"/>
                  </a:cubicBezTo>
                  <a:cubicBezTo>
                    <a:pt x="44" y="167"/>
                    <a:pt x="66" y="166"/>
                    <a:pt x="88" y="166"/>
                  </a:cubicBezTo>
                  <a:cubicBezTo>
                    <a:pt x="90" y="166"/>
                    <a:pt x="92" y="166"/>
                    <a:pt x="94" y="166"/>
                  </a:cubicBezTo>
                  <a:cubicBezTo>
                    <a:pt x="95" y="163"/>
                    <a:pt x="96" y="160"/>
                    <a:pt x="96" y="157"/>
                  </a:cubicBezTo>
                  <a:cubicBezTo>
                    <a:pt x="109" y="107"/>
                    <a:pt x="153" y="73"/>
                    <a:pt x="204" y="73"/>
                  </a:cubicBezTo>
                  <a:cubicBezTo>
                    <a:pt x="254" y="73"/>
                    <a:pt x="303" y="73"/>
                    <a:pt x="353" y="73"/>
                  </a:cubicBezTo>
                  <a:cubicBezTo>
                    <a:pt x="409" y="73"/>
                    <a:pt x="453" y="109"/>
                    <a:pt x="464" y="164"/>
                  </a:cubicBezTo>
                  <a:cubicBezTo>
                    <a:pt x="464" y="164"/>
                    <a:pt x="465" y="165"/>
                    <a:pt x="465" y="166"/>
                  </a:cubicBezTo>
                  <a:cubicBezTo>
                    <a:pt x="478" y="166"/>
                    <a:pt x="492" y="166"/>
                    <a:pt x="506" y="166"/>
                  </a:cubicBezTo>
                  <a:cubicBezTo>
                    <a:pt x="505" y="152"/>
                    <a:pt x="501" y="139"/>
                    <a:pt x="496" y="127"/>
                  </a:cubicBezTo>
                  <a:cubicBezTo>
                    <a:pt x="487" y="104"/>
                    <a:pt x="472" y="86"/>
                    <a:pt x="452" y="71"/>
                  </a:cubicBezTo>
                  <a:cubicBezTo>
                    <a:pt x="450" y="69"/>
                    <a:pt x="448" y="69"/>
                    <a:pt x="445" y="70"/>
                  </a:cubicBezTo>
                  <a:cubicBezTo>
                    <a:pt x="426" y="78"/>
                    <a:pt x="404" y="69"/>
                    <a:pt x="398" y="49"/>
                  </a:cubicBezTo>
                  <a:cubicBezTo>
                    <a:pt x="391" y="30"/>
                    <a:pt x="403" y="9"/>
                    <a:pt x="423" y="4"/>
                  </a:cubicBezTo>
                  <a:cubicBezTo>
                    <a:pt x="443" y="0"/>
                    <a:pt x="462" y="13"/>
                    <a:pt x="466" y="33"/>
                  </a:cubicBezTo>
                  <a:cubicBezTo>
                    <a:pt x="466" y="36"/>
                    <a:pt x="468" y="39"/>
                    <a:pt x="470" y="41"/>
                  </a:cubicBezTo>
                  <a:cubicBezTo>
                    <a:pt x="512" y="72"/>
                    <a:pt x="536" y="113"/>
                    <a:pt x="541" y="165"/>
                  </a:cubicBezTo>
                  <a:cubicBezTo>
                    <a:pt x="541" y="165"/>
                    <a:pt x="541" y="165"/>
                    <a:pt x="541" y="166"/>
                  </a:cubicBezTo>
                  <a:cubicBezTo>
                    <a:pt x="550" y="167"/>
                    <a:pt x="556" y="172"/>
                    <a:pt x="559" y="179"/>
                  </a:cubicBezTo>
                  <a:cubicBezTo>
                    <a:pt x="559" y="183"/>
                    <a:pt x="559" y="186"/>
                    <a:pt x="559" y="189"/>
                  </a:cubicBezTo>
                  <a:cubicBezTo>
                    <a:pt x="559" y="191"/>
                    <a:pt x="558" y="192"/>
                    <a:pt x="557" y="194"/>
                  </a:cubicBezTo>
                  <a:cubicBezTo>
                    <a:pt x="542" y="235"/>
                    <a:pt x="527" y="276"/>
                    <a:pt x="512" y="316"/>
                  </a:cubicBezTo>
                  <a:cubicBezTo>
                    <a:pt x="510" y="323"/>
                    <a:pt x="505" y="329"/>
                    <a:pt x="498" y="329"/>
                  </a:cubicBezTo>
                  <a:cubicBezTo>
                    <a:pt x="484" y="330"/>
                    <a:pt x="470" y="329"/>
                    <a:pt x="456" y="329"/>
                  </a:cubicBezTo>
                  <a:cubicBezTo>
                    <a:pt x="456" y="328"/>
                    <a:pt x="456" y="327"/>
                    <a:pt x="456" y="326"/>
                  </a:cubicBezTo>
                  <a:cubicBezTo>
                    <a:pt x="459" y="306"/>
                    <a:pt x="462" y="286"/>
                    <a:pt x="465" y="267"/>
                  </a:cubicBezTo>
                  <a:cubicBezTo>
                    <a:pt x="472" y="225"/>
                    <a:pt x="443" y="190"/>
                    <a:pt x="401" y="190"/>
                  </a:cubicBezTo>
                  <a:cubicBezTo>
                    <a:pt x="389" y="190"/>
                    <a:pt x="378" y="190"/>
                    <a:pt x="366" y="190"/>
                  </a:cubicBezTo>
                  <a:cubicBezTo>
                    <a:pt x="297" y="190"/>
                    <a:pt x="227" y="190"/>
                    <a:pt x="158" y="190"/>
                  </a:cubicBezTo>
                  <a:cubicBezTo>
                    <a:pt x="118" y="190"/>
                    <a:pt x="89" y="222"/>
                    <a:pt x="94" y="262"/>
                  </a:cubicBezTo>
                  <a:cubicBezTo>
                    <a:pt x="95" y="276"/>
                    <a:pt x="98" y="289"/>
                    <a:pt x="100" y="303"/>
                  </a:cubicBezTo>
                  <a:cubicBezTo>
                    <a:pt x="101" y="312"/>
                    <a:pt x="102" y="320"/>
                    <a:pt x="104" y="330"/>
                  </a:cubicBezTo>
                  <a:cubicBezTo>
                    <a:pt x="91" y="330"/>
                    <a:pt x="79" y="330"/>
                    <a:pt x="67" y="330"/>
                  </a:cubicBezTo>
                  <a:cubicBezTo>
                    <a:pt x="55" y="330"/>
                    <a:pt x="50" y="326"/>
                    <a:pt x="46" y="315"/>
                  </a:cubicBezTo>
                  <a:cubicBezTo>
                    <a:pt x="35" y="285"/>
                    <a:pt x="25" y="256"/>
                    <a:pt x="14" y="227"/>
                  </a:cubicBezTo>
                  <a:cubicBezTo>
                    <a:pt x="9" y="214"/>
                    <a:pt x="4" y="202"/>
                    <a:pt x="0" y="189"/>
                  </a:cubicBezTo>
                  <a:cubicBezTo>
                    <a:pt x="0" y="186"/>
                    <a:pt x="0" y="183"/>
                    <a:pt x="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04AB9DAD-6AD8-09F7-95E2-862800716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988" y="6416675"/>
              <a:ext cx="250825" cy="166688"/>
            </a:xfrm>
            <a:custGeom>
              <a:avLst/>
              <a:gdLst>
                <a:gd name="T0" fmla="*/ 39 w 283"/>
                <a:gd name="T1" fmla="*/ 187 h 187"/>
                <a:gd name="T2" fmla="*/ 24 w 283"/>
                <a:gd name="T3" fmla="*/ 168 h 187"/>
                <a:gd name="T4" fmla="*/ 2 w 283"/>
                <a:gd name="T5" fmla="*/ 23 h 187"/>
                <a:gd name="T6" fmla="*/ 21 w 283"/>
                <a:gd name="T7" fmla="*/ 0 h 187"/>
                <a:gd name="T8" fmla="*/ 73 w 283"/>
                <a:gd name="T9" fmla="*/ 0 h 187"/>
                <a:gd name="T10" fmla="*/ 260 w 283"/>
                <a:gd name="T11" fmla="*/ 0 h 187"/>
                <a:gd name="T12" fmla="*/ 280 w 283"/>
                <a:gd name="T13" fmla="*/ 25 h 187"/>
                <a:gd name="T14" fmla="*/ 258 w 283"/>
                <a:gd name="T15" fmla="*/ 170 h 187"/>
                <a:gd name="T16" fmla="*/ 244 w 283"/>
                <a:gd name="T17" fmla="*/ 187 h 187"/>
                <a:gd name="T18" fmla="*/ 39 w 283"/>
                <a:gd name="T1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187">
                  <a:moveTo>
                    <a:pt x="39" y="187"/>
                  </a:moveTo>
                  <a:cubicBezTo>
                    <a:pt x="30" y="184"/>
                    <a:pt x="26" y="177"/>
                    <a:pt x="24" y="168"/>
                  </a:cubicBezTo>
                  <a:cubicBezTo>
                    <a:pt x="17" y="119"/>
                    <a:pt x="10" y="71"/>
                    <a:pt x="2" y="23"/>
                  </a:cubicBezTo>
                  <a:cubicBezTo>
                    <a:pt x="0" y="10"/>
                    <a:pt x="7" y="1"/>
                    <a:pt x="21" y="0"/>
                  </a:cubicBezTo>
                  <a:cubicBezTo>
                    <a:pt x="38" y="0"/>
                    <a:pt x="55" y="0"/>
                    <a:pt x="73" y="0"/>
                  </a:cubicBezTo>
                  <a:cubicBezTo>
                    <a:pt x="135" y="0"/>
                    <a:pt x="197" y="0"/>
                    <a:pt x="260" y="0"/>
                  </a:cubicBezTo>
                  <a:cubicBezTo>
                    <a:pt x="276" y="0"/>
                    <a:pt x="283" y="8"/>
                    <a:pt x="280" y="25"/>
                  </a:cubicBezTo>
                  <a:cubicBezTo>
                    <a:pt x="273" y="73"/>
                    <a:pt x="266" y="122"/>
                    <a:pt x="258" y="170"/>
                  </a:cubicBezTo>
                  <a:cubicBezTo>
                    <a:pt x="257" y="179"/>
                    <a:pt x="252" y="184"/>
                    <a:pt x="244" y="187"/>
                  </a:cubicBezTo>
                  <a:cubicBezTo>
                    <a:pt x="176" y="187"/>
                    <a:pt x="107" y="187"/>
                    <a:pt x="3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C02ED29B-BDFB-7CC6-C2A8-6E81C6E1E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88" y="6084888"/>
              <a:ext cx="174625" cy="173038"/>
            </a:xfrm>
            <a:custGeom>
              <a:avLst/>
              <a:gdLst>
                <a:gd name="T0" fmla="*/ 109 w 197"/>
                <a:gd name="T1" fmla="*/ 0 h 194"/>
                <a:gd name="T2" fmla="*/ 133 w 197"/>
                <a:gd name="T3" fmla="*/ 7 h 194"/>
                <a:gd name="T4" fmla="*/ 192 w 197"/>
                <a:gd name="T5" fmla="*/ 104 h 194"/>
                <a:gd name="T6" fmla="*/ 113 w 197"/>
                <a:gd name="T7" fmla="*/ 186 h 194"/>
                <a:gd name="T8" fmla="*/ 7 w 197"/>
                <a:gd name="T9" fmla="*/ 105 h 194"/>
                <a:gd name="T10" fmla="*/ 86 w 197"/>
                <a:gd name="T11" fmla="*/ 1 h 194"/>
                <a:gd name="T12" fmla="*/ 90 w 197"/>
                <a:gd name="T13" fmla="*/ 0 h 194"/>
                <a:gd name="T14" fmla="*/ 109 w 197"/>
                <a:gd name="T1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194">
                  <a:moveTo>
                    <a:pt x="109" y="0"/>
                  </a:moveTo>
                  <a:cubicBezTo>
                    <a:pt x="117" y="3"/>
                    <a:pt x="126" y="4"/>
                    <a:pt x="133" y="7"/>
                  </a:cubicBezTo>
                  <a:cubicBezTo>
                    <a:pt x="173" y="22"/>
                    <a:pt x="197" y="62"/>
                    <a:pt x="192" y="104"/>
                  </a:cubicBezTo>
                  <a:cubicBezTo>
                    <a:pt x="187" y="146"/>
                    <a:pt x="155" y="180"/>
                    <a:pt x="113" y="186"/>
                  </a:cubicBezTo>
                  <a:cubicBezTo>
                    <a:pt x="62" y="194"/>
                    <a:pt x="14" y="158"/>
                    <a:pt x="7" y="105"/>
                  </a:cubicBezTo>
                  <a:cubicBezTo>
                    <a:pt x="0" y="56"/>
                    <a:pt x="36" y="8"/>
                    <a:pt x="86" y="1"/>
                  </a:cubicBezTo>
                  <a:cubicBezTo>
                    <a:pt x="87" y="1"/>
                    <a:pt x="88" y="1"/>
                    <a:pt x="90" y="0"/>
                  </a:cubicBezTo>
                  <a:cubicBezTo>
                    <a:pt x="96" y="0"/>
                    <a:pt x="103" y="0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</p:grpSp>
      <p:sp>
        <p:nvSpPr>
          <p:cNvPr id="22" name="TextBox 68">
            <a:extLst>
              <a:ext uri="{FF2B5EF4-FFF2-40B4-BE49-F238E27FC236}">
                <a16:creationId xmlns:a16="http://schemas.microsoft.com/office/drawing/2014/main" id="{1DD13518-4667-7BDB-104B-0B4E2673EDC5}"/>
              </a:ext>
            </a:extLst>
          </p:cNvPr>
          <p:cNvSpPr txBox="1"/>
          <p:nvPr/>
        </p:nvSpPr>
        <p:spPr>
          <a:xfrm>
            <a:off x="8035761" y="5499498"/>
            <a:ext cx="705113" cy="64448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93%</a:t>
            </a:r>
          </a:p>
        </p:txBody>
      </p:sp>
      <p:sp>
        <p:nvSpPr>
          <p:cNvPr id="24" name="Rectangle: Rounded Corners 59">
            <a:extLst>
              <a:ext uri="{FF2B5EF4-FFF2-40B4-BE49-F238E27FC236}">
                <a16:creationId xmlns:a16="http://schemas.microsoft.com/office/drawing/2014/main" id="{CDA9FD85-E0A8-706D-A5DB-C53CFDD0D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5794" y="1600507"/>
            <a:ext cx="1484783" cy="3693522"/>
          </a:xfrm>
          <a:prstGeom prst="roundRect">
            <a:avLst>
              <a:gd name="adj" fmla="val 519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Oval 60">
            <a:extLst>
              <a:ext uri="{FF2B5EF4-FFF2-40B4-BE49-F238E27FC236}">
                <a16:creationId xmlns:a16="http://schemas.microsoft.com/office/drawing/2014/main" id="{D2CBB516-E8A0-3790-8AD8-B8945DCC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76221" y="5219750"/>
            <a:ext cx="1262112" cy="12621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68">
            <a:extLst>
              <a:ext uri="{FF2B5EF4-FFF2-40B4-BE49-F238E27FC236}">
                <a16:creationId xmlns:a16="http://schemas.microsoft.com/office/drawing/2014/main" id="{2F0D16B8-910E-41E9-4516-9CEA668B24C2}"/>
              </a:ext>
            </a:extLst>
          </p:cNvPr>
          <p:cNvSpPr txBox="1"/>
          <p:nvPr/>
        </p:nvSpPr>
        <p:spPr>
          <a:xfrm>
            <a:off x="6385637" y="5411594"/>
            <a:ext cx="705113" cy="80411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endParaRPr lang="en-IN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6" descr="Idea PNG Free Download | PNG Mart">
            <a:extLst>
              <a:ext uri="{FF2B5EF4-FFF2-40B4-BE49-F238E27FC236}">
                <a16:creationId xmlns:a16="http://schemas.microsoft.com/office/drawing/2014/main" id="{AC2D0B56-F94C-47E7-9FDE-CD730565F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29" y="4395143"/>
            <a:ext cx="773576" cy="77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75">
            <a:extLst>
              <a:ext uri="{FF2B5EF4-FFF2-40B4-BE49-F238E27FC236}">
                <a16:creationId xmlns:a16="http://schemas.microsoft.com/office/drawing/2014/main" id="{453B2BBD-F160-2649-02CB-EE4452245777}"/>
              </a:ext>
            </a:extLst>
          </p:cNvPr>
          <p:cNvSpPr txBox="1"/>
          <p:nvPr/>
        </p:nvSpPr>
        <p:spPr>
          <a:xfrm flipH="1">
            <a:off x="6007082" y="2653526"/>
            <a:ext cx="1418351" cy="63873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latin typeface="Verdana"/>
                <a:ea typeface="Verdana"/>
                <a:cs typeface="Arial"/>
              </a:rPr>
              <a:t>INDUSTRIA, INNOVACIÓN E INFRAESTRUCTURA</a:t>
            </a:r>
            <a:endParaRPr lang="es-ES" sz="1000" dirty="0">
              <a:solidFill>
                <a:schemeClr val="bg2">
                  <a:lumMod val="75000"/>
                </a:schemeClr>
              </a:solidFill>
              <a:cs typeface="Helvetica"/>
            </a:endParaRPr>
          </a:p>
        </p:txBody>
      </p:sp>
      <p:sp>
        <p:nvSpPr>
          <p:cNvPr id="31" name="TextBox 70">
            <a:extLst>
              <a:ext uri="{FF2B5EF4-FFF2-40B4-BE49-F238E27FC236}">
                <a16:creationId xmlns:a16="http://schemas.microsoft.com/office/drawing/2014/main" id="{6B103350-CBD7-6C54-8107-78E8D38FC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70856" y="5699593"/>
            <a:ext cx="962472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100%</a:t>
            </a:r>
          </a:p>
        </p:txBody>
      </p:sp>
      <p:grpSp>
        <p:nvGrpSpPr>
          <p:cNvPr id="32" name="Group 122">
            <a:extLst>
              <a:ext uri="{FF2B5EF4-FFF2-40B4-BE49-F238E27FC236}">
                <a16:creationId xmlns:a16="http://schemas.microsoft.com/office/drawing/2014/main" id="{5C047A4B-5560-A04D-3C74-D86FD6CE5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58817" y="4448342"/>
            <a:ext cx="729995" cy="588998"/>
            <a:chOff x="1919288" y="6161088"/>
            <a:chExt cx="414338" cy="346075"/>
          </a:xfrm>
          <a:solidFill>
            <a:schemeClr val="accent5">
              <a:lumMod val="75000"/>
            </a:schemeClr>
          </a:solidFill>
        </p:grpSpPr>
        <p:sp>
          <p:nvSpPr>
            <p:cNvPr id="33" name="Freeform 39">
              <a:extLst>
                <a:ext uri="{FF2B5EF4-FFF2-40B4-BE49-F238E27FC236}">
                  <a16:creationId xmlns:a16="http://schemas.microsoft.com/office/drawing/2014/main" id="{F138ED0F-F634-21FC-FF39-2431216DC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6283325"/>
              <a:ext cx="217488" cy="223838"/>
            </a:xfrm>
            <a:custGeom>
              <a:avLst/>
              <a:gdLst>
                <a:gd name="T0" fmla="*/ 114 w 245"/>
                <a:gd name="T1" fmla="*/ 201 h 251"/>
                <a:gd name="T2" fmla="*/ 82 w 245"/>
                <a:gd name="T3" fmla="*/ 214 h 251"/>
                <a:gd name="T4" fmla="*/ 44 w 245"/>
                <a:gd name="T5" fmla="*/ 229 h 251"/>
                <a:gd name="T6" fmla="*/ 10 w 245"/>
                <a:gd name="T7" fmla="*/ 221 h 251"/>
                <a:gd name="T8" fmla="*/ 6 w 245"/>
                <a:gd name="T9" fmla="*/ 186 h 251"/>
                <a:gd name="T10" fmla="*/ 23 w 245"/>
                <a:gd name="T11" fmla="*/ 172 h 251"/>
                <a:gd name="T12" fmla="*/ 98 w 245"/>
                <a:gd name="T13" fmla="*/ 142 h 251"/>
                <a:gd name="T14" fmla="*/ 106 w 245"/>
                <a:gd name="T15" fmla="*/ 136 h 251"/>
                <a:gd name="T16" fmla="*/ 115 w 245"/>
                <a:gd name="T17" fmla="*/ 106 h 251"/>
                <a:gd name="T18" fmla="*/ 117 w 245"/>
                <a:gd name="T19" fmla="*/ 63 h 251"/>
                <a:gd name="T20" fmla="*/ 202 w 245"/>
                <a:gd name="T21" fmla="*/ 8 h 251"/>
                <a:gd name="T22" fmla="*/ 245 w 245"/>
                <a:gd name="T23" fmla="*/ 58 h 251"/>
                <a:gd name="T24" fmla="*/ 245 w 245"/>
                <a:gd name="T25" fmla="*/ 198 h 251"/>
                <a:gd name="T26" fmla="*/ 245 w 245"/>
                <a:gd name="T27" fmla="*/ 239 h 251"/>
                <a:gd name="T28" fmla="*/ 234 w 245"/>
                <a:gd name="T29" fmla="*/ 251 h 251"/>
                <a:gd name="T30" fmla="*/ 125 w 245"/>
                <a:gd name="T31" fmla="*/ 251 h 251"/>
                <a:gd name="T32" fmla="*/ 114 w 245"/>
                <a:gd name="T33" fmla="*/ 240 h 251"/>
                <a:gd name="T34" fmla="*/ 114 w 245"/>
                <a:gd name="T35" fmla="*/ 20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251">
                  <a:moveTo>
                    <a:pt x="114" y="201"/>
                  </a:moveTo>
                  <a:cubicBezTo>
                    <a:pt x="103" y="206"/>
                    <a:pt x="93" y="210"/>
                    <a:pt x="82" y="214"/>
                  </a:cubicBezTo>
                  <a:cubicBezTo>
                    <a:pt x="69" y="219"/>
                    <a:pt x="57" y="224"/>
                    <a:pt x="44" y="229"/>
                  </a:cubicBezTo>
                  <a:cubicBezTo>
                    <a:pt x="31" y="234"/>
                    <a:pt x="18" y="230"/>
                    <a:pt x="10" y="221"/>
                  </a:cubicBezTo>
                  <a:cubicBezTo>
                    <a:pt x="2" y="211"/>
                    <a:pt x="0" y="198"/>
                    <a:pt x="6" y="186"/>
                  </a:cubicBezTo>
                  <a:cubicBezTo>
                    <a:pt x="10" y="179"/>
                    <a:pt x="16" y="175"/>
                    <a:pt x="23" y="172"/>
                  </a:cubicBezTo>
                  <a:cubicBezTo>
                    <a:pt x="48" y="162"/>
                    <a:pt x="73" y="152"/>
                    <a:pt x="98" y="142"/>
                  </a:cubicBezTo>
                  <a:cubicBezTo>
                    <a:pt x="101" y="141"/>
                    <a:pt x="104" y="138"/>
                    <a:pt x="106" y="136"/>
                  </a:cubicBezTo>
                  <a:cubicBezTo>
                    <a:pt x="113" y="127"/>
                    <a:pt x="115" y="117"/>
                    <a:pt x="115" y="106"/>
                  </a:cubicBezTo>
                  <a:cubicBezTo>
                    <a:pt x="114" y="92"/>
                    <a:pt x="114" y="77"/>
                    <a:pt x="117" y="63"/>
                  </a:cubicBezTo>
                  <a:cubicBezTo>
                    <a:pt x="126" y="25"/>
                    <a:pt x="166" y="0"/>
                    <a:pt x="202" y="8"/>
                  </a:cubicBezTo>
                  <a:cubicBezTo>
                    <a:pt x="226" y="13"/>
                    <a:pt x="244" y="34"/>
                    <a:pt x="245" y="58"/>
                  </a:cubicBezTo>
                  <a:cubicBezTo>
                    <a:pt x="245" y="105"/>
                    <a:pt x="245" y="152"/>
                    <a:pt x="245" y="198"/>
                  </a:cubicBezTo>
                  <a:cubicBezTo>
                    <a:pt x="245" y="212"/>
                    <a:pt x="245" y="226"/>
                    <a:pt x="245" y="239"/>
                  </a:cubicBezTo>
                  <a:cubicBezTo>
                    <a:pt x="245" y="247"/>
                    <a:pt x="241" y="251"/>
                    <a:pt x="234" y="251"/>
                  </a:cubicBezTo>
                  <a:cubicBezTo>
                    <a:pt x="197" y="251"/>
                    <a:pt x="161" y="251"/>
                    <a:pt x="125" y="251"/>
                  </a:cubicBezTo>
                  <a:cubicBezTo>
                    <a:pt x="118" y="251"/>
                    <a:pt x="114" y="247"/>
                    <a:pt x="114" y="240"/>
                  </a:cubicBezTo>
                  <a:cubicBezTo>
                    <a:pt x="114" y="227"/>
                    <a:pt x="114" y="215"/>
                    <a:pt x="114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34" name="Freeform 40">
              <a:extLst>
                <a:ext uri="{FF2B5EF4-FFF2-40B4-BE49-F238E27FC236}">
                  <a16:creationId xmlns:a16="http://schemas.microsoft.com/office/drawing/2014/main" id="{381214AB-1AAA-256B-6E61-918D117EB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6280150"/>
              <a:ext cx="192088" cy="227013"/>
            </a:xfrm>
            <a:custGeom>
              <a:avLst/>
              <a:gdLst>
                <a:gd name="T0" fmla="*/ 217 w 217"/>
                <a:gd name="T1" fmla="*/ 173 h 254"/>
                <a:gd name="T2" fmla="*/ 216 w 217"/>
                <a:gd name="T3" fmla="*/ 234 h 254"/>
                <a:gd name="T4" fmla="*/ 216 w 217"/>
                <a:gd name="T5" fmla="*/ 235 h 254"/>
                <a:gd name="T6" fmla="*/ 200 w 217"/>
                <a:gd name="T7" fmla="*/ 231 h 254"/>
                <a:gd name="T8" fmla="*/ 139 w 217"/>
                <a:gd name="T9" fmla="*/ 207 h 254"/>
                <a:gd name="T10" fmla="*/ 132 w 217"/>
                <a:gd name="T11" fmla="*/ 204 h 254"/>
                <a:gd name="T12" fmla="*/ 132 w 217"/>
                <a:gd name="T13" fmla="*/ 240 h 254"/>
                <a:gd name="T14" fmla="*/ 119 w 217"/>
                <a:gd name="T15" fmla="*/ 254 h 254"/>
                <a:gd name="T16" fmla="*/ 15 w 217"/>
                <a:gd name="T17" fmla="*/ 254 h 254"/>
                <a:gd name="T18" fmla="*/ 2 w 217"/>
                <a:gd name="T19" fmla="*/ 241 h 254"/>
                <a:gd name="T20" fmla="*/ 1 w 217"/>
                <a:gd name="T21" fmla="*/ 69 h 254"/>
                <a:gd name="T22" fmla="*/ 77 w 217"/>
                <a:gd name="T23" fmla="*/ 12 h 254"/>
                <a:gd name="T24" fmla="*/ 132 w 217"/>
                <a:gd name="T25" fmla="*/ 83 h 254"/>
                <a:gd name="T26" fmla="*/ 132 w 217"/>
                <a:gd name="T27" fmla="*/ 114 h 254"/>
                <a:gd name="T28" fmla="*/ 138 w 217"/>
                <a:gd name="T29" fmla="*/ 134 h 254"/>
                <a:gd name="T30" fmla="*/ 154 w 217"/>
                <a:gd name="T31" fmla="*/ 147 h 254"/>
                <a:gd name="T32" fmla="*/ 212 w 217"/>
                <a:gd name="T33" fmla="*/ 171 h 254"/>
                <a:gd name="T34" fmla="*/ 217 w 217"/>
                <a:gd name="T35" fmla="*/ 17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54">
                  <a:moveTo>
                    <a:pt x="217" y="173"/>
                  </a:moveTo>
                  <a:cubicBezTo>
                    <a:pt x="204" y="193"/>
                    <a:pt x="203" y="213"/>
                    <a:pt x="216" y="234"/>
                  </a:cubicBezTo>
                  <a:cubicBezTo>
                    <a:pt x="216" y="234"/>
                    <a:pt x="216" y="234"/>
                    <a:pt x="216" y="235"/>
                  </a:cubicBezTo>
                  <a:cubicBezTo>
                    <a:pt x="210" y="234"/>
                    <a:pt x="205" y="233"/>
                    <a:pt x="200" y="231"/>
                  </a:cubicBezTo>
                  <a:cubicBezTo>
                    <a:pt x="180" y="223"/>
                    <a:pt x="160" y="215"/>
                    <a:pt x="139" y="207"/>
                  </a:cubicBezTo>
                  <a:cubicBezTo>
                    <a:pt x="137" y="206"/>
                    <a:pt x="135" y="205"/>
                    <a:pt x="132" y="204"/>
                  </a:cubicBezTo>
                  <a:cubicBezTo>
                    <a:pt x="132" y="217"/>
                    <a:pt x="132" y="229"/>
                    <a:pt x="132" y="240"/>
                  </a:cubicBezTo>
                  <a:cubicBezTo>
                    <a:pt x="132" y="251"/>
                    <a:pt x="129" y="254"/>
                    <a:pt x="119" y="254"/>
                  </a:cubicBezTo>
                  <a:cubicBezTo>
                    <a:pt x="84" y="254"/>
                    <a:pt x="49" y="254"/>
                    <a:pt x="15" y="254"/>
                  </a:cubicBezTo>
                  <a:cubicBezTo>
                    <a:pt x="4" y="254"/>
                    <a:pt x="2" y="251"/>
                    <a:pt x="2" y="241"/>
                  </a:cubicBezTo>
                  <a:cubicBezTo>
                    <a:pt x="2" y="184"/>
                    <a:pt x="3" y="126"/>
                    <a:pt x="1" y="69"/>
                  </a:cubicBezTo>
                  <a:cubicBezTo>
                    <a:pt x="0" y="33"/>
                    <a:pt x="31" y="0"/>
                    <a:pt x="77" y="12"/>
                  </a:cubicBezTo>
                  <a:cubicBezTo>
                    <a:pt x="109" y="21"/>
                    <a:pt x="131" y="51"/>
                    <a:pt x="132" y="83"/>
                  </a:cubicBezTo>
                  <a:cubicBezTo>
                    <a:pt x="132" y="94"/>
                    <a:pt x="133" y="104"/>
                    <a:pt x="132" y="114"/>
                  </a:cubicBezTo>
                  <a:cubicBezTo>
                    <a:pt x="132" y="122"/>
                    <a:pt x="134" y="128"/>
                    <a:pt x="138" y="134"/>
                  </a:cubicBezTo>
                  <a:cubicBezTo>
                    <a:pt x="141" y="141"/>
                    <a:pt x="146" y="145"/>
                    <a:pt x="154" y="147"/>
                  </a:cubicBezTo>
                  <a:cubicBezTo>
                    <a:pt x="173" y="155"/>
                    <a:pt x="192" y="163"/>
                    <a:pt x="212" y="171"/>
                  </a:cubicBezTo>
                  <a:cubicBezTo>
                    <a:pt x="214" y="171"/>
                    <a:pt x="216" y="172"/>
                    <a:pt x="217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35" name="Freeform 41">
              <a:extLst>
                <a:ext uri="{FF2B5EF4-FFF2-40B4-BE49-F238E27FC236}">
                  <a16:creationId xmlns:a16="http://schemas.microsoft.com/office/drawing/2014/main" id="{3A8337D2-8C01-C2D8-CE82-A91A9F6AD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913" y="6161088"/>
              <a:ext cx="104775" cy="106363"/>
            </a:xfrm>
            <a:custGeom>
              <a:avLst/>
              <a:gdLst>
                <a:gd name="T0" fmla="*/ 119 w 119"/>
                <a:gd name="T1" fmla="*/ 59 h 119"/>
                <a:gd name="T2" fmla="*/ 60 w 119"/>
                <a:gd name="T3" fmla="*/ 119 h 119"/>
                <a:gd name="T4" fmla="*/ 0 w 119"/>
                <a:gd name="T5" fmla="*/ 59 h 119"/>
                <a:gd name="T6" fmla="*/ 60 w 119"/>
                <a:gd name="T7" fmla="*/ 0 h 119"/>
                <a:gd name="T8" fmla="*/ 119 w 119"/>
                <a:gd name="T9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119" y="59"/>
                  </a:moveTo>
                  <a:cubicBezTo>
                    <a:pt x="119" y="92"/>
                    <a:pt x="93" y="118"/>
                    <a:pt x="60" y="119"/>
                  </a:cubicBezTo>
                  <a:cubicBezTo>
                    <a:pt x="27" y="119"/>
                    <a:pt x="0" y="92"/>
                    <a:pt x="0" y="59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2" y="0"/>
                    <a:pt x="119" y="26"/>
                    <a:pt x="119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36" name="Freeform 42">
              <a:extLst>
                <a:ext uri="{FF2B5EF4-FFF2-40B4-BE49-F238E27FC236}">
                  <a16:creationId xmlns:a16="http://schemas.microsoft.com/office/drawing/2014/main" id="{1FEE5325-D1DC-470E-A0CC-F26B476A0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225" y="6161088"/>
              <a:ext cx="106363" cy="106363"/>
            </a:xfrm>
            <a:custGeom>
              <a:avLst/>
              <a:gdLst>
                <a:gd name="T0" fmla="*/ 119 w 120"/>
                <a:gd name="T1" fmla="*/ 61 h 120"/>
                <a:gd name="T2" fmla="*/ 59 w 120"/>
                <a:gd name="T3" fmla="*/ 120 h 120"/>
                <a:gd name="T4" fmla="*/ 0 w 120"/>
                <a:gd name="T5" fmla="*/ 58 h 120"/>
                <a:gd name="T6" fmla="*/ 61 w 120"/>
                <a:gd name="T7" fmla="*/ 1 h 120"/>
                <a:gd name="T8" fmla="*/ 119 w 120"/>
                <a:gd name="T9" fmla="*/ 6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0">
                  <a:moveTo>
                    <a:pt x="119" y="61"/>
                  </a:moveTo>
                  <a:cubicBezTo>
                    <a:pt x="118" y="94"/>
                    <a:pt x="91" y="120"/>
                    <a:pt x="59" y="120"/>
                  </a:cubicBezTo>
                  <a:cubicBezTo>
                    <a:pt x="26" y="119"/>
                    <a:pt x="0" y="92"/>
                    <a:pt x="0" y="58"/>
                  </a:cubicBezTo>
                  <a:cubicBezTo>
                    <a:pt x="1" y="26"/>
                    <a:pt x="29" y="0"/>
                    <a:pt x="61" y="1"/>
                  </a:cubicBezTo>
                  <a:cubicBezTo>
                    <a:pt x="94" y="2"/>
                    <a:pt x="120" y="29"/>
                    <a:pt x="119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</p:grpSp>
      <p:sp>
        <p:nvSpPr>
          <p:cNvPr id="37" name="TextBox 70">
            <a:extLst>
              <a:ext uri="{FF2B5EF4-FFF2-40B4-BE49-F238E27FC236}">
                <a16:creationId xmlns:a16="http://schemas.microsoft.com/office/drawing/2014/main" id="{8068ABCF-57BB-65AD-9CF3-A6EB7D64A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09454" y="5684204"/>
            <a:ext cx="962472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100%</a:t>
            </a:r>
          </a:p>
        </p:txBody>
      </p:sp>
      <p:grpSp>
        <p:nvGrpSpPr>
          <p:cNvPr id="38" name="Group 120">
            <a:extLst>
              <a:ext uri="{FF2B5EF4-FFF2-40B4-BE49-F238E27FC236}">
                <a16:creationId xmlns:a16="http://schemas.microsoft.com/office/drawing/2014/main" id="{2448CEF3-DAFF-E5BB-E90D-57FFADC16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97989" y="4451626"/>
            <a:ext cx="677667" cy="650559"/>
            <a:chOff x="3608388" y="6084888"/>
            <a:chExt cx="508000" cy="498475"/>
          </a:xfrm>
          <a:solidFill>
            <a:schemeClr val="bg2">
              <a:lumMod val="50000"/>
            </a:schemeClr>
          </a:solidFill>
        </p:grpSpPr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72893C26-D317-6390-4E8E-0796DCC09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6084888"/>
              <a:ext cx="336550" cy="476250"/>
            </a:xfrm>
            <a:custGeom>
              <a:avLst/>
              <a:gdLst>
                <a:gd name="T0" fmla="*/ 104 w 380"/>
                <a:gd name="T1" fmla="*/ 0 h 535"/>
                <a:gd name="T2" fmla="*/ 135 w 380"/>
                <a:gd name="T3" fmla="*/ 5 h 535"/>
                <a:gd name="T4" fmla="*/ 361 w 380"/>
                <a:gd name="T5" fmla="*/ 225 h 535"/>
                <a:gd name="T6" fmla="*/ 277 w 380"/>
                <a:gd name="T7" fmla="*/ 485 h 535"/>
                <a:gd name="T8" fmla="*/ 265 w 380"/>
                <a:gd name="T9" fmla="*/ 496 h 535"/>
                <a:gd name="T10" fmla="*/ 265 w 380"/>
                <a:gd name="T11" fmla="*/ 497 h 535"/>
                <a:gd name="T12" fmla="*/ 305 w 380"/>
                <a:gd name="T13" fmla="*/ 502 h 535"/>
                <a:gd name="T14" fmla="*/ 301 w 380"/>
                <a:gd name="T15" fmla="*/ 535 h 535"/>
                <a:gd name="T16" fmla="*/ 199 w 380"/>
                <a:gd name="T17" fmla="*/ 523 h 535"/>
                <a:gd name="T18" fmla="*/ 212 w 380"/>
                <a:gd name="T19" fmla="*/ 420 h 535"/>
                <a:gd name="T20" fmla="*/ 244 w 380"/>
                <a:gd name="T21" fmla="*/ 424 h 535"/>
                <a:gd name="T22" fmla="*/ 239 w 380"/>
                <a:gd name="T23" fmla="*/ 475 h 535"/>
                <a:gd name="T24" fmla="*/ 321 w 380"/>
                <a:gd name="T25" fmla="*/ 357 h 535"/>
                <a:gd name="T26" fmla="*/ 325 w 380"/>
                <a:gd name="T27" fmla="*/ 214 h 535"/>
                <a:gd name="T28" fmla="*/ 11 w 380"/>
                <a:gd name="T29" fmla="*/ 45 h 535"/>
                <a:gd name="T30" fmla="*/ 0 w 380"/>
                <a:gd name="T31" fmla="*/ 13 h 535"/>
                <a:gd name="T32" fmla="*/ 45 w 380"/>
                <a:gd name="T33" fmla="*/ 4 h 535"/>
                <a:gd name="T34" fmla="*/ 70 w 380"/>
                <a:gd name="T35" fmla="*/ 0 h 535"/>
                <a:gd name="T36" fmla="*/ 104 w 380"/>
                <a:gd name="T3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0" h="535">
                  <a:moveTo>
                    <a:pt x="104" y="0"/>
                  </a:moveTo>
                  <a:cubicBezTo>
                    <a:pt x="115" y="2"/>
                    <a:pt x="125" y="3"/>
                    <a:pt x="135" y="5"/>
                  </a:cubicBezTo>
                  <a:cubicBezTo>
                    <a:pt x="248" y="24"/>
                    <a:pt x="340" y="112"/>
                    <a:pt x="361" y="225"/>
                  </a:cubicBezTo>
                  <a:cubicBezTo>
                    <a:pt x="380" y="326"/>
                    <a:pt x="350" y="413"/>
                    <a:pt x="277" y="485"/>
                  </a:cubicBezTo>
                  <a:cubicBezTo>
                    <a:pt x="273" y="489"/>
                    <a:pt x="269" y="492"/>
                    <a:pt x="265" y="496"/>
                  </a:cubicBezTo>
                  <a:cubicBezTo>
                    <a:pt x="265" y="496"/>
                    <a:pt x="265" y="497"/>
                    <a:pt x="265" y="497"/>
                  </a:cubicBezTo>
                  <a:cubicBezTo>
                    <a:pt x="278" y="499"/>
                    <a:pt x="291" y="500"/>
                    <a:pt x="305" y="502"/>
                  </a:cubicBezTo>
                  <a:cubicBezTo>
                    <a:pt x="303" y="513"/>
                    <a:pt x="302" y="524"/>
                    <a:pt x="301" y="535"/>
                  </a:cubicBezTo>
                  <a:cubicBezTo>
                    <a:pt x="267" y="531"/>
                    <a:pt x="234" y="527"/>
                    <a:pt x="199" y="523"/>
                  </a:cubicBezTo>
                  <a:cubicBezTo>
                    <a:pt x="204" y="488"/>
                    <a:pt x="208" y="455"/>
                    <a:pt x="212" y="420"/>
                  </a:cubicBezTo>
                  <a:cubicBezTo>
                    <a:pt x="223" y="421"/>
                    <a:pt x="233" y="423"/>
                    <a:pt x="244" y="424"/>
                  </a:cubicBezTo>
                  <a:cubicBezTo>
                    <a:pt x="243" y="441"/>
                    <a:pt x="241" y="457"/>
                    <a:pt x="239" y="475"/>
                  </a:cubicBezTo>
                  <a:cubicBezTo>
                    <a:pt x="278" y="443"/>
                    <a:pt x="306" y="404"/>
                    <a:pt x="321" y="357"/>
                  </a:cubicBezTo>
                  <a:cubicBezTo>
                    <a:pt x="337" y="310"/>
                    <a:pt x="338" y="262"/>
                    <a:pt x="325" y="214"/>
                  </a:cubicBezTo>
                  <a:cubicBezTo>
                    <a:pt x="287" y="77"/>
                    <a:pt x="139" y="1"/>
                    <a:pt x="11" y="45"/>
                  </a:cubicBezTo>
                  <a:cubicBezTo>
                    <a:pt x="7" y="35"/>
                    <a:pt x="4" y="25"/>
                    <a:pt x="0" y="13"/>
                  </a:cubicBezTo>
                  <a:cubicBezTo>
                    <a:pt x="15" y="10"/>
                    <a:pt x="30" y="7"/>
                    <a:pt x="45" y="4"/>
                  </a:cubicBezTo>
                  <a:cubicBezTo>
                    <a:pt x="53" y="2"/>
                    <a:pt x="62" y="1"/>
                    <a:pt x="70" y="0"/>
                  </a:cubicBezTo>
                  <a:cubicBezTo>
                    <a:pt x="82" y="0"/>
                    <a:pt x="93" y="0"/>
                    <a:pt x="1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>
                <a:highlight>
                  <a:srgbClr val="FFFF00"/>
                </a:highlight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91C06591-F176-4167-65A1-9036F2E6A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388" y="6115050"/>
              <a:ext cx="311150" cy="468313"/>
            </a:xfrm>
            <a:custGeom>
              <a:avLst/>
              <a:gdLst>
                <a:gd name="T0" fmla="*/ 0 w 351"/>
                <a:gd name="T1" fmla="*/ 232 h 525"/>
                <a:gd name="T2" fmla="*/ 7 w 351"/>
                <a:gd name="T3" fmla="*/ 187 h 525"/>
                <a:gd name="T4" fmla="*/ 58 w 351"/>
                <a:gd name="T5" fmla="*/ 76 h 525"/>
                <a:gd name="T6" fmla="*/ 90 w 351"/>
                <a:gd name="T7" fmla="*/ 38 h 525"/>
                <a:gd name="T8" fmla="*/ 46 w 351"/>
                <a:gd name="T9" fmla="*/ 33 h 525"/>
                <a:gd name="T10" fmla="*/ 50 w 351"/>
                <a:gd name="T11" fmla="*/ 0 h 525"/>
                <a:gd name="T12" fmla="*/ 151 w 351"/>
                <a:gd name="T13" fmla="*/ 12 h 525"/>
                <a:gd name="T14" fmla="*/ 139 w 351"/>
                <a:gd name="T15" fmla="*/ 115 h 525"/>
                <a:gd name="T16" fmla="*/ 106 w 351"/>
                <a:gd name="T17" fmla="*/ 111 h 525"/>
                <a:gd name="T18" fmla="*/ 112 w 351"/>
                <a:gd name="T19" fmla="*/ 66 h 525"/>
                <a:gd name="T20" fmla="*/ 43 w 351"/>
                <a:gd name="T21" fmla="*/ 315 h 525"/>
                <a:gd name="T22" fmla="*/ 158 w 351"/>
                <a:gd name="T23" fmla="*/ 460 h 525"/>
                <a:gd name="T24" fmla="*/ 342 w 351"/>
                <a:gd name="T25" fmla="*/ 484 h 525"/>
                <a:gd name="T26" fmla="*/ 351 w 351"/>
                <a:gd name="T27" fmla="*/ 517 h 525"/>
                <a:gd name="T28" fmla="*/ 304 w 351"/>
                <a:gd name="T29" fmla="*/ 524 h 525"/>
                <a:gd name="T30" fmla="*/ 297 w 351"/>
                <a:gd name="T31" fmla="*/ 525 h 525"/>
                <a:gd name="T32" fmla="*/ 262 w 351"/>
                <a:gd name="T33" fmla="*/ 525 h 525"/>
                <a:gd name="T34" fmla="*/ 234 w 351"/>
                <a:gd name="T35" fmla="*/ 521 h 525"/>
                <a:gd name="T36" fmla="*/ 49 w 351"/>
                <a:gd name="T37" fmla="*/ 403 h 525"/>
                <a:gd name="T38" fmla="*/ 4 w 351"/>
                <a:gd name="T39" fmla="*/ 291 h 525"/>
                <a:gd name="T40" fmla="*/ 0 w 351"/>
                <a:gd name="T41" fmla="*/ 257 h 525"/>
                <a:gd name="T42" fmla="*/ 0 w 351"/>
                <a:gd name="T43" fmla="*/ 232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1" h="525">
                  <a:moveTo>
                    <a:pt x="0" y="232"/>
                  </a:moveTo>
                  <a:cubicBezTo>
                    <a:pt x="2" y="217"/>
                    <a:pt x="4" y="202"/>
                    <a:pt x="7" y="187"/>
                  </a:cubicBezTo>
                  <a:cubicBezTo>
                    <a:pt x="15" y="146"/>
                    <a:pt x="32" y="109"/>
                    <a:pt x="58" y="76"/>
                  </a:cubicBezTo>
                  <a:cubicBezTo>
                    <a:pt x="68" y="63"/>
                    <a:pt x="79" y="51"/>
                    <a:pt x="90" y="38"/>
                  </a:cubicBezTo>
                  <a:cubicBezTo>
                    <a:pt x="76" y="36"/>
                    <a:pt x="61" y="35"/>
                    <a:pt x="46" y="33"/>
                  </a:cubicBezTo>
                  <a:cubicBezTo>
                    <a:pt x="47" y="22"/>
                    <a:pt x="49" y="11"/>
                    <a:pt x="50" y="0"/>
                  </a:cubicBezTo>
                  <a:cubicBezTo>
                    <a:pt x="84" y="4"/>
                    <a:pt x="117" y="8"/>
                    <a:pt x="151" y="12"/>
                  </a:cubicBezTo>
                  <a:cubicBezTo>
                    <a:pt x="147" y="47"/>
                    <a:pt x="143" y="81"/>
                    <a:pt x="139" y="115"/>
                  </a:cubicBezTo>
                  <a:cubicBezTo>
                    <a:pt x="128" y="114"/>
                    <a:pt x="117" y="112"/>
                    <a:pt x="106" y="111"/>
                  </a:cubicBezTo>
                  <a:cubicBezTo>
                    <a:pt x="108" y="96"/>
                    <a:pt x="110" y="81"/>
                    <a:pt x="112" y="66"/>
                  </a:cubicBezTo>
                  <a:cubicBezTo>
                    <a:pt x="51" y="119"/>
                    <a:pt x="14" y="219"/>
                    <a:pt x="43" y="315"/>
                  </a:cubicBezTo>
                  <a:cubicBezTo>
                    <a:pt x="62" y="378"/>
                    <a:pt x="101" y="427"/>
                    <a:pt x="158" y="460"/>
                  </a:cubicBezTo>
                  <a:cubicBezTo>
                    <a:pt x="216" y="492"/>
                    <a:pt x="277" y="500"/>
                    <a:pt x="342" y="484"/>
                  </a:cubicBezTo>
                  <a:cubicBezTo>
                    <a:pt x="345" y="495"/>
                    <a:pt x="347" y="505"/>
                    <a:pt x="351" y="517"/>
                  </a:cubicBezTo>
                  <a:cubicBezTo>
                    <a:pt x="334" y="519"/>
                    <a:pt x="319" y="522"/>
                    <a:pt x="304" y="524"/>
                  </a:cubicBezTo>
                  <a:cubicBezTo>
                    <a:pt x="302" y="524"/>
                    <a:pt x="299" y="525"/>
                    <a:pt x="297" y="525"/>
                  </a:cubicBezTo>
                  <a:cubicBezTo>
                    <a:pt x="286" y="525"/>
                    <a:pt x="274" y="525"/>
                    <a:pt x="262" y="525"/>
                  </a:cubicBezTo>
                  <a:cubicBezTo>
                    <a:pt x="253" y="524"/>
                    <a:pt x="244" y="523"/>
                    <a:pt x="234" y="521"/>
                  </a:cubicBezTo>
                  <a:cubicBezTo>
                    <a:pt x="156" y="507"/>
                    <a:pt x="94" y="468"/>
                    <a:pt x="49" y="403"/>
                  </a:cubicBezTo>
                  <a:cubicBezTo>
                    <a:pt x="26" y="369"/>
                    <a:pt x="11" y="332"/>
                    <a:pt x="4" y="291"/>
                  </a:cubicBezTo>
                  <a:cubicBezTo>
                    <a:pt x="2" y="280"/>
                    <a:pt x="1" y="269"/>
                    <a:pt x="0" y="257"/>
                  </a:cubicBezTo>
                  <a:cubicBezTo>
                    <a:pt x="0" y="249"/>
                    <a:pt x="0" y="240"/>
                    <a:pt x="0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>
                <a:highlight>
                  <a:srgbClr val="FFFF00"/>
                </a:highlight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8F5B72CC-3683-DDED-5C9F-768516C6B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6235700"/>
              <a:ext cx="211138" cy="201613"/>
            </a:xfrm>
            <a:custGeom>
              <a:avLst/>
              <a:gdLst>
                <a:gd name="T0" fmla="*/ 65 w 239"/>
                <a:gd name="T1" fmla="*/ 119 h 227"/>
                <a:gd name="T2" fmla="*/ 51 w 239"/>
                <a:gd name="T3" fmla="*/ 62 h 227"/>
                <a:gd name="T4" fmla="*/ 75 w 239"/>
                <a:gd name="T5" fmla="*/ 22 h 227"/>
                <a:gd name="T6" fmla="*/ 162 w 239"/>
                <a:gd name="T7" fmla="*/ 20 h 227"/>
                <a:gd name="T8" fmla="*/ 189 w 239"/>
                <a:gd name="T9" fmla="*/ 67 h 227"/>
                <a:gd name="T10" fmla="*/ 174 w 239"/>
                <a:gd name="T11" fmla="*/ 119 h 227"/>
                <a:gd name="T12" fmla="*/ 236 w 239"/>
                <a:gd name="T13" fmla="*/ 227 h 227"/>
                <a:gd name="T14" fmla="*/ 4 w 239"/>
                <a:gd name="T15" fmla="*/ 227 h 227"/>
                <a:gd name="T16" fmla="*/ 65 w 239"/>
                <a:gd name="T17" fmla="*/ 11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27">
                  <a:moveTo>
                    <a:pt x="65" y="119"/>
                  </a:moveTo>
                  <a:cubicBezTo>
                    <a:pt x="52" y="102"/>
                    <a:pt x="47" y="83"/>
                    <a:pt x="51" y="62"/>
                  </a:cubicBezTo>
                  <a:cubicBezTo>
                    <a:pt x="54" y="46"/>
                    <a:pt x="62" y="33"/>
                    <a:pt x="75" y="22"/>
                  </a:cubicBezTo>
                  <a:cubicBezTo>
                    <a:pt x="99" y="1"/>
                    <a:pt x="136" y="0"/>
                    <a:pt x="162" y="20"/>
                  </a:cubicBezTo>
                  <a:cubicBezTo>
                    <a:pt x="177" y="32"/>
                    <a:pt x="186" y="47"/>
                    <a:pt x="189" y="67"/>
                  </a:cubicBezTo>
                  <a:cubicBezTo>
                    <a:pt x="191" y="86"/>
                    <a:pt x="186" y="103"/>
                    <a:pt x="174" y="119"/>
                  </a:cubicBezTo>
                  <a:cubicBezTo>
                    <a:pt x="219" y="141"/>
                    <a:pt x="239" y="177"/>
                    <a:pt x="236" y="227"/>
                  </a:cubicBezTo>
                  <a:cubicBezTo>
                    <a:pt x="158" y="227"/>
                    <a:pt x="81" y="227"/>
                    <a:pt x="4" y="227"/>
                  </a:cubicBezTo>
                  <a:cubicBezTo>
                    <a:pt x="0" y="195"/>
                    <a:pt x="9" y="145"/>
                    <a:pt x="6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>
                <a:highlight>
                  <a:srgbClr val="FFFF00"/>
                </a:highlight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0DBD719A-B6EC-696F-2D51-B6DCCCBFE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6169025"/>
              <a:ext cx="160338" cy="207963"/>
            </a:xfrm>
            <a:custGeom>
              <a:avLst/>
              <a:gdLst>
                <a:gd name="T0" fmla="*/ 115 w 182"/>
                <a:gd name="T1" fmla="*/ 125 h 233"/>
                <a:gd name="T2" fmla="*/ 178 w 182"/>
                <a:gd name="T3" fmla="*/ 233 h 233"/>
                <a:gd name="T4" fmla="*/ 174 w 182"/>
                <a:gd name="T5" fmla="*/ 233 h 233"/>
                <a:gd name="T6" fmla="*/ 134 w 182"/>
                <a:gd name="T7" fmla="*/ 233 h 233"/>
                <a:gd name="T8" fmla="*/ 129 w 182"/>
                <a:gd name="T9" fmla="*/ 230 h 233"/>
                <a:gd name="T10" fmla="*/ 92 w 182"/>
                <a:gd name="T11" fmla="*/ 183 h 233"/>
                <a:gd name="T12" fmla="*/ 91 w 182"/>
                <a:gd name="T13" fmla="*/ 177 h 233"/>
                <a:gd name="T14" fmla="*/ 38 w 182"/>
                <a:gd name="T15" fmla="*/ 58 h 233"/>
                <a:gd name="T16" fmla="*/ 4 w 182"/>
                <a:gd name="T17" fmla="*/ 48 h 233"/>
                <a:gd name="T18" fmla="*/ 1 w 182"/>
                <a:gd name="T19" fmla="*/ 47 h 233"/>
                <a:gd name="T20" fmla="*/ 0 w 182"/>
                <a:gd name="T21" fmla="*/ 46 h 233"/>
                <a:gd name="T22" fmla="*/ 91 w 182"/>
                <a:gd name="T23" fmla="*/ 19 h 233"/>
                <a:gd name="T24" fmla="*/ 115 w 182"/>
                <a:gd name="T25" fmla="*/ 12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233">
                  <a:moveTo>
                    <a:pt x="115" y="125"/>
                  </a:moveTo>
                  <a:cubicBezTo>
                    <a:pt x="161" y="145"/>
                    <a:pt x="182" y="185"/>
                    <a:pt x="178" y="233"/>
                  </a:cubicBezTo>
                  <a:cubicBezTo>
                    <a:pt x="177" y="233"/>
                    <a:pt x="175" y="233"/>
                    <a:pt x="174" y="233"/>
                  </a:cubicBezTo>
                  <a:cubicBezTo>
                    <a:pt x="161" y="233"/>
                    <a:pt x="148" y="233"/>
                    <a:pt x="134" y="233"/>
                  </a:cubicBezTo>
                  <a:cubicBezTo>
                    <a:pt x="132" y="233"/>
                    <a:pt x="130" y="232"/>
                    <a:pt x="129" y="230"/>
                  </a:cubicBezTo>
                  <a:cubicBezTo>
                    <a:pt x="120" y="211"/>
                    <a:pt x="108" y="196"/>
                    <a:pt x="92" y="183"/>
                  </a:cubicBezTo>
                  <a:cubicBezTo>
                    <a:pt x="91" y="181"/>
                    <a:pt x="90" y="178"/>
                    <a:pt x="91" y="177"/>
                  </a:cubicBezTo>
                  <a:cubicBezTo>
                    <a:pt x="103" y="128"/>
                    <a:pt x="82" y="80"/>
                    <a:pt x="38" y="58"/>
                  </a:cubicBezTo>
                  <a:cubicBezTo>
                    <a:pt x="27" y="53"/>
                    <a:pt x="15" y="51"/>
                    <a:pt x="4" y="48"/>
                  </a:cubicBezTo>
                  <a:cubicBezTo>
                    <a:pt x="3" y="47"/>
                    <a:pt x="2" y="47"/>
                    <a:pt x="1" y="47"/>
                  </a:cubicBezTo>
                  <a:cubicBezTo>
                    <a:pt x="1" y="47"/>
                    <a:pt x="0" y="47"/>
                    <a:pt x="0" y="46"/>
                  </a:cubicBezTo>
                  <a:cubicBezTo>
                    <a:pt x="13" y="20"/>
                    <a:pt x="53" y="0"/>
                    <a:pt x="91" y="19"/>
                  </a:cubicBezTo>
                  <a:cubicBezTo>
                    <a:pt x="122" y="34"/>
                    <a:pt x="146" y="80"/>
                    <a:pt x="115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>
                <a:highlight>
                  <a:srgbClr val="FFFF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92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F92498DD-BDC3-4AB1-0706-1B8420A0A5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1600" y="423440"/>
            <a:ext cx="9891717" cy="4142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61317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1868685" marR="4763" lvl="0" indent="-1857375" algn="ctr" defTabSz="914400" rtl="0" eaLnBrk="1" fontAlgn="auto" latinLnBrk="0" hangingPunct="1">
              <a:lnSpc>
                <a:spcPts val="3027"/>
              </a:lnSpc>
              <a:spcBef>
                <a:spcPts val="48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3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Avance</a:t>
            </a:r>
            <a:r>
              <a:rPr kumimoji="0" lang="es-MX" sz="2400" b="1" i="0" u="none" strike="noStrike" kern="1200" cap="none" spc="-11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lang="es-MX" sz="2400" b="1" i="0" u="none" strike="noStrike" kern="1200" cap="none" spc="5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</a:t>
            </a:r>
            <a:r>
              <a:rPr kumimoji="0" lang="es-MX" sz="2400" b="1" i="0" u="none" strike="noStrike" kern="1200" cap="none" spc="-11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la</a:t>
            </a:r>
            <a:r>
              <a:rPr kumimoji="0" lang="es-MX" sz="2400" b="1" i="0" u="none" strike="noStrike" kern="1200" cap="none" spc="-11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lang="es-MX" sz="2400" b="1" i="0" u="none" strike="noStrike" kern="1200" cap="none" spc="4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Ejecución</a:t>
            </a:r>
            <a:r>
              <a:rPr kumimoji="0" lang="es-MX" sz="2400" b="1" i="0" u="none" strike="noStrike" kern="1200" cap="none" spc="-11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lang="es-MX" sz="2400" b="1" i="0" u="none" strike="noStrike" kern="1200" cap="none" spc="11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de</a:t>
            </a:r>
            <a:r>
              <a:rPr kumimoji="0" lang="es-MX" sz="2400" b="1" i="0" u="none" strike="noStrike" kern="1200" cap="none" spc="-11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lang="es-MX" sz="2400" b="1" i="0" u="none" strike="noStrike" kern="1200" cap="none" spc="38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Objetivos </a:t>
            </a:r>
            <a:r>
              <a:rPr kumimoji="0" lang="es-MX" sz="2400" b="1" i="0" u="none" strike="noStrike" kern="1200" cap="none" spc="-76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lang="es-MX" sz="2400" b="1" i="0" u="none" strike="noStrike" kern="1200" cap="none" spc="28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Institucionales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DA355AB-0384-DA23-1D1D-B8027B24423D}"/>
              </a:ext>
            </a:extLst>
          </p:cNvPr>
          <p:cNvSpPr txBox="1"/>
          <p:nvPr/>
        </p:nvSpPr>
        <p:spPr>
          <a:xfrm>
            <a:off x="5919118" y="3800992"/>
            <a:ext cx="1077764" cy="2565798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430" marR="4445">
              <a:lnSpc>
                <a:spcPct val="118800"/>
              </a:lnSpc>
              <a:spcBef>
                <a:spcPts val="94"/>
              </a:spcBef>
            </a:pPr>
            <a:r>
              <a:rPr lang="es-CO" sz="100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fortalecer a través de mecanismos de IVC la oportunidad en la generación y flujo de los recursos del Sistema General de Seguridad Social en Salud y los regímenes especiales y exceptuados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BE1F79B-56BC-FA8E-CE36-4DD147FA1893}"/>
              </a:ext>
            </a:extLst>
          </p:cNvPr>
          <p:cNvSpPr txBox="1"/>
          <p:nvPr/>
        </p:nvSpPr>
        <p:spPr>
          <a:xfrm>
            <a:off x="875778" y="3850912"/>
            <a:ext cx="960952" cy="1457867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430" marR="4445">
              <a:lnSpc>
                <a:spcPct val="118700"/>
              </a:lnSpc>
              <a:spcBef>
                <a:spcPts val="94"/>
              </a:spcBef>
            </a:pPr>
            <a:r>
              <a:rPr lang="es-CO" sz="1000" spc="7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Fortalecer la capacidad institucional de la Superintendencia Nacional de Salud</a:t>
            </a:r>
            <a:endParaRPr lang="es-ES" spc="7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517CC80-87D4-205A-2758-B5B85162510F}"/>
              </a:ext>
            </a:extLst>
          </p:cNvPr>
          <p:cNvSpPr txBox="1"/>
          <p:nvPr/>
        </p:nvSpPr>
        <p:spPr>
          <a:xfrm>
            <a:off x="2185227" y="3744451"/>
            <a:ext cx="895268" cy="1457867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430" marR="4445">
              <a:lnSpc>
                <a:spcPct val="118800"/>
              </a:lnSpc>
              <a:spcBef>
                <a:spcPts val="94"/>
              </a:spcBef>
            </a:pPr>
            <a:r>
              <a:rPr lang="es-CO" sz="1000" spc="6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Fortalecer la inspección, vigilancia y control del aseguramiento en salud</a:t>
            </a:r>
            <a:endParaRPr lang="es-E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5126E738-DF27-9288-7EA7-3F91BEF8AD4F}"/>
              </a:ext>
            </a:extLst>
          </p:cNvPr>
          <p:cNvSpPr txBox="1"/>
          <p:nvPr/>
        </p:nvSpPr>
        <p:spPr>
          <a:xfrm>
            <a:off x="8285418" y="3740089"/>
            <a:ext cx="1077765" cy="761073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430" marR="4445">
              <a:lnSpc>
                <a:spcPct val="118700"/>
              </a:lnSpc>
              <a:spcBef>
                <a:spcPts val="94"/>
              </a:spcBef>
            </a:pPr>
            <a:r>
              <a:rPr lang="es-CO" sz="1050" spc="-113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Promover el </a:t>
            </a:r>
            <a:r>
              <a:rPr lang="es-CO" sz="1000" spc="-113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mejoramiento</a:t>
            </a:r>
            <a:r>
              <a:rPr lang="es-CO" sz="1050" spc="-113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de la calidad en </a:t>
            </a:r>
            <a:r>
              <a:rPr lang="es-CO" sz="1050" spc="42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la</a:t>
            </a:r>
            <a:r>
              <a:rPr lang="es-CO" sz="1050" spc="-113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atención en salud</a:t>
            </a:r>
            <a:endParaRPr lang="es-ES" sz="1050" spc="-113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D43A30DA-3870-D8FB-5E7B-304E0CF7A9FE}"/>
              </a:ext>
            </a:extLst>
          </p:cNvPr>
          <p:cNvSpPr txBox="1"/>
          <p:nvPr/>
        </p:nvSpPr>
        <p:spPr>
          <a:xfrm>
            <a:off x="7032160" y="3700838"/>
            <a:ext cx="1048483" cy="2739757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430" marR="4445">
              <a:lnSpc>
                <a:spcPct val="118800"/>
              </a:lnSpc>
              <a:spcBef>
                <a:spcPts val="94"/>
              </a:spcBef>
            </a:pPr>
            <a:r>
              <a:rPr lang="es-CO" sz="1000" spc="42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Proteger los derechos y reconocer las obligaciones y deberes de los distintos actores participantes en el sector salud, a través de las funciones jurisdiccionales y de conciliación.</a:t>
            </a:r>
            <a:endParaRPr lang="es-E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object 7">
            <a:extLst>
              <a:ext uri="{FF2B5EF4-FFF2-40B4-BE49-F238E27FC236}">
                <a16:creationId xmlns:a16="http://schemas.microsoft.com/office/drawing/2014/main" id="{A8AFC748-92CB-707D-3750-BA875BBFC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5159" y="2983429"/>
            <a:ext cx="808980" cy="582342"/>
          </a:xfrm>
          <a:prstGeom prst="rect">
            <a:avLst/>
          </a:prstGeom>
        </p:spPr>
      </p:pic>
      <p:pic>
        <p:nvPicPr>
          <p:cNvPr id="22" name="object 8">
            <a:extLst>
              <a:ext uri="{FF2B5EF4-FFF2-40B4-BE49-F238E27FC236}">
                <a16:creationId xmlns:a16="http://schemas.microsoft.com/office/drawing/2014/main" id="{2BC2EAF4-9110-38FC-5725-3F78CDA59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38837" y="3018803"/>
            <a:ext cx="734430" cy="588169"/>
          </a:xfrm>
          <a:prstGeom prst="rect">
            <a:avLst/>
          </a:prstGeom>
        </p:spPr>
      </p:pic>
      <p:pic>
        <p:nvPicPr>
          <p:cNvPr id="23" name="object 9">
            <a:extLst>
              <a:ext uri="{FF2B5EF4-FFF2-40B4-BE49-F238E27FC236}">
                <a16:creationId xmlns:a16="http://schemas.microsoft.com/office/drawing/2014/main" id="{436B10C5-EB89-B189-B905-3C303ACC6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13561" y="2983429"/>
            <a:ext cx="738101" cy="664368"/>
          </a:xfrm>
          <a:prstGeom prst="rect">
            <a:avLst/>
          </a:prstGeom>
        </p:spPr>
      </p:pic>
      <p:pic>
        <p:nvPicPr>
          <p:cNvPr id="24" name="object 10">
            <a:extLst>
              <a:ext uri="{FF2B5EF4-FFF2-40B4-BE49-F238E27FC236}">
                <a16:creationId xmlns:a16="http://schemas.microsoft.com/office/drawing/2014/main" id="{88DB4D91-8746-9907-6CF7-480798A3D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40665" y="2959401"/>
            <a:ext cx="553641" cy="642553"/>
          </a:xfrm>
          <a:prstGeom prst="rect">
            <a:avLst/>
          </a:prstGeom>
        </p:spPr>
      </p:pic>
      <p:pic>
        <p:nvPicPr>
          <p:cNvPr id="25" name="object 11">
            <a:extLst>
              <a:ext uri="{FF2B5EF4-FFF2-40B4-BE49-F238E27FC236}">
                <a16:creationId xmlns:a16="http://schemas.microsoft.com/office/drawing/2014/main" id="{37595058-FEFF-D5F4-0B90-2533489C2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48421" y="3089250"/>
            <a:ext cx="736207" cy="611701"/>
          </a:xfrm>
          <a:prstGeom prst="rect">
            <a:avLst/>
          </a:prstGeom>
        </p:spPr>
      </p:pic>
      <p:sp>
        <p:nvSpPr>
          <p:cNvPr id="26" name="object 13">
            <a:extLst>
              <a:ext uri="{FF2B5EF4-FFF2-40B4-BE49-F238E27FC236}">
                <a16:creationId xmlns:a16="http://schemas.microsoft.com/office/drawing/2014/main" id="{6A5A6C93-72A8-FF07-1485-337FA68DF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9943" y="1935571"/>
            <a:ext cx="1230511" cy="890588"/>
          </a:xfrm>
          <a:custGeom>
            <a:avLst/>
            <a:gdLst/>
            <a:ahLst/>
            <a:cxnLst/>
            <a:rect l="l" t="t" r="r" b="b"/>
            <a:pathLst>
              <a:path w="1312545" h="949960">
                <a:moveTo>
                  <a:pt x="837348" y="949796"/>
                </a:moveTo>
                <a:lnTo>
                  <a:pt x="0" y="949796"/>
                </a:lnTo>
                <a:lnTo>
                  <a:pt x="474897" y="474898"/>
                </a:lnTo>
                <a:lnTo>
                  <a:pt x="0" y="0"/>
                </a:lnTo>
                <a:lnTo>
                  <a:pt x="837348" y="0"/>
                </a:lnTo>
                <a:lnTo>
                  <a:pt x="1312246" y="474897"/>
                </a:lnTo>
                <a:lnTo>
                  <a:pt x="837348" y="949796"/>
                </a:lnTo>
                <a:close/>
              </a:path>
            </a:pathLst>
          </a:custGeom>
          <a:solidFill>
            <a:srgbClr val="7DD957"/>
          </a:solidFill>
        </p:spPr>
        <p:txBody>
          <a:bodyPr wrap="square" lIns="0" tIns="0" rIns="0" bIns="0" rtlCol="0"/>
          <a:lstStyle/>
          <a:p>
            <a:endParaRPr sz="1688"/>
          </a:p>
        </p:txBody>
      </p:sp>
      <p:pic>
        <p:nvPicPr>
          <p:cNvPr id="27" name="object 14">
            <a:extLst>
              <a:ext uri="{FF2B5EF4-FFF2-40B4-BE49-F238E27FC236}">
                <a16:creationId xmlns:a16="http://schemas.microsoft.com/office/drawing/2014/main" id="{2FA8A67B-D201-A807-33D4-A76F6B6BB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51774" y="3007594"/>
            <a:ext cx="667776" cy="666750"/>
          </a:xfrm>
          <a:prstGeom prst="rect">
            <a:avLst/>
          </a:prstGeom>
        </p:spPr>
      </p:pic>
      <p:sp>
        <p:nvSpPr>
          <p:cNvPr id="28" name="object 15">
            <a:extLst>
              <a:ext uri="{FF2B5EF4-FFF2-40B4-BE49-F238E27FC236}">
                <a16:creationId xmlns:a16="http://schemas.microsoft.com/office/drawing/2014/main" id="{0617BF67-83F6-64EA-5F66-89B388912E1C}"/>
              </a:ext>
            </a:extLst>
          </p:cNvPr>
          <p:cNvSpPr txBox="1"/>
          <p:nvPr/>
        </p:nvSpPr>
        <p:spPr>
          <a:xfrm>
            <a:off x="3385594" y="3850803"/>
            <a:ext cx="1108632" cy="1914851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430" marR="4445">
              <a:lnSpc>
                <a:spcPct val="118700"/>
              </a:lnSpc>
              <a:spcBef>
                <a:spcPts val="94"/>
              </a:spcBef>
            </a:pPr>
            <a:r>
              <a:rPr lang="es-MX" sz="105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Consolidar la Superintendencia Nacional de Salud como un organismo técnico, rector del sistema de vigilancia, inspección y control.</a:t>
            </a:r>
            <a:endParaRPr lang="es-E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600EF4A-493A-B14E-F851-559CE1291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51687" y="1937100"/>
            <a:ext cx="1230511" cy="890588"/>
          </a:xfrm>
          <a:custGeom>
            <a:avLst/>
            <a:gdLst/>
            <a:ahLst/>
            <a:cxnLst/>
            <a:rect l="l" t="t" r="r" b="b"/>
            <a:pathLst>
              <a:path w="1312545" h="949960">
                <a:moveTo>
                  <a:pt x="837348" y="949796"/>
                </a:moveTo>
                <a:lnTo>
                  <a:pt x="0" y="949796"/>
                </a:lnTo>
                <a:lnTo>
                  <a:pt x="474897" y="474898"/>
                </a:lnTo>
                <a:lnTo>
                  <a:pt x="0" y="0"/>
                </a:lnTo>
                <a:lnTo>
                  <a:pt x="837348" y="0"/>
                </a:lnTo>
                <a:lnTo>
                  <a:pt x="1312246" y="474897"/>
                </a:lnTo>
                <a:lnTo>
                  <a:pt x="837348" y="94979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D1AE676A-728A-2E9A-B554-594CF5A8F269}"/>
              </a:ext>
            </a:extLst>
          </p:cNvPr>
          <p:cNvSpPr txBox="1"/>
          <p:nvPr/>
        </p:nvSpPr>
        <p:spPr>
          <a:xfrm>
            <a:off x="2712250" y="2275833"/>
            <a:ext cx="511576" cy="371929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430" marR="4445">
              <a:lnSpc>
                <a:spcPct val="118800"/>
              </a:lnSpc>
              <a:spcBef>
                <a:spcPts val="94"/>
              </a:spcBef>
            </a:pPr>
            <a:r>
              <a:rPr lang="es-MX" sz="1000" b="1" spc="113" dirty="0">
                <a:latin typeface="Verdana"/>
                <a:ea typeface="Verdana"/>
                <a:cs typeface="Tahoma"/>
              </a:rPr>
              <a:t>93%</a:t>
            </a:r>
            <a:endParaRPr lang="es-ES" dirty="0">
              <a:latin typeface="Verdana"/>
              <a:ea typeface="Verdana"/>
            </a:endParaRPr>
          </a:p>
          <a:p>
            <a:pPr marL="11430" marR="4445">
              <a:lnSpc>
                <a:spcPct val="118800"/>
              </a:lnSpc>
              <a:spcBef>
                <a:spcPts val="94"/>
              </a:spcBef>
            </a:pPr>
            <a:endParaRPr lang="es-MX" sz="1000" b="1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31" name="object 13">
            <a:extLst>
              <a:ext uri="{FF2B5EF4-FFF2-40B4-BE49-F238E27FC236}">
                <a16:creationId xmlns:a16="http://schemas.microsoft.com/office/drawing/2014/main" id="{8CC9F36E-EE2D-A01F-61B1-14AF14B4A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8775" y="1935571"/>
            <a:ext cx="1230511" cy="890588"/>
          </a:xfrm>
          <a:custGeom>
            <a:avLst/>
            <a:gdLst/>
            <a:ahLst/>
            <a:cxnLst/>
            <a:rect l="l" t="t" r="r" b="b"/>
            <a:pathLst>
              <a:path w="1312545" h="949960">
                <a:moveTo>
                  <a:pt x="837348" y="949796"/>
                </a:moveTo>
                <a:lnTo>
                  <a:pt x="0" y="949796"/>
                </a:lnTo>
                <a:lnTo>
                  <a:pt x="474897" y="474898"/>
                </a:lnTo>
                <a:lnTo>
                  <a:pt x="0" y="0"/>
                </a:lnTo>
                <a:lnTo>
                  <a:pt x="837348" y="0"/>
                </a:lnTo>
                <a:lnTo>
                  <a:pt x="1312246" y="474897"/>
                </a:lnTo>
                <a:lnTo>
                  <a:pt x="837348" y="949796"/>
                </a:lnTo>
                <a:close/>
              </a:path>
            </a:pathLst>
          </a:custGeom>
          <a:solidFill>
            <a:srgbClr val="CD99B1"/>
          </a:solidFill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EA31223C-DB43-ABDD-1965-25B663C52DDD}"/>
              </a:ext>
            </a:extLst>
          </p:cNvPr>
          <p:cNvSpPr txBox="1"/>
          <p:nvPr/>
        </p:nvSpPr>
        <p:spPr>
          <a:xfrm>
            <a:off x="5174235" y="2270151"/>
            <a:ext cx="511576" cy="371673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430" marR="4445">
              <a:lnSpc>
                <a:spcPct val="118800"/>
              </a:lnSpc>
              <a:spcBef>
                <a:spcPts val="94"/>
              </a:spcBef>
            </a:pPr>
            <a:r>
              <a:rPr lang="es-MX" sz="1000" b="1" spc="113" dirty="0">
                <a:latin typeface="Tahoma"/>
                <a:cs typeface="Tahoma"/>
              </a:rPr>
              <a:t>100%</a:t>
            </a:r>
            <a:endParaRPr lang="es-ES" dirty="0"/>
          </a:p>
          <a:p>
            <a:pPr marL="11430" marR="4445">
              <a:lnSpc>
                <a:spcPct val="118800"/>
              </a:lnSpc>
              <a:spcBef>
                <a:spcPts val="94"/>
              </a:spcBef>
            </a:pPr>
            <a:endParaRPr lang="es-MX" sz="1000" b="1" dirty="0">
              <a:latin typeface="Tahoma"/>
              <a:ea typeface="Tahoma"/>
              <a:cs typeface="Tahoma"/>
            </a:endParaRPr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F1F12108-763A-24D4-9015-401ED9FD5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25824" y="1900402"/>
            <a:ext cx="1175577" cy="890588"/>
          </a:xfrm>
          <a:custGeom>
            <a:avLst/>
            <a:gdLst/>
            <a:ahLst/>
            <a:cxnLst/>
            <a:rect l="l" t="t" r="r" b="b"/>
            <a:pathLst>
              <a:path w="1312545" h="949960">
                <a:moveTo>
                  <a:pt x="837348" y="949796"/>
                </a:moveTo>
                <a:lnTo>
                  <a:pt x="0" y="949796"/>
                </a:lnTo>
                <a:lnTo>
                  <a:pt x="474897" y="474898"/>
                </a:lnTo>
                <a:lnTo>
                  <a:pt x="0" y="0"/>
                </a:lnTo>
                <a:lnTo>
                  <a:pt x="837348" y="0"/>
                </a:lnTo>
                <a:lnTo>
                  <a:pt x="1312246" y="474897"/>
                </a:lnTo>
                <a:lnTo>
                  <a:pt x="837348" y="949796"/>
                </a:lnTo>
                <a:close/>
              </a:path>
            </a:pathLst>
          </a:custGeom>
          <a:solidFill>
            <a:srgbClr val="99CDCB"/>
          </a:solidFill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0C294D42-5259-DFDF-A975-7BE1F20D8EEF}"/>
              </a:ext>
            </a:extLst>
          </p:cNvPr>
          <p:cNvSpPr txBox="1"/>
          <p:nvPr/>
        </p:nvSpPr>
        <p:spPr>
          <a:xfrm>
            <a:off x="6334137" y="2249725"/>
            <a:ext cx="511576" cy="371673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430" marR="4445">
              <a:lnSpc>
                <a:spcPct val="118800"/>
              </a:lnSpc>
              <a:spcBef>
                <a:spcPts val="94"/>
              </a:spcBef>
            </a:pPr>
            <a:r>
              <a:rPr lang="es-MX" sz="1000" b="1" spc="113" dirty="0">
                <a:latin typeface="Tahoma"/>
                <a:cs typeface="Tahoma"/>
              </a:rPr>
              <a:t>100%</a:t>
            </a:r>
            <a:endParaRPr lang="es-ES" dirty="0"/>
          </a:p>
          <a:p>
            <a:pPr marL="11430" marR="4445">
              <a:lnSpc>
                <a:spcPct val="118800"/>
              </a:lnSpc>
              <a:spcBef>
                <a:spcPts val="94"/>
              </a:spcBef>
            </a:pPr>
            <a:endParaRPr sz="1000" b="1" dirty="0">
              <a:latin typeface="Tahoma"/>
              <a:ea typeface="Tahoma"/>
              <a:cs typeface="Tahoma"/>
            </a:endParaRPr>
          </a:p>
        </p:txBody>
      </p:sp>
      <p:sp>
        <p:nvSpPr>
          <p:cNvPr id="35" name="object 13">
            <a:extLst>
              <a:ext uri="{FF2B5EF4-FFF2-40B4-BE49-F238E27FC236}">
                <a16:creationId xmlns:a16="http://schemas.microsoft.com/office/drawing/2014/main" id="{E7C5BBC6-7F07-0EED-9389-1F6156CB7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17606" y="1914602"/>
            <a:ext cx="1230511" cy="890588"/>
          </a:xfrm>
          <a:custGeom>
            <a:avLst/>
            <a:gdLst/>
            <a:ahLst/>
            <a:cxnLst/>
            <a:rect l="l" t="t" r="r" b="b"/>
            <a:pathLst>
              <a:path w="1312545" h="949960">
                <a:moveTo>
                  <a:pt x="837348" y="949796"/>
                </a:moveTo>
                <a:lnTo>
                  <a:pt x="0" y="949796"/>
                </a:lnTo>
                <a:lnTo>
                  <a:pt x="474897" y="474898"/>
                </a:lnTo>
                <a:lnTo>
                  <a:pt x="0" y="0"/>
                </a:lnTo>
                <a:lnTo>
                  <a:pt x="837348" y="0"/>
                </a:lnTo>
                <a:lnTo>
                  <a:pt x="1312246" y="474897"/>
                </a:lnTo>
                <a:lnTo>
                  <a:pt x="837348" y="94979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5CE1EDF0-843D-C94A-DD44-1A72A8C46194}"/>
              </a:ext>
            </a:extLst>
          </p:cNvPr>
          <p:cNvSpPr txBox="1"/>
          <p:nvPr/>
        </p:nvSpPr>
        <p:spPr>
          <a:xfrm>
            <a:off x="7425919" y="2232349"/>
            <a:ext cx="511576" cy="371673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430" marR="4445">
              <a:lnSpc>
                <a:spcPct val="118800"/>
              </a:lnSpc>
              <a:spcBef>
                <a:spcPts val="94"/>
              </a:spcBef>
            </a:pPr>
            <a:r>
              <a:rPr lang="es-MX" sz="1000" b="1" spc="113" dirty="0">
                <a:latin typeface="Tahoma"/>
                <a:cs typeface="Tahoma"/>
              </a:rPr>
              <a:t>100%</a:t>
            </a:r>
            <a:endParaRPr lang="es-ES" dirty="0"/>
          </a:p>
          <a:p>
            <a:pPr marL="11430" marR="4445">
              <a:lnSpc>
                <a:spcPct val="118800"/>
              </a:lnSpc>
              <a:spcBef>
                <a:spcPts val="94"/>
              </a:spcBef>
            </a:pPr>
            <a:endParaRPr sz="1000" b="1" dirty="0">
              <a:latin typeface="Tahoma"/>
              <a:ea typeface="Tahoma"/>
              <a:cs typeface="Tahoma"/>
            </a:endParaRPr>
          </a:p>
        </p:txBody>
      </p:sp>
      <p:sp>
        <p:nvSpPr>
          <p:cNvPr id="37" name="object 13">
            <a:extLst>
              <a:ext uri="{FF2B5EF4-FFF2-40B4-BE49-F238E27FC236}">
                <a16:creationId xmlns:a16="http://schemas.microsoft.com/office/drawing/2014/main" id="{4181D5F0-8EAE-20BB-3624-89E171F0F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48117" y="1963610"/>
            <a:ext cx="1230511" cy="890588"/>
          </a:xfrm>
          <a:custGeom>
            <a:avLst/>
            <a:gdLst/>
            <a:ahLst/>
            <a:cxnLst/>
            <a:rect l="l" t="t" r="r" b="b"/>
            <a:pathLst>
              <a:path w="1312545" h="949960">
                <a:moveTo>
                  <a:pt x="837348" y="949796"/>
                </a:moveTo>
                <a:lnTo>
                  <a:pt x="0" y="949796"/>
                </a:lnTo>
                <a:lnTo>
                  <a:pt x="474897" y="474898"/>
                </a:lnTo>
                <a:lnTo>
                  <a:pt x="0" y="0"/>
                </a:lnTo>
                <a:lnTo>
                  <a:pt x="837348" y="0"/>
                </a:lnTo>
                <a:lnTo>
                  <a:pt x="1312246" y="474897"/>
                </a:lnTo>
                <a:lnTo>
                  <a:pt x="837348" y="949796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38" name="object 13">
            <a:extLst>
              <a:ext uri="{FF2B5EF4-FFF2-40B4-BE49-F238E27FC236}">
                <a16:creationId xmlns:a16="http://schemas.microsoft.com/office/drawing/2014/main" id="{54D0D730-5130-0BEC-DD72-E3BD0C275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9122" y="1965037"/>
            <a:ext cx="1154841" cy="890588"/>
          </a:xfrm>
          <a:custGeom>
            <a:avLst/>
            <a:gdLst/>
            <a:ahLst/>
            <a:cxnLst/>
            <a:rect l="l" t="t" r="r" b="b"/>
            <a:pathLst>
              <a:path w="1312545" h="949960">
                <a:moveTo>
                  <a:pt x="837348" y="949796"/>
                </a:moveTo>
                <a:lnTo>
                  <a:pt x="0" y="949796"/>
                </a:lnTo>
                <a:lnTo>
                  <a:pt x="474897" y="474898"/>
                </a:lnTo>
                <a:lnTo>
                  <a:pt x="0" y="0"/>
                </a:lnTo>
                <a:lnTo>
                  <a:pt x="837348" y="0"/>
                </a:lnTo>
                <a:lnTo>
                  <a:pt x="1312246" y="474897"/>
                </a:lnTo>
                <a:lnTo>
                  <a:pt x="837348" y="94979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688"/>
          </a:p>
        </p:txBody>
      </p:sp>
      <p:pic>
        <p:nvPicPr>
          <p:cNvPr id="39" name="object 21">
            <a:extLst>
              <a:ext uri="{FF2B5EF4-FFF2-40B4-BE49-F238E27FC236}">
                <a16:creationId xmlns:a16="http://schemas.microsoft.com/office/drawing/2014/main" id="{D014793F-0F46-AA78-8565-5C600DD9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7642" y="2959401"/>
            <a:ext cx="849194" cy="727354"/>
          </a:xfrm>
          <a:prstGeom prst="rect">
            <a:avLst/>
          </a:prstGeom>
        </p:spPr>
      </p:pic>
      <p:sp>
        <p:nvSpPr>
          <p:cNvPr id="40" name="object 15">
            <a:extLst>
              <a:ext uri="{FF2B5EF4-FFF2-40B4-BE49-F238E27FC236}">
                <a16:creationId xmlns:a16="http://schemas.microsoft.com/office/drawing/2014/main" id="{7BD77767-2E7A-A455-3000-8AB41D67805B}"/>
              </a:ext>
            </a:extLst>
          </p:cNvPr>
          <p:cNvSpPr txBox="1"/>
          <p:nvPr/>
        </p:nvSpPr>
        <p:spPr>
          <a:xfrm>
            <a:off x="9490685" y="3768194"/>
            <a:ext cx="1456373" cy="2631394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430" marR="4445">
              <a:lnSpc>
                <a:spcPct val="118700"/>
              </a:lnSpc>
              <a:spcBef>
                <a:spcPts val="94"/>
              </a:spcBef>
            </a:pPr>
            <a:r>
              <a:rPr lang="es-CO" sz="900" spc="42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Adelantar los procesos de intervención forzosa administrativa aplicando mecanismos de seguimiento a los agentes interventores, liquidadores y contralores y realizar inspección, vigilancia y control a las liquidaciones voluntarias con el fin de proteger los derechos de los afiliados y recursos del sector salud.</a:t>
            </a:r>
          </a:p>
        </p:txBody>
      </p:sp>
      <p:sp>
        <p:nvSpPr>
          <p:cNvPr id="41" name="object 2">
            <a:extLst>
              <a:ext uri="{FF2B5EF4-FFF2-40B4-BE49-F238E27FC236}">
                <a16:creationId xmlns:a16="http://schemas.microsoft.com/office/drawing/2014/main" id="{12420963-EA7A-6EFE-769B-8E1EEA8735E4}"/>
              </a:ext>
            </a:extLst>
          </p:cNvPr>
          <p:cNvSpPr txBox="1"/>
          <p:nvPr/>
        </p:nvSpPr>
        <p:spPr>
          <a:xfrm>
            <a:off x="8656430" y="2299699"/>
            <a:ext cx="511576" cy="371673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4763">
              <a:lnSpc>
                <a:spcPct val="118800"/>
              </a:lnSpc>
              <a:spcBef>
                <a:spcPts val="94"/>
              </a:spcBef>
            </a:pPr>
            <a:r>
              <a:rPr lang="es-MX" sz="1000" b="1" spc="113" dirty="0">
                <a:latin typeface="Tahoma"/>
                <a:cs typeface="Tahoma"/>
              </a:rPr>
              <a:t>100%</a:t>
            </a:r>
          </a:p>
          <a:p>
            <a:pPr marL="11906" marR="4763">
              <a:lnSpc>
                <a:spcPct val="118800"/>
              </a:lnSpc>
              <a:spcBef>
                <a:spcPts val="94"/>
              </a:spcBef>
            </a:pPr>
            <a:endParaRPr sz="1000" b="1" dirty="0">
              <a:latin typeface="Tahoma"/>
              <a:cs typeface="Tahoma"/>
            </a:endParaRPr>
          </a:p>
        </p:txBody>
      </p:sp>
      <p:sp>
        <p:nvSpPr>
          <p:cNvPr id="42" name="object 2">
            <a:extLst>
              <a:ext uri="{FF2B5EF4-FFF2-40B4-BE49-F238E27FC236}">
                <a16:creationId xmlns:a16="http://schemas.microsoft.com/office/drawing/2014/main" id="{3AFD5848-1395-7AAD-9CC7-E02B554F94CB}"/>
              </a:ext>
            </a:extLst>
          </p:cNvPr>
          <p:cNvSpPr txBox="1"/>
          <p:nvPr/>
        </p:nvSpPr>
        <p:spPr>
          <a:xfrm>
            <a:off x="1438856" y="2304385"/>
            <a:ext cx="579429" cy="371673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430" marR="4445">
              <a:lnSpc>
                <a:spcPct val="118800"/>
              </a:lnSpc>
              <a:spcBef>
                <a:spcPts val="94"/>
              </a:spcBef>
            </a:pPr>
            <a:r>
              <a:rPr lang="es-MX" sz="1000" b="1" spc="113" dirty="0">
                <a:latin typeface="Tahoma"/>
                <a:cs typeface="Tahoma"/>
              </a:rPr>
              <a:t>93%</a:t>
            </a:r>
            <a:endParaRPr lang="es-ES" dirty="0"/>
          </a:p>
          <a:p>
            <a:pPr marL="11430" marR="4445">
              <a:lnSpc>
                <a:spcPct val="118800"/>
              </a:lnSpc>
              <a:spcBef>
                <a:spcPts val="94"/>
              </a:spcBef>
            </a:pPr>
            <a:endParaRPr sz="1000" b="1" dirty="0">
              <a:latin typeface="Tahoma"/>
              <a:ea typeface="Tahoma"/>
              <a:cs typeface="Tahoma"/>
            </a:endParaRPr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5A987CFD-D20A-E5C8-FA4F-1F84A66D516D}"/>
              </a:ext>
            </a:extLst>
          </p:cNvPr>
          <p:cNvSpPr txBox="1"/>
          <p:nvPr/>
        </p:nvSpPr>
        <p:spPr>
          <a:xfrm>
            <a:off x="4009442" y="2297457"/>
            <a:ext cx="579429" cy="371673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430" marR="4445">
              <a:lnSpc>
                <a:spcPct val="118800"/>
              </a:lnSpc>
              <a:spcBef>
                <a:spcPts val="94"/>
              </a:spcBef>
            </a:pPr>
            <a:r>
              <a:rPr lang="es-MX" sz="1000" b="1" spc="113" dirty="0">
                <a:latin typeface="Tahoma"/>
                <a:cs typeface="Tahoma"/>
              </a:rPr>
              <a:t>98%</a:t>
            </a:r>
            <a:endParaRPr lang="es-ES" dirty="0"/>
          </a:p>
          <a:p>
            <a:pPr marL="11430" marR="4445">
              <a:lnSpc>
                <a:spcPct val="118800"/>
              </a:lnSpc>
              <a:spcBef>
                <a:spcPts val="94"/>
              </a:spcBef>
            </a:pPr>
            <a:endParaRPr sz="1000" b="1" dirty="0">
              <a:latin typeface="Tahoma"/>
              <a:ea typeface="Tahoma"/>
              <a:cs typeface="Tahoma"/>
            </a:endParaRPr>
          </a:p>
        </p:txBody>
      </p:sp>
      <p:sp>
        <p:nvSpPr>
          <p:cNvPr id="2" name="object 13">
            <a:extLst>
              <a:ext uri="{FF2B5EF4-FFF2-40B4-BE49-F238E27FC236}">
                <a16:creationId xmlns:a16="http://schemas.microsoft.com/office/drawing/2014/main" id="{43DFF539-36A9-1478-6F06-D68661A65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19757" y="1935571"/>
            <a:ext cx="1230511" cy="890588"/>
          </a:xfrm>
          <a:custGeom>
            <a:avLst/>
            <a:gdLst/>
            <a:ahLst/>
            <a:cxnLst/>
            <a:rect l="l" t="t" r="r" b="b"/>
            <a:pathLst>
              <a:path w="1312545" h="949960">
                <a:moveTo>
                  <a:pt x="837348" y="949796"/>
                </a:moveTo>
                <a:lnTo>
                  <a:pt x="0" y="949796"/>
                </a:lnTo>
                <a:lnTo>
                  <a:pt x="474897" y="474898"/>
                </a:lnTo>
                <a:lnTo>
                  <a:pt x="0" y="0"/>
                </a:lnTo>
                <a:lnTo>
                  <a:pt x="837348" y="0"/>
                </a:lnTo>
                <a:lnTo>
                  <a:pt x="1312246" y="474897"/>
                </a:lnTo>
                <a:lnTo>
                  <a:pt x="837348" y="949796"/>
                </a:lnTo>
                <a:close/>
              </a:path>
            </a:pathLst>
          </a:custGeom>
          <a:solidFill>
            <a:srgbClr val="ECCEFE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3E4C01D1-BCE8-6557-67E0-5ABC4C320052}"/>
              </a:ext>
            </a:extLst>
          </p:cNvPr>
          <p:cNvSpPr txBox="1"/>
          <p:nvPr/>
        </p:nvSpPr>
        <p:spPr>
          <a:xfrm>
            <a:off x="9835885" y="2270151"/>
            <a:ext cx="511576" cy="371673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4763">
              <a:lnSpc>
                <a:spcPct val="118800"/>
              </a:lnSpc>
              <a:spcBef>
                <a:spcPts val="94"/>
              </a:spcBef>
            </a:pPr>
            <a:r>
              <a:rPr lang="es-MX" sz="1000" b="1" spc="113" dirty="0">
                <a:latin typeface="Tahoma"/>
                <a:cs typeface="Tahoma"/>
              </a:rPr>
              <a:t>100%</a:t>
            </a:r>
          </a:p>
          <a:p>
            <a:pPr marL="11906" marR="4763">
              <a:lnSpc>
                <a:spcPct val="118800"/>
              </a:lnSpc>
              <a:spcBef>
                <a:spcPts val="94"/>
              </a:spcBef>
            </a:pPr>
            <a:endParaRPr sz="1000" b="1" dirty="0">
              <a:latin typeface="Tahoma"/>
              <a:cs typeface="Tahoma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8D9B54DD-DC54-38C8-8DB1-3A6C6B757D9B}"/>
              </a:ext>
            </a:extLst>
          </p:cNvPr>
          <p:cNvSpPr txBox="1"/>
          <p:nvPr/>
        </p:nvSpPr>
        <p:spPr>
          <a:xfrm>
            <a:off x="4615807" y="3790652"/>
            <a:ext cx="1077765" cy="1539428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430" marR="4445">
              <a:lnSpc>
                <a:spcPct val="118700"/>
              </a:lnSpc>
              <a:spcBef>
                <a:spcPts val="94"/>
              </a:spcBef>
            </a:pPr>
            <a:r>
              <a:rPr lang="es-ES" sz="1050" spc="-113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Promover y fortalecer la participación ciudadana para la </a:t>
            </a:r>
            <a:r>
              <a:rPr lang="es-ES" sz="1100" spc="-113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defensa</a:t>
            </a:r>
            <a:r>
              <a:rPr lang="es-ES" sz="1050" spc="-113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</a:t>
            </a:r>
            <a:r>
              <a:rPr lang="es-ES" sz="1000" spc="-113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de</a:t>
            </a:r>
            <a:r>
              <a:rPr lang="es-ES" sz="1050" spc="-113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los derechos de los usuarios del sector salud</a:t>
            </a:r>
          </a:p>
        </p:txBody>
      </p:sp>
      <p:pic>
        <p:nvPicPr>
          <p:cNvPr id="12" name="Gráfico 11" descr="Reseña de cliente contorno">
            <a:extLst>
              <a:ext uri="{FF2B5EF4-FFF2-40B4-BE49-F238E27FC236}">
                <a16:creationId xmlns:a16="http://schemas.microsoft.com/office/drawing/2014/main" id="{0E21D689-BC97-DA5F-CDC8-57B218C223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20183" y="2967190"/>
            <a:ext cx="746267" cy="74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0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3BAFF90-E399-B184-7F8D-D8DF70DE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8667" y="285633"/>
            <a:ext cx="9469123" cy="8002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42941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Avance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la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actividades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asociadas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 las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Dimensiones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del MIPG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</a:t>
            </a:r>
          </a:p>
        </p:txBody>
      </p:sp>
      <p:grpSp>
        <p:nvGrpSpPr>
          <p:cNvPr id="3" name="Google Shape;2208;p38">
            <a:extLst>
              <a:ext uri="{FF2B5EF4-FFF2-40B4-BE49-F238E27FC236}">
                <a16:creationId xmlns:a16="http://schemas.microsoft.com/office/drawing/2014/main" id="{741A46BE-17D5-8999-9D62-D2CB2287B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88970" y="2798391"/>
            <a:ext cx="1364973" cy="2198893"/>
            <a:chOff x="2713527" y="2028686"/>
            <a:chExt cx="1023730" cy="1649170"/>
          </a:xfrm>
        </p:grpSpPr>
        <p:grpSp>
          <p:nvGrpSpPr>
            <p:cNvPr id="4" name="Google Shape;2209;p38">
              <a:extLst>
                <a:ext uri="{FF2B5EF4-FFF2-40B4-BE49-F238E27FC236}">
                  <a16:creationId xmlns:a16="http://schemas.microsoft.com/office/drawing/2014/main" id="{A5DC16CD-6162-3238-72A4-87AB024EF579}"/>
                </a:ext>
              </a:extLst>
            </p:cNvPr>
            <p:cNvGrpSpPr/>
            <p:nvPr/>
          </p:nvGrpSpPr>
          <p:grpSpPr>
            <a:xfrm>
              <a:off x="2713527" y="2028686"/>
              <a:ext cx="1015972" cy="993600"/>
              <a:chOff x="2713527" y="2028686"/>
              <a:chExt cx="1015972" cy="993600"/>
            </a:xfrm>
          </p:grpSpPr>
          <p:sp>
            <p:nvSpPr>
              <p:cNvPr id="7" name="Google Shape;2210;p38">
                <a:extLst>
                  <a:ext uri="{FF2B5EF4-FFF2-40B4-BE49-F238E27FC236}">
                    <a16:creationId xmlns:a16="http://schemas.microsoft.com/office/drawing/2014/main" id="{733EC0C7-97CE-C29F-D9D7-85141DBFF6D0}"/>
                  </a:ext>
                </a:extLst>
              </p:cNvPr>
              <p:cNvSpPr/>
              <p:nvPr/>
            </p:nvSpPr>
            <p:spPr>
              <a:xfrm>
                <a:off x="2713527" y="2028686"/>
                <a:ext cx="993600" cy="993600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2211;p38">
                <a:extLst>
                  <a:ext uri="{FF2B5EF4-FFF2-40B4-BE49-F238E27FC236}">
                    <a16:creationId xmlns:a16="http://schemas.microsoft.com/office/drawing/2014/main" id="{C39D5502-2E3F-18A0-760D-62E082C3FD58}"/>
                  </a:ext>
                </a:extLst>
              </p:cNvPr>
              <p:cNvSpPr/>
              <p:nvPr/>
            </p:nvSpPr>
            <p:spPr>
              <a:xfrm>
                <a:off x="3418699" y="2057130"/>
                <a:ext cx="310800" cy="3108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" name="Google Shape;2212;p38">
              <a:extLst>
                <a:ext uri="{FF2B5EF4-FFF2-40B4-BE49-F238E27FC236}">
                  <a16:creationId xmlns:a16="http://schemas.microsoft.com/office/drawing/2014/main" id="{267A1EE9-2185-C649-AF45-83431E405E17}"/>
                </a:ext>
              </a:extLst>
            </p:cNvPr>
            <p:cNvSpPr txBox="1"/>
            <p:nvPr/>
          </p:nvSpPr>
          <p:spPr>
            <a:xfrm>
              <a:off x="3411157" y="2078975"/>
              <a:ext cx="3261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31">
                <a:buClr>
                  <a:srgbClr val="000000"/>
                </a:buClr>
              </a:pPr>
              <a:r>
                <a:rPr lang="en" sz="1867" b="1" kern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C</a:t>
              </a:r>
              <a:endParaRPr sz="1867" b="1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6" name="Google Shape;2213;p38">
              <a:extLst>
                <a:ext uri="{FF2B5EF4-FFF2-40B4-BE49-F238E27FC236}">
                  <a16:creationId xmlns:a16="http://schemas.microsoft.com/office/drawing/2014/main" id="{D0ADA1F6-5723-4810-27A7-DB2882EAB914}"/>
                </a:ext>
              </a:extLst>
            </p:cNvPr>
            <p:cNvCxnSpPr>
              <a:cxnSpLocks/>
              <a:stCxn id="7" idx="4"/>
            </p:cNvCxnSpPr>
            <p:nvPr/>
          </p:nvCxnSpPr>
          <p:spPr>
            <a:xfrm>
              <a:off x="3210327" y="3022286"/>
              <a:ext cx="0" cy="65557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" name="Google Shape;2215;p38">
            <a:extLst>
              <a:ext uri="{FF2B5EF4-FFF2-40B4-BE49-F238E27FC236}">
                <a16:creationId xmlns:a16="http://schemas.microsoft.com/office/drawing/2014/main" id="{3AA826C0-0054-71BB-8668-4F443244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3894" y="2672076"/>
            <a:ext cx="1365035" cy="2363130"/>
            <a:chOff x="3594720" y="1915225"/>
            <a:chExt cx="1023776" cy="1791075"/>
          </a:xfrm>
        </p:grpSpPr>
        <p:grpSp>
          <p:nvGrpSpPr>
            <p:cNvPr id="10" name="Google Shape;2216;p38">
              <a:extLst>
                <a:ext uri="{FF2B5EF4-FFF2-40B4-BE49-F238E27FC236}">
                  <a16:creationId xmlns:a16="http://schemas.microsoft.com/office/drawing/2014/main" id="{CCC955AD-9A57-A06D-B8DF-2AFE57E02AA0}"/>
                </a:ext>
              </a:extLst>
            </p:cNvPr>
            <p:cNvGrpSpPr/>
            <p:nvPr/>
          </p:nvGrpSpPr>
          <p:grpSpPr>
            <a:xfrm>
              <a:off x="3594720" y="2712700"/>
              <a:ext cx="1015959" cy="993600"/>
              <a:chOff x="3594720" y="2712700"/>
              <a:chExt cx="1015959" cy="993600"/>
            </a:xfrm>
          </p:grpSpPr>
          <p:sp>
            <p:nvSpPr>
              <p:cNvPr id="13" name="Google Shape;2217;p38">
                <a:extLst>
                  <a:ext uri="{FF2B5EF4-FFF2-40B4-BE49-F238E27FC236}">
                    <a16:creationId xmlns:a16="http://schemas.microsoft.com/office/drawing/2014/main" id="{AF9CB4F6-5A5E-EE4F-8EA6-7C2EC1AA04E6}"/>
                  </a:ext>
                </a:extLst>
              </p:cNvPr>
              <p:cNvSpPr/>
              <p:nvPr/>
            </p:nvSpPr>
            <p:spPr>
              <a:xfrm rot="10800000" flipH="1">
                <a:off x="3594720" y="2712700"/>
                <a:ext cx="993600" cy="9936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218;p38">
                <a:extLst>
                  <a:ext uri="{FF2B5EF4-FFF2-40B4-BE49-F238E27FC236}">
                    <a16:creationId xmlns:a16="http://schemas.microsoft.com/office/drawing/2014/main" id="{45FBE2D1-B1C8-F21F-3AD3-7F8C470E057F}"/>
                  </a:ext>
                </a:extLst>
              </p:cNvPr>
              <p:cNvSpPr/>
              <p:nvPr/>
            </p:nvSpPr>
            <p:spPr>
              <a:xfrm rot="10800000" flipH="1">
                <a:off x="4299879" y="3367057"/>
                <a:ext cx="310800" cy="3108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Google Shape;2219;p38">
              <a:extLst>
                <a:ext uri="{FF2B5EF4-FFF2-40B4-BE49-F238E27FC236}">
                  <a16:creationId xmlns:a16="http://schemas.microsoft.com/office/drawing/2014/main" id="{4E2465EE-8A33-1EA1-CF91-803DEA728D98}"/>
                </a:ext>
              </a:extLst>
            </p:cNvPr>
            <p:cNvSpPr txBox="1"/>
            <p:nvPr/>
          </p:nvSpPr>
          <p:spPr>
            <a:xfrm>
              <a:off x="4292396" y="3394291"/>
              <a:ext cx="3261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31">
                <a:buClr>
                  <a:srgbClr val="000000"/>
                </a:buClr>
              </a:pPr>
              <a:r>
                <a:rPr lang="en" sz="1867" b="1" kern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D</a:t>
              </a:r>
              <a:endParaRPr sz="1867" b="1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12" name="Google Shape;2220;p38">
              <a:extLst>
                <a:ext uri="{FF2B5EF4-FFF2-40B4-BE49-F238E27FC236}">
                  <a16:creationId xmlns:a16="http://schemas.microsoft.com/office/drawing/2014/main" id="{CC420D2B-6FC2-FC33-CC88-E6D2A343676E}"/>
                </a:ext>
              </a:extLst>
            </p:cNvPr>
            <p:cNvCxnSpPr>
              <a:cxnSpLocks/>
              <a:stCxn id="13" idx="4"/>
            </p:cNvCxnSpPr>
            <p:nvPr/>
          </p:nvCxnSpPr>
          <p:spPr>
            <a:xfrm flipV="1">
              <a:off x="4091520" y="1915225"/>
              <a:ext cx="10810" cy="797475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5" name="Google Shape;2222;p38">
            <a:extLst>
              <a:ext uri="{FF2B5EF4-FFF2-40B4-BE49-F238E27FC236}">
                <a16:creationId xmlns:a16="http://schemas.microsoft.com/office/drawing/2014/main" id="{742255A7-3641-570B-F815-B212D47B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05423" y="2672076"/>
            <a:ext cx="1371706" cy="2363135"/>
            <a:chOff x="5350866" y="1933949"/>
            <a:chExt cx="1028779" cy="1772351"/>
          </a:xfrm>
        </p:grpSpPr>
        <p:grpSp>
          <p:nvGrpSpPr>
            <p:cNvPr id="16" name="Google Shape;2223;p38">
              <a:extLst>
                <a:ext uri="{FF2B5EF4-FFF2-40B4-BE49-F238E27FC236}">
                  <a16:creationId xmlns:a16="http://schemas.microsoft.com/office/drawing/2014/main" id="{3863B141-468A-68E8-8739-CF54625289B5}"/>
                </a:ext>
              </a:extLst>
            </p:cNvPr>
            <p:cNvGrpSpPr/>
            <p:nvPr/>
          </p:nvGrpSpPr>
          <p:grpSpPr>
            <a:xfrm>
              <a:off x="5350866" y="2712700"/>
              <a:ext cx="1022173" cy="993600"/>
              <a:chOff x="5350866" y="2712700"/>
              <a:chExt cx="1022173" cy="993600"/>
            </a:xfrm>
          </p:grpSpPr>
          <p:sp>
            <p:nvSpPr>
              <p:cNvPr id="19" name="Google Shape;2224;p38">
                <a:extLst>
                  <a:ext uri="{FF2B5EF4-FFF2-40B4-BE49-F238E27FC236}">
                    <a16:creationId xmlns:a16="http://schemas.microsoft.com/office/drawing/2014/main" id="{10FC7494-DEB0-3D7C-B4D5-96B51C627790}"/>
                  </a:ext>
                </a:extLst>
              </p:cNvPr>
              <p:cNvSpPr/>
              <p:nvPr/>
            </p:nvSpPr>
            <p:spPr>
              <a:xfrm rot="10800000" flipH="1">
                <a:off x="5350866" y="2712700"/>
                <a:ext cx="993600" cy="993600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225;p38">
                <a:extLst>
                  <a:ext uri="{FF2B5EF4-FFF2-40B4-BE49-F238E27FC236}">
                    <a16:creationId xmlns:a16="http://schemas.microsoft.com/office/drawing/2014/main" id="{DD6EDC5D-BE45-6A02-3433-71CE8560C82A}"/>
                  </a:ext>
                </a:extLst>
              </p:cNvPr>
              <p:cNvSpPr/>
              <p:nvPr/>
            </p:nvSpPr>
            <p:spPr>
              <a:xfrm rot="10800000" flipH="1">
                <a:off x="6062239" y="3367057"/>
                <a:ext cx="310800" cy="3108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" name="Google Shape;2226;p38">
              <a:extLst>
                <a:ext uri="{FF2B5EF4-FFF2-40B4-BE49-F238E27FC236}">
                  <a16:creationId xmlns:a16="http://schemas.microsoft.com/office/drawing/2014/main" id="{2CA45F6C-F09E-BBCA-F72D-5E39E9708207}"/>
                </a:ext>
              </a:extLst>
            </p:cNvPr>
            <p:cNvSpPr txBox="1"/>
            <p:nvPr/>
          </p:nvSpPr>
          <p:spPr>
            <a:xfrm>
              <a:off x="6053545" y="3394291"/>
              <a:ext cx="3261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31">
                <a:buClr>
                  <a:srgbClr val="000000"/>
                </a:buClr>
              </a:pPr>
              <a:r>
                <a:rPr lang="en" sz="1867" b="1" kern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F</a:t>
              </a:r>
              <a:endParaRPr sz="1867" b="1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18" name="Google Shape;2227;p38">
              <a:extLst>
                <a:ext uri="{FF2B5EF4-FFF2-40B4-BE49-F238E27FC236}">
                  <a16:creationId xmlns:a16="http://schemas.microsoft.com/office/drawing/2014/main" id="{37B11E08-CCC9-B8C5-0F1C-39948A4DB2CB}"/>
                </a:ext>
              </a:extLst>
            </p:cNvPr>
            <p:cNvCxnSpPr>
              <a:cxnSpLocks/>
            </p:cNvCxnSpPr>
            <p:nvPr/>
          </p:nvCxnSpPr>
          <p:spPr>
            <a:xfrm>
              <a:off x="5848716" y="1933949"/>
              <a:ext cx="1" cy="778752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dot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1" name="Google Shape;2229;p38">
            <a:extLst>
              <a:ext uri="{FF2B5EF4-FFF2-40B4-BE49-F238E27FC236}">
                <a16:creationId xmlns:a16="http://schemas.microsoft.com/office/drawing/2014/main" id="{AA4D8994-43F7-1E59-9DDB-8B51EA534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24442" y="2798391"/>
            <a:ext cx="1377700" cy="2357720"/>
            <a:chOff x="4465131" y="2028686"/>
            <a:chExt cx="1033275" cy="1768290"/>
          </a:xfrm>
        </p:grpSpPr>
        <p:grpSp>
          <p:nvGrpSpPr>
            <p:cNvPr id="22" name="Google Shape;2230;p38">
              <a:extLst>
                <a:ext uri="{FF2B5EF4-FFF2-40B4-BE49-F238E27FC236}">
                  <a16:creationId xmlns:a16="http://schemas.microsoft.com/office/drawing/2014/main" id="{6D9D0A29-2D7E-7AC9-042D-0D61B98E6472}"/>
                </a:ext>
              </a:extLst>
            </p:cNvPr>
            <p:cNvGrpSpPr/>
            <p:nvPr/>
          </p:nvGrpSpPr>
          <p:grpSpPr>
            <a:xfrm>
              <a:off x="4465131" y="2028686"/>
              <a:ext cx="1026728" cy="993600"/>
              <a:chOff x="4465131" y="2028686"/>
              <a:chExt cx="1026728" cy="993600"/>
            </a:xfrm>
          </p:grpSpPr>
          <p:sp>
            <p:nvSpPr>
              <p:cNvPr id="25" name="Google Shape;2231;p38">
                <a:extLst>
                  <a:ext uri="{FF2B5EF4-FFF2-40B4-BE49-F238E27FC236}">
                    <a16:creationId xmlns:a16="http://schemas.microsoft.com/office/drawing/2014/main" id="{2F246FD6-6ACF-170D-4129-43BE8E7E9E7B}"/>
                  </a:ext>
                </a:extLst>
              </p:cNvPr>
              <p:cNvSpPr/>
              <p:nvPr/>
            </p:nvSpPr>
            <p:spPr>
              <a:xfrm>
                <a:off x="4465131" y="2028686"/>
                <a:ext cx="993600" cy="9936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232;p38">
                <a:extLst>
                  <a:ext uri="{FF2B5EF4-FFF2-40B4-BE49-F238E27FC236}">
                    <a16:creationId xmlns:a16="http://schemas.microsoft.com/office/drawing/2014/main" id="{7D8C1BBA-45CA-7FB5-D2E8-08E6C5D40C4B}"/>
                  </a:ext>
                </a:extLst>
              </p:cNvPr>
              <p:cNvSpPr/>
              <p:nvPr/>
            </p:nvSpPr>
            <p:spPr>
              <a:xfrm>
                <a:off x="5181059" y="2057130"/>
                <a:ext cx="310800" cy="3108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" name="Google Shape;2233;p38">
              <a:extLst>
                <a:ext uri="{FF2B5EF4-FFF2-40B4-BE49-F238E27FC236}">
                  <a16:creationId xmlns:a16="http://schemas.microsoft.com/office/drawing/2014/main" id="{3C465A5C-B099-305B-EA79-8DBCBB08AE4A}"/>
                </a:ext>
              </a:extLst>
            </p:cNvPr>
            <p:cNvSpPr txBox="1"/>
            <p:nvPr/>
          </p:nvSpPr>
          <p:spPr>
            <a:xfrm>
              <a:off x="5172306" y="2078975"/>
              <a:ext cx="3261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31">
                <a:buClr>
                  <a:srgbClr val="000000"/>
                </a:buClr>
              </a:pPr>
              <a:r>
                <a:rPr lang="en" sz="1867" b="1" kern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E</a:t>
              </a:r>
              <a:endParaRPr sz="1867" b="1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24" name="Google Shape;2234;p38">
              <a:extLst>
                <a:ext uri="{FF2B5EF4-FFF2-40B4-BE49-F238E27FC236}">
                  <a16:creationId xmlns:a16="http://schemas.microsoft.com/office/drawing/2014/main" id="{6DBB88BB-782A-FEF9-DC98-7318FB7308B4}"/>
                </a:ext>
              </a:extLst>
            </p:cNvPr>
            <p:cNvCxnSpPr>
              <a:stCxn id="25" idx="4"/>
              <a:endCxn id="49" idx="0"/>
            </p:cNvCxnSpPr>
            <p:nvPr/>
          </p:nvCxnSpPr>
          <p:spPr>
            <a:xfrm>
              <a:off x="4961931" y="3022286"/>
              <a:ext cx="122" cy="77469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7" name="Google Shape;2236;p38">
            <a:extLst>
              <a:ext uri="{FF2B5EF4-FFF2-40B4-BE49-F238E27FC236}">
                <a16:creationId xmlns:a16="http://schemas.microsoft.com/office/drawing/2014/main" id="{701DCFE0-B0FB-3491-41C3-53424475C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82287" y="2798391"/>
            <a:ext cx="1330750" cy="2357720"/>
            <a:chOff x="6308517" y="2028686"/>
            <a:chExt cx="998063" cy="1768290"/>
          </a:xfrm>
        </p:grpSpPr>
        <p:grpSp>
          <p:nvGrpSpPr>
            <p:cNvPr id="28" name="Google Shape;2237;p38">
              <a:extLst>
                <a:ext uri="{FF2B5EF4-FFF2-40B4-BE49-F238E27FC236}">
                  <a16:creationId xmlns:a16="http://schemas.microsoft.com/office/drawing/2014/main" id="{6F24C609-6E38-A8CF-B2D5-44BC6511A197}"/>
                </a:ext>
              </a:extLst>
            </p:cNvPr>
            <p:cNvGrpSpPr/>
            <p:nvPr/>
          </p:nvGrpSpPr>
          <p:grpSpPr>
            <a:xfrm>
              <a:off x="6308517" y="2028686"/>
              <a:ext cx="993600" cy="993600"/>
              <a:chOff x="6308517" y="2028686"/>
              <a:chExt cx="993600" cy="993600"/>
            </a:xfrm>
          </p:grpSpPr>
          <p:sp>
            <p:nvSpPr>
              <p:cNvPr id="31" name="Google Shape;2238;p38">
                <a:extLst>
                  <a:ext uri="{FF2B5EF4-FFF2-40B4-BE49-F238E27FC236}">
                    <a16:creationId xmlns:a16="http://schemas.microsoft.com/office/drawing/2014/main" id="{D137B5F6-AFE6-1AB1-F319-021AC8023EA2}"/>
                  </a:ext>
                </a:extLst>
              </p:cNvPr>
              <p:cNvSpPr/>
              <p:nvPr/>
            </p:nvSpPr>
            <p:spPr>
              <a:xfrm>
                <a:off x="6308517" y="2028686"/>
                <a:ext cx="993600" cy="993600"/>
              </a:xfrm>
              <a:prstGeom prst="ellipse">
                <a:avLst/>
              </a:prstGeom>
              <a:solidFill>
                <a:srgbClr val="3399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2239;p38">
                <a:extLst>
                  <a:ext uri="{FF2B5EF4-FFF2-40B4-BE49-F238E27FC236}">
                    <a16:creationId xmlns:a16="http://schemas.microsoft.com/office/drawing/2014/main" id="{D5C0A44A-57AA-588B-A113-9C1D75CC1C60}"/>
                  </a:ext>
                </a:extLst>
              </p:cNvPr>
              <p:cNvSpPr/>
              <p:nvPr/>
            </p:nvSpPr>
            <p:spPr>
              <a:xfrm>
                <a:off x="6988616" y="2057130"/>
                <a:ext cx="310800" cy="3108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2240;p38">
              <a:extLst>
                <a:ext uri="{FF2B5EF4-FFF2-40B4-BE49-F238E27FC236}">
                  <a16:creationId xmlns:a16="http://schemas.microsoft.com/office/drawing/2014/main" id="{17DD3CBB-517F-1EFB-9B74-126B22BDB0BB}"/>
                </a:ext>
              </a:extLst>
            </p:cNvPr>
            <p:cNvSpPr txBox="1"/>
            <p:nvPr/>
          </p:nvSpPr>
          <p:spPr>
            <a:xfrm>
              <a:off x="6980480" y="2078975"/>
              <a:ext cx="3261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31">
                <a:buClr>
                  <a:srgbClr val="000000"/>
                </a:buClr>
              </a:pPr>
              <a:r>
                <a:rPr lang="en" sz="1867" b="1" kern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G</a:t>
              </a:r>
              <a:endParaRPr sz="1867" b="1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30" name="Google Shape;2241;p38">
              <a:extLst>
                <a:ext uri="{FF2B5EF4-FFF2-40B4-BE49-F238E27FC236}">
                  <a16:creationId xmlns:a16="http://schemas.microsoft.com/office/drawing/2014/main" id="{F33CFD75-31C8-EFB7-A311-FC515BEFE438}"/>
                </a:ext>
              </a:extLst>
            </p:cNvPr>
            <p:cNvCxnSpPr>
              <a:cxnSpLocks/>
              <a:stCxn id="31" idx="4"/>
            </p:cNvCxnSpPr>
            <p:nvPr/>
          </p:nvCxnSpPr>
          <p:spPr>
            <a:xfrm>
              <a:off x="6805317" y="3022286"/>
              <a:ext cx="19877" cy="77469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33" name="Google Shape;2250;p38">
            <a:extLst>
              <a:ext uri="{FF2B5EF4-FFF2-40B4-BE49-F238E27FC236}">
                <a16:creationId xmlns:a16="http://schemas.microsoft.com/office/drawing/2014/main" id="{25FC6D5C-8348-E53F-3621-18D6EAAC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14081" y="2538591"/>
            <a:ext cx="1362891" cy="2496617"/>
            <a:chOff x="1832360" y="1833837"/>
            <a:chExt cx="1022168" cy="1872463"/>
          </a:xfrm>
        </p:grpSpPr>
        <p:grpSp>
          <p:nvGrpSpPr>
            <p:cNvPr id="34" name="Google Shape;2251;p38">
              <a:extLst>
                <a:ext uri="{FF2B5EF4-FFF2-40B4-BE49-F238E27FC236}">
                  <a16:creationId xmlns:a16="http://schemas.microsoft.com/office/drawing/2014/main" id="{C0693E38-6780-5207-6396-DC4D00EB24E6}"/>
                </a:ext>
              </a:extLst>
            </p:cNvPr>
            <p:cNvGrpSpPr/>
            <p:nvPr/>
          </p:nvGrpSpPr>
          <p:grpSpPr>
            <a:xfrm>
              <a:off x="1832360" y="2712700"/>
              <a:ext cx="1015974" cy="993600"/>
              <a:chOff x="1832360" y="2712700"/>
              <a:chExt cx="1015974" cy="993600"/>
            </a:xfrm>
          </p:grpSpPr>
          <p:sp>
            <p:nvSpPr>
              <p:cNvPr id="37" name="Google Shape;2252;p38">
                <a:extLst>
                  <a:ext uri="{FF2B5EF4-FFF2-40B4-BE49-F238E27FC236}">
                    <a16:creationId xmlns:a16="http://schemas.microsoft.com/office/drawing/2014/main" id="{D8BFA826-8D29-330E-A1C9-CDF8EA33489D}"/>
                  </a:ext>
                </a:extLst>
              </p:cNvPr>
              <p:cNvSpPr/>
              <p:nvPr/>
            </p:nvSpPr>
            <p:spPr>
              <a:xfrm rot="10800000" flipH="1">
                <a:off x="1832360" y="2712700"/>
                <a:ext cx="993600" cy="9936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2253;p38">
                <a:extLst>
                  <a:ext uri="{FF2B5EF4-FFF2-40B4-BE49-F238E27FC236}">
                    <a16:creationId xmlns:a16="http://schemas.microsoft.com/office/drawing/2014/main" id="{A7992F6E-E57E-3F7B-0872-322622354E62}"/>
                  </a:ext>
                </a:extLst>
              </p:cNvPr>
              <p:cNvSpPr/>
              <p:nvPr/>
            </p:nvSpPr>
            <p:spPr>
              <a:xfrm rot="10800000" flipH="1">
                <a:off x="2537534" y="3367057"/>
                <a:ext cx="310800" cy="3108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2254;p38">
              <a:extLst>
                <a:ext uri="{FF2B5EF4-FFF2-40B4-BE49-F238E27FC236}">
                  <a16:creationId xmlns:a16="http://schemas.microsoft.com/office/drawing/2014/main" id="{741F94A2-3FD6-BB2E-3D4C-5492E00E95C1}"/>
                </a:ext>
              </a:extLst>
            </p:cNvPr>
            <p:cNvSpPr txBox="1"/>
            <p:nvPr/>
          </p:nvSpPr>
          <p:spPr>
            <a:xfrm>
              <a:off x="2528428" y="3394291"/>
              <a:ext cx="3261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31">
                <a:buClr>
                  <a:srgbClr val="000000"/>
                </a:buClr>
              </a:pPr>
              <a:r>
                <a:rPr lang="en" sz="1867" b="1" kern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B</a:t>
              </a:r>
              <a:endParaRPr sz="1867" b="1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36" name="Google Shape;2255;p38">
              <a:extLst>
                <a:ext uri="{FF2B5EF4-FFF2-40B4-BE49-F238E27FC236}">
                  <a16:creationId xmlns:a16="http://schemas.microsoft.com/office/drawing/2014/main" id="{3682E950-F995-D912-F73B-F5103BD3534A}"/>
                </a:ext>
              </a:extLst>
            </p:cNvPr>
            <p:cNvCxnSpPr>
              <a:cxnSpLocks/>
              <a:stCxn id="37" idx="4"/>
            </p:cNvCxnSpPr>
            <p:nvPr/>
          </p:nvCxnSpPr>
          <p:spPr>
            <a:xfrm flipV="1">
              <a:off x="2329160" y="1833837"/>
              <a:ext cx="17186" cy="878863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dot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39" name="Google Shape;2257;p38">
            <a:extLst>
              <a:ext uri="{FF2B5EF4-FFF2-40B4-BE49-F238E27FC236}">
                <a16:creationId xmlns:a16="http://schemas.microsoft.com/office/drawing/2014/main" id="{C337FE2B-BCE1-F31D-5A69-895DE9CF5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53536" y="2798391"/>
            <a:ext cx="1340516" cy="2357720"/>
            <a:chOff x="961952" y="2028686"/>
            <a:chExt cx="1005387" cy="1768290"/>
          </a:xfrm>
        </p:grpSpPr>
        <p:grpSp>
          <p:nvGrpSpPr>
            <p:cNvPr id="40" name="Google Shape;2258;p38">
              <a:extLst>
                <a:ext uri="{FF2B5EF4-FFF2-40B4-BE49-F238E27FC236}">
                  <a16:creationId xmlns:a16="http://schemas.microsoft.com/office/drawing/2014/main" id="{34E292B6-A85C-B6C4-EF91-DADFF4990694}"/>
                </a:ext>
              </a:extLst>
            </p:cNvPr>
            <p:cNvGrpSpPr/>
            <p:nvPr/>
          </p:nvGrpSpPr>
          <p:grpSpPr>
            <a:xfrm>
              <a:off x="961952" y="2028686"/>
              <a:ext cx="1005202" cy="993600"/>
              <a:chOff x="961952" y="2028686"/>
              <a:chExt cx="1005202" cy="993600"/>
            </a:xfrm>
          </p:grpSpPr>
          <p:sp>
            <p:nvSpPr>
              <p:cNvPr id="43" name="Google Shape;2259;p38">
                <a:extLst>
                  <a:ext uri="{FF2B5EF4-FFF2-40B4-BE49-F238E27FC236}">
                    <a16:creationId xmlns:a16="http://schemas.microsoft.com/office/drawing/2014/main" id="{232A0D2F-0C7D-3DBB-67EC-522C19ECFCA5}"/>
                  </a:ext>
                </a:extLst>
              </p:cNvPr>
              <p:cNvSpPr/>
              <p:nvPr/>
            </p:nvSpPr>
            <p:spPr>
              <a:xfrm>
                <a:off x="961952" y="2028686"/>
                <a:ext cx="993600" cy="993600"/>
              </a:xfrm>
              <a:prstGeom prst="ellipse">
                <a:avLst/>
              </a:prstGeom>
              <a:solidFill>
                <a:srgbClr val="0033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260;p38">
                <a:extLst>
                  <a:ext uri="{FF2B5EF4-FFF2-40B4-BE49-F238E27FC236}">
                    <a16:creationId xmlns:a16="http://schemas.microsoft.com/office/drawing/2014/main" id="{EF714555-4AF0-41A4-AC0B-112986FFF89C}"/>
                  </a:ext>
                </a:extLst>
              </p:cNvPr>
              <p:cNvSpPr/>
              <p:nvPr/>
            </p:nvSpPr>
            <p:spPr>
              <a:xfrm>
                <a:off x="1656354" y="2057130"/>
                <a:ext cx="310800" cy="3108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" name="Google Shape;2261;p38">
              <a:extLst>
                <a:ext uri="{FF2B5EF4-FFF2-40B4-BE49-F238E27FC236}">
                  <a16:creationId xmlns:a16="http://schemas.microsoft.com/office/drawing/2014/main" id="{BEAA4930-EA73-7EAB-A6EF-C9CAA2F5CC3F}"/>
                </a:ext>
              </a:extLst>
            </p:cNvPr>
            <p:cNvSpPr txBox="1"/>
            <p:nvPr/>
          </p:nvSpPr>
          <p:spPr>
            <a:xfrm>
              <a:off x="1641239" y="2078975"/>
              <a:ext cx="3261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31">
                <a:buClr>
                  <a:srgbClr val="000000"/>
                </a:buClr>
              </a:pPr>
              <a:r>
                <a:rPr lang="en" sz="1867" b="1" kern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</a:t>
              </a:r>
              <a:endParaRPr sz="1867" b="1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42" name="Google Shape;2262;p38">
              <a:extLst>
                <a:ext uri="{FF2B5EF4-FFF2-40B4-BE49-F238E27FC236}">
                  <a16:creationId xmlns:a16="http://schemas.microsoft.com/office/drawing/2014/main" id="{95E15B8E-212E-C9AA-AC38-8D9E52BEC11B}"/>
                </a:ext>
              </a:extLst>
            </p:cNvPr>
            <p:cNvCxnSpPr>
              <a:stCxn id="47" idx="0"/>
              <a:endCxn id="43" idx="4"/>
            </p:cNvCxnSpPr>
            <p:nvPr/>
          </p:nvCxnSpPr>
          <p:spPr>
            <a:xfrm flipH="1" flipV="1">
              <a:off x="1458752" y="3022286"/>
              <a:ext cx="123" cy="77469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oval" w="med" len="med"/>
              <a:tailEnd type="none" w="med" len="med"/>
            </a:ln>
          </p:spPr>
        </p:cxnSp>
      </p:grpSp>
      <p:sp>
        <p:nvSpPr>
          <p:cNvPr id="45" name="Google Shape;2221;p38">
            <a:extLst>
              <a:ext uri="{FF2B5EF4-FFF2-40B4-BE49-F238E27FC236}">
                <a16:creationId xmlns:a16="http://schemas.microsoft.com/office/drawing/2014/main" id="{C424FDEB-7FA9-B569-AE17-5971A92D8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60009" y="1572063"/>
            <a:ext cx="1932295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31">
              <a:buClr>
                <a:srgbClr val="000000"/>
              </a:buClr>
            </a:pPr>
            <a:r>
              <a:rPr lang="es-419" sz="1600" kern="0">
                <a:solidFill>
                  <a:srgbClr val="002060"/>
                </a:solidFill>
                <a:latin typeface="Verdana"/>
                <a:ea typeface="Verdana"/>
                <a:cs typeface="Arial"/>
                <a:sym typeface="Roboto"/>
              </a:rPr>
              <a:t>Gestión con Valores para Resultados</a:t>
            </a:r>
            <a:endParaRPr lang="es-ES" sz="1600">
              <a:solidFill>
                <a:srgbClr val="000000"/>
              </a:solidFill>
              <a:latin typeface="Verdana"/>
              <a:ea typeface="Verdana"/>
              <a:cs typeface="Calibri" panose="020F0502020204030204"/>
            </a:endParaRPr>
          </a:p>
          <a:p>
            <a:pPr algn="ctr" defTabSz="1219231"/>
            <a:r>
              <a:rPr lang="es-419" sz="1600" b="1" kern="0">
                <a:solidFill>
                  <a:srgbClr val="002060"/>
                </a:solidFill>
                <a:latin typeface="Verdana"/>
                <a:ea typeface="Roboto"/>
                <a:cs typeface="Arial"/>
                <a:sym typeface="Roboto"/>
              </a:rPr>
              <a:t>100</a:t>
            </a:r>
            <a:r>
              <a:rPr lang="es-419" sz="1600" b="1" kern="0">
                <a:solidFill>
                  <a:srgbClr val="002060"/>
                </a:solidFill>
                <a:latin typeface="Verdana"/>
                <a:ea typeface="Roboto"/>
                <a:cs typeface="Arial"/>
              </a:rPr>
              <a:t>%</a:t>
            </a:r>
            <a:endParaRPr lang="es-ES" sz="1600">
              <a:latin typeface="Verdana"/>
              <a:ea typeface="Calibri"/>
              <a:cs typeface="Calibri"/>
            </a:endParaRPr>
          </a:p>
        </p:txBody>
      </p:sp>
      <p:sp>
        <p:nvSpPr>
          <p:cNvPr id="46" name="Google Shape;2228;p38">
            <a:extLst>
              <a:ext uri="{FF2B5EF4-FFF2-40B4-BE49-F238E27FC236}">
                <a16:creationId xmlns:a16="http://schemas.microsoft.com/office/drawing/2014/main" id="{181CF023-87AB-15B9-37B3-3EFAF7EC2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7478" y="5094615"/>
            <a:ext cx="2130452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31">
              <a:buClr>
                <a:srgbClr val="000000"/>
              </a:buClr>
            </a:pPr>
            <a:r>
              <a:rPr lang="es-419" sz="1600" kern="0" dirty="0">
                <a:solidFill>
                  <a:srgbClr val="002060"/>
                </a:solidFill>
                <a:latin typeface="Verdana"/>
                <a:ea typeface="Verdana"/>
                <a:cs typeface="Arial"/>
                <a:sym typeface="Roboto"/>
              </a:rPr>
              <a:t>Información y Comunicación</a:t>
            </a:r>
            <a:endParaRPr lang="es-419" sz="1600" kern="0" dirty="0">
              <a:solidFill>
                <a:srgbClr val="002060"/>
              </a:solidFill>
              <a:latin typeface="Verdana"/>
              <a:ea typeface="Verdana"/>
              <a:cs typeface="Arial"/>
            </a:endParaRPr>
          </a:p>
          <a:p>
            <a:pPr algn="ctr" defTabSz="1219231">
              <a:buClr>
                <a:srgbClr val="000000"/>
              </a:buClr>
            </a:pPr>
            <a:r>
              <a:rPr lang="es-419" sz="1600" b="1" kern="0" dirty="0">
                <a:solidFill>
                  <a:srgbClr val="002060"/>
                </a:solidFill>
                <a:latin typeface="Verdana"/>
                <a:ea typeface="Roboto"/>
                <a:cs typeface="Arial"/>
                <a:sym typeface="Roboto"/>
              </a:rPr>
              <a:t>95%</a:t>
            </a:r>
            <a:endParaRPr lang="es-419" sz="1600" b="1" kern="0" dirty="0">
              <a:solidFill>
                <a:srgbClr val="002060"/>
              </a:solidFill>
              <a:latin typeface="Verdana"/>
              <a:ea typeface="Roboto"/>
              <a:cs typeface="Arial"/>
            </a:endParaRPr>
          </a:p>
        </p:txBody>
      </p:sp>
      <p:sp>
        <p:nvSpPr>
          <p:cNvPr id="47" name="Google Shape;2263;p38">
            <a:extLst>
              <a:ext uri="{FF2B5EF4-FFF2-40B4-BE49-F238E27FC236}">
                <a16:creationId xmlns:a16="http://schemas.microsoft.com/office/drawing/2014/main" id="{2F162BBA-1CE6-E438-FAA8-A6273FDDF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42500" y="5156111"/>
            <a:ext cx="19472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31">
              <a:buClr>
                <a:srgbClr val="000000"/>
              </a:buClr>
            </a:pPr>
            <a:r>
              <a:rPr lang="es-419" sz="1600" kern="0" dirty="0">
                <a:solidFill>
                  <a:srgbClr val="002060"/>
                </a:solidFill>
                <a:latin typeface="Verdana"/>
                <a:ea typeface="Verdana"/>
                <a:cs typeface="Arial"/>
                <a:sym typeface="Roboto"/>
              </a:rPr>
              <a:t>Talento Humano</a:t>
            </a:r>
            <a:endParaRPr lang="es-419" sz="1600" kern="0" dirty="0">
              <a:solidFill>
                <a:srgbClr val="002060"/>
              </a:solidFill>
              <a:latin typeface="Verdana"/>
              <a:ea typeface="Verdana"/>
              <a:cs typeface="Arial"/>
            </a:endParaRPr>
          </a:p>
          <a:p>
            <a:pPr algn="ctr" defTabSz="1219231">
              <a:buClr>
                <a:srgbClr val="000000"/>
              </a:buClr>
            </a:pPr>
            <a:r>
              <a:rPr lang="es-419" sz="1600" b="1" kern="0" dirty="0">
                <a:solidFill>
                  <a:srgbClr val="002060"/>
                </a:solidFill>
                <a:latin typeface="Verdana"/>
                <a:ea typeface="Roboto"/>
                <a:cs typeface="Arial"/>
                <a:sym typeface="Roboto"/>
              </a:rPr>
              <a:t>93%</a:t>
            </a:r>
            <a:endParaRPr lang="es-419" sz="1600" b="1" kern="0" dirty="0">
              <a:solidFill>
                <a:srgbClr val="002060"/>
              </a:solidFill>
              <a:latin typeface="Verdana"/>
              <a:ea typeface="Roboto"/>
              <a:cs typeface="Arial"/>
            </a:endParaRPr>
          </a:p>
        </p:txBody>
      </p:sp>
      <p:sp>
        <p:nvSpPr>
          <p:cNvPr id="48" name="Google Shape;2214;p38">
            <a:extLst>
              <a:ext uri="{FF2B5EF4-FFF2-40B4-BE49-F238E27FC236}">
                <a16:creationId xmlns:a16="http://schemas.microsoft.com/office/drawing/2014/main" id="{7DCBF003-03B8-FB02-D9D8-7068F66A8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77933" y="5239788"/>
            <a:ext cx="19472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31">
              <a:buClr>
                <a:srgbClr val="000000"/>
              </a:buClr>
            </a:pPr>
            <a:r>
              <a:rPr lang="es-419" sz="1600" kern="0" dirty="0">
                <a:solidFill>
                  <a:srgbClr val="002060"/>
                </a:solidFill>
                <a:latin typeface="Verdana"/>
                <a:ea typeface="Verdana"/>
                <a:cs typeface="Arial"/>
                <a:sym typeface="Roboto"/>
              </a:rPr>
              <a:t>Gestión del Conocimiento y la innovación</a:t>
            </a:r>
            <a:endParaRPr lang="es-419" sz="1600" kern="0" dirty="0">
              <a:solidFill>
                <a:srgbClr val="002060"/>
              </a:solidFill>
              <a:latin typeface="Verdana"/>
              <a:ea typeface="Verdana"/>
              <a:cs typeface="Arial"/>
            </a:endParaRPr>
          </a:p>
          <a:p>
            <a:pPr algn="ctr" defTabSz="1219231">
              <a:buClr>
                <a:srgbClr val="000000"/>
              </a:buClr>
            </a:pPr>
            <a:r>
              <a:rPr lang="es-419" sz="1600" b="1" kern="0" dirty="0">
                <a:solidFill>
                  <a:srgbClr val="002060"/>
                </a:solidFill>
                <a:latin typeface="Verdana"/>
                <a:ea typeface="Roboto"/>
                <a:cs typeface="Arial"/>
                <a:sym typeface="Roboto"/>
              </a:rPr>
              <a:t>95%</a:t>
            </a:r>
            <a:endParaRPr lang="es-419" sz="1600" b="1" kern="0" dirty="0">
              <a:solidFill>
                <a:srgbClr val="002060"/>
              </a:solidFill>
              <a:latin typeface="Verdana"/>
              <a:ea typeface="Roboto"/>
              <a:cs typeface="Arial"/>
            </a:endParaRPr>
          </a:p>
        </p:txBody>
      </p:sp>
      <p:sp>
        <p:nvSpPr>
          <p:cNvPr id="49" name="Google Shape;2235;p38">
            <a:extLst>
              <a:ext uri="{FF2B5EF4-FFF2-40B4-BE49-F238E27FC236}">
                <a16:creationId xmlns:a16="http://schemas.microsoft.com/office/drawing/2014/main" id="{8A17C3B5-AFC0-9747-3EFF-A232AC09C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13405" y="5156111"/>
            <a:ext cx="19472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31">
              <a:buClr>
                <a:srgbClr val="000000"/>
              </a:buClr>
            </a:pPr>
            <a:r>
              <a:rPr lang="es-419" sz="1600" kern="0" dirty="0">
                <a:solidFill>
                  <a:srgbClr val="002060"/>
                </a:solidFill>
                <a:latin typeface="Verdana"/>
                <a:ea typeface="Verdana"/>
                <a:cs typeface="Arial"/>
                <a:sym typeface="Roboto"/>
              </a:rPr>
              <a:t>Control Interno</a:t>
            </a:r>
            <a:endParaRPr lang="es-419" sz="1600" kern="0" dirty="0">
              <a:solidFill>
                <a:srgbClr val="002060"/>
              </a:solidFill>
              <a:latin typeface="Verdana"/>
              <a:ea typeface="Verdana"/>
              <a:cs typeface="Arial"/>
            </a:endParaRPr>
          </a:p>
          <a:p>
            <a:pPr algn="ctr" defTabSz="1219231">
              <a:buClr>
                <a:srgbClr val="000000"/>
              </a:buClr>
            </a:pPr>
            <a:r>
              <a:rPr lang="es-419" sz="1600" b="1" kern="0" dirty="0">
                <a:solidFill>
                  <a:srgbClr val="002060"/>
                </a:solidFill>
                <a:latin typeface="Verdana"/>
                <a:ea typeface="Roboto"/>
                <a:cs typeface="Arial"/>
                <a:sym typeface="Roboto"/>
              </a:rPr>
              <a:t>100%</a:t>
            </a:r>
            <a:endParaRPr lang="es-419" sz="1600" b="1" kern="0" dirty="0">
              <a:solidFill>
                <a:srgbClr val="002060"/>
              </a:solidFill>
              <a:latin typeface="Verdana"/>
              <a:ea typeface="Roboto"/>
              <a:cs typeface="Arial"/>
            </a:endParaRPr>
          </a:p>
        </p:txBody>
      </p:sp>
      <p:sp>
        <p:nvSpPr>
          <p:cNvPr id="50" name="Google Shape;2242;p38">
            <a:extLst>
              <a:ext uri="{FF2B5EF4-FFF2-40B4-BE49-F238E27FC236}">
                <a16:creationId xmlns:a16="http://schemas.microsoft.com/office/drawing/2014/main" id="{4B0BB7EC-4D76-F901-D5D6-3D1747FA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484844" y="1676747"/>
            <a:ext cx="19472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31">
              <a:buClr>
                <a:srgbClr val="000000"/>
              </a:buClr>
            </a:pPr>
            <a:r>
              <a:rPr lang="es-419" sz="1600" kern="0" dirty="0">
                <a:solidFill>
                  <a:srgbClr val="002060"/>
                </a:solidFill>
                <a:latin typeface="Verdana"/>
                <a:ea typeface="Verdana"/>
                <a:cs typeface="Arial"/>
                <a:sym typeface="Roboto"/>
              </a:rPr>
              <a:t>Evaluación de resultados </a:t>
            </a:r>
            <a:r>
              <a:rPr lang="es-419" sz="1600" b="1" kern="0" dirty="0">
                <a:solidFill>
                  <a:srgbClr val="002060"/>
                </a:solidFill>
                <a:latin typeface="Verdana"/>
                <a:ea typeface="Verdana"/>
                <a:cs typeface="Arial"/>
                <a:sym typeface="Roboto"/>
              </a:rPr>
              <a:t>100</a:t>
            </a:r>
            <a:r>
              <a:rPr lang="es-MX" sz="1600" b="1" kern="0" dirty="0">
                <a:solidFill>
                  <a:srgbClr val="002060"/>
                </a:solidFill>
                <a:latin typeface="Verdana"/>
                <a:ea typeface="Roboto"/>
                <a:cs typeface="Arial"/>
              </a:rPr>
              <a:t>%</a:t>
            </a:r>
            <a:endParaRPr lang="es-419" sz="1600" b="1" kern="0" dirty="0">
              <a:solidFill>
                <a:srgbClr val="002060"/>
              </a:solidFill>
              <a:latin typeface="Verdana"/>
              <a:ea typeface="Roboto"/>
              <a:cs typeface="Arial"/>
            </a:endParaRPr>
          </a:p>
        </p:txBody>
      </p:sp>
      <p:grpSp>
        <p:nvGrpSpPr>
          <p:cNvPr id="51" name="Google Shape;2265;p38">
            <a:extLst>
              <a:ext uri="{FF2B5EF4-FFF2-40B4-BE49-F238E27FC236}">
                <a16:creationId xmlns:a16="http://schemas.microsoft.com/office/drawing/2014/main" id="{B96DF5F4-2EFF-D4EB-6900-D35C640A4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84193" y="3193766"/>
            <a:ext cx="534203" cy="534119"/>
            <a:chOff x="2685825" y="840375"/>
            <a:chExt cx="481900" cy="481825"/>
          </a:xfrm>
        </p:grpSpPr>
        <p:sp>
          <p:nvSpPr>
            <p:cNvPr id="52" name="Google Shape;2266;p38">
              <a:extLst>
                <a:ext uri="{FF2B5EF4-FFF2-40B4-BE49-F238E27FC236}">
                  <a16:creationId xmlns:a16="http://schemas.microsoft.com/office/drawing/2014/main" id="{57945143-306F-B9E7-640B-ECE56812CBA5}"/>
                </a:ext>
              </a:extLst>
            </p:cNvPr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67;p38">
              <a:extLst>
                <a:ext uri="{FF2B5EF4-FFF2-40B4-BE49-F238E27FC236}">
                  <a16:creationId xmlns:a16="http://schemas.microsoft.com/office/drawing/2014/main" id="{6EDC142D-AE5E-B536-E393-0124B82E1879}"/>
                </a:ext>
              </a:extLst>
            </p:cNvPr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2268;p38">
            <a:extLst>
              <a:ext uri="{FF2B5EF4-FFF2-40B4-BE49-F238E27FC236}">
                <a16:creationId xmlns:a16="http://schemas.microsoft.com/office/drawing/2014/main" id="{72A641C6-037C-C732-3836-65E11965D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30704" y="3207212"/>
            <a:ext cx="540716" cy="534173"/>
            <a:chOff x="3858100" y="1435075"/>
            <a:chExt cx="487775" cy="481875"/>
          </a:xfrm>
        </p:grpSpPr>
        <p:sp>
          <p:nvSpPr>
            <p:cNvPr id="55" name="Google Shape;2269;p38">
              <a:extLst>
                <a:ext uri="{FF2B5EF4-FFF2-40B4-BE49-F238E27FC236}">
                  <a16:creationId xmlns:a16="http://schemas.microsoft.com/office/drawing/2014/main" id="{E927FB70-D8A3-E8EE-A76A-9A643FFF7E70}"/>
                </a:ext>
              </a:extLst>
            </p:cNvPr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70;p38">
              <a:extLst>
                <a:ext uri="{FF2B5EF4-FFF2-40B4-BE49-F238E27FC236}">
                  <a16:creationId xmlns:a16="http://schemas.microsoft.com/office/drawing/2014/main" id="{E142D661-66CA-5BED-199C-CA8E86962039}"/>
                </a:ext>
              </a:extLst>
            </p:cNvPr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71;p38">
              <a:extLst>
                <a:ext uri="{FF2B5EF4-FFF2-40B4-BE49-F238E27FC236}">
                  <a16:creationId xmlns:a16="http://schemas.microsoft.com/office/drawing/2014/main" id="{3C90A394-8BE9-1B15-B623-7513E36D4FA5}"/>
                </a:ext>
              </a:extLst>
            </p:cNvPr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72;p38">
              <a:extLst>
                <a:ext uri="{FF2B5EF4-FFF2-40B4-BE49-F238E27FC236}">
                  <a16:creationId xmlns:a16="http://schemas.microsoft.com/office/drawing/2014/main" id="{0C2CDD4F-2462-E71B-101D-42174593917A}"/>
                </a:ext>
              </a:extLst>
            </p:cNvPr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73;p38">
              <a:extLst>
                <a:ext uri="{FF2B5EF4-FFF2-40B4-BE49-F238E27FC236}">
                  <a16:creationId xmlns:a16="http://schemas.microsoft.com/office/drawing/2014/main" id="{B18ACA2B-466A-B503-CBE2-9EC29B3303CB}"/>
                </a:ext>
              </a:extLst>
            </p:cNvPr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2274;p38">
            <a:extLst>
              <a:ext uri="{FF2B5EF4-FFF2-40B4-BE49-F238E27FC236}">
                <a16:creationId xmlns:a16="http://schemas.microsoft.com/office/drawing/2014/main" id="{048A700A-8C1F-3FD2-19A0-9093CE370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74801" y="3207230"/>
            <a:ext cx="539357" cy="534147"/>
            <a:chOff x="5049725" y="1435050"/>
            <a:chExt cx="486550" cy="481850"/>
          </a:xfrm>
        </p:grpSpPr>
        <p:sp>
          <p:nvSpPr>
            <p:cNvPr id="61" name="Google Shape;2275;p38">
              <a:extLst>
                <a:ext uri="{FF2B5EF4-FFF2-40B4-BE49-F238E27FC236}">
                  <a16:creationId xmlns:a16="http://schemas.microsoft.com/office/drawing/2014/main" id="{20B15A67-F037-4FB9-167B-4238EF06F6AB}"/>
                </a:ext>
              </a:extLst>
            </p:cNvPr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276;p38">
              <a:extLst>
                <a:ext uri="{FF2B5EF4-FFF2-40B4-BE49-F238E27FC236}">
                  <a16:creationId xmlns:a16="http://schemas.microsoft.com/office/drawing/2014/main" id="{59D5E52B-54BF-318B-7A2C-9A2BBDF41C54}"/>
                </a:ext>
              </a:extLst>
            </p:cNvPr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277;p38">
              <a:extLst>
                <a:ext uri="{FF2B5EF4-FFF2-40B4-BE49-F238E27FC236}">
                  <a16:creationId xmlns:a16="http://schemas.microsoft.com/office/drawing/2014/main" id="{4435F794-A77F-D225-AFC7-4FCF6EB7081A}"/>
                </a:ext>
              </a:extLst>
            </p:cNvPr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278;p38">
              <a:extLst>
                <a:ext uri="{FF2B5EF4-FFF2-40B4-BE49-F238E27FC236}">
                  <a16:creationId xmlns:a16="http://schemas.microsoft.com/office/drawing/2014/main" id="{6E24CE5F-9B57-E87E-5CC3-550493DD76BC}"/>
                </a:ext>
              </a:extLst>
            </p:cNvPr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2279;p38">
            <a:extLst>
              <a:ext uri="{FF2B5EF4-FFF2-40B4-BE49-F238E27FC236}">
                <a16:creationId xmlns:a16="http://schemas.microsoft.com/office/drawing/2014/main" id="{FBC67BFF-D99F-4EBB-B4A4-FB96072E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38856" y="4105617"/>
            <a:ext cx="534285" cy="534120"/>
            <a:chOff x="5642475" y="1435075"/>
            <a:chExt cx="481975" cy="481825"/>
          </a:xfrm>
        </p:grpSpPr>
        <p:sp>
          <p:nvSpPr>
            <p:cNvPr id="66" name="Google Shape;2280;p38">
              <a:extLst>
                <a:ext uri="{FF2B5EF4-FFF2-40B4-BE49-F238E27FC236}">
                  <a16:creationId xmlns:a16="http://schemas.microsoft.com/office/drawing/2014/main" id="{005B178F-54DB-55FE-CF44-8C48DA589479}"/>
                </a:ext>
              </a:extLst>
            </p:cNvPr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281;p38">
              <a:extLst>
                <a:ext uri="{FF2B5EF4-FFF2-40B4-BE49-F238E27FC236}">
                  <a16:creationId xmlns:a16="http://schemas.microsoft.com/office/drawing/2014/main" id="{DA2BECEA-06AA-2231-3F88-4279BE46E823}"/>
                </a:ext>
              </a:extLst>
            </p:cNvPr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282;p38">
              <a:extLst>
                <a:ext uri="{FF2B5EF4-FFF2-40B4-BE49-F238E27FC236}">
                  <a16:creationId xmlns:a16="http://schemas.microsoft.com/office/drawing/2014/main" id="{5D7A7EEF-899E-74AE-7598-30EE3C288C83}"/>
                </a:ext>
              </a:extLst>
            </p:cNvPr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" name="Google Shape;2286;p38">
            <a:extLst>
              <a:ext uri="{FF2B5EF4-FFF2-40B4-BE49-F238E27FC236}">
                <a16:creationId xmlns:a16="http://schemas.microsoft.com/office/drawing/2014/main" id="{FF922400-DAE9-CF8F-B1A6-2CDF16F6A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48726" y="3193685"/>
            <a:ext cx="534036" cy="534145"/>
            <a:chOff x="5049725" y="2027900"/>
            <a:chExt cx="481750" cy="481850"/>
          </a:xfrm>
        </p:grpSpPr>
        <p:sp>
          <p:nvSpPr>
            <p:cNvPr id="70" name="Google Shape;2287;p38">
              <a:extLst>
                <a:ext uri="{FF2B5EF4-FFF2-40B4-BE49-F238E27FC236}">
                  <a16:creationId xmlns:a16="http://schemas.microsoft.com/office/drawing/2014/main" id="{07A4F567-BB3A-AF69-D096-23C249DFC7D4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288;p38">
              <a:extLst>
                <a:ext uri="{FF2B5EF4-FFF2-40B4-BE49-F238E27FC236}">
                  <a16:creationId xmlns:a16="http://schemas.microsoft.com/office/drawing/2014/main" id="{628EB22B-0B98-426F-978A-DAA303961899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289;p38">
              <a:extLst>
                <a:ext uri="{FF2B5EF4-FFF2-40B4-BE49-F238E27FC236}">
                  <a16:creationId xmlns:a16="http://schemas.microsoft.com/office/drawing/2014/main" id="{C3866336-7C95-BD24-5EB1-D073B93BA4F5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290;p38">
              <a:extLst>
                <a:ext uri="{FF2B5EF4-FFF2-40B4-BE49-F238E27FC236}">
                  <a16:creationId xmlns:a16="http://schemas.microsoft.com/office/drawing/2014/main" id="{8B2B8A45-E4E9-0D89-1B23-85D89BB27FF1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291;p38">
              <a:extLst>
                <a:ext uri="{FF2B5EF4-FFF2-40B4-BE49-F238E27FC236}">
                  <a16:creationId xmlns:a16="http://schemas.microsoft.com/office/drawing/2014/main" id="{49105365-EBC1-83AC-9FA2-2D0C61B88BFA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292;p38">
              <a:extLst>
                <a:ext uri="{FF2B5EF4-FFF2-40B4-BE49-F238E27FC236}">
                  <a16:creationId xmlns:a16="http://schemas.microsoft.com/office/drawing/2014/main" id="{F3597F8C-4EE4-96AF-9ADB-2073DB6D1DA4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293;p38">
              <a:extLst>
                <a:ext uri="{FF2B5EF4-FFF2-40B4-BE49-F238E27FC236}">
                  <a16:creationId xmlns:a16="http://schemas.microsoft.com/office/drawing/2014/main" id="{B2562F09-E909-DFEB-F038-79B9DEC9CE58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294;p38">
              <a:extLst>
                <a:ext uri="{FF2B5EF4-FFF2-40B4-BE49-F238E27FC236}">
                  <a16:creationId xmlns:a16="http://schemas.microsoft.com/office/drawing/2014/main" id="{88B719D4-58CE-0C5C-8834-D34E43A518E4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" name="Google Shape;2295;p38">
            <a:extLst>
              <a:ext uri="{FF2B5EF4-FFF2-40B4-BE49-F238E27FC236}">
                <a16:creationId xmlns:a16="http://schemas.microsoft.com/office/drawing/2014/main" id="{9C88E9AF-4355-B2B4-F70B-CFE4AB45B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80703" y="4105506"/>
            <a:ext cx="491052" cy="534119"/>
            <a:chOff x="2104275" y="3806450"/>
            <a:chExt cx="442975" cy="481825"/>
          </a:xfrm>
        </p:grpSpPr>
        <p:sp>
          <p:nvSpPr>
            <p:cNvPr id="79" name="Google Shape;2296;p38">
              <a:extLst>
                <a:ext uri="{FF2B5EF4-FFF2-40B4-BE49-F238E27FC236}">
                  <a16:creationId xmlns:a16="http://schemas.microsoft.com/office/drawing/2014/main" id="{4B6A2A9E-6FE7-CE72-067B-1C1655B36F39}"/>
                </a:ext>
              </a:extLst>
            </p:cNvPr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297;p38">
              <a:extLst>
                <a:ext uri="{FF2B5EF4-FFF2-40B4-BE49-F238E27FC236}">
                  <a16:creationId xmlns:a16="http://schemas.microsoft.com/office/drawing/2014/main" id="{02257B0D-6E2E-4DC3-9C8F-49F1CC4BB4B3}"/>
                </a:ext>
              </a:extLst>
            </p:cNvPr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2298;p38">
            <a:extLst>
              <a:ext uri="{FF2B5EF4-FFF2-40B4-BE49-F238E27FC236}">
                <a16:creationId xmlns:a16="http://schemas.microsoft.com/office/drawing/2014/main" id="{8C567D48-8587-3C78-A099-E6F1A8B2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04225" y="4105215"/>
            <a:ext cx="545289" cy="534701"/>
            <a:chOff x="1490050" y="3805975"/>
            <a:chExt cx="491900" cy="482350"/>
          </a:xfrm>
        </p:grpSpPr>
        <p:sp>
          <p:nvSpPr>
            <p:cNvPr id="82" name="Google Shape;2299;p38">
              <a:extLst>
                <a:ext uri="{FF2B5EF4-FFF2-40B4-BE49-F238E27FC236}">
                  <a16:creationId xmlns:a16="http://schemas.microsoft.com/office/drawing/2014/main" id="{CE9BC45D-CBC5-418B-6C6E-70287D0A4A3C}"/>
                </a:ext>
              </a:extLst>
            </p:cNvPr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300;p38">
              <a:extLst>
                <a:ext uri="{FF2B5EF4-FFF2-40B4-BE49-F238E27FC236}">
                  <a16:creationId xmlns:a16="http://schemas.microsoft.com/office/drawing/2014/main" id="{2865D604-0356-B8B8-8881-7C80677EB24D}"/>
                </a:ext>
              </a:extLst>
            </p:cNvPr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301;p38">
              <a:extLst>
                <a:ext uri="{FF2B5EF4-FFF2-40B4-BE49-F238E27FC236}">
                  <a16:creationId xmlns:a16="http://schemas.microsoft.com/office/drawing/2014/main" id="{9CB887B3-EEC4-8A27-9C8B-DA1F0CCB78D6}"/>
                </a:ext>
              </a:extLst>
            </p:cNvPr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302;p38">
              <a:extLst>
                <a:ext uri="{FF2B5EF4-FFF2-40B4-BE49-F238E27FC236}">
                  <a16:creationId xmlns:a16="http://schemas.microsoft.com/office/drawing/2014/main" id="{67BD554D-CBD7-3AFB-12C3-1D2A3030B432}"/>
                </a:ext>
              </a:extLst>
            </p:cNvPr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86" name="Google Shape;2213;p38">
            <a:extLst>
              <a:ext uri="{FF2B5EF4-FFF2-40B4-BE49-F238E27FC236}">
                <a16:creationId xmlns:a16="http://schemas.microsoft.com/office/drawing/2014/main" id="{CE646C49-280B-1462-BFEC-66BA74B3B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03679" y="2672076"/>
            <a:ext cx="163" cy="103292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87" name="Google Shape;2256;p38">
            <a:extLst>
              <a:ext uri="{FF2B5EF4-FFF2-40B4-BE49-F238E27FC236}">
                <a16:creationId xmlns:a16="http://schemas.microsoft.com/office/drawing/2014/main" id="{674B894F-34D6-F78F-CAE6-576BF3837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9922" y="1732886"/>
            <a:ext cx="2386109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31">
              <a:buClr>
                <a:srgbClr val="000000"/>
              </a:buClr>
            </a:pPr>
            <a:r>
              <a:rPr lang="es-419" sz="1600" kern="0" dirty="0">
                <a:solidFill>
                  <a:srgbClr val="002060"/>
                </a:solidFill>
                <a:latin typeface="Verdana"/>
                <a:ea typeface="Verdana"/>
                <a:cs typeface="Arial"/>
                <a:sym typeface="Roboto"/>
              </a:rPr>
              <a:t>Direccionamiento Estratégico</a:t>
            </a:r>
            <a:endParaRPr lang="es-419" sz="1600" kern="0" dirty="0">
              <a:solidFill>
                <a:srgbClr val="002060"/>
              </a:solidFill>
              <a:latin typeface="Verdana"/>
              <a:ea typeface="Verdana"/>
              <a:cs typeface="Arial"/>
            </a:endParaRPr>
          </a:p>
          <a:p>
            <a:pPr algn="ctr" defTabSz="1219231">
              <a:buClr>
                <a:srgbClr val="000000"/>
              </a:buClr>
            </a:pPr>
            <a:r>
              <a:rPr lang="es-419" sz="1600" b="1" kern="0" dirty="0">
                <a:solidFill>
                  <a:srgbClr val="002060"/>
                </a:solidFill>
                <a:latin typeface="Verdana"/>
                <a:ea typeface="Roboto"/>
                <a:cs typeface="Arial"/>
                <a:sym typeface="Roboto"/>
              </a:rPr>
              <a:t>89%</a:t>
            </a:r>
            <a:endParaRPr lang="es-419" sz="1600" b="1" kern="0" dirty="0">
              <a:solidFill>
                <a:srgbClr val="002060"/>
              </a:solidFill>
              <a:latin typeface="Verdana"/>
              <a:ea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51556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ormat xmlns="http://schemas.microsoft.com/sharepoint/v3/fields">Documento de texto</_Format>
    <Código_x0020_nombre_x0020_del_x0020_reponsable_x0020_producción xmlns="cfd7d055-4c42-4b1a-a19c-7e601acfe3a8">35</Código_x0020_nombre_x0020_del_x0020_reponsable_x0020_producción>
    <Language xmlns="http://schemas.microsoft.com/sharepoint/v3">Español (España)</Language>
    <Serie xmlns="cfd7d055-4c42-4b1a-a19c-7e601acfe3a8">221</Serie>
    <Tipo_x0020_Documental xmlns="cfd7d055-4c42-4b1a-a19c-7e601acfe3a8">2439</Tipo_x0020_Documental>
    <Informacion_publicada_o_disponible xmlns="b6565643-c00f-44ce-b5d1-532a85e4382c">https://www.supersalud.gov.co/es-co/nuestra-entidad/control/informes-institucionales</Informacion_publicada_o_disponible>
    <_dlc_DocId xmlns="b6565643-c00f-44ce-b5d1-532a85e4382c">XQAF2AT3N76N-135-355</_dlc_DocId>
    <Estado_Plantilla xmlns="b6565643-c00f-44ce-b5d1-532a85e4382c">En ejecución</Estado_Plantilla>
    <Fecha_x0020_de_x0020_inicio_x0020_de_x0020_publicación xmlns="b6565643-c00f-44ce-b5d1-532a85e4382c">2025-02-27T05:00:00+00:00</Fecha_x0020_de_x0020_inicio_x0020_de_x0020_publicación>
    <Fecha_x0020_final_x0020_de_x0020_publicación xmlns="b6565643-c00f-44ce-b5d1-532a85e4382c" xsi:nil="true"/>
    <Mes_Plantilla xmlns="b6565643-c00f-44ce-b5d1-532a85e4382c">diciembre</Mes_Plantilla>
    <Responsable_x0020_de_x0020_la_x0020_información xmlns="cfd7d055-4c42-4b1a-a19c-7e601acfe3a8">35</Responsable_x0020_de_x0020_la_x0020_información>
    <Fecha_x0020_de_x0020_generación_x0020_de_x0020_la_x0020_información xmlns="b6565643-c00f-44ce-b5d1-532a85e4382c">2024-12-31T05:00:00+00:00</Fecha_x0020_de_x0020_generación_x0020_de_x0020_la_x0020_información>
    <Tipo_de_Norma xmlns="b6565643-c00f-44ce-b5d1-532a85e4382c">No aplica</Tipo_de_Norma>
    <Medio_de_conservacion_y_x002f_o_soporte xmlns="b6565643-c00f-44ce-b5d1-532a85e4382c">Documento electrónico</Medio_de_conservacion_y_x002f_o_soporte>
    <Ano_Plantilla xmlns="b6565643-c00f-44ce-b5d1-532a85e4382c">2024</Ano_Plantilla>
    <Numero xmlns="b6565643-c00f-44ce-b5d1-532a85e4382c">CC</Numero>
    <Frecuencia_de_actualizacion xmlns="b6565643-c00f-44ce-b5d1-532a85e4382c">Trimestral</Frecuencia_de_actualizacion>
    <Descripcion xmlns="b6565643-c00f-44ce-b5d1-532a85e4382c">Presenta el informe de ejecución del Plan Anual de Gestión - Plan de acción correspondiente al cuarto trimestre (octubre-noviembre- diciembre) de 2024.</Descripcion>
    <Nombre_x0020_del_x0020_responsable_x0020_de_x0020_producción xmlns="cfd7d055-4c42-4b1a-a19c-7e601acfe3a8">35</Nombre_x0020_del_x0020_responsable_x0020_de_x0020_producción>
    <Código_x0020_responsable_x0020_de_x0020_la_x0020_información xmlns="cfd7d055-4c42-4b1a-a19c-7e601acfe3a8">35</Código_x0020_responsable_x0020_de_x0020_la_x0020_información>
    <_dlc_DocIdUrl xmlns="b6565643-c00f-44ce-b5d1-532a85e4382c">
      <Url>https://docs.supersalud.gov.co/PortalWeb/planeacion/_layouts/15/DocIdRedir.aspx?ID=XQAF2AT3N76N-135-355</Url>
      <Description>XQAF2AT3N76N-135-355</Description>
    </_dlc_DocIdUrl>
    <Sub-Serie xmlns="cfd7d055-4c42-4b1a-a19c-7e601acfe3a8">513</Sub-Seri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p:Policy xmlns:p="office.server.policy" id="" local="true">
  <p:Name>Esquema de Publicación</p:Name>
  <p:Description/>
  <p:Statement/>
  <p:PolicyItems>
    <p:PolicyItem featureId="Microsoft.Office.RecordsManagement.PolicyFeatures.PolicyAudit" staticId="0x0101006C70C9CFFF10F647A97BB5C9232AAEE5009FBA39D6F0EFBE46B7DDDC2432460757|-1152541523" UniqueId="d4ea8587-a278-44ed-a4c0-d4c7c9753af1">
      <p:Name>Auditoría</p:Name>
      <p:Description>Audita las acciones de usuario en documentos y enumera elementos en el registro de auditoría.</p:Description>
      <p:CustomData>
        <Audit>
          <Update/>
          <CheckInOut/>
          <DeleteRestore/>
        </Audit>
      </p:CustomData>
    </p:PolicyItem>
    <p:PolicyItem featureId="Microsoft.Office.RecordsManagement.PolicyFeatures.PolicyLabel" staticId="0x0101006C70C9CFFF10F647A97BB5C9232AAEE5009FBA39D6F0EFBE46B7DDDC2432460757|-1050165513" UniqueId="9516b2fc-f6d3-42e3-ad28-7dd574b1dd21">
      <p:Name>Etiquetas</p:Name>
      <p:Description>Genera etiquetas que se pueden insertar en documentos de Microsoft Office para asegurarse de que las propiedades del documento u otra información importante se incluya cuando se impriman los documentos. También se pueden utilizar etiquetas para buscar documentos.</p:Description>
      <p:CustomData>
        <label>
          <properties>
            <width>1.5748031496063</width>
            <height>1.5748031496063</height>
            <justification>Left</justification>
            <lock>True</lock>
          </properties>
          <segment type="literal">Copia Controlada</segment>
        </label>
      </p:CustomData>
    </p:PolicyItem>
  </p:PolicyItems>
</p:Policy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squema de Publicación" ma:contentTypeID="0x0101006C70C9CFFF10F647A97BB5C9232AAEE50066F95A7D9CAE134C823E3669235409DD" ma:contentTypeVersion="34" ma:contentTypeDescription="Campos definidos por la oficina de planeación" ma:contentTypeScope="" ma:versionID="3691301fd513291dccabbaa5f38815a4">
  <xsd:schema xmlns:xsd="http://www.w3.org/2001/XMLSchema" xmlns:xs="http://www.w3.org/2001/XMLSchema" xmlns:p="http://schemas.microsoft.com/office/2006/metadata/properties" xmlns:ns1="http://schemas.microsoft.com/sharepoint/v3" xmlns:ns2="b6565643-c00f-44ce-b5d1-532a85e4382c" xmlns:ns3="cfd7d055-4c42-4b1a-a19c-7e601acfe3a8" xmlns:ns4="http://schemas.microsoft.com/sharepoint/v3/fields" targetNamespace="http://schemas.microsoft.com/office/2006/metadata/properties" ma:root="true" ma:fieldsID="d82c39a7726afbf49cf64a0d33adfde0" ns1:_="" ns2:_="" ns3:_="" ns4:_="">
    <xsd:import namespace="http://schemas.microsoft.com/sharepoint/v3"/>
    <xsd:import namespace="b6565643-c00f-44ce-b5d1-532a85e4382c"/>
    <xsd:import namespace="cfd7d055-4c42-4b1a-a19c-7e601acfe3a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Numero"/>
                <xsd:element ref="ns2:Descripcion"/>
                <xsd:element ref="ns2:Fecha_x0020_de_x0020_inicio_x0020_de_x0020_publicación"/>
                <xsd:element ref="ns2:Fecha_x0020_final_x0020_de_x0020_publicación" minOccurs="0"/>
                <xsd:element ref="ns2:Ano_Plantilla"/>
                <xsd:element ref="ns2:Mes_Plantilla"/>
                <xsd:element ref="ns2:Fecha_x0020_de_x0020_generación_x0020_de_x0020_la_x0020_información"/>
                <xsd:element ref="ns3:Nombre_x0020_del_x0020_responsable_x0020_de_x0020_producción" minOccurs="0"/>
                <xsd:element ref="ns3:Código_x0020_nombre_x0020_del_x0020_reponsable_x0020_producción" minOccurs="0"/>
                <xsd:element ref="ns3:Serie" minOccurs="0"/>
                <xsd:element ref="ns3:Sub-Serie" minOccurs="0"/>
                <xsd:element ref="ns3:Tipo_x0020_Documental" minOccurs="0"/>
                <xsd:element ref="ns2:Tipo_de_Norma"/>
                <xsd:element ref="ns1:Language" minOccurs="0"/>
                <xsd:element ref="ns2:Medio_de_conservacion_y_x002f_o_soporte"/>
                <xsd:element ref="ns4:_Format"/>
                <xsd:element ref="ns2:Frecuencia_de_actualizacion"/>
                <xsd:element ref="ns2:Informacion_publicada_o_disponible"/>
                <xsd:element ref="ns3:Responsable_x0020_de_x0020_la_x0020_información" minOccurs="0"/>
                <xsd:element ref="ns3:Código_x0020_responsable_x0020_de_x0020_la_x0020_información" minOccurs="0"/>
                <xsd:element ref="ns2:Estado_Plantilla"/>
                <xsd:element ref="ns2:_dlc_DocIdPersistId" minOccurs="0"/>
                <xsd:element ref="ns2:_dlc_DocIdUrl" minOccurs="0"/>
                <xsd:element ref="ns2:_dlc_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6" nillable="true" ma:displayName="Idioma" ma:description="Establece el Idioma, lengua o dialecto en que se encuentra la información." ma:format="Dropdown" ma:internalName="Language" ma:readOnly="false">
      <xsd:simpleType>
        <xsd:restriction base="dms:Choice">
          <xsd:enumeration value="Árabe (Arabia Saudí)"/>
          <xsd:enumeration value="Búlgaro (Bulgaria)"/>
          <xsd:enumeration value="Chino (Hong Kong, RAE)"/>
          <xsd:enumeration value="Chino (República Popular China)"/>
          <xsd:enumeration value="Chino (Taiwán)"/>
          <xsd:enumeration value="Croata (Croacia)"/>
          <xsd:enumeration value="Checo (República Checa)"/>
          <xsd:enumeration value="Danés (Dinamarca)"/>
          <xsd:enumeration value="Neerlandés (Países Bajos)"/>
          <xsd:enumeration value="Inglés"/>
          <xsd:enumeration value="Estonio (Estonia)"/>
          <xsd:enumeration value="Finés (Finlandia)"/>
          <xsd:enumeration value="Francés (Francia)"/>
          <xsd:enumeration value="Alemán (Alemania)"/>
          <xsd:enumeration value="Griego (Grecia)"/>
          <xsd:enumeration value="Hebreo (Israel)"/>
          <xsd:enumeration value="Hindi (India)"/>
          <xsd:enumeration value="Húngaro (Hungría)"/>
          <xsd:enumeration value="Indonesio (Indonesia)"/>
          <xsd:enumeration value="Italiano (Italia)"/>
          <xsd:enumeration value="Japonés (Japón)"/>
          <xsd:enumeration value="Coreano (Corea)"/>
          <xsd:enumeration value="Letón (Letonia)"/>
          <xsd:enumeration value="Lituano (Lituania)"/>
          <xsd:enumeration value="Malayo (Malasia)"/>
          <xsd:enumeration value="Noruego (Bokmal) (Noruega)"/>
          <xsd:enumeration value="Polaco (Polonia)"/>
          <xsd:enumeration value="Portugués (Brasil)"/>
          <xsd:enumeration value="Portugués (Portugal)"/>
          <xsd:enumeration value="Rumano (Rumania)"/>
          <xsd:enumeration value="Ruso (Rusia)"/>
          <xsd:enumeration value="Serbio (latino) (Serbia)"/>
          <xsd:enumeration value="Eslovaco (Eslovaquia)"/>
          <xsd:enumeration value="Esloveno (Eslovenia)"/>
          <xsd:enumeration value="Español (España)"/>
          <xsd:enumeration value="Sueco (Suecia)"/>
          <xsd:enumeration value="Tailandés (Tailandia)"/>
          <xsd:enumeration value="Turco (Turquía)"/>
          <xsd:enumeration value="Ucraniano (Ucrania)"/>
          <xsd:enumeration value="Urdu (República Islámica de Pakistán)"/>
          <xsd:enumeration value="Vietnamita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65643-c00f-44ce-b5d1-532a85e4382c" elementFormDefault="qualified">
    <xsd:import namespace="http://schemas.microsoft.com/office/2006/documentManagement/types"/>
    <xsd:import namespace="http://schemas.microsoft.com/office/infopath/2007/PartnerControls"/>
    <xsd:element name="Numero" ma:index="1" ma:displayName="Número" ma:description="Consecutivo o identificador único de documento que la dependencia crea al momento de publicar la información." ma:internalName="Numero" ma:readOnly="false">
      <xsd:simpleType>
        <xsd:restriction base="dms:Text">
          <xsd:maxLength value="255"/>
        </xsd:restriction>
      </xsd:simpleType>
    </xsd:element>
    <xsd:element name="Descripcion" ma:index="3" ma:displayName="Descripción" ma:description="Defina brevemente de qué se trata la información. máximo 200 caracteres." ma:internalName="Descripcion">
      <xsd:simpleType>
        <xsd:restriction base="dms:Note">
          <xsd:maxLength value="255"/>
        </xsd:restriction>
      </xsd:simpleType>
    </xsd:element>
    <xsd:element name="Fecha_x0020_de_x0020_inicio_x0020_de_x0020_publicación" ma:index="4" ma:displayName="Fecha creación documento" ma:description="Corresponde a la fecha que se publica o se programa la publicación del documento dentro de portal web." ma:format="DateOnly" ma:internalName="Fecha_x0020_de_x0020_inicio_x0020_de_x0020_publicaci_x00f3_n">
      <xsd:simpleType>
        <xsd:restriction base="dms:DateTime"/>
      </xsd:simpleType>
    </xsd:element>
    <xsd:element name="Fecha_x0020_final_x0020_de_x0020_publicación" ma:index="5" nillable="true" ma:displayName="Fecha final de publicación" ma:description="Corresponde a la fecha en la que se debe des publicar automáticamente el documento dentro de portal web." ma:format="DateOnly" ma:internalName="Fecha_x0020_final_x0020_de_x0020_publicaci_x00f3_n" ma:readOnly="false">
      <xsd:simpleType>
        <xsd:restriction base="dms:DateTime"/>
      </xsd:simpleType>
    </xsd:element>
    <xsd:element name="Ano_Plantilla" ma:index="6" ma:displayName="Año creación documento" ma:description="Corresponde al año de publicación del documento. Este dato ayudará a filtrar el documento al usuario final del portal web." ma:internalName="Ano_Plantilla">
      <xsd:simpleType>
        <xsd:restriction base="dms:Text">
          <xsd:maxLength value="5"/>
        </xsd:restriction>
      </xsd:simpleType>
    </xsd:element>
    <xsd:element name="Mes_Plantilla" ma:index="7" ma:displayName="Mes creación documento" ma:description="Corresponde al mes de publicación del documento. Este dato ayudará a filtrar el documento al usuario final del portal web." ma:format="Dropdown" ma:internalName="Mes_Plantilla" ma:readOnly="false">
      <xsd:simpleType>
        <xsd:restriction base="dms:Choice">
          <xsd:enumeration value="enero"/>
          <xsd:enumeration value="febrero"/>
          <xsd:enumeration value="marzo"/>
          <xsd:enumeration value="abril"/>
          <xsd:enumeration value="mayo"/>
          <xsd:enumeration value="junio"/>
          <xsd:enumeration value="julio"/>
          <xsd:enumeration value="agosto"/>
          <xsd:enumeration value="septiembre"/>
          <xsd:enumeration value="octubre"/>
          <xsd:enumeration value="noviembre"/>
          <xsd:enumeration value="diciembre"/>
        </xsd:restriction>
      </xsd:simpleType>
    </xsd:element>
    <xsd:element name="Fecha_x0020_de_x0020_generación_x0020_de_x0020_la_x0020_información" ma:index="8" ma:displayName="Fecha de generación de la información" ma:description="• Identifique la fecha cuando se creó la información. Esta fecha no puede ser igual a la fecha de publicación." ma:format="DateOnly" ma:internalName="Fecha_x0020_de_x0020_generaci_x00f3_n_x0020_de_x0020_la_x0020_informaci_x00f3_n" ma:readOnly="false">
      <xsd:simpleType>
        <xsd:restriction base="dms:DateTime"/>
      </xsd:simpleType>
    </xsd:element>
    <xsd:element name="Tipo_de_Norma" ma:index="15" ma:displayName="Tipo de Norma" ma:description="Seleccione una categoría (Campo solo aplica si el documento se refiere a una Normatividad. De lo contrario seleccione la palabra no aplica)." ma:format="Dropdown" ma:internalName="Tipo_de_Norma" ma:readOnly="false">
      <xsd:simpleType>
        <xsd:restriction base="dms:Choice">
          <xsd:enumeration value="Boletín Jurídico"/>
          <xsd:enumeration value="Cartas Circulares"/>
          <xsd:enumeration value="Circular Única"/>
          <xsd:enumeration value="Circulares Conjuntas"/>
          <xsd:enumeration value="Circulares Externas"/>
          <xsd:enumeration value="Conceptos"/>
          <xsd:enumeration value="Constitución Política"/>
          <xsd:enumeration value="Decretos"/>
          <xsd:enumeration value="Leyes"/>
          <xsd:enumeration value="Resoluciones"/>
          <xsd:enumeration value="No aplica"/>
        </xsd:restriction>
      </xsd:simpleType>
    </xsd:element>
    <xsd:element name="Medio_de_conservacion_y_x002f_o_soporte" ma:index="17" ma:displayName="Medio de conservación y/o soporte" ma:description="Defina si el documento es: &#10;o Documento físico, documentos se encuentra impreso.                &#10;o Documento electrónico, documento que se encuentra creado y publicado en formato PDF con OCR.&#10;o Documento digital, documento escaneado del documento físico, sin OCR.&#10;" ma:format="Dropdown" ma:internalName="Medio_de_conservacion_y_x002F_o_soporte" ma:readOnly="false">
      <xsd:simpleType>
        <xsd:restriction base="dms:Choice">
          <xsd:enumeration value="Documento físico"/>
          <xsd:enumeration value="Documento electrónico"/>
          <xsd:enumeration value="Documento Digital"/>
        </xsd:restriction>
      </xsd:simpleType>
    </xsd:element>
    <xsd:element name="Frecuencia_de_actualizacion" ma:index="19" ma:displayName="Frecuencia de actualización" ma:description="Identifica la periodicidad o el segmento de tiempo con la que actualiza la información, de acuerdo a su naturaleza y a la normativa aplicable." ma:format="Dropdown" ma:internalName="Frecuencia_de_actualizacion" ma:readOnly="false">
      <xsd:simpleType>
        <xsd:restriction base="dms:Choice">
          <xsd:enumeration value="Cada minuto"/>
          <xsd:enumeration value="Cada hora"/>
          <xsd:enumeration value="Medio Día"/>
          <xsd:enumeration value="Diaria"/>
          <xsd:enumeration value="Semanal"/>
          <xsd:enumeration value="Mensual"/>
          <xsd:enumeration value="Bimestral"/>
          <xsd:enumeration value="Trimestral"/>
          <xsd:enumeration value="Cuatrimestral"/>
          <xsd:enumeration value="Semestral"/>
          <xsd:enumeration value="Anual"/>
          <xsd:enumeration value="Histórica"/>
          <xsd:enumeration value="Por demanda"/>
        </xsd:restriction>
      </xsd:simpleType>
    </xsd:element>
    <xsd:element name="Informacion_publicada_o_disponible" ma:index="20" ma:displayName="Información publicada y/o disponible" ma:description="Indica el lugar donde se encuentra publicado o puede ser consultado el documento. Digite el URL o la sección donde publicará el documento Ej. Superintendencia/políticas, Planes y Programas/plan anual de gestión." ma:internalName="Informacion_publicada_o_disponible" ma:readOnly="false">
      <xsd:simpleType>
        <xsd:restriction base="dms:Text">
          <xsd:maxLength value="250"/>
        </xsd:restriction>
      </xsd:simpleType>
    </xsd:element>
    <xsd:element name="Estado_Plantilla" ma:index="23" ma:displayName="Estado" ma:description="Corresponde a los planes y programas que se encuentra en vigencia (Si no aplica, seleccione la palabra no aplica dentro de la lista)." ma:format="Dropdown" ma:internalName="Estado_Plantilla" ma:readOnly="false">
      <xsd:simpleType>
        <xsd:restriction base="dms:Choice">
          <xsd:enumeration value="En ejecución"/>
          <xsd:enumeration value="En estudio"/>
          <xsd:enumeration value="Obsolesencia"/>
          <xsd:enumeration value="No Aplica"/>
        </xsd:restriction>
      </xsd:simple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Url" ma:index="28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29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7d055-4c42-4b1a-a19c-7e601acfe3a8" elementFormDefault="qualified">
    <xsd:import namespace="http://schemas.microsoft.com/office/2006/documentManagement/types"/>
    <xsd:import namespace="http://schemas.microsoft.com/office/infopath/2007/PartnerControls"/>
    <xsd:element name="Nombre_x0020_del_x0020_responsable_x0020_de_x0020_producción" ma:index="9" nillable="true" ma:displayName="Nombre del responsable de producción" ma:description="Corresponde al nombre de la dependencia encargada de la Producción de la información para efectos de permitir su correcta elaboración" ma:list="{331b8b40-eab9-4f7a-ba9a-3a78d4f6757a}" ma:internalName="Nombre_x0020_del_x0020_responsable_x0020_de_x0020_producci_x00f3_n" ma:showField="Dependencias" ma:web="cfd7d055-4c42-4b1a-a19c-7e601acfe3a8">
      <xsd:simpleType>
        <xsd:restriction base="dms:Lookup"/>
      </xsd:simpleType>
    </xsd:element>
    <xsd:element name="Código_x0020_nombre_x0020_del_x0020_reponsable_x0020_producción" ma:index="10" nillable="true" ma:displayName="Código nombre del reponsable producción" ma:description="Corresponde al Código de la dependencia encargada de la Producción de la información para efectos de permitir su correcta elaboración (este código sale de su TRD)" ma:list="{48eb45d6-5726-4fb9-98e1-916d4146ecee}" ma:internalName="C_x00f3_digo_x0020_nombre_x0020_del_x0020_reponsable_x0020_producci_x00f3_n" ma:showField="Codigos_x0020_Dependencias" ma:web="cfd7d055-4c42-4b1a-a19c-7e601acfe3a8">
      <xsd:simpleType>
        <xsd:restriction base="dms:Lookup"/>
      </xsd:simpleType>
    </xsd:element>
    <xsd:element name="Serie" ma:index="11" nillable="true" ma:displayName="Serie" ma:description="Este dato corresponde a la clasificación documental de cada documento" ma:list="{2a520cbf-0b6d-47f2-bf44-989acf1ea930}" ma:internalName="Serie" ma:showField="Series" ma:web="cfd7d055-4c42-4b1a-a19c-7e601acfe3a8">
      <xsd:simpleType>
        <xsd:restriction base="dms:Lookup"/>
      </xsd:simpleType>
    </xsd:element>
    <xsd:element name="Sub-Serie" ma:index="12" nillable="true" ma:displayName="Sub-Serie" ma:description="Este dato corresponde a la clasificación documental de cada documento" ma:list="{bee6c201-a5c7-45a5-a2d8-9f78e19912cb}" ma:internalName="Sub_x002d_Serie" ma:showField="SubSeries" ma:web="cfd7d055-4c42-4b1a-a19c-7e601acfe3a8">
      <xsd:simpleType>
        <xsd:restriction base="dms:Lookup"/>
      </xsd:simpleType>
    </xsd:element>
    <xsd:element name="Tipo_x0020_Documental" ma:index="13" nillable="true" ma:displayName="Tipo Documental" ma:description="Este dato corresponde a la clasificación documental del documento a cargar" ma:list="{2f099887-1550-4e1d-bbaa-a4cfb5a13b9c}" ma:internalName="Tipo_x0020_Documental" ma:showField="Tipologias" ma:web="cfd7d055-4c42-4b1a-a19c-7e601acfe3a8">
      <xsd:simpleType>
        <xsd:restriction base="dms:Lookup"/>
      </xsd:simpleType>
    </xsd:element>
    <xsd:element name="Responsable_x0020_de_x0020_la_x0020_información" ma:index="21" nillable="true" ma:displayName="Responsable de la información" ma:description="Corresponde al nombre de la dependencia encargada administrar y publicar la información." ma:list="{331b8b40-eab9-4f7a-ba9a-3a78d4f6757a}" ma:internalName="Responsable_x0020_de_x0020_la_x0020_informaci_x00f3_n" ma:showField="Dependencias" ma:web="cfd7d055-4c42-4b1a-a19c-7e601acfe3a8">
      <xsd:simpleType>
        <xsd:restriction base="dms:Lookup"/>
      </xsd:simpleType>
    </xsd:element>
    <xsd:element name="Código_x0020_responsable_x0020_de_x0020_la_x0020_información" ma:index="22" nillable="true" ma:displayName="Código responsable de la información" ma:description="Corresponde al Código de la dependencia encargada administrar y publicar la información. Este dato corresponde a la clasificación documental de cada documento" ma:list="{48eb45d6-5726-4fb9-98e1-916d4146ecee}" ma:internalName="C_x00f3_digo_x0020_responsable_x0020_de_x0020_la_x0020_informaci_x00f3_n" ma:showField="Codigos_x0020_Dependencias" ma:web="cfd7d055-4c42-4b1a-a19c-7e601acfe3a8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18" ma:displayName="Formato" ma:description="Identifica la forma, tamaño o modo en la que se presenta la información o se permite su visualización o consulta, tales como: hoja de cálculo, imagen, audio, video, documento de texto, etc." ma:format="Dropdown" ma:internalName="_Format" ma:readOnly="false">
      <xsd:simpleType>
        <xsd:restriction base="dms:Choice">
          <xsd:enumeration value="Hoja de calculo"/>
          <xsd:enumeration value="Documento de texto"/>
          <xsd:enumeration value="Audio"/>
          <xsd:enumeration value="Video"/>
          <xsd:enumeration value="Image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Tipo de contenido"/>
        <xsd:element ref="dc:title" maxOccurs="1" ma:index="2" ma:displayName="Título"/>
        <xsd:element ref="dc:subject" minOccurs="0" maxOccurs="1"/>
        <xsd:element ref="dc:description" minOccurs="0" maxOccurs="1"/>
        <xsd:element name="keywords" maxOccurs="1" ma:index="14" ma:displayName="Palabras Claves">
          <xsd:simpleType xmlns:xs="http://www.w3.org/2001/XMLSchema">
            <xsd:restriction base="xsd:string">
              <xsd:minLength value="1"/>
            </xsd:restriction>
          </xsd:simpleType>
        </xsd:element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3BFC47-B3D5-4A8A-827C-A31D26978AA1}"/>
</file>

<file path=customXml/itemProps2.xml><?xml version="1.0" encoding="utf-8"?>
<ds:datastoreItem xmlns:ds="http://schemas.openxmlformats.org/officeDocument/2006/customXml" ds:itemID="{D1E328D4-DAD5-4A68-80DA-A395C860077D}"/>
</file>

<file path=customXml/itemProps3.xml><?xml version="1.0" encoding="utf-8"?>
<ds:datastoreItem xmlns:ds="http://schemas.openxmlformats.org/officeDocument/2006/customXml" ds:itemID="{84824A9F-0290-40BE-9A55-F657A53FEFE6}"/>
</file>

<file path=customXml/itemProps4.xml><?xml version="1.0" encoding="utf-8"?>
<ds:datastoreItem xmlns:ds="http://schemas.openxmlformats.org/officeDocument/2006/customXml" ds:itemID="{3679FB11-563B-4C96-9196-5DD0BEEAEC98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F14FC8DA-1783-496C-B5A3-FBC85993393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954</Words>
  <Application>Microsoft Office PowerPoint</Application>
  <PresentationFormat>Panorámica</PresentationFormat>
  <Paragraphs>132</Paragraphs>
  <Slides>15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1_Tema de Office</vt:lpstr>
      <vt:lpstr>Presentación de PowerPoint</vt:lpstr>
      <vt:lpstr>Informe de Seguimiento a la Ejecución del Plan Anual de Gestión (PAG) III Trimestre 2024</vt:lpstr>
      <vt:lpstr>Plan Anual de Gestión  PAG   IV trimestre 2024</vt:lpstr>
      <vt:lpstr>Presentación de PowerPoint</vt:lpstr>
      <vt:lpstr>Presentación de PowerPoint</vt:lpstr>
      <vt:lpstr>¿Cuánto Avanzó le Entidad en la Ejecución del PAG?</vt:lpstr>
      <vt:lpstr>Porcentaje de avance de actividades que aportan al cumplimiento de las ODS</vt:lpstr>
      <vt:lpstr>Avance en la Ejecución de Objetivos  Institucionales</vt:lpstr>
      <vt:lpstr>Avance en la ejecución de actividades asociadas a las Dimensiones del MIPG. </vt:lpstr>
      <vt:lpstr>Cumplimiento Ejes y Objetivos Estratégicos frente al PAG 2023   </vt:lpstr>
      <vt:lpstr>Porcentaje de Avance por Tipo de Indicador </vt:lpstr>
      <vt:lpstr>Presentación de PowerPoint</vt:lpstr>
      <vt:lpstr>Presentación de PowerPoint</vt:lpstr>
      <vt:lpstr>Para ver el Avance detallado de  Ejecución por dependencias  abrir el archivo en modo  presentación y dar clic en el enlace.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PAG 2024 - Trimestre IV</dc:title>
  <dc:creator>Adriana Maria Guerrero Ladino</dc:creator>
  <cp:keywords>informe, pag, 2024, supersalud, IV trimestre
</cp:keywords>
  <cp:lastModifiedBy>Monica Liliana Salazar Nustes</cp:lastModifiedBy>
  <cp:revision>11</cp:revision>
  <dcterms:created xsi:type="dcterms:W3CDTF">2024-07-19T14:40:18Z</dcterms:created>
  <dcterms:modified xsi:type="dcterms:W3CDTF">2025-02-27T22:48:49Z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rupo_Objetivo">
    <vt:lpwstr>Usuarios</vt:lpwstr>
  </property>
  <property fmtid="{D5CDD505-2E9C-101B-9397-08002B2CF9AE}" pid="3" name="ContentTypeId">
    <vt:lpwstr>0x0101006C70C9CFFF10F647A97BB5C9232AAEE50066F95A7D9CAE134C823E3669235409DD</vt:lpwstr>
  </property>
  <property fmtid="{D5CDD505-2E9C-101B-9397-08002B2CF9AE}" pid="4" name="Publicado">
    <vt:bool>true</vt:bool>
  </property>
  <property fmtid="{D5CDD505-2E9C-101B-9397-08002B2CF9AE}" pid="5" name="_dlc_DocIdItemGuid">
    <vt:lpwstr>d9eeb80a-cfe3-4486-b5db-f4529a78d1f6</vt:lpwstr>
  </property>
  <property fmtid="{D5CDD505-2E9C-101B-9397-08002B2CF9AE}" pid="6" name="Tematica">
    <vt:lpwstr>formato, Plantilla, Presentación, Institucional , COFL01, power, point,  Proceso, Comunicación, organizacional, Publicas, Estratégicas, comunicación, informativa,  Comunicaciones, Estratégicas, Imagen, Institucional.</vt:lpwstr>
  </property>
</Properties>
</file>