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74" r:id="rId6"/>
    <p:sldMasterId id="2147483681" r:id="rId7"/>
  </p:sldMasterIdLst>
  <p:notesMasterIdLst>
    <p:notesMasterId r:id="rId16"/>
  </p:notesMasterIdLst>
  <p:sldIdLst>
    <p:sldId id="256" r:id="rId8"/>
    <p:sldId id="4416" r:id="rId9"/>
    <p:sldId id="4417" r:id="rId10"/>
    <p:sldId id="4418" r:id="rId11"/>
    <p:sldId id="783" r:id="rId12"/>
    <p:sldId id="4415" r:id="rId13"/>
    <p:sldId id="4419" r:id="rId14"/>
    <p:sldId id="302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861841-6230-3563-BBDE-7250783042A3}" name="Beatriz Antonia Guzman Gallardo" initials="BAGG" userId="S::Beatriz.Guzman@supersalud.gov.co::96766939-ca9c-471c-bade-e298cc3f39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96"/>
    <a:srgbClr val="AF213F"/>
    <a:srgbClr val="042C67"/>
    <a:srgbClr val="61BD97"/>
    <a:srgbClr val="5B9BD5"/>
    <a:srgbClr val="98D7E4"/>
    <a:srgbClr val="4BBACF"/>
    <a:srgbClr val="242756"/>
    <a:srgbClr val="ED7D31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77DBBE-0CC6-48B4-B3B3-BA722C995E0A}" v="12" dt="2025-03-07T21:29:06.819"/>
    <p1510:client id="{8067D414-0918-46AC-A7DE-7984C54175BF}" v="33" dt="2025-03-06T22:03:26.3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upersalud-my.sharepoint.com/personal/andrea_lopez_supersalud_gov_co/Documents/2025%20SUPERSALUD/PLANES/graficas%20planes%20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Ejecución Planes</a:t>
            </a:r>
            <a:r>
              <a:rPr lang="es-CO" baseline="0"/>
              <a:t> Estrátegicos</a:t>
            </a:r>
            <a:endParaRPr lang="es-C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PLANES!$D$2</c:f>
              <c:strCache>
                <c:ptCount val="1"/>
                <c:pt idx="0">
                  <c:v>No. de Productos programados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PLANES!$B$3:$B$11</c:f>
              <c:strCache>
                <c:ptCount val="9"/>
                <c:pt idx="0">
                  <c:v>Estrategico Institucional</c:v>
                </c:pt>
                <c:pt idx="1">
                  <c:v>Bienestar y estimulos</c:v>
                </c:pt>
                <c:pt idx="2">
                  <c:v>Seguridad y Salud en el Trabajo</c:v>
                </c:pt>
                <c:pt idx="3">
                  <c:v>Institucional de Capacitación </c:v>
                </c:pt>
                <c:pt idx="4">
                  <c:v>Talento Humano</c:v>
                </c:pt>
                <c:pt idx="5">
                  <c:v>Institucional de Archivos</c:v>
                </c:pt>
                <c:pt idx="6">
                  <c:v>Estrategico de Tecnologias de la Información </c:v>
                </c:pt>
                <c:pt idx="7">
                  <c:v>Seguridad y Privacidad de la Información </c:v>
                </c:pt>
                <c:pt idx="8">
                  <c:v>Tratamiento de Riesgos y Privacidad de la Información </c:v>
                </c:pt>
              </c:strCache>
            </c:strRef>
          </c:cat>
          <c:val>
            <c:numRef>
              <c:f>PLANES!$D$3:$D$11</c:f>
              <c:numCache>
                <c:formatCode>General</c:formatCode>
                <c:ptCount val="9"/>
                <c:pt idx="0">
                  <c:v>38</c:v>
                </c:pt>
                <c:pt idx="1">
                  <c:v>89</c:v>
                </c:pt>
                <c:pt idx="2">
                  <c:v>63</c:v>
                </c:pt>
                <c:pt idx="3">
                  <c:v>86</c:v>
                </c:pt>
                <c:pt idx="4">
                  <c:v>64</c:v>
                </c:pt>
                <c:pt idx="5">
                  <c:v>51</c:v>
                </c:pt>
                <c:pt idx="6">
                  <c:v>41</c:v>
                </c:pt>
                <c:pt idx="7">
                  <c:v>14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3F-488D-AD29-276E6E02AE5D}"/>
            </c:ext>
          </c:extLst>
        </c:ser>
        <c:ser>
          <c:idx val="1"/>
          <c:order val="1"/>
          <c:tx>
            <c:strRef>
              <c:f>PLANES!$E$2</c:f>
              <c:strCache>
                <c:ptCount val="1"/>
                <c:pt idx="0">
                  <c:v>No. de Actvidades/productos reportados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PLANES!$B$3:$B$11</c:f>
              <c:strCache>
                <c:ptCount val="9"/>
                <c:pt idx="0">
                  <c:v>Estrategico Institucional</c:v>
                </c:pt>
                <c:pt idx="1">
                  <c:v>Bienestar y estimulos</c:v>
                </c:pt>
                <c:pt idx="2">
                  <c:v>Seguridad y Salud en el Trabajo</c:v>
                </c:pt>
                <c:pt idx="3">
                  <c:v>Institucional de Capacitación </c:v>
                </c:pt>
                <c:pt idx="4">
                  <c:v>Talento Humano</c:v>
                </c:pt>
                <c:pt idx="5">
                  <c:v>Institucional de Archivos</c:v>
                </c:pt>
                <c:pt idx="6">
                  <c:v>Estrategico de Tecnologias de la Información </c:v>
                </c:pt>
                <c:pt idx="7">
                  <c:v>Seguridad y Privacidad de la Información </c:v>
                </c:pt>
                <c:pt idx="8">
                  <c:v>Tratamiento de Riesgos y Privacidad de la Información </c:v>
                </c:pt>
              </c:strCache>
            </c:strRef>
          </c:cat>
          <c:val>
            <c:numRef>
              <c:f>PLANES!$E$3:$E$11</c:f>
              <c:numCache>
                <c:formatCode>General</c:formatCode>
                <c:ptCount val="9"/>
                <c:pt idx="0">
                  <c:v>36</c:v>
                </c:pt>
                <c:pt idx="1">
                  <c:v>89</c:v>
                </c:pt>
                <c:pt idx="2">
                  <c:v>63</c:v>
                </c:pt>
                <c:pt idx="3">
                  <c:v>53</c:v>
                </c:pt>
                <c:pt idx="4">
                  <c:v>64</c:v>
                </c:pt>
                <c:pt idx="5">
                  <c:v>49</c:v>
                </c:pt>
                <c:pt idx="6">
                  <c:v>36</c:v>
                </c:pt>
                <c:pt idx="7">
                  <c:v>14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33F-488D-AD29-276E6E02AE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25394368"/>
        <c:axId val="1266076208"/>
      </c:barChart>
      <c:lineChart>
        <c:grouping val="standard"/>
        <c:varyColors val="0"/>
        <c:ser>
          <c:idx val="2"/>
          <c:order val="2"/>
          <c:tx>
            <c:strRef>
              <c:f>PLANES!$F$2</c:f>
              <c:strCache>
                <c:ptCount val="1"/>
                <c:pt idx="0">
                  <c:v>% de avance de Ejecución Anual</c:v>
                </c:pt>
              </c:strCache>
            </c:strRef>
          </c:tx>
          <c:spPr>
            <a:ln w="28575" cap="rnd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433F-488D-AD29-276E6E02AE5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264108053637532E-2"/>
                      <c:h val="5.6295717124144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433F-488D-AD29-276E6E02AE5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433F-488D-AD29-276E6E02AE5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433F-488D-AD29-276E6E02AE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PLANES!$B$3:$B$11</c:f>
              <c:strCache>
                <c:ptCount val="9"/>
                <c:pt idx="0">
                  <c:v>Estrategico Institucional</c:v>
                </c:pt>
                <c:pt idx="1">
                  <c:v>Bienestar y estimulos</c:v>
                </c:pt>
                <c:pt idx="2">
                  <c:v>Seguridad y Salud en el Trabajo</c:v>
                </c:pt>
                <c:pt idx="3">
                  <c:v>Institucional de Capacitación </c:v>
                </c:pt>
                <c:pt idx="4">
                  <c:v>Talento Humano</c:v>
                </c:pt>
                <c:pt idx="5">
                  <c:v>Institucional de Archivos</c:v>
                </c:pt>
                <c:pt idx="6">
                  <c:v>Estrategico de Tecnologias de la Información </c:v>
                </c:pt>
                <c:pt idx="7">
                  <c:v>Seguridad y Privacidad de la Información </c:v>
                </c:pt>
                <c:pt idx="8">
                  <c:v>Tratamiento de Riesgos y Privacidad de la Información </c:v>
                </c:pt>
              </c:strCache>
            </c:strRef>
          </c:cat>
          <c:val>
            <c:numRef>
              <c:f>PLANES!$F$3:$F$11</c:f>
              <c:numCache>
                <c:formatCode>0</c:formatCode>
                <c:ptCount val="9"/>
                <c:pt idx="0">
                  <c:v>96</c:v>
                </c:pt>
                <c:pt idx="1">
                  <c:v>100</c:v>
                </c:pt>
                <c:pt idx="2">
                  <c:v>100</c:v>
                </c:pt>
                <c:pt idx="3">
                  <c:v>61.627906976744185</c:v>
                </c:pt>
                <c:pt idx="4">
                  <c:v>100</c:v>
                </c:pt>
                <c:pt idx="5">
                  <c:v>96.078431372549019</c:v>
                </c:pt>
                <c:pt idx="6">
                  <c:v>87.804878048780495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433F-488D-AD29-276E6E02AE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25394368"/>
        <c:axId val="1266076208"/>
      </c:lineChart>
      <c:catAx>
        <c:axId val="132539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66076208"/>
        <c:crosses val="autoZero"/>
        <c:auto val="1"/>
        <c:lblAlgn val="ctr"/>
        <c:lblOffset val="100"/>
        <c:noMultiLvlLbl val="0"/>
      </c:catAx>
      <c:valAx>
        <c:axId val="1266076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2539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B1B43-E4CE-4AAB-B068-17511A1D5F01}" type="datetimeFigureOut">
              <a:rPr lang="es-CO" smtClean="0"/>
              <a:t>14/03/2025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78A0E-EFDF-4E47-B2DC-39D43CA6D1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825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71A92-F1E7-D951-EFD4-99268D1A3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28B43EC-80D3-53E9-E688-B078C8E4E0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21F2FF6-EFA8-03D1-5E7B-BB52845F5C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B48DA6-A24D-2751-0E8D-7467F16AC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9318E-12CC-4D79-9C6C-58BB66AB95A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66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05220-465C-CACC-93E6-AF31E8E10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E0B9B2F-4FC5-9E18-6DA4-1E1E908E2B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695F557-DC75-B452-65D6-F1B7DBA32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790398-7161-6754-E8E0-4D396740C3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9318E-12CC-4D79-9C6C-58BB66AB95A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192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996E7-2E85-01E8-E01D-1A4CDBB83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F91DBCA-A14A-D79B-9A75-49B5E67BFE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73D315E-46D6-F90A-397E-5215E88FBD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D11BD84-74EE-82DB-A2E1-A13DF21B7D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9318E-12CC-4D79-9C6C-58BB66AB95A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039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2D5F4-1BCE-62D4-C97D-7C01DF78C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961C28C-CA19-2874-29A4-AF3647C780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E86886C-6179-0B4C-6871-2F9B891230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00BB3E9-82FE-0842-E098-F9E79F6427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9318E-12CC-4D79-9C6C-58BB66AB95A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65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57E1C-9693-FA73-4E05-0323AFF3B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0B0E716-6A02-C569-45C8-AF67A5B51C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93E99EC-5744-DDE2-12DF-204B21CE4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9CEFB8-AE5E-8B68-8200-6128EDF02A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9318E-12CC-4D79-9C6C-58BB66AB95A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052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5A9CA-E748-B6C7-1D0D-133D9FE39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92F508B-4C9C-1D1B-8BDF-108FA809CD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775E103-BE17-C513-9515-4D8812950C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415579-5AA7-DBDF-8220-43D1D603E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9318E-12CC-4D79-9C6C-58BB66AB95A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06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7602D-34FD-4104-B33A-CC06528F4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43D25C-A0B9-468A-B832-79C300765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C78570-517F-421C-80EB-E42E37A2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64C8-657C-4054-8344-6DA4D99F2382}" type="datetimeFigureOut">
              <a:rPr lang="es-CO" smtClean="0"/>
              <a:t>14/03/2025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4DA588-31F6-4F32-96C0-B6BB0A073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6080BF-1B3C-4F87-BF92-74F05034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044A-3643-407E-98AC-0CD2542309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86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559BD-677A-48FA-9486-CE6EFE1DA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8E29EA-7707-4F22-A9E6-C3F436792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A48AF6-1567-4A2A-98DF-5E3DA466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64C8-657C-4054-8344-6DA4D99F2382}" type="datetimeFigureOut">
              <a:rPr lang="es-CO" smtClean="0"/>
              <a:t>14/03/2025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EDFA83-DE08-4A0D-BA26-B8501325C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5DAB77-BB86-4D80-BB8F-DCBFC89C6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044A-3643-407E-98AC-0CD2542309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903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8C4AE1-AEAE-46FF-979B-8AF12BF22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5C6233-5128-4BB3-8D81-B1F377E9B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47283-EA65-4867-8C2A-7AC42779D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64C8-657C-4054-8344-6DA4D99F2382}" type="datetimeFigureOut">
              <a:rPr lang="es-CO" smtClean="0"/>
              <a:t>14/03/2025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7E440B-9A75-4514-9765-3DCF87199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6B5D52-971F-4B06-BC42-B7AB279E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044A-3643-407E-98AC-0CD2542309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8674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2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92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476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343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557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919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557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50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E60807-482E-4925-8FE7-3C5D6F62B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B1054B-3750-4800-80DE-18A6D509D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F3DB67-8888-48B8-8012-DADC8184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64C8-657C-4054-8344-6DA4D99F2382}" type="datetimeFigureOut">
              <a:rPr lang="es-CO" smtClean="0"/>
              <a:t>14/03/2025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F2E3E8-7E8A-4BEA-BB9D-223BB522F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66B9F3-C4D8-415A-940F-81A83708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044A-3643-407E-98AC-0CD2542309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4719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E60807-482E-4925-8FE7-3C5D6F62B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B1054B-3750-4800-80DE-18A6D509D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F3DB67-8888-48B8-8012-DADC8184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64C8-657C-4054-8344-6DA4D99F2382}" type="datetimeFigureOut">
              <a:rPr lang="es-CO" smtClean="0"/>
              <a:t>14/03/2025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F2E3E8-7E8A-4BEA-BB9D-223BB522F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66B9F3-C4D8-415A-940F-81A83708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044A-3643-407E-98AC-0CD2542309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010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"/>
              <a:buNone/>
              <a:defRPr sz="32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9763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</a:defRPr>
            </a:lvl1pPr>
            <a:lvl2pPr marL="609542" indent="0">
              <a:buNone/>
              <a:defRPr sz="1600"/>
            </a:lvl2pPr>
            <a:lvl3pPr marL="1219082" indent="0">
              <a:buNone/>
              <a:defRPr sz="1333"/>
            </a:lvl3pPr>
            <a:lvl4pPr marL="1828624" indent="0">
              <a:buNone/>
              <a:defRPr sz="1200"/>
            </a:lvl4pPr>
            <a:lvl5pPr marL="2438165" indent="0">
              <a:buNone/>
              <a:defRPr sz="1200"/>
            </a:lvl5pPr>
            <a:lvl6pPr marL="3047706" indent="0">
              <a:buNone/>
              <a:defRPr sz="1200"/>
            </a:lvl6pPr>
            <a:lvl7pPr marL="3657248" indent="0">
              <a:buNone/>
              <a:defRPr sz="1200"/>
            </a:lvl7pPr>
            <a:lvl8pPr marL="4266789" indent="0">
              <a:buNone/>
              <a:defRPr sz="1200"/>
            </a:lvl8pPr>
            <a:lvl9pPr marL="4876330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9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80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322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100ADA-A174-4028-8C86-57FB0CB54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EEB370-20A4-4391-B919-72C765E53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7AE827-3730-4A95-8A86-15DF0569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64C8-657C-4054-8344-6DA4D99F2382}" type="datetimeFigureOut">
              <a:rPr lang="es-CO" smtClean="0"/>
              <a:t>14/03/2025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0076D0-6224-47CF-BDBB-7DDC8B91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B9A912-69A6-452F-AE7A-9971DE8D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044A-3643-407E-98AC-0CD2542309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25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46AF2-04EC-421B-B832-366612606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503A8E-DFC5-4DA6-A18E-A377F6AF3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684BF4-CB36-40D3-8A0E-676DA6575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CA789B-798A-47B1-9416-2B9BC50FF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64C8-657C-4054-8344-6DA4D99F2382}" type="datetimeFigureOut">
              <a:rPr lang="es-CO" smtClean="0"/>
              <a:t>14/03/2025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6B181E-1624-47AE-B54C-5EF69BEE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30A435-F74F-4B0C-9E59-FB68F845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044A-3643-407E-98AC-0CD2542309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639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440A35-7E3B-476A-9A71-CC956B731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ADDB06-3FD0-4D61-B0C8-FF3A423CB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E3BBDD-5868-4BEF-8D18-4EE9E795B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26E00F0-0959-47E9-A0A8-199DEA135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BD99052-6A83-462C-BAA8-48992BE7DA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96D4BC4-6FE0-4B13-9470-1070432D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64C8-657C-4054-8344-6DA4D99F2382}" type="datetimeFigureOut">
              <a:rPr lang="es-CO" smtClean="0"/>
              <a:t>14/03/2025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A66CE53-44C8-4267-9B1D-44ECC032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70E403-BD9A-4F24-8056-6A7679B82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044A-3643-407E-98AC-0CD2542309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630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345CA-721E-4401-981E-AE02917C5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EC52A8-DAB2-4A36-90D7-CAD186E6E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64C8-657C-4054-8344-6DA4D99F2382}" type="datetimeFigureOut">
              <a:rPr lang="es-CO" smtClean="0"/>
              <a:t>14/03/2025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F39D69-7A97-42DA-9120-9AF16C243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C08614-D872-440E-825A-2D556E850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044A-3643-407E-98AC-0CD2542309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902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1F9E250-3168-4A1C-BEAA-412EDD36B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64C8-657C-4054-8344-6DA4D99F2382}" type="datetimeFigureOut">
              <a:rPr lang="es-CO" smtClean="0"/>
              <a:t>14/03/2025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57AD31-10CB-49ED-9D95-04978CA61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D532E2-373C-4839-9408-BD7FB7F8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044A-3643-407E-98AC-0CD2542309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056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FE609-9099-4F25-94A0-62D7247D3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60667D-549E-4135-8D4D-66BB434E5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2B6AB5-1DB8-4EEB-BDAD-48ABF1EFB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AAB8E5-7C33-4577-A86D-5609E93E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64C8-657C-4054-8344-6DA4D99F2382}" type="datetimeFigureOut">
              <a:rPr lang="es-CO" smtClean="0"/>
              <a:t>14/03/2025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E847BA-ABFD-41B9-8170-CE61961A5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A4CCA6-F8EE-4F3A-8C06-79DE1D0E1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044A-3643-407E-98AC-0CD2542309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590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E3026-DE76-4A81-AB47-8ECD1F182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294A258-E531-4B5D-A5BE-B9A401262C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FFA287-716B-485D-8A96-BA5A3199F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382D15-69F2-4B95-81A7-3BDB8A56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64C8-657C-4054-8344-6DA4D99F2382}" type="datetimeFigureOut">
              <a:rPr lang="es-CO" smtClean="0"/>
              <a:t>14/03/2025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74E464-B99C-4FFA-9830-26593A56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B70374-1043-482B-9921-B9B4F321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044A-3643-407E-98AC-0CD2542309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39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4A54A9C-E337-4CB5-90AB-957EC315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3F6B74-692D-4128-A34A-E5E305925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7DA3C4-AEEB-4C99-8921-3A5A2CEF75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B64C8-657C-4054-8344-6DA4D99F2382}" type="datetimeFigureOut">
              <a:rPr lang="es-CO" smtClean="0"/>
              <a:t>14/03/2025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4381CD-10D2-41A4-BDDD-71DC458BB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CC5F4-024A-46EC-A9B4-25E0961B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C044A-3643-407E-98AC-0CD2542309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428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360FE491-366A-4802-8D42-3503DB316D69}"/>
              </a:ext>
            </a:extLst>
          </p:cNvPr>
          <p:cNvSpPr/>
          <p:nvPr userDrawn="1"/>
        </p:nvSpPr>
        <p:spPr>
          <a:xfrm>
            <a:off x="-1" y="-2"/>
            <a:ext cx="12192000" cy="1356191"/>
          </a:xfrm>
          <a:prstGeom prst="rect">
            <a:avLst/>
          </a:prstGeom>
          <a:solidFill>
            <a:srgbClr val="32B4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423F7D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E8C591A-75A8-20C3-D0BC-5DBFF23D5AB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69034" y="163707"/>
            <a:ext cx="1855745" cy="102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31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ocs.supersalud.gov.co/PortalWeb/planeacion/InformesGestion/CC-73.xls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6;p1">
            <a:extLst>
              <a:ext uri="{FF2B5EF4-FFF2-40B4-BE49-F238E27FC236}">
                <a16:creationId xmlns:a16="http://schemas.microsoft.com/office/drawing/2014/main" id="{E667D30E-A7B2-49FD-BCF5-221C600CE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64663" y="0"/>
            <a:ext cx="7627337" cy="6858000"/>
          </a:xfrm>
          <a:prstGeom prst="rect">
            <a:avLst/>
          </a:prstGeom>
          <a:solidFill>
            <a:srgbClr val="32B4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1200" cap="none" spc="0" normalizeH="0" baseline="0" noProof="0">
              <a:ln>
                <a:noFill/>
              </a:ln>
              <a:solidFill>
                <a:srgbClr val="423F7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09;p19">
            <a:extLst>
              <a:ext uri="{FF2B5EF4-FFF2-40B4-BE49-F238E27FC236}">
                <a16:creationId xmlns:a16="http://schemas.microsoft.com/office/drawing/2014/main" id="{C6CD9384-2509-442A-B01E-D546BAC0DE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93368" y="612250"/>
            <a:ext cx="6732216" cy="18078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  <a:t>Planes Estratégicos  Institucionales </a:t>
            </a:r>
            <a:br>
              <a:rPr lang="es-E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</a:br>
            <a:r>
              <a:rPr lang="es-CO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  <a:t>de la Superintendencia Nacional de Salud</a:t>
            </a:r>
            <a:br>
              <a:rPr lang="es-CO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</a:br>
            <a:endParaRPr kumimoji="0" lang="es-MX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1" name="Google Shape;209;p19">
            <a:extLst>
              <a:ext uri="{FF2B5EF4-FFF2-40B4-BE49-F238E27FC236}">
                <a16:creationId xmlns:a16="http://schemas.microsoft.com/office/drawing/2014/main" id="{76F118C1-D37B-48CF-91B0-3025994700F1}"/>
              </a:ext>
            </a:extLst>
          </p:cNvPr>
          <p:cNvSpPr/>
          <p:nvPr/>
        </p:nvSpPr>
        <p:spPr>
          <a:xfrm>
            <a:off x="5291612" y="4437859"/>
            <a:ext cx="6465799" cy="88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Seguimiento </a:t>
            </a:r>
          </a:p>
          <a:p>
            <a:pPr algn="ctr">
              <a:lnSpc>
                <a:spcPts val="6600"/>
              </a:lnSpc>
            </a:pPr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IV TRIMESTRE 2024 </a:t>
            </a:r>
          </a:p>
        </p:txBody>
      </p:sp>
      <p:pic>
        <p:nvPicPr>
          <p:cNvPr id="3" name="Gráfico 2" descr="Logo Supersalud">
            <a:extLst>
              <a:ext uri="{FF2B5EF4-FFF2-40B4-BE49-F238E27FC236}">
                <a16:creationId xmlns:a16="http://schemas.microsoft.com/office/drawing/2014/main" id="{7117D2C9-032D-8401-7AE2-C87E0C814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5894" y="5559476"/>
            <a:ext cx="1949690" cy="1080852"/>
          </a:xfrm>
          <a:prstGeom prst="rect">
            <a:avLst/>
          </a:prstGeom>
        </p:spPr>
      </p:pic>
      <p:sp>
        <p:nvSpPr>
          <p:cNvPr id="7" name="Google Shape;251;p21">
            <a:extLst>
              <a:ext uri="{FF2B5EF4-FFF2-40B4-BE49-F238E27FC236}">
                <a16:creationId xmlns:a16="http://schemas.microsoft.com/office/drawing/2014/main" id="{33CEB536-D6B1-4DCC-B041-67FC46828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291612" y="643808"/>
            <a:ext cx="314113" cy="31411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 descr="El ajedrez de la estrategia - Think Big Empresas">
            <a:extLst>
              <a:ext uri="{FF2B5EF4-FFF2-40B4-BE49-F238E27FC236}">
                <a16:creationId xmlns:a16="http://schemas.microsoft.com/office/drawing/2014/main" id="{6C41BFCB-147B-488D-A89A-EEFE553EE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0"/>
          <a:stretch/>
        </p:blipFill>
        <p:spPr bwMode="auto">
          <a:xfrm>
            <a:off x="0" y="-1"/>
            <a:ext cx="4564663" cy="6858000"/>
          </a:xfrm>
          <a:prstGeom prst="rect">
            <a:avLst/>
          </a:prstGeom>
          <a:noFill/>
          <a:effectLst>
            <a:glow rad="127000">
              <a:srgbClr val="C4EEEA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270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086CB-4BC3-44E9-A4ED-8B895C04C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id="{DA4A2E0C-CB14-1D08-51BF-D400EABC2F7E}"/>
              </a:ext>
            </a:extLst>
          </p:cNvPr>
          <p:cNvSpPr txBox="1"/>
          <p:nvPr/>
        </p:nvSpPr>
        <p:spPr>
          <a:xfrm>
            <a:off x="1588770" y="1407165"/>
            <a:ext cx="30761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Actividades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DEAA9C3-45BA-7CDB-FDC9-5F138AFC82B1}"/>
              </a:ext>
            </a:extLst>
          </p:cNvPr>
          <p:cNvSpPr txBox="1"/>
          <p:nvPr/>
        </p:nvSpPr>
        <p:spPr>
          <a:xfrm>
            <a:off x="10112912" y="1299364"/>
            <a:ext cx="30761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73C7935-A6F8-AE05-C5E8-3551E70BAFB4}"/>
              </a:ext>
            </a:extLst>
          </p:cNvPr>
          <p:cNvSpPr txBox="1"/>
          <p:nvPr/>
        </p:nvSpPr>
        <p:spPr>
          <a:xfrm>
            <a:off x="11037301" y="1299364"/>
            <a:ext cx="1580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Frecuencia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AC140054-A9B2-EE8C-2B2A-1BAF0FACA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172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s-CO" alt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s-CO" alt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2492285-4589-8BE2-0C18-4D2AE4FDD9C6}"/>
              </a:ext>
            </a:extLst>
          </p:cNvPr>
          <p:cNvSpPr txBox="1">
            <a:spLocks/>
          </p:cNvSpPr>
          <p:nvPr/>
        </p:nvSpPr>
        <p:spPr>
          <a:xfrm>
            <a:off x="238125" y="268132"/>
            <a:ext cx="8782921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Planes Estratégicos Institucionales    </a:t>
            </a:r>
          </a:p>
        </p:txBody>
      </p:sp>
      <p:grpSp>
        <p:nvGrpSpPr>
          <p:cNvPr id="6" name="Google Shape;2208;p38">
            <a:extLst>
              <a:ext uri="{FF2B5EF4-FFF2-40B4-BE49-F238E27FC236}">
                <a16:creationId xmlns:a16="http://schemas.microsoft.com/office/drawing/2014/main" id="{99503CF5-E52C-3586-981D-CCC61E481505}"/>
              </a:ext>
            </a:extLst>
          </p:cNvPr>
          <p:cNvGrpSpPr/>
          <p:nvPr/>
        </p:nvGrpSpPr>
        <p:grpSpPr>
          <a:xfrm>
            <a:off x="3618210" y="2523617"/>
            <a:ext cx="1364877" cy="2244662"/>
            <a:chOff x="2713527" y="2028686"/>
            <a:chExt cx="1023730" cy="1683615"/>
          </a:xfrm>
        </p:grpSpPr>
        <p:grpSp>
          <p:nvGrpSpPr>
            <p:cNvPr id="7" name="Google Shape;2209;p38">
              <a:extLst>
                <a:ext uri="{FF2B5EF4-FFF2-40B4-BE49-F238E27FC236}">
                  <a16:creationId xmlns:a16="http://schemas.microsoft.com/office/drawing/2014/main" id="{6C20C9E2-E587-8FD7-B6B8-769A2B3FB73B}"/>
                </a:ext>
              </a:extLst>
            </p:cNvPr>
            <p:cNvGrpSpPr/>
            <p:nvPr/>
          </p:nvGrpSpPr>
          <p:grpSpPr>
            <a:xfrm>
              <a:off x="2713527" y="2028686"/>
              <a:ext cx="1015972" cy="993600"/>
              <a:chOff x="2713527" y="2028686"/>
              <a:chExt cx="1015972" cy="993600"/>
            </a:xfrm>
          </p:grpSpPr>
          <p:sp>
            <p:nvSpPr>
              <p:cNvPr id="11" name="Google Shape;2210;p38">
                <a:extLst>
                  <a:ext uri="{FF2B5EF4-FFF2-40B4-BE49-F238E27FC236}">
                    <a16:creationId xmlns:a16="http://schemas.microsoft.com/office/drawing/2014/main" id="{E3874AD6-9D83-D487-A5A1-DE4EF4B1302C}"/>
                  </a:ext>
                </a:extLst>
              </p:cNvPr>
              <p:cNvSpPr/>
              <p:nvPr/>
            </p:nvSpPr>
            <p:spPr>
              <a:xfrm>
                <a:off x="2713527" y="2028686"/>
                <a:ext cx="993600" cy="993600"/>
              </a:xfrm>
              <a:prstGeom prst="ellipse">
                <a:avLst/>
              </a:prstGeom>
              <a:solidFill>
                <a:srgbClr val="165BAA"/>
              </a:solidFill>
              <a:ln>
                <a:noFill/>
              </a:ln>
            </p:spPr>
            <p:txBody>
              <a:bodyPr spcFirstLastPara="1" wrap="square" lIns="121891" tIns="121891" rIns="121891" bIns="121891" anchor="ctr" anchorCtr="0">
                <a:noAutofit/>
              </a:bodyPr>
              <a:lstStyle/>
              <a:p>
                <a:pPr marL="0" marR="0" lvl="0" indent="0" defTabSz="12191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211;p38">
                <a:extLst>
                  <a:ext uri="{FF2B5EF4-FFF2-40B4-BE49-F238E27FC236}">
                    <a16:creationId xmlns:a16="http://schemas.microsoft.com/office/drawing/2014/main" id="{0BA31ECC-7143-F55A-CB9F-40C329708CEE}"/>
                  </a:ext>
                </a:extLst>
              </p:cNvPr>
              <p:cNvSpPr/>
              <p:nvPr/>
            </p:nvSpPr>
            <p:spPr>
              <a:xfrm>
                <a:off x="3418699" y="2057130"/>
                <a:ext cx="310800" cy="3108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121891" tIns="121891" rIns="121891" bIns="121891" anchor="ctr" anchorCtr="0">
                <a:noAutofit/>
              </a:bodyPr>
              <a:lstStyle/>
              <a:p>
                <a:pPr marL="0" marR="0" lvl="0" indent="0" defTabSz="12191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" name="Google Shape;2212;p38">
              <a:extLst>
                <a:ext uri="{FF2B5EF4-FFF2-40B4-BE49-F238E27FC236}">
                  <a16:creationId xmlns:a16="http://schemas.microsoft.com/office/drawing/2014/main" id="{1F6124F3-DB39-2C24-A634-BB03BC68B47C}"/>
                </a:ext>
              </a:extLst>
            </p:cNvPr>
            <p:cNvSpPr txBox="1"/>
            <p:nvPr/>
          </p:nvSpPr>
          <p:spPr>
            <a:xfrm>
              <a:off x="3411157" y="2078975"/>
              <a:ext cx="3261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marL="0" marR="0" lvl="0" indent="0" algn="ctr" defTabSz="12191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86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Fira Sans"/>
                  <a:cs typeface="Fira Sans"/>
                  <a:sym typeface="Fira Sans"/>
                </a:rPr>
                <a:t>C</a:t>
              </a:r>
              <a:endParaRPr kumimoji="0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9" name="Google Shape;2213;p38">
              <a:extLst>
                <a:ext uri="{FF2B5EF4-FFF2-40B4-BE49-F238E27FC236}">
                  <a16:creationId xmlns:a16="http://schemas.microsoft.com/office/drawing/2014/main" id="{312760D3-6BB3-89B0-FCEB-9148CCB377F3}"/>
                </a:ext>
              </a:extLst>
            </p:cNvPr>
            <p:cNvCxnSpPr>
              <a:cxnSpLocks/>
              <a:stCxn id="11" idx="4"/>
            </p:cNvCxnSpPr>
            <p:nvPr/>
          </p:nvCxnSpPr>
          <p:spPr>
            <a:xfrm>
              <a:off x="3210328" y="3022286"/>
              <a:ext cx="1" cy="690015"/>
            </a:xfrm>
            <a:prstGeom prst="straightConnector1">
              <a:avLst/>
            </a:prstGeom>
            <a:noFill/>
            <a:ln w="19050" cap="flat" cmpd="sng">
              <a:solidFill>
                <a:srgbClr val="165BAA"/>
              </a:solidFill>
              <a:prstDash val="dot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24" name="Google Shape;2215;p38">
            <a:extLst>
              <a:ext uri="{FF2B5EF4-FFF2-40B4-BE49-F238E27FC236}">
                <a16:creationId xmlns:a16="http://schemas.microsoft.com/office/drawing/2014/main" id="{35C153F8-97FE-207E-9BC8-7D8A8DB5CA18}"/>
              </a:ext>
            </a:extLst>
          </p:cNvPr>
          <p:cNvGrpSpPr/>
          <p:nvPr/>
        </p:nvGrpSpPr>
        <p:grpSpPr>
          <a:xfrm>
            <a:off x="4793052" y="2337748"/>
            <a:ext cx="1364939" cy="2422530"/>
            <a:chOff x="3594720" y="1889275"/>
            <a:chExt cx="1023776" cy="1817025"/>
          </a:xfrm>
        </p:grpSpPr>
        <p:grpSp>
          <p:nvGrpSpPr>
            <p:cNvPr id="25" name="Google Shape;2216;p38">
              <a:extLst>
                <a:ext uri="{FF2B5EF4-FFF2-40B4-BE49-F238E27FC236}">
                  <a16:creationId xmlns:a16="http://schemas.microsoft.com/office/drawing/2014/main" id="{BE61D34A-F305-BE55-A63B-93E8A0B4CE3F}"/>
                </a:ext>
              </a:extLst>
            </p:cNvPr>
            <p:cNvGrpSpPr/>
            <p:nvPr/>
          </p:nvGrpSpPr>
          <p:grpSpPr>
            <a:xfrm>
              <a:off x="3594720" y="2712700"/>
              <a:ext cx="1015959" cy="993600"/>
              <a:chOff x="3594720" y="2712700"/>
              <a:chExt cx="1015959" cy="993600"/>
            </a:xfrm>
          </p:grpSpPr>
          <p:sp>
            <p:nvSpPr>
              <p:cNvPr id="28" name="Google Shape;2217;p38">
                <a:extLst>
                  <a:ext uri="{FF2B5EF4-FFF2-40B4-BE49-F238E27FC236}">
                    <a16:creationId xmlns:a16="http://schemas.microsoft.com/office/drawing/2014/main" id="{AFD43F65-440C-042C-6036-0C8174CC76A1}"/>
                  </a:ext>
                </a:extLst>
              </p:cNvPr>
              <p:cNvSpPr/>
              <p:nvPr/>
            </p:nvSpPr>
            <p:spPr>
              <a:xfrm rot="10800000" flipH="1">
                <a:off x="3594720" y="2712700"/>
                <a:ext cx="993600" cy="993600"/>
              </a:xfrm>
              <a:prstGeom prst="ellipse">
                <a:avLst/>
              </a:prstGeom>
              <a:solidFill>
                <a:srgbClr val="5C58B2"/>
              </a:solidFill>
              <a:ln>
                <a:noFill/>
              </a:ln>
            </p:spPr>
            <p:txBody>
              <a:bodyPr spcFirstLastPara="1" wrap="square" lIns="121891" tIns="121891" rIns="121891" bIns="121891" anchor="ctr" anchorCtr="0">
                <a:noAutofit/>
              </a:bodyPr>
              <a:lstStyle/>
              <a:p>
                <a:pPr marL="0" marR="0" lvl="0" indent="0" defTabSz="12191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218;p38">
                <a:extLst>
                  <a:ext uri="{FF2B5EF4-FFF2-40B4-BE49-F238E27FC236}">
                    <a16:creationId xmlns:a16="http://schemas.microsoft.com/office/drawing/2014/main" id="{8DA55ED2-2B0B-5B6E-8B78-6C9F5CEB157F}"/>
                  </a:ext>
                </a:extLst>
              </p:cNvPr>
              <p:cNvSpPr/>
              <p:nvPr/>
            </p:nvSpPr>
            <p:spPr>
              <a:xfrm rot="10800000" flipH="1">
                <a:off x="4299879" y="3367057"/>
                <a:ext cx="310800" cy="3108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121891" tIns="121891" rIns="121891" bIns="121891" anchor="ctr" anchorCtr="0">
                <a:noAutofit/>
              </a:bodyPr>
              <a:lstStyle/>
              <a:p>
                <a:pPr marL="0" marR="0" lvl="0" indent="0" defTabSz="12191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" name="Google Shape;2219;p38">
              <a:extLst>
                <a:ext uri="{FF2B5EF4-FFF2-40B4-BE49-F238E27FC236}">
                  <a16:creationId xmlns:a16="http://schemas.microsoft.com/office/drawing/2014/main" id="{FE67DAA8-0429-647F-43E9-3305733FEAD3}"/>
                </a:ext>
              </a:extLst>
            </p:cNvPr>
            <p:cNvSpPr txBox="1"/>
            <p:nvPr/>
          </p:nvSpPr>
          <p:spPr>
            <a:xfrm>
              <a:off x="4292396" y="3394291"/>
              <a:ext cx="3261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marL="0" marR="0" lvl="0" indent="0" algn="ctr" defTabSz="12191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86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Fira Sans"/>
                  <a:cs typeface="Fira Sans"/>
                  <a:sym typeface="Fira Sans"/>
                </a:rPr>
                <a:t>D</a:t>
              </a:r>
              <a:endParaRPr kumimoji="0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27" name="Google Shape;2220;p38">
              <a:extLst>
                <a:ext uri="{FF2B5EF4-FFF2-40B4-BE49-F238E27FC236}">
                  <a16:creationId xmlns:a16="http://schemas.microsoft.com/office/drawing/2014/main" id="{5CD6A131-DCA7-C494-3D1B-1E508CF9A8A5}"/>
                </a:ext>
              </a:extLst>
            </p:cNvPr>
            <p:cNvCxnSpPr>
              <a:stCxn id="28" idx="4"/>
              <a:endCxn id="67" idx="2"/>
            </p:cNvCxnSpPr>
            <p:nvPr/>
          </p:nvCxnSpPr>
          <p:spPr>
            <a:xfrm flipV="1">
              <a:off x="4091520" y="1889275"/>
              <a:ext cx="122" cy="823425"/>
            </a:xfrm>
            <a:prstGeom prst="straightConnector1">
              <a:avLst/>
            </a:prstGeom>
            <a:noFill/>
            <a:ln w="19050" cap="flat" cmpd="sng">
              <a:solidFill>
                <a:srgbClr val="5C58B2"/>
              </a:solidFill>
              <a:prstDash val="dot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30" name="Google Shape;2222;p38">
            <a:extLst>
              <a:ext uri="{FF2B5EF4-FFF2-40B4-BE49-F238E27FC236}">
                <a16:creationId xmlns:a16="http://schemas.microsoft.com/office/drawing/2014/main" id="{5B894DB8-E269-51AC-4DA1-1088F53A7C91}"/>
              </a:ext>
            </a:extLst>
          </p:cNvPr>
          <p:cNvGrpSpPr/>
          <p:nvPr/>
        </p:nvGrpSpPr>
        <p:grpSpPr>
          <a:xfrm>
            <a:off x="7134417" y="2337747"/>
            <a:ext cx="1371610" cy="2422531"/>
            <a:chOff x="5350866" y="1889274"/>
            <a:chExt cx="1028779" cy="1817026"/>
          </a:xfrm>
        </p:grpSpPr>
        <p:grpSp>
          <p:nvGrpSpPr>
            <p:cNvPr id="31" name="Google Shape;2223;p38">
              <a:extLst>
                <a:ext uri="{FF2B5EF4-FFF2-40B4-BE49-F238E27FC236}">
                  <a16:creationId xmlns:a16="http://schemas.microsoft.com/office/drawing/2014/main" id="{9162AAD6-6CE8-D085-9AC9-20CA5A5F126A}"/>
                </a:ext>
              </a:extLst>
            </p:cNvPr>
            <p:cNvGrpSpPr/>
            <p:nvPr/>
          </p:nvGrpSpPr>
          <p:grpSpPr>
            <a:xfrm>
              <a:off x="5350866" y="2712700"/>
              <a:ext cx="1022174" cy="993600"/>
              <a:chOff x="5350866" y="2712700"/>
              <a:chExt cx="1022174" cy="993600"/>
            </a:xfrm>
          </p:grpSpPr>
          <p:sp>
            <p:nvSpPr>
              <p:cNvPr id="34" name="Google Shape;2224;p38">
                <a:extLst>
                  <a:ext uri="{FF2B5EF4-FFF2-40B4-BE49-F238E27FC236}">
                    <a16:creationId xmlns:a16="http://schemas.microsoft.com/office/drawing/2014/main" id="{A672E476-54A1-D034-079A-71C6D7EE7B95}"/>
                  </a:ext>
                </a:extLst>
              </p:cNvPr>
              <p:cNvSpPr/>
              <p:nvPr/>
            </p:nvSpPr>
            <p:spPr>
              <a:xfrm rot="10800000" flipH="1">
                <a:off x="5350866" y="2712700"/>
                <a:ext cx="993600" cy="993600"/>
              </a:xfrm>
              <a:prstGeom prst="ellipse">
                <a:avLst/>
              </a:prstGeom>
              <a:solidFill>
                <a:srgbClr val="4BBACF"/>
              </a:solidFill>
              <a:ln>
                <a:noFill/>
              </a:ln>
            </p:spPr>
            <p:txBody>
              <a:bodyPr spcFirstLastPara="1" wrap="square" lIns="121891" tIns="121891" rIns="121891" bIns="121891" anchor="ctr" anchorCtr="0">
                <a:noAutofit/>
              </a:bodyPr>
              <a:lstStyle/>
              <a:p>
                <a:pPr marL="0" marR="0" lvl="0" indent="0" defTabSz="12191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2225;p38">
                <a:extLst>
                  <a:ext uri="{FF2B5EF4-FFF2-40B4-BE49-F238E27FC236}">
                    <a16:creationId xmlns:a16="http://schemas.microsoft.com/office/drawing/2014/main" id="{B0DEDB5C-FB56-B3D8-3C7C-ADD29D002275}"/>
                  </a:ext>
                </a:extLst>
              </p:cNvPr>
              <p:cNvSpPr/>
              <p:nvPr/>
            </p:nvSpPr>
            <p:spPr>
              <a:xfrm rot="10800000" flipH="1">
                <a:off x="6062239" y="3367057"/>
                <a:ext cx="310800" cy="3108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121891" tIns="121891" rIns="121891" bIns="121891" anchor="ctr" anchorCtr="0">
                <a:noAutofit/>
              </a:bodyPr>
              <a:lstStyle/>
              <a:p>
                <a:pPr marL="0" marR="0" lvl="0" indent="0" defTabSz="12191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2226;p38">
              <a:extLst>
                <a:ext uri="{FF2B5EF4-FFF2-40B4-BE49-F238E27FC236}">
                  <a16:creationId xmlns:a16="http://schemas.microsoft.com/office/drawing/2014/main" id="{EC782BC9-01F8-0302-E9B4-4DAEA5827C0B}"/>
                </a:ext>
              </a:extLst>
            </p:cNvPr>
            <p:cNvSpPr txBox="1"/>
            <p:nvPr/>
          </p:nvSpPr>
          <p:spPr>
            <a:xfrm>
              <a:off x="6053545" y="3394291"/>
              <a:ext cx="3261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marL="0" marR="0" lvl="0" indent="0" algn="ctr" defTabSz="12191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86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Fira Sans"/>
                  <a:cs typeface="Fira Sans"/>
                  <a:sym typeface="Fira Sans"/>
                </a:rPr>
                <a:t>F</a:t>
              </a:r>
              <a:endParaRPr kumimoji="0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33" name="Google Shape;2227;p38">
              <a:extLst>
                <a:ext uri="{FF2B5EF4-FFF2-40B4-BE49-F238E27FC236}">
                  <a16:creationId xmlns:a16="http://schemas.microsoft.com/office/drawing/2014/main" id="{E9AFFB71-D066-0A00-C377-C8767200A607}"/>
                </a:ext>
              </a:extLst>
            </p:cNvPr>
            <p:cNvCxnSpPr>
              <a:stCxn id="68" idx="2"/>
              <a:endCxn id="34" idx="4"/>
            </p:cNvCxnSpPr>
            <p:nvPr/>
          </p:nvCxnSpPr>
          <p:spPr>
            <a:xfrm flipH="1">
              <a:off x="5847666" y="1889274"/>
              <a:ext cx="122" cy="823426"/>
            </a:xfrm>
            <a:prstGeom prst="straightConnector1">
              <a:avLst/>
            </a:prstGeom>
            <a:noFill/>
            <a:ln w="19050" cap="flat" cmpd="sng">
              <a:solidFill>
                <a:srgbClr val="A155B9"/>
              </a:solidFill>
              <a:prstDash val="dot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36" name="Google Shape;2229;p38">
            <a:extLst>
              <a:ext uri="{FF2B5EF4-FFF2-40B4-BE49-F238E27FC236}">
                <a16:creationId xmlns:a16="http://schemas.microsoft.com/office/drawing/2014/main" id="{0AE00D74-8D89-3927-83A4-414360C8F655}"/>
              </a:ext>
            </a:extLst>
          </p:cNvPr>
          <p:cNvGrpSpPr/>
          <p:nvPr/>
        </p:nvGrpSpPr>
        <p:grpSpPr>
          <a:xfrm>
            <a:off x="5953519" y="2523617"/>
            <a:ext cx="1377603" cy="2357555"/>
            <a:chOff x="4465131" y="2028686"/>
            <a:chExt cx="1033275" cy="1768291"/>
          </a:xfrm>
        </p:grpSpPr>
        <p:grpSp>
          <p:nvGrpSpPr>
            <p:cNvPr id="37" name="Google Shape;2230;p38">
              <a:extLst>
                <a:ext uri="{FF2B5EF4-FFF2-40B4-BE49-F238E27FC236}">
                  <a16:creationId xmlns:a16="http://schemas.microsoft.com/office/drawing/2014/main" id="{CFBF6007-F99D-27E5-6232-C0F2CBFDBD46}"/>
                </a:ext>
              </a:extLst>
            </p:cNvPr>
            <p:cNvGrpSpPr/>
            <p:nvPr/>
          </p:nvGrpSpPr>
          <p:grpSpPr>
            <a:xfrm>
              <a:off x="4465131" y="2028686"/>
              <a:ext cx="1026728" cy="993600"/>
              <a:chOff x="4465131" y="2028686"/>
              <a:chExt cx="1026728" cy="993600"/>
            </a:xfrm>
          </p:grpSpPr>
          <p:sp>
            <p:nvSpPr>
              <p:cNvPr id="40" name="Google Shape;2231;p38">
                <a:extLst>
                  <a:ext uri="{FF2B5EF4-FFF2-40B4-BE49-F238E27FC236}">
                    <a16:creationId xmlns:a16="http://schemas.microsoft.com/office/drawing/2014/main" id="{1B5EB3F1-359D-ECE0-C5D2-4D49C4F73763}"/>
                  </a:ext>
                </a:extLst>
              </p:cNvPr>
              <p:cNvSpPr/>
              <p:nvPr/>
            </p:nvSpPr>
            <p:spPr>
              <a:xfrm>
                <a:off x="4465131" y="2028686"/>
                <a:ext cx="993600" cy="993600"/>
              </a:xfrm>
              <a:prstGeom prst="ellipse">
                <a:avLst/>
              </a:prstGeom>
              <a:solidFill>
                <a:srgbClr val="10377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891" tIns="121891" rIns="121891" bIns="121891" anchor="ctr" anchorCtr="0">
                <a:noAutofit/>
              </a:bodyPr>
              <a:lstStyle/>
              <a:p>
                <a:pPr marL="0" marR="0" lvl="0" indent="0" defTabSz="12191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2232;p38">
                <a:extLst>
                  <a:ext uri="{FF2B5EF4-FFF2-40B4-BE49-F238E27FC236}">
                    <a16:creationId xmlns:a16="http://schemas.microsoft.com/office/drawing/2014/main" id="{413A6307-703D-AA53-6621-F2472E1F5164}"/>
                  </a:ext>
                </a:extLst>
              </p:cNvPr>
              <p:cNvSpPr/>
              <p:nvPr/>
            </p:nvSpPr>
            <p:spPr>
              <a:xfrm>
                <a:off x="5181059" y="2057130"/>
                <a:ext cx="310800" cy="3108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121891" tIns="121891" rIns="121891" bIns="121891" anchor="ctr" anchorCtr="0">
                <a:noAutofit/>
              </a:bodyPr>
              <a:lstStyle/>
              <a:p>
                <a:pPr marL="0" marR="0" lvl="0" indent="0" defTabSz="12191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" name="Google Shape;2233;p38">
              <a:extLst>
                <a:ext uri="{FF2B5EF4-FFF2-40B4-BE49-F238E27FC236}">
                  <a16:creationId xmlns:a16="http://schemas.microsoft.com/office/drawing/2014/main" id="{7CFE26FE-A858-551A-561E-817C54986549}"/>
                </a:ext>
              </a:extLst>
            </p:cNvPr>
            <p:cNvSpPr txBox="1"/>
            <p:nvPr/>
          </p:nvSpPr>
          <p:spPr>
            <a:xfrm>
              <a:off x="5172306" y="2078975"/>
              <a:ext cx="3261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marL="0" marR="0" lvl="0" indent="0" algn="ctr" defTabSz="12191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86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Fira Sans"/>
                  <a:cs typeface="Fira Sans"/>
                  <a:sym typeface="Fira Sans"/>
                </a:rPr>
                <a:t>E</a:t>
              </a:r>
              <a:endParaRPr kumimoji="0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39" name="Google Shape;2234;p38">
              <a:extLst>
                <a:ext uri="{FF2B5EF4-FFF2-40B4-BE49-F238E27FC236}">
                  <a16:creationId xmlns:a16="http://schemas.microsoft.com/office/drawing/2014/main" id="{5E3A5BEC-9BD9-F23C-54CF-B8D559DB2B8E}"/>
                </a:ext>
              </a:extLst>
            </p:cNvPr>
            <p:cNvCxnSpPr>
              <a:stCxn id="40" idx="4"/>
              <a:endCxn id="71" idx="0"/>
            </p:cNvCxnSpPr>
            <p:nvPr/>
          </p:nvCxnSpPr>
          <p:spPr>
            <a:xfrm>
              <a:off x="4961931" y="3022286"/>
              <a:ext cx="122" cy="774691"/>
            </a:xfrm>
            <a:prstGeom prst="straightConnector1">
              <a:avLst/>
            </a:prstGeom>
            <a:noFill/>
            <a:ln w="19050" cap="flat" cmpd="sng">
              <a:solidFill>
                <a:srgbClr val="7C45A0"/>
              </a:solidFill>
              <a:prstDash val="dot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42" name="Google Shape;2236;p38">
            <a:extLst>
              <a:ext uri="{FF2B5EF4-FFF2-40B4-BE49-F238E27FC236}">
                <a16:creationId xmlns:a16="http://schemas.microsoft.com/office/drawing/2014/main" id="{AD0A111D-46B9-9C46-A655-0A3340A9D14E}"/>
              </a:ext>
            </a:extLst>
          </p:cNvPr>
          <p:cNvGrpSpPr/>
          <p:nvPr/>
        </p:nvGrpSpPr>
        <p:grpSpPr>
          <a:xfrm>
            <a:off x="8411192" y="2523617"/>
            <a:ext cx="1330656" cy="2357555"/>
            <a:chOff x="6308517" y="2028686"/>
            <a:chExt cx="998063" cy="1857226"/>
          </a:xfrm>
        </p:grpSpPr>
        <p:grpSp>
          <p:nvGrpSpPr>
            <p:cNvPr id="43" name="Google Shape;2237;p38">
              <a:extLst>
                <a:ext uri="{FF2B5EF4-FFF2-40B4-BE49-F238E27FC236}">
                  <a16:creationId xmlns:a16="http://schemas.microsoft.com/office/drawing/2014/main" id="{B651F9D4-FD0B-7983-C8AB-814B9CD9A4BD}"/>
                </a:ext>
              </a:extLst>
            </p:cNvPr>
            <p:cNvGrpSpPr/>
            <p:nvPr/>
          </p:nvGrpSpPr>
          <p:grpSpPr>
            <a:xfrm>
              <a:off x="6308517" y="2028686"/>
              <a:ext cx="993600" cy="993600"/>
              <a:chOff x="6308517" y="2028686"/>
              <a:chExt cx="993600" cy="993600"/>
            </a:xfrm>
          </p:grpSpPr>
          <p:sp>
            <p:nvSpPr>
              <p:cNvPr id="46" name="Google Shape;2238;p38">
                <a:extLst>
                  <a:ext uri="{FF2B5EF4-FFF2-40B4-BE49-F238E27FC236}">
                    <a16:creationId xmlns:a16="http://schemas.microsoft.com/office/drawing/2014/main" id="{48E89B8C-985F-513E-DFAF-5A9802DF0D9B}"/>
                  </a:ext>
                </a:extLst>
              </p:cNvPr>
              <p:cNvSpPr/>
              <p:nvPr/>
            </p:nvSpPr>
            <p:spPr>
              <a:xfrm>
                <a:off x="6308517" y="2028686"/>
                <a:ext cx="993600" cy="993600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</p:spPr>
            <p:txBody>
              <a:bodyPr spcFirstLastPara="1" wrap="square" lIns="121891" tIns="121891" rIns="121891" bIns="121891" anchor="ctr" anchorCtr="0">
                <a:noAutofit/>
              </a:bodyPr>
              <a:lstStyle/>
              <a:p>
                <a:pPr marL="0" marR="0" lvl="0" indent="0" defTabSz="12191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2239;p38">
                <a:extLst>
                  <a:ext uri="{FF2B5EF4-FFF2-40B4-BE49-F238E27FC236}">
                    <a16:creationId xmlns:a16="http://schemas.microsoft.com/office/drawing/2014/main" id="{4D4A3A30-0EAE-4396-6160-0836D4D84301}"/>
                  </a:ext>
                </a:extLst>
              </p:cNvPr>
              <p:cNvSpPr/>
              <p:nvPr/>
            </p:nvSpPr>
            <p:spPr>
              <a:xfrm>
                <a:off x="6988616" y="2057130"/>
                <a:ext cx="310800" cy="3108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121891" tIns="121891" rIns="121891" bIns="121891" anchor="ctr" anchorCtr="0">
                <a:noAutofit/>
              </a:bodyPr>
              <a:lstStyle/>
              <a:p>
                <a:pPr marL="0" marR="0" lvl="0" indent="0" defTabSz="12191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" name="Google Shape;2240;p38">
              <a:extLst>
                <a:ext uri="{FF2B5EF4-FFF2-40B4-BE49-F238E27FC236}">
                  <a16:creationId xmlns:a16="http://schemas.microsoft.com/office/drawing/2014/main" id="{BB9A5DD9-8409-D577-6409-AC778404FEF1}"/>
                </a:ext>
              </a:extLst>
            </p:cNvPr>
            <p:cNvSpPr txBox="1"/>
            <p:nvPr/>
          </p:nvSpPr>
          <p:spPr>
            <a:xfrm>
              <a:off x="6980480" y="2078975"/>
              <a:ext cx="3261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marL="0" marR="0" lvl="0" indent="0" algn="ctr" defTabSz="12191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86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Fira Sans"/>
                  <a:cs typeface="Fira Sans"/>
                  <a:sym typeface="Fira Sans"/>
                </a:rPr>
                <a:t>G</a:t>
              </a:r>
              <a:endParaRPr kumimoji="0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45" name="Google Shape;2241;p38">
              <a:extLst>
                <a:ext uri="{FF2B5EF4-FFF2-40B4-BE49-F238E27FC236}">
                  <a16:creationId xmlns:a16="http://schemas.microsoft.com/office/drawing/2014/main" id="{7CDDEE8B-60DD-83A1-9598-B7569345223F}"/>
                </a:ext>
              </a:extLst>
            </p:cNvPr>
            <p:cNvCxnSpPr>
              <a:stCxn id="46" idx="4"/>
              <a:endCxn id="72" idx="0"/>
            </p:cNvCxnSpPr>
            <p:nvPr/>
          </p:nvCxnSpPr>
          <p:spPr>
            <a:xfrm>
              <a:off x="6805317" y="3022286"/>
              <a:ext cx="125" cy="863626"/>
            </a:xfrm>
            <a:prstGeom prst="straightConnector1">
              <a:avLst/>
            </a:prstGeom>
            <a:noFill/>
            <a:ln w="19050" cap="flat" cmpd="sng">
              <a:solidFill>
                <a:srgbClr val="F765A3"/>
              </a:solidFill>
              <a:prstDash val="dot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48" name="Google Shape;2243;p38">
            <a:extLst>
              <a:ext uri="{FF2B5EF4-FFF2-40B4-BE49-F238E27FC236}">
                <a16:creationId xmlns:a16="http://schemas.microsoft.com/office/drawing/2014/main" id="{86D6CFA1-40EA-5FA8-55F0-A4C4A03EC4FE}"/>
              </a:ext>
            </a:extLst>
          </p:cNvPr>
          <p:cNvGrpSpPr/>
          <p:nvPr/>
        </p:nvGrpSpPr>
        <p:grpSpPr>
          <a:xfrm>
            <a:off x="9584230" y="2433289"/>
            <a:ext cx="1334922" cy="2326990"/>
            <a:chOff x="7188357" y="1960935"/>
            <a:chExt cx="1001262" cy="1745365"/>
          </a:xfrm>
        </p:grpSpPr>
        <p:grpSp>
          <p:nvGrpSpPr>
            <p:cNvPr id="49" name="Google Shape;2244;p38">
              <a:extLst>
                <a:ext uri="{FF2B5EF4-FFF2-40B4-BE49-F238E27FC236}">
                  <a16:creationId xmlns:a16="http://schemas.microsoft.com/office/drawing/2014/main" id="{CB9C056C-5A83-D484-E613-2A0C0B65E117}"/>
                </a:ext>
              </a:extLst>
            </p:cNvPr>
            <p:cNvGrpSpPr/>
            <p:nvPr/>
          </p:nvGrpSpPr>
          <p:grpSpPr>
            <a:xfrm>
              <a:off x="7188357" y="2712700"/>
              <a:ext cx="993600" cy="993600"/>
              <a:chOff x="7188357" y="2712700"/>
              <a:chExt cx="993600" cy="993600"/>
            </a:xfrm>
          </p:grpSpPr>
          <p:sp>
            <p:nvSpPr>
              <p:cNvPr id="52" name="Google Shape;2245;p38">
                <a:extLst>
                  <a:ext uri="{FF2B5EF4-FFF2-40B4-BE49-F238E27FC236}">
                    <a16:creationId xmlns:a16="http://schemas.microsoft.com/office/drawing/2014/main" id="{DAEBF7CE-EFE1-E6E8-DCCA-CF7BFFDD9AF5}"/>
                  </a:ext>
                </a:extLst>
              </p:cNvPr>
              <p:cNvSpPr/>
              <p:nvPr/>
            </p:nvSpPr>
            <p:spPr>
              <a:xfrm rot="10800000" flipH="1">
                <a:off x="7188357" y="2712700"/>
                <a:ext cx="993600" cy="9936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121891" tIns="121891" rIns="121891" bIns="121891" anchor="ctr" anchorCtr="0">
                <a:noAutofit/>
              </a:bodyPr>
              <a:lstStyle/>
              <a:p>
                <a:pPr marL="0" marR="0" lvl="0" indent="0" defTabSz="12191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2246;p38">
                <a:extLst>
                  <a:ext uri="{FF2B5EF4-FFF2-40B4-BE49-F238E27FC236}">
                    <a16:creationId xmlns:a16="http://schemas.microsoft.com/office/drawing/2014/main" id="{352C2C62-61B6-2561-ADC4-5C368BE14DF4}"/>
                  </a:ext>
                </a:extLst>
              </p:cNvPr>
              <p:cNvSpPr/>
              <p:nvPr/>
            </p:nvSpPr>
            <p:spPr>
              <a:xfrm rot="10800000" flipH="1">
                <a:off x="7869797" y="3367057"/>
                <a:ext cx="310800" cy="3108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121891" tIns="121891" rIns="121891" bIns="121891" anchor="ctr" anchorCtr="0">
                <a:noAutofit/>
              </a:bodyPr>
              <a:lstStyle/>
              <a:p>
                <a:pPr marL="0" marR="0" lvl="0" indent="0" defTabSz="12191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" name="Google Shape;2247;p38">
              <a:extLst>
                <a:ext uri="{FF2B5EF4-FFF2-40B4-BE49-F238E27FC236}">
                  <a16:creationId xmlns:a16="http://schemas.microsoft.com/office/drawing/2014/main" id="{F6211E18-5022-D122-FE75-FCD5034CA0B9}"/>
                </a:ext>
              </a:extLst>
            </p:cNvPr>
            <p:cNvSpPr txBox="1"/>
            <p:nvPr/>
          </p:nvSpPr>
          <p:spPr>
            <a:xfrm>
              <a:off x="7863519" y="3394291"/>
              <a:ext cx="3261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marL="0" marR="0" lvl="0" indent="0" algn="ctr" defTabSz="12191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86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Fira Sans"/>
                  <a:cs typeface="Fira Sans"/>
                  <a:sym typeface="Fira Sans"/>
                </a:rPr>
                <a:t>H</a:t>
              </a:r>
              <a:endParaRPr kumimoji="0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51" name="Google Shape;2248;p38">
              <a:extLst>
                <a:ext uri="{FF2B5EF4-FFF2-40B4-BE49-F238E27FC236}">
                  <a16:creationId xmlns:a16="http://schemas.microsoft.com/office/drawing/2014/main" id="{6943C12B-7513-91FA-9377-DC796E3C3BF8}"/>
                </a:ext>
              </a:extLst>
            </p:cNvPr>
            <p:cNvCxnSpPr>
              <a:stCxn id="52" idx="4"/>
              <a:endCxn id="73" idx="2"/>
            </p:cNvCxnSpPr>
            <p:nvPr/>
          </p:nvCxnSpPr>
          <p:spPr>
            <a:xfrm flipV="1">
              <a:off x="7685157" y="1960935"/>
              <a:ext cx="11970" cy="751765"/>
            </a:xfrm>
            <a:prstGeom prst="straightConnector1">
              <a:avLst/>
            </a:prstGeom>
            <a:noFill/>
            <a:ln w="19050" cap="flat" cmpd="sng">
              <a:solidFill>
                <a:srgbClr val="FFA4B6"/>
              </a:solidFill>
              <a:prstDash val="dot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54" name="Google Shape;2250;p38">
            <a:extLst>
              <a:ext uri="{FF2B5EF4-FFF2-40B4-BE49-F238E27FC236}">
                <a16:creationId xmlns:a16="http://schemas.microsoft.com/office/drawing/2014/main" id="{17EA6246-B6A0-057E-4DB9-9AB9C48BD257}"/>
              </a:ext>
            </a:extLst>
          </p:cNvPr>
          <p:cNvGrpSpPr/>
          <p:nvPr/>
        </p:nvGrpSpPr>
        <p:grpSpPr>
          <a:xfrm>
            <a:off x="2443404" y="2337748"/>
            <a:ext cx="1362795" cy="2422530"/>
            <a:chOff x="1832360" y="1889275"/>
            <a:chExt cx="1022168" cy="1817025"/>
          </a:xfrm>
        </p:grpSpPr>
        <p:grpSp>
          <p:nvGrpSpPr>
            <p:cNvPr id="55" name="Google Shape;2251;p38">
              <a:extLst>
                <a:ext uri="{FF2B5EF4-FFF2-40B4-BE49-F238E27FC236}">
                  <a16:creationId xmlns:a16="http://schemas.microsoft.com/office/drawing/2014/main" id="{E0D228D3-25A1-068F-0237-9AF8977D2AEC}"/>
                </a:ext>
              </a:extLst>
            </p:cNvPr>
            <p:cNvGrpSpPr/>
            <p:nvPr/>
          </p:nvGrpSpPr>
          <p:grpSpPr>
            <a:xfrm>
              <a:off x="1832360" y="2712700"/>
              <a:ext cx="1015974" cy="993600"/>
              <a:chOff x="1832360" y="2712700"/>
              <a:chExt cx="1015974" cy="993600"/>
            </a:xfrm>
          </p:grpSpPr>
          <p:sp>
            <p:nvSpPr>
              <p:cNvPr id="58" name="Google Shape;2252;p38">
                <a:extLst>
                  <a:ext uri="{FF2B5EF4-FFF2-40B4-BE49-F238E27FC236}">
                    <a16:creationId xmlns:a16="http://schemas.microsoft.com/office/drawing/2014/main" id="{B77C3308-F486-E09B-AC36-BE8EF099F49F}"/>
                  </a:ext>
                </a:extLst>
              </p:cNvPr>
              <p:cNvSpPr/>
              <p:nvPr/>
            </p:nvSpPr>
            <p:spPr>
              <a:xfrm rot="10800000" flipH="1">
                <a:off x="1832360" y="2712700"/>
                <a:ext cx="993600" cy="993600"/>
              </a:xfrm>
              <a:prstGeom prst="ellipse">
                <a:avLst/>
              </a:prstGeom>
              <a:solidFill>
                <a:srgbClr val="10377F"/>
              </a:solidFill>
              <a:ln>
                <a:noFill/>
              </a:ln>
            </p:spPr>
            <p:txBody>
              <a:bodyPr spcFirstLastPara="1" wrap="square" lIns="121891" tIns="121891" rIns="121891" bIns="121891" anchor="ctr" anchorCtr="0">
                <a:noAutofit/>
              </a:bodyPr>
              <a:lstStyle/>
              <a:p>
                <a:pPr marL="0" marR="0" lvl="0" indent="0" defTabSz="12191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2253;p38">
                <a:extLst>
                  <a:ext uri="{FF2B5EF4-FFF2-40B4-BE49-F238E27FC236}">
                    <a16:creationId xmlns:a16="http://schemas.microsoft.com/office/drawing/2014/main" id="{D39CBCD5-6459-CB47-B362-F369FADD9A24}"/>
                  </a:ext>
                </a:extLst>
              </p:cNvPr>
              <p:cNvSpPr/>
              <p:nvPr/>
            </p:nvSpPr>
            <p:spPr>
              <a:xfrm rot="10800000" flipH="1">
                <a:off x="2537534" y="3367057"/>
                <a:ext cx="310800" cy="3108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121891" tIns="121891" rIns="121891" bIns="121891" anchor="ctr" anchorCtr="0">
                <a:noAutofit/>
              </a:bodyPr>
              <a:lstStyle/>
              <a:p>
                <a:pPr marL="0" marR="0" lvl="0" indent="0" defTabSz="12191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" name="Google Shape;2254;p38">
              <a:extLst>
                <a:ext uri="{FF2B5EF4-FFF2-40B4-BE49-F238E27FC236}">
                  <a16:creationId xmlns:a16="http://schemas.microsoft.com/office/drawing/2014/main" id="{EA8957D2-2C20-A856-B445-01B7E858EB89}"/>
                </a:ext>
              </a:extLst>
            </p:cNvPr>
            <p:cNvSpPr txBox="1"/>
            <p:nvPr/>
          </p:nvSpPr>
          <p:spPr>
            <a:xfrm>
              <a:off x="2528428" y="3394291"/>
              <a:ext cx="3261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marL="0" marR="0" lvl="0" indent="0" algn="ctr" defTabSz="12191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86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Fira Sans"/>
                  <a:cs typeface="Fira Sans"/>
                  <a:sym typeface="Fira Sans"/>
                </a:rPr>
                <a:t>B</a:t>
              </a:r>
              <a:endParaRPr kumimoji="0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57" name="Google Shape;2255;p38">
              <a:extLst>
                <a:ext uri="{FF2B5EF4-FFF2-40B4-BE49-F238E27FC236}">
                  <a16:creationId xmlns:a16="http://schemas.microsoft.com/office/drawing/2014/main" id="{FC91F79B-B528-72F2-8B1E-C4D101150E3F}"/>
                </a:ext>
              </a:extLst>
            </p:cNvPr>
            <p:cNvCxnSpPr>
              <a:stCxn id="58" idx="4"/>
              <a:endCxn id="66" idx="2"/>
            </p:cNvCxnSpPr>
            <p:nvPr/>
          </p:nvCxnSpPr>
          <p:spPr>
            <a:xfrm flipV="1">
              <a:off x="2329160" y="1889275"/>
              <a:ext cx="6321" cy="823425"/>
            </a:xfrm>
            <a:prstGeom prst="straightConnector1">
              <a:avLst/>
            </a:prstGeom>
            <a:noFill/>
            <a:ln w="19050" cap="flat" cmpd="sng">
              <a:solidFill>
                <a:srgbClr val="10377F"/>
              </a:solidFill>
              <a:prstDash val="dot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60" name="Google Shape;2257;p38">
            <a:extLst>
              <a:ext uri="{FF2B5EF4-FFF2-40B4-BE49-F238E27FC236}">
                <a16:creationId xmlns:a16="http://schemas.microsoft.com/office/drawing/2014/main" id="{E4A42730-96C2-731A-6595-4C424F9721D4}"/>
              </a:ext>
            </a:extLst>
          </p:cNvPr>
          <p:cNvGrpSpPr/>
          <p:nvPr/>
        </p:nvGrpSpPr>
        <p:grpSpPr>
          <a:xfrm>
            <a:off x="1282941" y="2523617"/>
            <a:ext cx="1340422" cy="2357555"/>
            <a:chOff x="961952" y="2028686"/>
            <a:chExt cx="1005387" cy="1768291"/>
          </a:xfrm>
        </p:grpSpPr>
        <p:grpSp>
          <p:nvGrpSpPr>
            <p:cNvPr id="61" name="Google Shape;2258;p38">
              <a:extLst>
                <a:ext uri="{FF2B5EF4-FFF2-40B4-BE49-F238E27FC236}">
                  <a16:creationId xmlns:a16="http://schemas.microsoft.com/office/drawing/2014/main" id="{EF253C51-FCCD-CA03-B273-4FE5D88C92B3}"/>
                </a:ext>
              </a:extLst>
            </p:cNvPr>
            <p:cNvGrpSpPr/>
            <p:nvPr/>
          </p:nvGrpSpPr>
          <p:grpSpPr>
            <a:xfrm>
              <a:off x="961952" y="2028686"/>
              <a:ext cx="1005202" cy="993600"/>
              <a:chOff x="961952" y="2028686"/>
              <a:chExt cx="1005202" cy="993600"/>
            </a:xfrm>
          </p:grpSpPr>
          <p:sp>
            <p:nvSpPr>
              <p:cNvPr id="64" name="Google Shape;2259;p38">
                <a:extLst>
                  <a:ext uri="{FF2B5EF4-FFF2-40B4-BE49-F238E27FC236}">
                    <a16:creationId xmlns:a16="http://schemas.microsoft.com/office/drawing/2014/main" id="{02C050EC-7274-0BF3-61AF-901A6087AA09}"/>
                  </a:ext>
                </a:extLst>
              </p:cNvPr>
              <p:cNvSpPr/>
              <p:nvPr/>
            </p:nvSpPr>
            <p:spPr>
              <a:xfrm>
                <a:off x="961952" y="2028686"/>
                <a:ext cx="993600" cy="993600"/>
              </a:xfrm>
              <a:prstGeom prst="ellipse">
                <a:avLst/>
              </a:prstGeom>
              <a:solidFill>
                <a:srgbClr val="0B1354"/>
              </a:solidFill>
              <a:ln>
                <a:noFill/>
              </a:ln>
            </p:spPr>
            <p:txBody>
              <a:bodyPr spcFirstLastPara="1" wrap="square" lIns="121891" tIns="121891" rIns="121891" bIns="121891" anchor="ctr" anchorCtr="0">
                <a:noAutofit/>
              </a:bodyPr>
              <a:lstStyle/>
              <a:p>
                <a:pPr marL="0" marR="0" lvl="0" indent="0" defTabSz="12191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2260;p38">
                <a:extLst>
                  <a:ext uri="{FF2B5EF4-FFF2-40B4-BE49-F238E27FC236}">
                    <a16:creationId xmlns:a16="http://schemas.microsoft.com/office/drawing/2014/main" id="{AF3765F9-AF4E-5C1F-8A67-9CDCECCC4A22}"/>
                  </a:ext>
                </a:extLst>
              </p:cNvPr>
              <p:cNvSpPr/>
              <p:nvPr/>
            </p:nvSpPr>
            <p:spPr>
              <a:xfrm>
                <a:off x="1656354" y="2057130"/>
                <a:ext cx="310800" cy="3108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121891" tIns="121891" rIns="121891" bIns="121891" anchor="ctr" anchorCtr="0">
                <a:noAutofit/>
              </a:bodyPr>
              <a:lstStyle/>
              <a:p>
                <a:pPr marL="0" marR="0" lvl="0" indent="0" defTabSz="12191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" name="Google Shape;2261;p38">
              <a:extLst>
                <a:ext uri="{FF2B5EF4-FFF2-40B4-BE49-F238E27FC236}">
                  <a16:creationId xmlns:a16="http://schemas.microsoft.com/office/drawing/2014/main" id="{6C69BAF8-E578-0B45-440F-A8A6A62DD637}"/>
                </a:ext>
              </a:extLst>
            </p:cNvPr>
            <p:cNvSpPr txBox="1"/>
            <p:nvPr/>
          </p:nvSpPr>
          <p:spPr>
            <a:xfrm>
              <a:off x="1641239" y="2078975"/>
              <a:ext cx="3261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marL="0" marR="0" lvl="0" indent="0" algn="ctr" defTabSz="12191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86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Fira Sans"/>
                  <a:cs typeface="Fira Sans"/>
                  <a:sym typeface="Fira Sans"/>
                </a:rPr>
                <a:t>A</a:t>
              </a:r>
              <a:endParaRPr kumimoji="0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63" name="Google Shape;2262;p38">
              <a:extLst>
                <a:ext uri="{FF2B5EF4-FFF2-40B4-BE49-F238E27FC236}">
                  <a16:creationId xmlns:a16="http://schemas.microsoft.com/office/drawing/2014/main" id="{A148F077-4A36-1920-DCBB-24B4A726E526}"/>
                </a:ext>
              </a:extLst>
            </p:cNvPr>
            <p:cNvCxnSpPr>
              <a:stCxn id="69" idx="0"/>
              <a:endCxn id="64" idx="4"/>
            </p:cNvCxnSpPr>
            <p:nvPr/>
          </p:nvCxnSpPr>
          <p:spPr>
            <a:xfrm flipH="1" flipV="1">
              <a:off x="1458752" y="3022286"/>
              <a:ext cx="122" cy="774691"/>
            </a:xfrm>
            <a:prstGeom prst="straightConnector1">
              <a:avLst/>
            </a:prstGeom>
            <a:noFill/>
            <a:ln w="19050" cap="flat" cmpd="sng">
              <a:solidFill>
                <a:srgbClr val="0B1354"/>
              </a:solidFill>
              <a:prstDash val="dot"/>
              <a:round/>
              <a:headEnd type="oval" w="med" len="med"/>
              <a:tailEnd type="none" w="med" len="med"/>
            </a:ln>
          </p:spPr>
        </p:cxnSp>
      </p:grpSp>
      <p:sp>
        <p:nvSpPr>
          <p:cNvPr id="66" name="Google Shape;2256;p38">
            <a:extLst>
              <a:ext uri="{FF2B5EF4-FFF2-40B4-BE49-F238E27FC236}">
                <a16:creationId xmlns:a16="http://schemas.microsoft.com/office/drawing/2014/main" id="{22F42759-11FE-471D-1EF2-046A65411D55}"/>
              </a:ext>
            </a:extLst>
          </p:cNvPr>
          <p:cNvSpPr txBox="1"/>
          <p:nvPr/>
        </p:nvSpPr>
        <p:spPr>
          <a:xfrm>
            <a:off x="2140653" y="1302221"/>
            <a:ext cx="1947064" cy="103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algn="ctr" defTabSz="1219113">
              <a:buClr>
                <a:srgbClr val="000000"/>
              </a:buClr>
            </a:pPr>
            <a:r>
              <a:rPr lang="es-419" sz="12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Roboto"/>
              </a:rPr>
              <a:t>PAAC</a:t>
            </a:r>
          </a:p>
          <a:p>
            <a:pPr algn="ctr" defTabSz="1219113">
              <a:buClr>
                <a:srgbClr val="000000"/>
              </a:buClr>
            </a:pPr>
            <a:r>
              <a:rPr lang="es-419" sz="12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Roboto"/>
              </a:rPr>
              <a:t>Plan Anticorrupción y Atención al Ciudadano</a:t>
            </a:r>
          </a:p>
        </p:txBody>
      </p:sp>
      <p:sp>
        <p:nvSpPr>
          <p:cNvPr id="67" name="Google Shape;2221;p38">
            <a:extLst>
              <a:ext uri="{FF2B5EF4-FFF2-40B4-BE49-F238E27FC236}">
                <a16:creationId xmlns:a16="http://schemas.microsoft.com/office/drawing/2014/main" id="{0D8C3E23-BDAB-05FE-A71C-F8C7F2EEFA4E}"/>
              </a:ext>
            </a:extLst>
          </p:cNvPr>
          <p:cNvSpPr txBox="1"/>
          <p:nvPr/>
        </p:nvSpPr>
        <p:spPr>
          <a:xfrm>
            <a:off x="4482037" y="1302221"/>
            <a:ext cx="1947064" cy="103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algn="ctr" defTabSz="1219113">
              <a:buClr>
                <a:srgbClr val="000000"/>
              </a:buClr>
            </a:pPr>
            <a:r>
              <a:rPr lang="es-419" sz="12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Roboto"/>
              </a:rPr>
              <a:t>PINAR</a:t>
            </a:r>
          </a:p>
          <a:p>
            <a:pPr algn="ctr" defTabSz="1219113">
              <a:buClr>
                <a:srgbClr val="000000"/>
              </a:buClr>
            </a:pPr>
            <a:r>
              <a:rPr lang="es-419" sz="12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Roboto"/>
              </a:rPr>
              <a:t>Plan Institucional de Archivos</a:t>
            </a:r>
          </a:p>
        </p:txBody>
      </p:sp>
      <p:sp>
        <p:nvSpPr>
          <p:cNvPr id="68" name="Google Shape;2228;p38">
            <a:extLst>
              <a:ext uri="{FF2B5EF4-FFF2-40B4-BE49-F238E27FC236}">
                <a16:creationId xmlns:a16="http://schemas.microsoft.com/office/drawing/2014/main" id="{07481790-49B2-AFE6-ED34-5B67D3EA8CFA}"/>
              </a:ext>
            </a:extLst>
          </p:cNvPr>
          <p:cNvSpPr txBox="1"/>
          <p:nvPr/>
        </p:nvSpPr>
        <p:spPr>
          <a:xfrm>
            <a:off x="6823401" y="1302221"/>
            <a:ext cx="1947064" cy="103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algn="ctr" defTabSz="1219113">
              <a:buClr>
                <a:srgbClr val="000000"/>
              </a:buClr>
            </a:pPr>
            <a:r>
              <a:rPr lang="es-419" sz="12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Roboto"/>
              </a:rPr>
              <a:t>PETIC</a:t>
            </a:r>
          </a:p>
          <a:p>
            <a:pPr algn="ctr" defTabSz="1219113">
              <a:buClr>
                <a:srgbClr val="000000"/>
              </a:buClr>
            </a:pPr>
            <a:r>
              <a:rPr lang="es-419" sz="12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Roboto"/>
              </a:rPr>
              <a:t>Plan Estratégico Tecnologías de la Información</a:t>
            </a:r>
          </a:p>
        </p:txBody>
      </p:sp>
      <p:sp>
        <p:nvSpPr>
          <p:cNvPr id="69" name="Google Shape;2263;p38">
            <a:extLst>
              <a:ext uri="{FF2B5EF4-FFF2-40B4-BE49-F238E27FC236}">
                <a16:creationId xmlns:a16="http://schemas.microsoft.com/office/drawing/2014/main" id="{2EB5007D-79D7-4764-CADF-A5CD1548D528}"/>
              </a:ext>
            </a:extLst>
          </p:cNvPr>
          <p:cNvSpPr txBox="1"/>
          <p:nvPr/>
        </p:nvSpPr>
        <p:spPr>
          <a:xfrm>
            <a:off x="971926" y="4881172"/>
            <a:ext cx="1947064" cy="103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algn="ctr" defTabSz="1219113">
              <a:buClr>
                <a:srgbClr val="000000"/>
              </a:buClr>
            </a:pPr>
            <a:r>
              <a:rPr lang="es-419" sz="12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Roboto"/>
              </a:rPr>
              <a:t>PEIDA</a:t>
            </a:r>
          </a:p>
          <a:p>
            <a:pPr algn="ctr" defTabSz="1219113">
              <a:buClr>
                <a:srgbClr val="000000"/>
              </a:buClr>
            </a:pPr>
            <a:r>
              <a:rPr lang="es-419" sz="12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Roboto"/>
              </a:rPr>
              <a:t>Plan Estratégico Institucional y Desarrollo Administrativo</a:t>
            </a:r>
          </a:p>
        </p:txBody>
      </p:sp>
      <p:sp>
        <p:nvSpPr>
          <p:cNvPr id="70" name="Google Shape;2214;p38">
            <a:extLst>
              <a:ext uri="{FF2B5EF4-FFF2-40B4-BE49-F238E27FC236}">
                <a16:creationId xmlns:a16="http://schemas.microsoft.com/office/drawing/2014/main" id="{167E8FB1-BE85-4462-2F72-185955D6288A}"/>
              </a:ext>
            </a:extLst>
          </p:cNvPr>
          <p:cNvSpPr txBox="1"/>
          <p:nvPr/>
        </p:nvSpPr>
        <p:spPr>
          <a:xfrm>
            <a:off x="3307195" y="4881172"/>
            <a:ext cx="1947064" cy="103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algn="ctr" defTabSz="1219113">
              <a:buClr>
                <a:srgbClr val="000000"/>
              </a:buClr>
            </a:pPr>
            <a:r>
              <a:rPr lang="es-419" sz="12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Roboto"/>
              </a:rPr>
              <a:t>PETH</a:t>
            </a:r>
          </a:p>
          <a:p>
            <a:pPr algn="ctr" defTabSz="1219113">
              <a:buClr>
                <a:srgbClr val="000000"/>
              </a:buClr>
            </a:pPr>
            <a:r>
              <a:rPr lang="es-419" sz="12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Roboto"/>
              </a:rPr>
              <a:t>Plan Estratégico Talento Humano (Vacantes, PIC, PBE, SSST, TH, Previsión v)</a:t>
            </a:r>
          </a:p>
        </p:txBody>
      </p:sp>
      <p:sp>
        <p:nvSpPr>
          <p:cNvPr id="71" name="Google Shape;2235;p38">
            <a:extLst>
              <a:ext uri="{FF2B5EF4-FFF2-40B4-BE49-F238E27FC236}">
                <a16:creationId xmlns:a16="http://schemas.microsoft.com/office/drawing/2014/main" id="{1FA96A46-735C-8422-251F-CE411934B0F9}"/>
              </a:ext>
            </a:extLst>
          </p:cNvPr>
          <p:cNvSpPr txBox="1"/>
          <p:nvPr/>
        </p:nvSpPr>
        <p:spPr>
          <a:xfrm>
            <a:off x="5642503" y="4881172"/>
            <a:ext cx="1947064" cy="103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algn="ctr" defTabSz="1219113">
              <a:buClr>
                <a:srgbClr val="000000"/>
              </a:buClr>
            </a:pPr>
            <a:r>
              <a:rPr lang="es-419" sz="12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Roboto"/>
              </a:rPr>
              <a:t>PAA</a:t>
            </a:r>
          </a:p>
          <a:p>
            <a:pPr algn="ctr" defTabSz="1219113">
              <a:buClr>
                <a:srgbClr val="000000"/>
              </a:buClr>
            </a:pPr>
            <a:r>
              <a:rPr lang="es-419" sz="12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Roboto"/>
              </a:rPr>
              <a:t>Plan Anual de Adquisiciones</a:t>
            </a:r>
          </a:p>
        </p:txBody>
      </p:sp>
      <p:sp>
        <p:nvSpPr>
          <p:cNvPr id="72" name="Google Shape;2242;p38">
            <a:extLst>
              <a:ext uri="{FF2B5EF4-FFF2-40B4-BE49-F238E27FC236}">
                <a16:creationId xmlns:a16="http://schemas.microsoft.com/office/drawing/2014/main" id="{98BC0651-56B5-0EEE-34DC-22B85EB47DA0}"/>
              </a:ext>
            </a:extLst>
          </p:cNvPr>
          <p:cNvSpPr txBox="1"/>
          <p:nvPr/>
        </p:nvSpPr>
        <p:spPr>
          <a:xfrm>
            <a:off x="8100179" y="4881172"/>
            <a:ext cx="1947064" cy="103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algn="ctr" defTabSz="1219113">
              <a:buClr>
                <a:srgbClr val="000000"/>
              </a:buClr>
            </a:pPr>
            <a:r>
              <a:rPr lang="es-419" sz="12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Roboto"/>
              </a:rPr>
              <a:t>PTRSPI</a:t>
            </a:r>
          </a:p>
          <a:p>
            <a:pPr algn="ctr" defTabSz="1219113">
              <a:buClr>
                <a:srgbClr val="000000"/>
              </a:buClr>
            </a:pPr>
            <a:r>
              <a:rPr lang="es-MX" sz="12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Plan de Tratamiento de Riesgos de Seguridad y Privacidad de la Información </a:t>
            </a:r>
            <a:endParaRPr lang="es-419" sz="12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  <a:sym typeface="Roboto"/>
            </a:endParaRPr>
          </a:p>
        </p:txBody>
      </p:sp>
      <p:sp>
        <p:nvSpPr>
          <p:cNvPr id="73" name="Google Shape;2249;p38">
            <a:extLst>
              <a:ext uri="{FF2B5EF4-FFF2-40B4-BE49-F238E27FC236}">
                <a16:creationId xmlns:a16="http://schemas.microsoft.com/office/drawing/2014/main" id="{03D38F53-6DB7-D22B-454A-EDBE6793CB13}"/>
              </a:ext>
            </a:extLst>
          </p:cNvPr>
          <p:cNvSpPr txBox="1"/>
          <p:nvPr/>
        </p:nvSpPr>
        <p:spPr>
          <a:xfrm>
            <a:off x="9289011" y="1397763"/>
            <a:ext cx="1947064" cy="103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algn="ctr" defTabSz="1219113">
              <a:buClr>
                <a:srgbClr val="000000"/>
              </a:buClr>
            </a:pPr>
            <a:r>
              <a:rPr lang="es-419" sz="12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Roboto"/>
              </a:rPr>
              <a:t>PSPI</a:t>
            </a:r>
          </a:p>
          <a:p>
            <a:pPr algn="ctr" defTabSz="1219113">
              <a:buClr>
                <a:srgbClr val="000000"/>
              </a:buClr>
            </a:pPr>
            <a:r>
              <a:rPr lang="es-MX" sz="12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Plan de Seguridad y Privacidad de la Información </a:t>
            </a:r>
            <a:endParaRPr lang="es-419" sz="12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  <a:sym typeface="Roboto"/>
            </a:endParaRPr>
          </a:p>
        </p:txBody>
      </p:sp>
      <p:grpSp>
        <p:nvGrpSpPr>
          <p:cNvPr id="74" name="Google Shape;2265;p38">
            <a:extLst>
              <a:ext uri="{FF2B5EF4-FFF2-40B4-BE49-F238E27FC236}">
                <a16:creationId xmlns:a16="http://schemas.microsoft.com/office/drawing/2014/main" id="{4F8ECEC0-4845-6FE4-F4F9-DDAB497164B3}"/>
              </a:ext>
            </a:extLst>
          </p:cNvPr>
          <p:cNvGrpSpPr/>
          <p:nvPr/>
        </p:nvGrpSpPr>
        <p:grpSpPr>
          <a:xfrm>
            <a:off x="4013406" y="2918963"/>
            <a:ext cx="534165" cy="534082"/>
            <a:chOff x="2685825" y="840375"/>
            <a:chExt cx="481900" cy="481825"/>
          </a:xfrm>
        </p:grpSpPr>
        <p:sp>
          <p:nvSpPr>
            <p:cNvPr id="75" name="Google Shape;2266;p38">
              <a:extLst>
                <a:ext uri="{FF2B5EF4-FFF2-40B4-BE49-F238E27FC236}">
                  <a16:creationId xmlns:a16="http://schemas.microsoft.com/office/drawing/2014/main" id="{1CEC46A9-8E51-D075-DF7D-C2FC0FA8615E}"/>
                </a:ext>
              </a:extLst>
            </p:cNvPr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13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267;p38">
              <a:extLst>
                <a:ext uri="{FF2B5EF4-FFF2-40B4-BE49-F238E27FC236}">
                  <a16:creationId xmlns:a16="http://schemas.microsoft.com/office/drawing/2014/main" id="{0F06E55C-8742-DDC2-1CB6-D68CEAE6C4B2}"/>
                </a:ext>
              </a:extLst>
            </p:cNvPr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13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2268;p38">
            <a:extLst>
              <a:ext uri="{FF2B5EF4-FFF2-40B4-BE49-F238E27FC236}">
                <a16:creationId xmlns:a16="http://schemas.microsoft.com/office/drawing/2014/main" id="{07E85102-7BCE-ADB2-4F0E-24D1BBFFF544}"/>
              </a:ext>
            </a:extLst>
          </p:cNvPr>
          <p:cNvGrpSpPr/>
          <p:nvPr/>
        </p:nvGrpSpPr>
        <p:grpSpPr>
          <a:xfrm>
            <a:off x="6359745" y="2932414"/>
            <a:ext cx="540677" cy="534137"/>
            <a:chOff x="3858100" y="1435075"/>
            <a:chExt cx="487775" cy="481875"/>
          </a:xfrm>
        </p:grpSpPr>
        <p:sp>
          <p:nvSpPr>
            <p:cNvPr id="78" name="Google Shape;2269;p38">
              <a:extLst>
                <a:ext uri="{FF2B5EF4-FFF2-40B4-BE49-F238E27FC236}">
                  <a16:creationId xmlns:a16="http://schemas.microsoft.com/office/drawing/2014/main" id="{87F980BC-19BE-D10B-A0CD-9AA0C8F62E4A}"/>
                </a:ext>
              </a:extLst>
            </p:cNvPr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13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270;p38">
              <a:extLst>
                <a:ext uri="{FF2B5EF4-FFF2-40B4-BE49-F238E27FC236}">
                  <a16:creationId xmlns:a16="http://schemas.microsoft.com/office/drawing/2014/main" id="{7B26C24A-26B6-0422-D799-893377391174}"/>
                </a:ext>
              </a:extLst>
            </p:cNvPr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13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271;p38">
              <a:extLst>
                <a:ext uri="{FF2B5EF4-FFF2-40B4-BE49-F238E27FC236}">
                  <a16:creationId xmlns:a16="http://schemas.microsoft.com/office/drawing/2014/main" id="{37A5E52A-A863-7710-1056-2C9BC6ABFB04}"/>
                </a:ext>
              </a:extLst>
            </p:cNvPr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13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2272;p38">
              <a:extLst>
                <a:ext uri="{FF2B5EF4-FFF2-40B4-BE49-F238E27FC236}">
                  <a16:creationId xmlns:a16="http://schemas.microsoft.com/office/drawing/2014/main" id="{9ED6CC5F-38B4-541D-4D38-5270071289A9}"/>
                </a:ext>
              </a:extLst>
            </p:cNvPr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13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2273;p38">
              <a:extLst>
                <a:ext uri="{FF2B5EF4-FFF2-40B4-BE49-F238E27FC236}">
                  <a16:creationId xmlns:a16="http://schemas.microsoft.com/office/drawing/2014/main" id="{24A52C5B-FD65-0884-7641-2BBCD6B3274F}"/>
                </a:ext>
              </a:extLst>
            </p:cNvPr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13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" name="Google Shape;2274;p38">
            <a:extLst>
              <a:ext uri="{FF2B5EF4-FFF2-40B4-BE49-F238E27FC236}">
                <a16:creationId xmlns:a16="http://schemas.microsoft.com/office/drawing/2014/main" id="{BF5ACB8C-C3C0-D803-CAF5-729FB1F381F0}"/>
              </a:ext>
            </a:extLst>
          </p:cNvPr>
          <p:cNvGrpSpPr/>
          <p:nvPr/>
        </p:nvGrpSpPr>
        <p:grpSpPr>
          <a:xfrm>
            <a:off x="8803678" y="2932427"/>
            <a:ext cx="539319" cy="534109"/>
            <a:chOff x="5049725" y="1435050"/>
            <a:chExt cx="486550" cy="481850"/>
          </a:xfrm>
        </p:grpSpPr>
        <p:sp>
          <p:nvSpPr>
            <p:cNvPr id="84" name="Google Shape;2275;p38">
              <a:extLst>
                <a:ext uri="{FF2B5EF4-FFF2-40B4-BE49-F238E27FC236}">
                  <a16:creationId xmlns:a16="http://schemas.microsoft.com/office/drawing/2014/main" id="{1479A02E-4869-03D4-FD5A-361D640D755C}"/>
                </a:ext>
              </a:extLst>
            </p:cNvPr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13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276;p38">
              <a:extLst>
                <a:ext uri="{FF2B5EF4-FFF2-40B4-BE49-F238E27FC236}">
                  <a16:creationId xmlns:a16="http://schemas.microsoft.com/office/drawing/2014/main" id="{301C652D-C151-CB7B-FBC3-4FBD897E4B2C}"/>
                </a:ext>
              </a:extLst>
            </p:cNvPr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13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277;p38">
              <a:extLst>
                <a:ext uri="{FF2B5EF4-FFF2-40B4-BE49-F238E27FC236}">
                  <a16:creationId xmlns:a16="http://schemas.microsoft.com/office/drawing/2014/main" id="{222165FC-38B9-9A9A-1E66-4BBA537BF5DB}"/>
                </a:ext>
              </a:extLst>
            </p:cNvPr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13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2278;p38">
              <a:extLst>
                <a:ext uri="{FF2B5EF4-FFF2-40B4-BE49-F238E27FC236}">
                  <a16:creationId xmlns:a16="http://schemas.microsoft.com/office/drawing/2014/main" id="{C6656E7E-E6FF-A26D-EDD5-BF1FA2B0302B}"/>
                </a:ext>
              </a:extLst>
            </p:cNvPr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13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8" name="Google Shape;2279;p38">
            <a:extLst>
              <a:ext uri="{FF2B5EF4-FFF2-40B4-BE49-F238E27FC236}">
                <a16:creationId xmlns:a16="http://schemas.microsoft.com/office/drawing/2014/main" id="{A4395D0B-0EF9-528F-954A-55AEE145933B}"/>
              </a:ext>
            </a:extLst>
          </p:cNvPr>
          <p:cNvGrpSpPr/>
          <p:nvPr/>
        </p:nvGrpSpPr>
        <p:grpSpPr>
          <a:xfrm>
            <a:off x="7567819" y="3830747"/>
            <a:ext cx="534248" cy="534082"/>
            <a:chOff x="5642475" y="1435075"/>
            <a:chExt cx="481975" cy="481825"/>
          </a:xfrm>
        </p:grpSpPr>
        <p:sp>
          <p:nvSpPr>
            <p:cNvPr id="89" name="Google Shape;2280;p38">
              <a:extLst>
                <a:ext uri="{FF2B5EF4-FFF2-40B4-BE49-F238E27FC236}">
                  <a16:creationId xmlns:a16="http://schemas.microsoft.com/office/drawing/2014/main" id="{6EFDD42E-7795-8928-F4C7-DFD4D7320E7A}"/>
                </a:ext>
              </a:extLst>
            </p:cNvPr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13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281;p38">
              <a:extLst>
                <a:ext uri="{FF2B5EF4-FFF2-40B4-BE49-F238E27FC236}">
                  <a16:creationId xmlns:a16="http://schemas.microsoft.com/office/drawing/2014/main" id="{CF7B2332-D697-9187-ECB4-DF615E206C57}"/>
                </a:ext>
              </a:extLst>
            </p:cNvPr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13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282;p38">
              <a:extLst>
                <a:ext uri="{FF2B5EF4-FFF2-40B4-BE49-F238E27FC236}">
                  <a16:creationId xmlns:a16="http://schemas.microsoft.com/office/drawing/2014/main" id="{A040B015-14FF-CE88-62D7-2ED455F20D8F}"/>
                </a:ext>
              </a:extLst>
            </p:cNvPr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13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" name="Google Shape;2283;p38">
            <a:extLst>
              <a:ext uri="{FF2B5EF4-FFF2-40B4-BE49-F238E27FC236}">
                <a16:creationId xmlns:a16="http://schemas.microsoft.com/office/drawing/2014/main" id="{5ADB7265-F8AA-EEAD-DEB3-03B0E8889135}"/>
              </a:ext>
            </a:extLst>
          </p:cNvPr>
          <p:cNvGrpSpPr/>
          <p:nvPr/>
        </p:nvGrpSpPr>
        <p:grpSpPr>
          <a:xfrm>
            <a:off x="10016505" y="3830711"/>
            <a:ext cx="459816" cy="534082"/>
            <a:chOff x="4492800" y="2027925"/>
            <a:chExt cx="414825" cy="481825"/>
          </a:xfrm>
        </p:grpSpPr>
        <p:sp>
          <p:nvSpPr>
            <p:cNvPr id="93" name="Google Shape;2284;p38">
              <a:extLst>
                <a:ext uri="{FF2B5EF4-FFF2-40B4-BE49-F238E27FC236}">
                  <a16:creationId xmlns:a16="http://schemas.microsoft.com/office/drawing/2014/main" id="{4E462943-9BE4-85C9-8894-62D139AA91D2}"/>
                </a:ext>
              </a:extLst>
            </p:cNvPr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13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2285;p38">
              <a:extLst>
                <a:ext uri="{FF2B5EF4-FFF2-40B4-BE49-F238E27FC236}">
                  <a16:creationId xmlns:a16="http://schemas.microsoft.com/office/drawing/2014/main" id="{88760B81-9326-98E9-9895-C23864CAEE41}"/>
                </a:ext>
              </a:extLst>
            </p:cNvPr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13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5" name="Google Shape;2286;p38">
            <a:extLst>
              <a:ext uri="{FF2B5EF4-FFF2-40B4-BE49-F238E27FC236}">
                <a16:creationId xmlns:a16="http://schemas.microsoft.com/office/drawing/2014/main" id="{36687FAE-E998-C1BD-FA5A-18533EA56F27}"/>
              </a:ext>
            </a:extLst>
          </p:cNvPr>
          <p:cNvGrpSpPr/>
          <p:nvPr/>
        </p:nvGrpSpPr>
        <p:grpSpPr>
          <a:xfrm>
            <a:off x="1678104" y="2918892"/>
            <a:ext cx="533998" cy="534109"/>
            <a:chOff x="5049725" y="2027900"/>
            <a:chExt cx="481750" cy="481850"/>
          </a:xfrm>
        </p:grpSpPr>
        <p:sp>
          <p:nvSpPr>
            <p:cNvPr id="96" name="Google Shape;2287;p38">
              <a:extLst>
                <a:ext uri="{FF2B5EF4-FFF2-40B4-BE49-F238E27FC236}">
                  <a16:creationId xmlns:a16="http://schemas.microsoft.com/office/drawing/2014/main" id="{88B0976A-6F58-E619-2C14-9F6CEE8DC80C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13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288;p38">
              <a:extLst>
                <a:ext uri="{FF2B5EF4-FFF2-40B4-BE49-F238E27FC236}">
                  <a16:creationId xmlns:a16="http://schemas.microsoft.com/office/drawing/2014/main" id="{E846E04B-9E0E-03A4-5B00-9F6E3158C812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13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289;p38">
              <a:extLst>
                <a:ext uri="{FF2B5EF4-FFF2-40B4-BE49-F238E27FC236}">
                  <a16:creationId xmlns:a16="http://schemas.microsoft.com/office/drawing/2014/main" id="{DC2A9C83-E3F0-C2A7-88AA-4AD0876CBB38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13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290;p38">
              <a:extLst>
                <a:ext uri="{FF2B5EF4-FFF2-40B4-BE49-F238E27FC236}">
                  <a16:creationId xmlns:a16="http://schemas.microsoft.com/office/drawing/2014/main" id="{2EDF054D-AB95-434E-A00F-99A2A5BE7572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13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291;p38">
              <a:extLst>
                <a:ext uri="{FF2B5EF4-FFF2-40B4-BE49-F238E27FC236}">
                  <a16:creationId xmlns:a16="http://schemas.microsoft.com/office/drawing/2014/main" id="{9018FFFC-AE11-98C2-28AE-A2DEBC371F38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13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292;p38">
              <a:extLst>
                <a:ext uri="{FF2B5EF4-FFF2-40B4-BE49-F238E27FC236}">
                  <a16:creationId xmlns:a16="http://schemas.microsoft.com/office/drawing/2014/main" id="{6F0F5BE5-CB1D-7C62-BEDC-EF05296014D7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13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293;p38">
              <a:extLst>
                <a:ext uri="{FF2B5EF4-FFF2-40B4-BE49-F238E27FC236}">
                  <a16:creationId xmlns:a16="http://schemas.microsoft.com/office/drawing/2014/main" id="{45EBA392-BFA2-146F-EFB4-B1BA10B3D7A3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13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294;p38">
              <a:extLst>
                <a:ext uri="{FF2B5EF4-FFF2-40B4-BE49-F238E27FC236}">
                  <a16:creationId xmlns:a16="http://schemas.microsoft.com/office/drawing/2014/main" id="{9E33B524-20E9-8074-103D-D11AF521076E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13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2295;p38">
            <a:extLst>
              <a:ext uri="{FF2B5EF4-FFF2-40B4-BE49-F238E27FC236}">
                <a16:creationId xmlns:a16="http://schemas.microsoft.com/office/drawing/2014/main" id="{52029B90-BB06-65F6-B6FA-7DE9120B1D26}"/>
              </a:ext>
            </a:extLst>
          </p:cNvPr>
          <p:cNvGrpSpPr/>
          <p:nvPr/>
        </p:nvGrpSpPr>
        <p:grpSpPr>
          <a:xfrm>
            <a:off x="5209833" y="3830639"/>
            <a:ext cx="491017" cy="534082"/>
            <a:chOff x="2104275" y="3806450"/>
            <a:chExt cx="442975" cy="481825"/>
          </a:xfrm>
        </p:grpSpPr>
        <p:sp>
          <p:nvSpPr>
            <p:cNvPr id="105" name="Google Shape;2296;p38">
              <a:extLst>
                <a:ext uri="{FF2B5EF4-FFF2-40B4-BE49-F238E27FC236}">
                  <a16:creationId xmlns:a16="http://schemas.microsoft.com/office/drawing/2014/main" id="{2F8F1440-69D8-B3A9-03BF-BEBBEB9EF25D}"/>
                </a:ext>
              </a:extLst>
            </p:cNvPr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13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297;p38">
              <a:extLst>
                <a:ext uri="{FF2B5EF4-FFF2-40B4-BE49-F238E27FC236}">
                  <a16:creationId xmlns:a16="http://schemas.microsoft.com/office/drawing/2014/main" id="{0DB4E2CA-A53E-5F6A-7FF1-18F794D185BA}"/>
                </a:ext>
              </a:extLst>
            </p:cNvPr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13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7" name="Google Shape;2298;p38">
            <a:extLst>
              <a:ext uri="{FF2B5EF4-FFF2-40B4-BE49-F238E27FC236}">
                <a16:creationId xmlns:a16="http://schemas.microsoft.com/office/drawing/2014/main" id="{601D2A2C-5072-EC6F-436A-D50C9A54CE58}"/>
              </a:ext>
            </a:extLst>
          </p:cNvPr>
          <p:cNvGrpSpPr/>
          <p:nvPr/>
        </p:nvGrpSpPr>
        <p:grpSpPr>
          <a:xfrm>
            <a:off x="2833518" y="3830348"/>
            <a:ext cx="545250" cy="534664"/>
            <a:chOff x="1490050" y="3805975"/>
            <a:chExt cx="491900" cy="482350"/>
          </a:xfrm>
        </p:grpSpPr>
        <p:sp>
          <p:nvSpPr>
            <p:cNvPr id="108" name="Google Shape;2299;p38">
              <a:extLst>
                <a:ext uri="{FF2B5EF4-FFF2-40B4-BE49-F238E27FC236}">
                  <a16:creationId xmlns:a16="http://schemas.microsoft.com/office/drawing/2014/main" id="{C77CA4A1-4F07-E5C0-CE51-A5E95B98EEAE}"/>
                </a:ext>
              </a:extLst>
            </p:cNvPr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13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300;p38">
              <a:extLst>
                <a:ext uri="{FF2B5EF4-FFF2-40B4-BE49-F238E27FC236}">
                  <a16:creationId xmlns:a16="http://schemas.microsoft.com/office/drawing/2014/main" id="{0B69ABD5-8471-C6CE-9A10-45B2E6273144}"/>
                </a:ext>
              </a:extLst>
            </p:cNvPr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13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301;p38">
              <a:extLst>
                <a:ext uri="{FF2B5EF4-FFF2-40B4-BE49-F238E27FC236}">
                  <a16:creationId xmlns:a16="http://schemas.microsoft.com/office/drawing/2014/main" id="{B93338AF-E4CB-B102-6FA3-2763235F2BBD}"/>
                </a:ext>
              </a:extLst>
            </p:cNvPr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13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302;p38">
              <a:extLst>
                <a:ext uri="{FF2B5EF4-FFF2-40B4-BE49-F238E27FC236}">
                  <a16:creationId xmlns:a16="http://schemas.microsoft.com/office/drawing/2014/main" id="{A261365C-3A82-579C-C202-EF6E8F5A6459}"/>
                </a:ext>
              </a:extLst>
            </p:cNvPr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13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D2D7F9A9-2CBF-322C-EF1E-CCE82E01786E}"/>
              </a:ext>
            </a:extLst>
          </p:cNvPr>
          <p:cNvSpPr/>
          <p:nvPr/>
        </p:nvSpPr>
        <p:spPr>
          <a:xfrm>
            <a:off x="143796" y="6112929"/>
            <a:ext cx="11947926" cy="692497"/>
          </a:xfrm>
          <a:prstGeom prst="rect">
            <a:avLst/>
          </a:prstGeom>
          <a:ln w="63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58"/>
            <a:r>
              <a:rPr lang="es-CO" sz="1300" dirty="0">
                <a:solidFill>
                  <a:srgbClr val="0B1354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Son aquellos en los que se formulan las estrategias encaminadas al logro de los objetivos estratégicos institucionales en cada uno de los frentes que aborde el plan y su principal característica es ser de ejecución transversal a toda la entidad.  EN la SNS se identifican como planes institucionales, de acuerdo con el Decreto 612/2018.  </a:t>
            </a:r>
          </a:p>
        </p:txBody>
      </p:sp>
    </p:spTree>
    <p:extLst>
      <p:ext uri="{BB962C8B-B14F-4D97-AF65-F5344CB8AC3E}">
        <p14:creationId xmlns:p14="http://schemas.microsoft.com/office/powerpoint/2010/main" val="198352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171EC-D6D9-9302-27F0-09B90A576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C87FB91A-4093-691D-F8B0-CBB398E36AA1}"/>
              </a:ext>
            </a:extLst>
          </p:cNvPr>
          <p:cNvSpPr txBox="1"/>
          <p:nvPr/>
        </p:nvSpPr>
        <p:spPr>
          <a:xfrm>
            <a:off x="10112912" y="1299364"/>
            <a:ext cx="30761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483A0BD-AE68-A8DF-7510-183482DFE1CF}"/>
              </a:ext>
            </a:extLst>
          </p:cNvPr>
          <p:cNvSpPr txBox="1"/>
          <p:nvPr/>
        </p:nvSpPr>
        <p:spPr>
          <a:xfrm>
            <a:off x="11037301" y="1299364"/>
            <a:ext cx="1580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Frecuencia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20CCB4F4-2CB8-5E34-78D9-CD6F1A2FC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172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s-CO" alt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s-CO" alt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92268889-4F5C-3198-9099-38B5EC92D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376127"/>
            <a:ext cx="4167554" cy="5481871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438E3D5B-5909-FCEE-003B-A983E7434AE2}"/>
              </a:ext>
            </a:extLst>
          </p:cNvPr>
          <p:cNvSpPr txBox="1">
            <a:spLocks/>
          </p:cNvSpPr>
          <p:nvPr/>
        </p:nvSpPr>
        <p:spPr>
          <a:xfrm>
            <a:off x="4911605" y="1516348"/>
            <a:ext cx="6033770" cy="441574"/>
          </a:xfrm>
          <a:prstGeom prst="rect">
            <a:avLst/>
          </a:prstGeom>
        </p:spPr>
        <p:txBody>
          <a:bodyPr vert="horz" wrap="square" lIns="0" tIns="10583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67" algn="ctr">
              <a:lnSpc>
                <a:spcPct val="100000"/>
              </a:lnSpc>
              <a:spcBef>
                <a:spcPts val="83"/>
              </a:spcBef>
            </a:pPr>
            <a:r>
              <a:rPr lang="es-CO" sz="2800" b="1" spc="57" dirty="0">
                <a:latin typeface="Verdana" panose="020B0604030504040204" pitchFamily="34" charset="0"/>
                <a:ea typeface="Verdana" panose="020B0604030504040204" pitchFamily="34" charset="0"/>
              </a:rPr>
              <a:t>Misión</a:t>
            </a:r>
            <a:endParaRPr lang="es-CO" sz="2800" b="1" spc="-13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735DD744-02CF-4AE9-1489-96AB60F18146}"/>
              </a:ext>
            </a:extLst>
          </p:cNvPr>
          <p:cNvSpPr txBox="1"/>
          <p:nvPr/>
        </p:nvSpPr>
        <p:spPr>
          <a:xfrm>
            <a:off x="4643284" y="2311263"/>
            <a:ext cx="6759787" cy="104832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algn="just">
              <a:lnSpc>
                <a:spcPct val="108300"/>
              </a:lnSpc>
              <a:spcBef>
                <a:spcPts val="67"/>
              </a:spcBef>
            </a:pPr>
            <a:r>
              <a:rPr lang="es-CO" sz="1600" spc="-1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Proteger</a:t>
            </a:r>
            <a:r>
              <a:rPr sz="1600" spc="4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1600" spc="5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los</a:t>
            </a:r>
            <a:r>
              <a:rPr sz="1600" spc="1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derechos </a:t>
            </a:r>
            <a:r>
              <a:rPr sz="1600" spc="2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de</a:t>
            </a:r>
            <a:r>
              <a:rPr sz="1600" spc="1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1600" spc="5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los</a:t>
            </a:r>
            <a:r>
              <a:rPr sz="1600" spc="1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s-CO" sz="1600" spc="3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usuarios</a:t>
            </a:r>
            <a:r>
              <a:rPr sz="1600" spc="1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1600" spc="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del</a:t>
            </a:r>
            <a:r>
              <a:rPr sz="1600" spc="1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Sistema</a:t>
            </a:r>
            <a:r>
              <a:rPr sz="1600" spc="1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1600" spc="-2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General </a:t>
            </a:r>
            <a:r>
              <a:rPr sz="1600" spc="-596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1600" spc="2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de</a:t>
            </a:r>
            <a:r>
              <a:rPr sz="1600" spc="2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s-CO" sz="1600" spc="2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Seguridad</a:t>
            </a:r>
            <a:r>
              <a:rPr sz="1600" spc="2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1600" spc="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social</a:t>
            </a:r>
            <a:r>
              <a:rPr sz="1600" spc="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1600" spc="1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en</a:t>
            </a:r>
            <a:r>
              <a:rPr sz="1600" spc="2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s-CO" sz="1600" spc="-2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Salud</a:t>
            </a:r>
            <a:r>
              <a:rPr sz="1600" spc="-2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,</a:t>
            </a:r>
            <a:r>
              <a:rPr sz="1600" spc="-1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s-CO" sz="1600" spc="-1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mediante</a:t>
            </a:r>
            <a:r>
              <a:rPr sz="1600" spc="-1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160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la</a:t>
            </a:r>
            <a:r>
              <a:rPr sz="1600" spc="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s-CO" sz="1600" spc="-2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inspección</a:t>
            </a:r>
            <a:r>
              <a:rPr sz="1600" spc="-2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, </a:t>
            </a:r>
            <a:r>
              <a:rPr sz="1600" spc="-2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s-CO" sz="1600" spc="-4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vigilancia</a:t>
            </a:r>
            <a:r>
              <a:rPr sz="1600" spc="-4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,</a:t>
            </a:r>
            <a:r>
              <a:rPr sz="1600" spc="-8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1600" spc="-1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control</a:t>
            </a:r>
            <a:r>
              <a:rPr sz="1600" spc="-8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1600" spc="2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y</a:t>
            </a:r>
            <a:r>
              <a:rPr sz="1600" spc="-8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s-CO" sz="1600" spc="-1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el</a:t>
            </a:r>
            <a:r>
              <a:rPr sz="1600" spc="-8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s-CO" sz="1600" spc="-5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ejercicio</a:t>
            </a:r>
            <a:r>
              <a:rPr sz="1600" spc="-8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1600" spc="2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de</a:t>
            </a:r>
            <a:r>
              <a:rPr sz="1600" spc="-8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160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la</a:t>
            </a:r>
            <a:r>
              <a:rPr sz="1600" spc="-8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s-CO" sz="1600" spc="-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función</a:t>
            </a:r>
            <a:r>
              <a:rPr sz="1600" spc="-8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s-CO" sz="1600" spc="-2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jurisdiccional</a:t>
            </a:r>
            <a:r>
              <a:rPr sz="1600" spc="-8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1600" spc="2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y </a:t>
            </a:r>
            <a:r>
              <a:rPr sz="1600" spc="-59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1600" spc="2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de</a:t>
            </a:r>
            <a:r>
              <a:rPr sz="1600" spc="-18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s-CO" sz="1600" spc="-4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conciliación</a:t>
            </a:r>
            <a:r>
              <a:rPr sz="1600" spc="-4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,</a:t>
            </a:r>
            <a:r>
              <a:rPr sz="1600" spc="-18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1600" spc="2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de</a:t>
            </a:r>
            <a:r>
              <a:rPr sz="1600" spc="-18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manera</a:t>
            </a:r>
            <a:r>
              <a:rPr sz="1600" spc="-18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s-CO" sz="1600" spc="-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transparente</a:t>
            </a:r>
            <a:r>
              <a:rPr sz="1600" spc="-18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1600" spc="2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y</a:t>
            </a:r>
            <a:r>
              <a:rPr sz="1600" spc="-18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s-CO" sz="1600" spc="-2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oportuna</a:t>
            </a:r>
            <a:r>
              <a:rPr sz="1600" spc="-2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.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62230316-013E-EE83-4859-52F2DB558DB4}"/>
              </a:ext>
            </a:extLst>
          </p:cNvPr>
          <p:cNvSpPr txBox="1"/>
          <p:nvPr/>
        </p:nvSpPr>
        <p:spPr>
          <a:xfrm>
            <a:off x="4643284" y="4803541"/>
            <a:ext cx="6761057" cy="104832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algn="just">
              <a:lnSpc>
                <a:spcPct val="108300"/>
              </a:lnSpc>
              <a:spcBef>
                <a:spcPts val="67"/>
              </a:spcBef>
            </a:pP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La </a:t>
            </a:r>
            <a:r>
              <a:rPr lang="es-CO" sz="1600" spc="-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Superintendencia Nacional </a:t>
            </a:r>
            <a:r>
              <a:rPr lang="es-CO" sz="1600" spc="2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de </a:t>
            </a:r>
            <a:r>
              <a:rPr lang="es-CO" sz="1600" spc="3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Salud </a:t>
            </a:r>
            <a:r>
              <a:rPr lang="es-CO" sz="1600" spc="2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será </a:t>
            </a:r>
            <a:r>
              <a:rPr lang="es-CO" sz="1600" spc="-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reconocida </a:t>
            </a:r>
            <a:r>
              <a:rPr lang="es-CO" sz="1600" spc="2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y </a:t>
            </a:r>
            <a:r>
              <a:rPr lang="es-CO" sz="1600" spc="2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s-CO" sz="1600" spc="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respetada </a:t>
            </a:r>
            <a:r>
              <a:rPr lang="es-CO" sz="1600" spc="3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por </a:t>
            </a:r>
            <a:r>
              <a:rPr lang="es-CO" sz="1600" spc="8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sus </a:t>
            </a:r>
            <a:r>
              <a:rPr lang="es-CO" sz="1600" spc="1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decisiones </a:t>
            </a:r>
            <a:r>
              <a:rPr lang="es-CO" sz="1600" spc="-2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técnicas </a:t>
            </a:r>
            <a:r>
              <a:rPr lang="es-CO" sz="1600" spc="2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y autónomas </a:t>
            </a:r>
            <a:r>
              <a:rPr lang="es-CO" sz="1600" spc="1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para </a:t>
            </a:r>
            <a:r>
              <a:rPr lang="es-CO" sz="1600" spc="1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s-CO" sz="1600" spc="-2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garantizar</a:t>
            </a:r>
            <a:r>
              <a:rPr lang="es-CO" sz="1600" spc="-7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s-CO" sz="1600" spc="-1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el</a:t>
            </a:r>
            <a:r>
              <a:rPr lang="es-CO" sz="1600" spc="-6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s-CO" sz="1600" spc="-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derecho</a:t>
            </a:r>
            <a:r>
              <a:rPr lang="es-CO" sz="1600" spc="-6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s-CO" sz="1600" spc="4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</a:t>
            </a:r>
            <a:r>
              <a:rPr lang="es-CO" sz="1600" spc="-6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la</a:t>
            </a:r>
            <a:r>
              <a:rPr lang="es-CO" sz="1600" spc="-6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s-CO" sz="1600" spc="3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salud</a:t>
            </a:r>
            <a:r>
              <a:rPr lang="es-CO" sz="1600" spc="-6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s-CO" sz="1600" spc="2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oportuno</a:t>
            </a:r>
            <a:r>
              <a:rPr lang="es-CO" sz="1600" spc="-7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s-CO" sz="1600" spc="2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y</a:t>
            </a:r>
            <a:r>
              <a:rPr lang="es-CO" sz="1600" spc="-6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s-CO" sz="1600" spc="2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de</a:t>
            </a:r>
            <a:r>
              <a:rPr lang="es-CO" sz="1600" spc="-6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s-CO" sz="1600" spc="-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calidad</a:t>
            </a:r>
            <a:r>
              <a:rPr lang="es-CO" sz="1600" spc="-6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s-CO" sz="1600" spc="1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en</a:t>
            </a:r>
            <a:r>
              <a:rPr lang="es-CO" sz="1600" spc="-6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s-CO" sz="1600" spc="-1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el </a:t>
            </a:r>
            <a:r>
              <a:rPr lang="es-CO" sz="1600" spc="-596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s-CO" sz="1600" spc="-8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t</a:t>
            </a:r>
            <a:r>
              <a:rPr lang="es-CO" sz="1600" spc="-3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e</a:t>
            </a:r>
            <a:r>
              <a:rPr lang="es-CO" sz="1600" spc="-3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rr</a:t>
            </a:r>
            <a:r>
              <a:rPr lang="es-CO" sz="1600" spc="-4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</a:t>
            </a:r>
            <a:r>
              <a:rPr lang="es-CO" sz="1600" spc="-8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t</a:t>
            </a:r>
            <a:r>
              <a:rPr lang="es-CO" sz="1600" spc="5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</a:t>
            </a:r>
            <a:r>
              <a:rPr lang="es-CO" sz="1600" spc="-3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r</a:t>
            </a:r>
            <a:r>
              <a:rPr lang="es-CO" sz="1600" spc="-4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</a:t>
            </a:r>
            <a:r>
              <a:rPr lang="es-CO" sz="1600" spc="9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</a:t>
            </a:r>
            <a:r>
              <a:rPr lang="es-CO" sz="1600" spc="-18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s-CO" sz="1600" spc="2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n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</a:t>
            </a:r>
            <a:r>
              <a:rPr lang="es-CO" sz="1600" spc="-76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c</a:t>
            </a:r>
            <a:r>
              <a:rPr lang="es-CO" sz="1600" spc="-4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</a:t>
            </a:r>
            <a:r>
              <a:rPr lang="es-CO" sz="1600" spc="53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</a:t>
            </a:r>
            <a:r>
              <a:rPr lang="es-CO" sz="1600" spc="2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n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</a:t>
            </a:r>
            <a:r>
              <a:rPr lang="es-CO" sz="1600" spc="-4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l</a:t>
            </a:r>
            <a:r>
              <a:rPr lang="es-CO" sz="1600" spc="-257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.</a:t>
            </a:r>
            <a:endParaRPr lang="es-CO" sz="1600"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571E60AB-D393-38BB-48D6-34E70346B911}"/>
              </a:ext>
            </a:extLst>
          </p:cNvPr>
          <p:cNvSpPr txBox="1">
            <a:spLocks/>
          </p:cNvSpPr>
          <p:nvPr/>
        </p:nvSpPr>
        <p:spPr>
          <a:xfrm>
            <a:off x="1071771" y="4044331"/>
            <a:ext cx="10048458" cy="441574"/>
          </a:xfrm>
          <a:prstGeom prst="rect">
            <a:avLst/>
          </a:prstGeom>
        </p:spPr>
        <p:txBody>
          <a:bodyPr vert="horz" wrap="square" lIns="0" tIns="10583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13419" algn="ctr">
              <a:lnSpc>
                <a:spcPct val="100000"/>
              </a:lnSpc>
              <a:spcBef>
                <a:spcPts val="83"/>
              </a:spcBef>
            </a:pPr>
            <a:r>
              <a:rPr lang="es-CO" sz="2800" b="1" spc="-27" dirty="0">
                <a:latin typeface="Verdana" panose="020B0604030504040204" pitchFamily="34" charset="0"/>
                <a:ea typeface="Verdana" panose="020B0604030504040204" pitchFamily="34" charset="0"/>
              </a:rPr>
              <a:t>Visión</a:t>
            </a:r>
            <a:endParaRPr lang="es-CO" sz="2800" b="1" spc="-13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43C284-A5EB-DBDE-3F2C-39AED1F538E9}"/>
              </a:ext>
            </a:extLst>
          </p:cNvPr>
          <p:cNvSpPr txBox="1">
            <a:spLocks/>
          </p:cNvSpPr>
          <p:nvPr/>
        </p:nvSpPr>
        <p:spPr>
          <a:xfrm>
            <a:off x="250744" y="254690"/>
            <a:ext cx="9698750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371600">
              <a:spcBef>
                <a:spcPts val="0"/>
              </a:spcBef>
              <a:buClr>
                <a:srgbClr val="FFFFFF"/>
              </a:buClr>
              <a:buSzPts val="1400"/>
            </a:pPr>
            <a:r>
              <a:rPr lang="es-MX" sz="3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Misión y Visión Institucional </a:t>
            </a:r>
            <a:endParaRPr lang="es-CO" sz="32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09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6BD73-60BA-5752-7736-DD1EC69DE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F05E415E-8FE5-2C86-48BA-CC1BCA64AF78}"/>
              </a:ext>
            </a:extLst>
          </p:cNvPr>
          <p:cNvSpPr txBox="1"/>
          <p:nvPr/>
        </p:nvSpPr>
        <p:spPr>
          <a:xfrm>
            <a:off x="10112912" y="1299364"/>
            <a:ext cx="30761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476E7BE-25D0-24FF-856B-B5CB0C5C5A41}"/>
              </a:ext>
            </a:extLst>
          </p:cNvPr>
          <p:cNvSpPr txBox="1"/>
          <p:nvPr/>
        </p:nvSpPr>
        <p:spPr>
          <a:xfrm>
            <a:off x="11037301" y="1299364"/>
            <a:ext cx="1580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Frecuencia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46F4616C-0A57-46E9-2742-A5C036A56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172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s-CO" alt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s-CO" alt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D76BC1-751F-8D5D-D06F-BE0D4B0D6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99" y="1667664"/>
            <a:ext cx="10534801" cy="48528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341CEF5-3160-D980-FA29-19EE3C122606}"/>
              </a:ext>
            </a:extLst>
          </p:cNvPr>
          <p:cNvSpPr txBox="1">
            <a:spLocks/>
          </p:cNvSpPr>
          <p:nvPr/>
        </p:nvSpPr>
        <p:spPr>
          <a:xfrm>
            <a:off x="177269" y="249621"/>
            <a:ext cx="9698750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371600">
              <a:spcBef>
                <a:spcPts val="0"/>
              </a:spcBef>
              <a:buClr>
                <a:srgbClr val="FFFFFF"/>
              </a:buClr>
              <a:buSzPts val="1400"/>
            </a:pPr>
            <a:r>
              <a:rPr lang="es-MX" sz="3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Alineación Estratégica </a:t>
            </a:r>
            <a:endParaRPr lang="es-CO" sz="32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75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772F1-61F3-805F-4A1D-0632E3298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id="{38ED151C-1CCE-7CDB-2307-764CBF60A915}"/>
              </a:ext>
            </a:extLst>
          </p:cNvPr>
          <p:cNvSpPr txBox="1"/>
          <p:nvPr/>
        </p:nvSpPr>
        <p:spPr>
          <a:xfrm>
            <a:off x="1588770" y="1298529"/>
            <a:ext cx="30761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Actividades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1F96AAD-A747-94FE-9809-3933853F611F}"/>
              </a:ext>
            </a:extLst>
          </p:cNvPr>
          <p:cNvSpPr txBox="1"/>
          <p:nvPr/>
        </p:nvSpPr>
        <p:spPr>
          <a:xfrm>
            <a:off x="10112912" y="1299364"/>
            <a:ext cx="30761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6196C6D-0EE4-4061-499A-6A2ADFAF9439}"/>
              </a:ext>
            </a:extLst>
          </p:cNvPr>
          <p:cNvSpPr txBox="1"/>
          <p:nvPr/>
        </p:nvSpPr>
        <p:spPr>
          <a:xfrm>
            <a:off x="11037301" y="1299364"/>
            <a:ext cx="1580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Frecuencia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120;p15">
            <a:extLst>
              <a:ext uri="{FF2B5EF4-FFF2-40B4-BE49-F238E27FC236}">
                <a16:creationId xmlns:a16="http://schemas.microsoft.com/office/drawing/2014/main" id="{DAFA8D2F-4B7B-7640-DF72-9D282AB25FF4}"/>
              </a:ext>
            </a:extLst>
          </p:cNvPr>
          <p:cNvSpPr txBox="1">
            <a:spLocks/>
          </p:cNvSpPr>
          <p:nvPr/>
        </p:nvSpPr>
        <p:spPr>
          <a:xfrm>
            <a:off x="181069" y="112243"/>
            <a:ext cx="9006903" cy="949240"/>
          </a:xfrm>
          <a:prstGeom prst="rect">
            <a:avLst/>
          </a:prstGeom>
          <a:noFill/>
          <a:ln>
            <a:noFill/>
            <a:prstDash/>
          </a:ln>
          <a:effectLst>
            <a:outerShdw blurRad="57150" dist="57150" dir="5880000" sx="1000" sy="1000" algn="bl" rotWithShape="0">
              <a:srgbClr val="000000"/>
            </a:outerShdw>
          </a:effectLst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CO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436688" algn="l"/>
              </a:tabLst>
              <a:defRPr sz="3200" kern="120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6688" algn="l"/>
              </a:tabLst>
              <a:defRPr/>
            </a:pPr>
            <a:r>
              <a:rPr kumimoji="0" lang="es-CO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Re</a:t>
            </a:r>
            <a:r>
              <a:rPr lang="es-CO" b="1" dirty="0">
                <a:latin typeface="Verdana"/>
                <a:ea typeface="Verdana"/>
                <a:cs typeface="Arial"/>
              </a:rPr>
              <a:t>sultados</a:t>
            </a: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 Planes Estratégicos Institucionales  2024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5B54686-52B3-42F9-65E1-14956B720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965508"/>
              </p:ext>
            </p:extLst>
          </p:nvPr>
        </p:nvGraphicFramePr>
        <p:xfrm>
          <a:off x="8032696" y="1837486"/>
          <a:ext cx="3904621" cy="4351335"/>
        </p:xfrm>
        <a:graphic>
          <a:graphicData uri="http://schemas.openxmlformats.org/drawingml/2006/table">
            <a:tbl>
              <a:tblPr/>
              <a:tblGrid>
                <a:gridCol w="926521">
                  <a:extLst>
                    <a:ext uri="{9D8B030D-6E8A-4147-A177-3AD203B41FA5}">
                      <a16:colId xmlns:a16="http://schemas.microsoft.com/office/drawing/2014/main" val="2847780192"/>
                    </a:ext>
                  </a:extLst>
                </a:gridCol>
                <a:gridCol w="750040">
                  <a:extLst>
                    <a:ext uri="{9D8B030D-6E8A-4147-A177-3AD203B41FA5}">
                      <a16:colId xmlns:a16="http://schemas.microsoft.com/office/drawing/2014/main" val="1324871"/>
                    </a:ext>
                  </a:extLst>
                </a:gridCol>
                <a:gridCol w="761070">
                  <a:extLst>
                    <a:ext uri="{9D8B030D-6E8A-4147-A177-3AD203B41FA5}">
                      <a16:colId xmlns:a16="http://schemas.microsoft.com/office/drawing/2014/main" val="2948754720"/>
                    </a:ext>
                  </a:extLst>
                </a:gridCol>
                <a:gridCol w="661800">
                  <a:extLst>
                    <a:ext uri="{9D8B030D-6E8A-4147-A177-3AD203B41FA5}">
                      <a16:colId xmlns:a16="http://schemas.microsoft.com/office/drawing/2014/main" val="577075973"/>
                    </a:ext>
                  </a:extLst>
                </a:gridCol>
                <a:gridCol w="805190">
                  <a:extLst>
                    <a:ext uri="{9D8B030D-6E8A-4147-A177-3AD203B41FA5}">
                      <a16:colId xmlns:a16="http://schemas.microsoft.com/office/drawing/2014/main" val="1385280331"/>
                    </a:ext>
                  </a:extLst>
                </a:gridCol>
              </a:tblGrid>
              <a:tr h="6452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Planes Estratégicos Institucionales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No. De actividades relacionadas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No. de Productos programados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No. de Actvidades/productos reportados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avance de Ejecución Anual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454436"/>
                  </a:ext>
                </a:extLst>
              </a:tr>
              <a:tr h="32538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Estrategico Institucional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756335"/>
                  </a:ext>
                </a:extLst>
              </a:tr>
              <a:tr h="32538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y estimulos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175154"/>
                  </a:ext>
                </a:extLst>
              </a:tr>
              <a:tr h="48532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Seguridad y Salud en el Trabajo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680141"/>
                  </a:ext>
                </a:extLst>
              </a:tr>
              <a:tr h="32538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Institucional de Capacitación 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796421"/>
                  </a:ext>
                </a:extLst>
              </a:tr>
              <a:tr h="3033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Talento Humano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863179"/>
                  </a:ext>
                </a:extLst>
              </a:tr>
              <a:tr h="32538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Institucional de Archivos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9542"/>
                  </a:ext>
                </a:extLst>
              </a:tr>
              <a:tr h="48532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Estrategico de Tecnologias de la Información 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381085"/>
                  </a:ext>
                </a:extLst>
              </a:tr>
              <a:tr h="48532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Seguridad y Privacidad de la Información 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782905"/>
                  </a:ext>
                </a:extLst>
              </a:tr>
              <a:tr h="64525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Tratamiento de Riesgos y Privacidad de la Información 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317364"/>
                  </a:ext>
                </a:extLst>
              </a:tr>
            </a:tbl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F2038A9-FB94-44E7-B735-95892CAA25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91689"/>
              </p:ext>
            </p:extLst>
          </p:nvPr>
        </p:nvGraphicFramePr>
        <p:xfrm>
          <a:off x="439450" y="1422400"/>
          <a:ext cx="7131051" cy="543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7173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11867-FC1D-D3DB-79A0-678D9D210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id="{E1FCD5C4-D2EE-F026-229E-C8DC1057CF44}"/>
              </a:ext>
            </a:extLst>
          </p:cNvPr>
          <p:cNvSpPr txBox="1"/>
          <p:nvPr/>
        </p:nvSpPr>
        <p:spPr>
          <a:xfrm>
            <a:off x="1588770" y="1298529"/>
            <a:ext cx="30761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Actividades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CE4B923-2255-B087-33DB-1A417DFBDF7A}"/>
              </a:ext>
            </a:extLst>
          </p:cNvPr>
          <p:cNvSpPr txBox="1"/>
          <p:nvPr/>
        </p:nvSpPr>
        <p:spPr>
          <a:xfrm>
            <a:off x="10112912" y="1299364"/>
            <a:ext cx="30761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A323E4A-EEDC-FCF6-DE6D-DC7763E9B3B3}"/>
              </a:ext>
            </a:extLst>
          </p:cNvPr>
          <p:cNvSpPr txBox="1"/>
          <p:nvPr/>
        </p:nvSpPr>
        <p:spPr>
          <a:xfrm>
            <a:off x="11037301" y="1299364"/>
            <a:ext cx="1580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Frecuencia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120;p15">
            <a:extLst>
              <a:ext uri="{FF2B5EF4-FFF2-40B4-BE49-F238E27FC236}">
                <a16:creationId xmlns:a16="http://schemas.microsoft.com/office/drawing/2014/main" id="{4539B325-4231-33A5-500B-AFFCBB7C3944}"/>
              </a:ext>
            </a:extLst>
          </p:cNvPr>
          <p:cNvSpPr txBox="1">
            <a:spLocks/>
          </p:cNvSpPr>
          <p:nvPr/>
        </p:nvSpPr>
        <p:spPr>
          <a:xfrm>
            <a:off x="108642" y="128899"/>
            <a:ext cx="10357164" cy="949240"/>
          </a:xfrm>
          <a:prstGeom prst="rect">
            <a:avLst/>
          </a:prstGeom>
          <a:noFill/>
          <a:ln>
            <a:noFill/>
            <a:prstDash/>
          </a:ln>
          <a:effectLst>
            <a:outerShdw blurRad="57150" dist="57150" dir="5880000" sx="1000" sy="1000" algn="bl" rotWithShape="0">
              <a:srgbClr val="000000"/>
            </a:outerShdw>
          </a:effectLst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CO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436688" algn="l"/>
              </a:tabLst>
              <a:defRPr sz="3200" kern="120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6688" algn="l"/>
              </a:tabLst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Resultados Planes Estratégicos Institucionales  2024 – Brechas presentadas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6688" algn="l"/>
              </a:tabLst>
              <a:defRPr/>
            </a:pPr>
            <a:endParaRPr kumimoji="0" lang="es-MX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BBE0C63D-BDB6-100E-AA9D-59CC19411572}"/>
              </a:ext>
            </a:extLst>
          </p:cNvPr>
          <p:cNvSpPr txBox="1"/>
          <p:nvPr/>
        </p:nvSpPr>
        <p:spPr>
          <a:xfrm>
            <a:off x="2890930" y="1638216"/>
            <a:ext cx="6759787" cy="25477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es-CO"/>
            </a:defPPr>
            <a:lvl1pPr algn="ctr">
              <a:defRPr sz="1600" b="1">
                <a:solidFill>
                  <a:schemeClr val="accent6">
                    <a:lumMod val="75000"/>
                  </a:schemeClr>
                </a:solidFill>
                <a:latin typeface="Verdana"/>
                <a:ea typeface="Verdan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Plan Estratégico de Tecnología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de la Información - PETI.</a:t>
            </a:r>
          </a:p>
        </p:txBody>
      </p:sp>
      <p:sp>
        <p:nvSpPr>
          <p:cNvPr id="2" name="Rectangle: Rounded Corners 59">
            <a:extLst>
              <a:ext uri="{FF2B5EF4-FFF2-40B4-BE49-F238E27FC236}">
                <a16:creationId xmlns:a16="http://schemas.microsoft.com/office/drawing/2014/main" id="{B4C39A0C-C4C8-9DB9-9C2C-05F491EF0FE0}"/>
              </a:ext>
            </a:extLst>
          </p:cNvPr>
          <p:cNvSpPr/>
          <p:nvPr/>
        </p:nvSpPr>
        <p:spPr>
          <a:xfrm rot="16200000">
            <a:off x="4373070" y="1982506"/>
            <a:ext cx="3555915" cy="4066615"/>
          </a:xfrm>
          <a:prstGeom prst="roundRect">
            <a:avLst>
              <a:gd name="adj" fmla="val 519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---------</a:t>
            </a:r>
          </a:p>
        </p:txBody>
      </p:sp>
      <p:sp>
        <p:nvSpPr>
          <p:cNvPr id="10" name="TextBox 73">
            <a:extLst>
              <a:ext uri="{FF2B5EF4-FFF2-40B4-BE49-F238E27FC236}">
                <a16:creationId xmlns:a16="http://schemas.microsoft.com/office/drawing/2014/main" id="{02F0C4D0-A9C8-DAB4-7BDA-3A9F89A0DCD8}"/>
              </a:ext>
            </a:extLst>
          </p:cNvPr>
          <p:cNvSpPr txBox="1"/>
          <p:nvPr/>
        </p:nvSpPr>
        <p:spPr>
          <a:xfrm flipH="1">
            <a:off x="4191753" y="2330445"/>
            <a:ext cx="3992581" cy="70894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srgbClr val="3231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Adquirir la Plataforma de seguimiento, control de eventos de seguridad y Centro de Operaciones (SOC – Security Operations Center) y de Control de Red (NOC - Network Operations Center), para la infraestructura tecnológica.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srgbClr val="3231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Prestar los servicios profesionales para desarrollar los tableros de control presupuestal y de gestión en la herramienta de SharePoint para la Dirección de Innovación y Desarrollo, dentro del alcance del servicio de análisis empresarial PowerBI. 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lang="es-MX" sz="900" dirty="0">
                <a:solidFill>
                  <a:srgbClr val="323130"/>
                </a:solidFill>
                <a:latin typeface="Calibri" panose="020F0502020204030204"/>
              </a:rPr>
              <a:t>3. Contratar el diseño del programa de inteligencia de negocios de la SNS, en articulación con la implementación en fases del modelo de gobierno y gestión de datos y el desarrollo de iniciativas de analítica de datos, con el fin de fortalecer la gestión .</a:t>
            </a:r>
          </a:p>
          <a:p>
            <a:pPr fontAlgn="t">
              <a:spcAft>
                <a:spcPts val="750"/>
              </a:spcAft>
              <a:defRPr/>
            </a:pPr>
            <a:r>
              <a:rPr lang="es-MX" sz="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 </a:t>
            </a:r>
            <a:r>
              <a:rPr lang="es-MX" sz="900" dirty="0">
                <a:solidFill>
                  <a:srgbClr val="323130"/>
                </a:solidFill>
                <a:latin typeface="Calibri" panose="020F0502020204030204"/>
              </a:rPr>
              <a:t>Adquirir los equipos de conectividad para de la red LAN y WAN para las nuevas sedes regionales de la Superintendencia Nacional de Salud.</a:t>
            </a:r>
          </a:p>
          <a:p>
            <a:pPr fontAlgn="t">
              <a:spcAft>
                <a:spcPts val="750"/>
              </a:spcAft>
              <a:defRPr/>
            </a:pPr>
            <a:r>
              <a:rPr lang="es-MX" sz="900" dirty="0">
                <a:solidFill>
                  <a:srgbClr val="323130"/>
                </a:solidFill>
                <a:latin typeface="Calibri" panose="020F0502020204030204"/>
              </a:rPr>
              <a:t>5. Adquirir los servidores y almacenamiento para el centro de computo ubicado en la sede administrativa de la Superintendencia Nacional de Salud. </a:t>
            </a:r>
            <a:endParaRPr lang="es-CO" sz="900" dirty="0">
              <a:solidFill>
                <a:srgbClr val="323130"/>
              </a:solidFill>
              <a:latin typeface="Calibri" panose="020F0502020204030204"/>
            </a:endParaRPr>
          </a:p>
          <a:p>
            <a:pPr fontAlgn="t">
              <a:spcAft>
                <a:spcPts val="750"/>
              </a:spcAft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3231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 2, 3 y 5. Estos procesos fueron retirados del Plan Anual de Adquisiciones, teniendo en cuenta los cambios que se han presentado en el puesto de Subdirector de TI.</a:t>
            </a:r>
          </a:p>
          <a:p>
            <a:pPr fontAlgn="t">
              <a:spcAft>
                <a:spcPts val="750"/>
              </a:spcAft>
              <a:defRPr/>
            </a:pPr>
            <a:r>
              <a:rPr lang="es-MX" sz="900" b="1" dirty="0">
                <a:solidFill>
                  <a:srgbClr val="323130"/>
                </a:solidFill>
                <a:latin typeface="Calibri" panose="020F0502020204030204"/>
              </a:rPr>
              <a:t>4. A pesar de realizar todos los insumos no se concreto por cambios administrativos y  de modalidad </a:t>
            </a:r>
            <a:endParaRPr kumimoji="0" lang="es-MX" sz="900" b="0" i="0" u="none" strike="noStrike" kern="1200" cap="none" spc="0" normalizeH="0" baseline="0" noProof="0" dirty="0">
              <a:ln>
                <a:noFill/>
              </a:ln>
              <a:solidFill>
                <a:srgbClr val="3231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8640B52A-197F-4C4B-0A75-F51F2BF4B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172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s-CO" alt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s-CO" alt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62BC30D8-3AC4-EF8C-6F35-7370A51D2508}"/>
              </a:ext>
            </a:extLst>
          </p:cNvPr>
          <p:cNvSpPr txBox="1"/>
          <p:nvPr/>
        </p:nvSpPr>
        <p:spPr>
          <a:xfrm>
            <a:off x="326084" y="1617818"/>
            <a:ext cx="3476090" cy="25477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es-CO"/>
            </a:defPPr>
            <a:lvl1pPr algn="ctr">
              <a:defRPr sz="1600" b="1">
                <a:solidFill>
                  <a:schemeClr val="accent6">
                    <a:lumMod val="75000"/>
                  </a:schemeClr>
                </a:solidFill>
                <a:latin typeface="Verdana"/>
                <a:ea typeface="Verdan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Plan Institucional de Capacitación - PIC.</a:t>
            </a:r>
          </a:p>
        </p:txBody>
      </p:sp>
      <p:sp>
        <p:nvSpPr>
          <p:cNvPr id="14" name="Rectangle: Rounded Corners 59">
            <a:extLst>
              <a:ext uri="{FF2B5EF4-FFF2-40B4-BE49-F238E27FC236}">
                <a16:creationId xmlns:a16="http://schemas.microsoft.com/office/drawing/2014/main" id="{28B7437E-F73D-0AC3-A83D-FA70710F07FA}"/>
              </a:ext>
            </a:extLst>
          </p:cNvPr>
          <p:cNvSpPr/>
          <p:nvPr/>
        </p:nvSpPr>
        <p:spPr>
          <a:xfrm rot="16200000">
            <a:off x="294662" y="2672708"/>
            <a:ext cx="3555915" cy="2714639"/>
          </a:xfrm>
          <a:prstGeom prst="roundRect">
            <a:avLst>
              <a:gd name="adj" fmla="val 519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</a:t>
            </a:r>
          </a:p>
        </p:txBody>
      </p:sp>
      <p:sp>
        <p:nvSpPr>
          <p:cNvPr id="16" name="TextBox 73">
            <a:extLst>
              <a:ext uri="{FF2B5EF4-FFF2-40B4-BE49-F238E27FC236}">
                <a16:creationId xmlns:a16="http://schemas.microsoft.com/office/drawing/2014/main" id="{476316EC-9958-9035-28EF-9B02A032DEAC}"/>
              </a:ext>
            </a:extLst>
          </p:cNvPr>
          <p:cNvSpPr txBox="1"/>
          <p:nvPr/>
        </p:nvSpPr>
        <p:spPr>
          <a:xfrm flipH="1">
            <a:off x="905346" y="2330445"/>
            <a:ext cx="2435382" cy="70894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32313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En función del presupuesto, no fue posible realizar el total de capacitaciones contempladas en el PIC y teniendo en cuenta que el contrato inició en el último trimestre del año, en consecuencia, no fue posible adelantar los ajustes correspondientes para ser retiradas del cronograma y evitar afectar el resultado del indicador. (33 capacitaciones que no se pudieron realizar, frente a las 86  que se tenía proyectadas realizar).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7" name="Oval 59">
            <a:extLst>
              <a:ext uri="{FF2B5EF4-FFF2-40B4-BE49-F238E27FC236}">
                <a16:creationId xmlns:a16="http://schemas.microsoft.com/office/drawing/2014/main" id="{A1475AC3-2FC1-1DCA-9CA8-98C280D1A913}"/>
              </a:ext>
            </a:extLst>
          </p:cNvPr>
          <p:cNvSpPr/>
          <p:nvPr/>
        </p:nvSpPr>
        <p:spPr>
          <a:xfrm>
            <a:off x="5623880" y="5610303"/>
            <a:ext cx="1054294" cy="10404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70">
            <a:extLst>
              <a:ext uri="{FF2B5EF4-FFF2-40B4-BE49-F238E27FC236}">
                <a16:creationId xmlns:a16="http://schemas.microsoft.com/office/drawing/2014/main" id="{DE993D95-E35C-FA73-9783-862893B21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89934" y="5976035"/>
            <a:ext cx="796218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Verdana"/>
                <a:ea typeface="Verdana"/>
                <a:cs typeface="Arial"/>
              </a:rPr>
              <a:t>83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%</a:t>
            </a:r>
          </a:p>
        </p:txBody>
      </p:sp>
      <p:sp>
        <p:nvSpPr>
          <p:cNvPr id="20" name="Oval 59">
            <a:extLst>
              <a:ext uri="{FF2B5EF4-FFF2-40B4-BE49-F238E27FC236}">
                <a16:creationId xmlns:a16="http://schemas.microsoft.com/office/drawing/2014/main" id="{AE14BEA6-C2A4-4CD0-5BCE-28D21346B136}"/>
              </a:ext>
            </a:extLst>
          </p:cNvPr>
          <p:cNvSpPr/>
          <p:nvPr/>
        </p:nvSpPr>
        <p:spPr>
          <a:xfrm>
            <a:off x="1486849" y="5596092"/>
            <a:ext cx="1054294" cy="1040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70">
            <a:extLst>
              <a:ext uri="{FF2B5EF4-FFF2-40B4-BE49-F238E27FC236}">
                <a16:creationId xmlns:a16="http://schemas.microsoft.com/office/drawing/2014/main" id="{AB8D833B-AB9D-B894-8BD0-D21602756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66020" y="5941245"/>
            <a:ext cx="796218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62%</a:t>
            </a:r>
          </a:p>
        </p:txBody>
      </p:sp>
      <p:sp>
        <p:nvSpPr>
          <p:cNvPr id="3" name="Rectangle: Rounded Corners 59">
            <a:extLst>
              <a:ext uri="{FF2B5EF4-FFF2-40B4-BE49-F238E27FC236}">
                <a16:creationId xmlns:a16="http://schemas.microsoft.com/office/drawing/2014/main" id="{AA4A3323-1D89-050E-E7D9-FEDE7751730D}"/>
              </a:ext>
            </a:extLst>
          </p:cNvPr>
          <p:cNvSpPr/>
          <p:nvPr/>
        </p:nvSpPr>
        <p:spPr>
          <a:xfrm rot="16200000">
            <a:off x="8402429" y="2668064"/>
            <a:ext cx="3555915" cy="2714639"/>
          </a:xfrm>
          <a:prstGeom prst="roundRect">
            <a:avLst>
              <a:gd name="adj" fmla="val 519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</a:t>
            </a:r>
          </a:p>
        </p:txBody>
      </p:sp>
      <p:sp>
        <p:nvSpPr>
          <p:cNvPr id="6" name="TextBox 73">
            <a:extLst>
              <a:ext uri="{FF2B5EF4-FFF2-40B4-BE49-F238E27FC236}">
                <a16:creationId xmlns:a16="http://schemas.microsoft.com/office/drawing/2014/main" id="{6E495A86-29DA-5483-A8CE-42C4933A51FE}"/>
              </a:ext>
            </a:extLst>
          </p:cNvPr>
          <p:cNvSpPr txBox="1"/>
          <p:nvPr/>
        </p:nvSpPr>
        <p:spPr>
          <a:xfrm flipH="1">
            <a:off x="9026305" y="2350486"/>
            <a:ext cx="2409698" cy="70894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rgbClr val="32313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1. </a:t>
            </a:r>
            <a:r>
              <a:rPr kumimoji="0" lang="es-MX" sz="1100" b="0" i="1" u="none" strike="noStrike" kern="1200" cap="none" spc="0" normalizeH="0" baseline="0" noProof="0" dirty="0">
                <a:ln>
                  <a:noFill/>
                </a:ln>
                <a:solidFill>
                  <a:srgbClr val="32313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Avanzar en la ejecución del plan de Acción para cerrar brechas, de conformidad con los hallazgos encontrados en el diagnóstico integral de archivos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rgbClr val="32313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 </a:t>
            </a:r>
          </a:p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rgbClr val="32313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Esta actividad obtuvo cumplimiento al 50% ya que si bien adelantó gestión, el plan de brechas se realizará en la vigencia de 2025.</a:t>
            </a:r>
          </a:p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rgbClr val="32313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2. </a:t>
            </a:r>
            <a:r>
              <a:rPr kumimoji="0" lang="es-MX" sz="1100" b="0" i="1" u="none" strike="noStrike" kern="1200" cap="none" spc="0" normalizeH="0" baseline="0" noProof="0" dirty="0">
                <a:ln>
                  <a:noFill/>
                </a:ln>
                <a:solidFill>
                  <a:srgbClr val="32313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Contratar los servicios de Digitalización de soportes analógicos audiovisuales del Archivo Central de la Superintendencia Nacional de Salud.</a:t>
            </a: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100" dirty="0">
                <a:solidFill>
                  <a:srgbClr val="323130"/>
                </a:solidFill>
                <a:latin typeface="Calibri Light" panose="020F0302020204030204"/>
              </a:rPr>
              <a:t>Si bien se solicitó la eliminación en el Plan Anual de Adquisiciones,  no se realizó la solicitud  a tiempo al presente plan, por ende para la presente vigencia queda incumplida la actividad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57B97CD0-523D-F55F-D5EC-4B0DD92E119D}"/>
              </a:ext>
            </a:extLst>
          </p:cNvPr>
          <p:cNvSpPr txBox="1"/>
          <p:nvPr/>
        </p:nvSpPr>
        <p:spPr>
          <a:xfrm>
            <a:off x="8823067" y="1617818"/>
            <a:ext cx="2714639" cy="25477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es-CO"/>
            </a:defPPr>
            <a:lvl1pPr algn="ctr">
              <a:defRPr sz="1600" b="1">
                <a:solidFill>
                  <a:schemeClr val="accent6">
                    <a:lumMod val="75000"/>
                  </a:schemeClr>
                </a:solidFill>
                <a:latin typeface="Verdana"/>
                <a:ea typeface="Verdan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Plan Institucional de Archivo - P</a:t>
            </a:r>
            <a:r>
              <a:rPr lang="es-MX" dirty="0">
                <a:solidFill>
                  <a:srgbClr val="0070C0"/>
                </a:solidFill>
              </a:rPr>
              <a:t>INAR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.</a:t>
            </a:r>
          </a:p>
        </p:txBody>
      </p:sp>
      <p:sp>
        <p:nvSpPr>
          <p:cNvPr id="26" name="Oval 59">
            <a:extLst>
              <a:ext uri="{FF2B5EF4-FFF2-40B4-BE49-F238E27FC236}">
                <a16:creationId xmlns:a16="http://schemas.microsoft.com/office/drawing/2014/main" id="{C6261CC7-32AE-7A3C-E784-8F5D7EFF4B94}"/>
              </a:ext>
            </a:extLst>
          </p:cNvPr>
          <p:cNvSpPr/>
          <p:nvPr/>
        </p:nvSpPr>
        <p:spPr>
          <a:xfrm>
            <a:off x="9802081" y="5688661"/>
            <a:ext cx="1054294" cy="1040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70">
            <a:extLst>
              <a:ext uri="{FF2B5EF4-FFF2-40B4-BE49-F238E27FC236}">
                <a16:creationId xmlns:a16="http://schemas.microsoft.com/office/drawing/2014/main" id="{32C69D22-9E97-7D47-17F9-A2A8FD38F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02714" y="6055066"/>
            <a:ext cx="796218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9</a:t>
            </a:r>
            <a:r>
              <a:rPr lang="en-US" sz="1600" b="1" dirty="0">
                <a:solidFill>
                  <a:prstClr val="white"/>
                </a:solidFill>
                <a:latin typeface="Verdana"/>
                <a:ea typeface="Verdana"/>
                <a:cs typeface="Arial"/>
              </a:rPr>
              <a:t>6,4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01369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1ECEB-60BC-6843-82A9-D74AD7DC0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id="{2BBEF412-784F-1E3E-1F46-443BB203FB98}"/>
              </a:ext>
            </a:extLst>
          </p:cNvPr>
          <p:cNvSpPr txBox="1"/>
          <p:nvPr/>
        </p:nvSpPr>
        <p:spPr>
          <a:xfrm>
            <a:off x="1588770" y="1298529"/>
            <a:ext cx="30761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Actividades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9BFEFB1-12BA-6C15-7881-D3D697557A6A}"/>
              </a:ext>
            </a:extLst>
          </p:cNvPr>
          <p:cNvSpPr txBox="1"/>
          <p:nvPr/>
        </p:nvSpPr>
        <p:spPr>
          <a:xfrm>
            <a:off x="10112912" y="1299364"/>
            <a:ext cx="30761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9DC05F2-C7B3-2997-BEBF-EA73856C021E}"/>
              </a:ext>
            </a:extLst>
          </p:cNvPr>
          <p:cNvSpPr txBox="1"/>
          <p:nvPr/>
        </p:nvSpPr>
        <p:spPr>
          <a:xfrm>
            <a:off x="11037301" y="1299364"/>
            <a:ext cx="1580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Frecuencia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23908AC4-1B15-3026-D7F9-FF283CDA7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172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s-CO" alt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s-CO" alt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350440-4050-5A64-2B9B-536877FBC2A7}"/>
              </a:ext>
            </a:extLst>
          </p:cNvPr>
          <p:cNvSpPr txBox="1"/>
          <p:nvPr/>
        </p:nvSpPr>
        <p:spPr>
          <a:xfrm>
            <a:off x="132678" y="259429"/>
            <a:ext cx="10125668" cy="9787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716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Avance de cumplimiento de los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Planes Estretágicos en </a:t>
            </a:r>
            <a:r>
              <a:rPr kumimoji="0" lang="es-CO" sz="32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IV trimestre de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2024</a:t>
            </a:r>
            <a:endParaRPr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70C8A6-8574-F61A-FEEB-BA09E5D55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4581525" cy="55245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580910E-4206-888B-C7D2-1A151C813427}"/>
              </a:ext>
            </a:extLst>
          </p:cNvPr>
          <p:cNvSpPr txBox="1"/>
          <p:nvPr/>
        </p:nvSpPr>
        <p:spPr>
          <a:xfrm>
            <a:off x="5853692" y="1632371"/>
            <a:ext cx="5344405" cy="1889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365F91"/>
              </a:buClr>
              <a:buSzTx/>
              <a:buFontTx/>
              <a:buNone/>
              <a:tabLst/>
              <a:defRPr/>
            </a:pPr>
            <a:r>
              <a:rPr lang="es-CO" sz="1600" spc="10" dirty="0">
                <a:latin typeface="Verdana" panose="020B0604030504040204" pitchFamily="34" charset="0"/>
                <a:ea typeface="Verdana" panose="020B0604030504040204" pitchFamily="34" charset="0"/>
              </a:rPr>
              <a:t>Para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O" sz="1600" spc="5" dirty="0">
                <a:latin typeface="Verdana" panose="020B0604030504040204" pitchFamily="34" charset="0"/>
                <a:ea typeface="Verdana" panose="020B0604030504040204" pitchFamily="34" charset="0"/>
              </a:rPr>
              <a:t>ver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O" sz="1600" spc="5" dirty="0">
                <a:latin typeface="Verdana" panose="020B0604030504040204" pitchFamily="34" charset="0"/>
                <a:ea typeface="Verdana" panose="020B0604030504040204" pitchFamily="34" charset="0"/>
              </a:rPr>
              <a:t>el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O" sz="1600" spc="10" dirty="0">
                <a:latin typeface="Verdana" panose="020B0604030504040204" pitchFamily="34" charset="0"/>
                <a:ea typeface="Verdana" panose="020B0604030504040204" pitchFamily="34" charset="0"/>
              </a:rPr>
              <a:t>avance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O" sz="1600" spc="5" dirty="0">
                <a:latin typeface="Verdana" panose="020B0604030504040204" pitchFamily="34" charset="0"/>
                <a:ea typeface="Verdana" panose="020B0604030504040204" pitchFamily="34" charset="0"/>
              </a:rPr>
              <a:t>detallado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O" sz="1600" spc="10" dirty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es-CO" sz="1600" spc="-101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O" sz="1600" spc="10" dirty="0">
                <a:latin typeface="Verdana" panose="020B0604030504040204" pitchFamily="34" charset="0"/>
                <a:ea typeface="Verdana" panose="020B0604030504040204" pitchFamily="34" charset="0"/>
              </a:rPr>
              <a:t>ejecución y las observaciones presentadas por cada de uno de los diferentes Planes Estratégicos Institucionales, lo invitamos a descargar el siguiente documento </a:t>
            </a:r>
            <a:r>
              <a:rPr lang="es-CO" sz="1600" spc="10">
                <a:latin typeface="Verdana" panose="020B0604030504040204" pitchFamily="34" charset="0"/>
                <a:ea typeface="Verdana" panose="020B0604030504040204" pitchFamily="34" charset="0"/>
              </a:rPr>
              <a:t>haciendo clic </a:t>
            </a:r>
            <a:r>
              <a:rPr lang="es-CO" sz="1600" spc="10" dirty="0">
                <a:latin typeface="Verdana" panose="020B0604030504040204" pitchFamily="34" charset="0"/>
                <a:ea typeface="Verdana" panose="020B0604030504040204" pitchFamily="34" charset="0"/>
              </a:rPr>
              <a:t>aquí:</a:t>
            </a:r>
            <a:endParaRPr kumimoji="0" lang="es-419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2C34515-F55C-F810-A6C5-5866FDB02700}"/>
              </a:ext>
            </a:extLst>
          </p:cNvPr>
          <p:cNvSpPr txBox="1"/>
          <p:nvPr/>
        </p:nvSpPr>
        <p:spPr>
          <a:xfrm>
            <a:off x="6535844" y="5727466"/>
            <a:ext cx="3948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Control + clic en el link o enlace, o cópialo en la barra de direcciones preferiblemente por Google Chrome</a:t>
            </a:r>
          </a:p>
        </p:txBody>
      </p:sp>
      <p:sp>
        <p:nvSpPr>
          <p:cNvPr id="11" name="Flecha: hacia arriba 10">
            <a:extLst>
              <a:ext uri="{FF2B5EF4-FFF2-40B4-BE49-F238E27FC236}">
                <a16:creationId xmlns:a16="http://schemas.microsoft.com/office/drawing/2014/main" id="{9708C761-B494-D6E7-D0AB-D603FF8E0376}"/>
              </a:ext>
            </a:extLst>
          </p:cNvPr>
          <p:cNvSpPr/>
          <p:nvPr/>
        </p:nvSpPr>
        <p:spPr>
          <a:xfrm>
            <a:off x="8192733" y="5034502"/>
            <a:ext cx="587230" cy="469784"/>
          </a:xfrm>
          <a:prstGeom prst="upArrow">
            <a:avLst/>
          </a:prstGeom>
          <a:solidFill>
            <a:srgbClr val="7030A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62F3A29-5570-31B9-7B04-C138F8CA761C}"/>
              </a:ext>
            </a:extLst>
          </p:cNvPr>
          <p:cNvSpPr txBox="1"/>
          <p:nvPr/>
        </p:nvSpPr>
        <p:spPr>
          <a:xfrm>
            <a:off x="5853692" y="4141564"/>
            <a:ext cx="49736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dirty="0">
                <a:hlinkClick r:id="rId4"/>
              </a:rPr>
              <a:t>https://docs.supersalud.gov.co/PortalWeb/planeacion/InformesGestion/CC-73.xlsx</a:t>
            </a:r>
            <a:r>
              <a:rPr lang="es-C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998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3BFC9322-BC0F-9ECA-5E49-C45F3BB17CAE}"/>
              </a:ext>
            </a:extLst>
          </p:cNvPr>
          <p:cNvSpPr/>
          <p:nvPr/>
        </p:nvSpPr>
        <p:spPr>
          <a:xfrm>
            <a:off x="-16329" y="0"/>
            <a:ext cx="12208329" cy="6858347"/>
          </a:xfrm>
          <a:prstGeom prst="rect">
            <a:avLst/>
          </a:prstGeom>
          <a:solidFill>
            <a:srgbClr val="00A8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30E77AE-2FA6-4310-7463-3D69B19DD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755" y="2268851"/>
            <a:ext cx="5364159" cy="232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470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squema de Publicación" ma:contentTypeID="0x0101006C70C9CFFF10F647A97BB5C9232AAEE50066F95A7D9CAE134C823E3669235409DD" ma:contentTypeVersion="34" ma:contentTypeDescription="Campos definidos por la oficina de planeación" ma:contentTypeScope="" ma:versionID="3691301fd513291dccabbaa5f38815a4">
  <xsd:schema xmlns:xsd="http://www.w3.org/2001/XMLSchema" xmlns:xs="http://www.w3.org/2001/XMLSchema" xmlns:p="http://schemas.microsoft.com/office/2006/metadata/properties" xmlns:ns1="http://schemas.microsoft.com/sharepoint/v3" xmlns:ns2="b6565643-c00f-44ce-b5d1-532a85e4382c" xmlns:ns3="cfd7d055-4c42-4b1a-a19c-7e601acfe3a8" xmlns:ns4="http://schemas.microsoft.com/sharepoint/v3/fields" targetNamespace="http://schemas.microsoft.com/office/2006/metadata/properties" ma:root="true" ma:fieldsID="d82c39a7726afbf49cf64a0d33adfde0" ns1:_="" ns2:_="" ns3:_="" ns4:_="">
    <xsd:import namespace="http://schemas.microsoft.com/sharepoint/v3"/>
    <xsd:import namespace="b6565643-c00f-44ce-b5d1-532a85e4382c"/>
    <xsd:import namespace="cfd7d055-4c42-4b1a-a19c-7e601acfe3a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Numero"/>
                <xsd:element ref="ns2:Descripcion"/>
                <xsd:element ref="ns2:Fecha_x0020_de_x0020_inicio_x0020_de_x0020_publicación"/>
                <xsd:element ref="ns2:Fecha_x0020_final_x0020_de_x0020_publicación" minOccurs="0"/>
                <xsd:element ref="ns2:Ano_Plantilla"/>
                <xsd:element ref="ns2:Mes_Plantilla"/>
                <xsd:element ref="ns2:Fecha_x0020_de_x0020_generación_x0020_de_x0020_la_x0020_información"/>
                <xsd:element ref="ns3:Nombre_x0020_del_x0020_responsable_x0020_de_x0020_producción" minOccurs="0"/>
                <xsd:element ref="ns3:Código_x0020_nombre_x0020_del_x0020_reponsable_x0020_producción" minOccurs="0"/>
                <xsd:element ref="ns3:Serie" minOccurs="0"/>
                <xsd:element ref="ns3:Sub-Serie" minOccurs="0"/>
                <xsd:element ref="ns3:Tipo_x0020_Documental" minOccurs="0"/>
                <xsd:element ref="ns2:Tipo_de_Norma"/>
                <xsd:element ref="ns1:Language" minOccurs="0"/>
                <xsd:element ref="ns2:Medio_de_conservacion_y_x002f_o_soporte"/>
                <xsd:element ref="ns4:_Format"/>
                <xsd:element ref="ns2:Frecuencia_de_actualizacion"/>
                <xsd:element ref="ns2:Informacion_publicada_o_disponible"/>
                <xsd:element ref="ns3:Responsable_x0020_de_x0020_la_x0020_información" minOccurs="0"/>
                <xsd:element ref="ns3:Código_x0020_responsable_x0020_de_x0020_la_x0020_información" minOccurs="0"/>
                <xsd:element ref="ns2:Estado_Plantilla"/>
                <xsd:element ref="ns2:_dlc_DocIdPersistId" minOccurs="0"/>
                <xsd:element ref="ns2:_dlc_DocIdUrl" minOccurs="0"/>
                <xsd:element ref="ns2:_dlc_Doc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6" nillable="true" ma:displayName="Idioma" ma:description="Establece el Idioma, lengua o dialecto en que se encuentra la información." ma:format="Dropdown" ma:internalName="Language" ma:readOnly="false">
      <xsd:simpleType>
        <xsd:restriction base="dms:Choice">
          <xsd:enumeration value="Árabe (Arabia Saudí)"/>
          <xsd:enumeration value="Búlgaro (Bulgaria)"/>
          <xsd:enumeration value="Chino (Hong Kong, RAE)"/>
          <xsd:enumeration value="Chino (República Popular China)"/>
          <xsd:enumeration value="Chino (Taiwán)"/>
          <xsd:enumeration value="Croata (Croacia)"/>
          <xsd:enumeration value="Checo (República Checa)"/>
          <xsd:enumeration value="Danés (Dinamarca)"/>
          <xsd:enumeration value="Neerlandés (Países Bajos)"/>
          <xsd:enumeration value="Inglés"/>
          <xsd:enumeration value="Estonio (Estonia)"/>
          <xsd:enumeration value="Finés (Finlandia)"/>
          <xsd:enumeration value="Francés (Francia)"/>
          <xsd:enumeration value="Alemán (Alemania)"/>
          <xsd:enumeration value="Griego (Grecia)"/>
          <xsd:enumeration value="Hebreo (Israel)"/>
          <xsd:enumeration value="Hindi (India)"/>
          <xsd:enumeration value="Húngaro (Hungría)"/>
          <xsd:enumeration value="Indonesio (Indonesia)"/>
          <xsd:enumeration value="Italiano (Italia)"/>
          <xsd:enumeration value="Japonés (Japón)"/>
          <xsd:enumeration value="Coreano (Corea)"/>
          <xsd:enumeration value="Letón (Letonia)"/>
          <xsd:enumeration value="Lituano (Lituania)"/>
          <xsd:enumeration value="Malayo (Malasia)"/>
          <xsd:enumeration value="Noruego (Bokmal) (Noruega)"/>
          <xsd:enumeration value="Polaco (Polonia)"/>
          <xsd:enumeration value="Portugués (Brasil)"/>
          <xsd:enumeration value="Portugués (Portugal)"/>
          <xsd:enumeration value="Rumano (Rumania)"/>
          <xsd:enumeration value="Ruso (Rusia)"/>
          <xsd:enumeration value="Serbio (latino) (Serbia)"/>
          <xsd:enumeration value="Eslovaco (Eslovaquia)"/>
          <xsd:enumeration value="Esloveno (Eslovenia)"/>
          <xsd:enumeration value="Español (España)"/>
          <xsd:enumeration value="Sueco (Suecia)"/>
          <xsd:enumeration value="Tailandés (Tailandia)"/>
          <xsd:enumeration value="Turco (Turquía)"/>
          <xsd:enumeration value="Ucraniano (Ucrania)"/>
          <xsd:enumeration value="Urdu (República Islámica de Pakistán)"/>
          <xsd:enumeration value="Vietnamita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565643-c00f-44ce-b5d1-532a85e4382c" elementFormDefault="qualified">
    <xsd:import namespace="http://schemas.microsoft.com/office/2006/documentManagement/types"/>
    <xsd:import namespace="http://schemas.microsoft.com/office/infopath/2007/PartnerControls"/>
    <xsd:element name="Numero" ma:index="1" ma:displayName="Número" ma:description="Consecutivo o identificador único de documento que la dependencia crea al momento de publicar la información." ma:internalName="Numero" ma:readOnly="false">
      <xsd:simpleType>
        <xsd:restriction base="dms:Text">
          <xsd:maxLength value="255"/>
        </xsd:restriction>
      </xsd:simpleType>
    </xsd:element>
    <xsd:element name="Descripcion" ma:index="3" ma:displayName="Descripción" ma:description="Defina brevemente de qué se trata la información. máximo 200 caracteres." ma:internalName="Descripcion">
      <xsd:simpleType>
        <xsd:restriction base="dms:Note">
          <xsd:maxLength value="255"/>
        </xsd:restriction>
      </xsd:simpleType>
    </xsd:element>
    <xsd:element name="Fecha_x0020_de_x0020_inicio_x0020_de_x0020_publicación" ma:index="4" ma:displayName="Fecha creación documento" ma:description="Corresponde a la fecha que se publica o se programa la publicación del documento dentro de portal web." ma:format="DateOnly" ma:internalName="Fecha_x0020_de_x0020_inicio_x0020_de_x0020_publicaci_x00f3_n">
      <xsd:simpleType>
        <xsd:restriction base="dms:DateTime"/>
      </xsd:simpleType>
    </xsd:element>
    <xsd:element name="Fecha_x0020_final_x0020_de_x0020_publicación" ma:index="5" nillable="true" ma:displayName="Fecha final de publicación" ma:description="Corresponde a la fecha en la que se debe des publicar automáticamente el documento dentro de portal web." ma:format="DateOnly" ma:internalName="Fecha_x0020_final_x0020_de_x0020_publicaci_x00f3_n" ma:readOnly="false">
      <xsd:simpleType>
        <xsd:restriction base="dms:DateTime"/>
      </xsd:simpleType>
    </xsd:element>
    <xsd:element name="Ano_Plantilla" ma:index="6" ma:displayName="Año creación documento" ma:description="Corresponde al año de publicación del documento. Este dato ayudará a filtrar el documento al usuario final del portal web." ma:internalName="Ano_Plantilla">
      <xsd:simpleType>
        <xsd:restriction base="dms:Text">
          <xsd:maxLength value="5"/>
        </xsd:restriction>
      </xsd:simpleType>
    </xsd:element>
    <xsd:element name="Mes_Plantilla" ma:index="7" ma:displayName="Mes creación documento" ma:description="Corresponde al mes de publicación del documento. Este dato ayudará a filtrar el documento al usuario final del portal web." ma:format="Dropdown" ma:internalName="Mes_Plantilla" ma:readOnly="false">
      <xsd:simpleType>
        <xsd:restriction base="dms:Choice">
          <xsd:enumeration value="enero"/>
          <xsd:enumeration value="febrero"/>
          <xsd:enumeration value="marzo"/>
          <xsd:enumeration value="abril"/>
          <xsd:enumeration value="mayo"/>
          <xsd:enumeration value="junio"/>
          <xsd:enumeration value="julio"/>
          <xsd:enumeration value="agosto"/>
          <xsd:enumeration value="septiembre"/>
          <xsd:enumeration value="octubre"/>
          <xsd:enumeration value="noviembre"/>
          <xsd:enumeration value="diciembre"/>
        </xsd:restriction>
      </xsd:simpleType>
    </xsd:element>
    <xsd:element name="Fecha_x0020_de_x0020_generación_x0020_de_x0020_la_x0020_información" ma:index="8" ma:displayName="Fecha de generación de la información" ma:description="• Identifique la fecha cuando se creó la información. Esta fecha no puede ser igual a la fecha de publicación." ma:format="DateOnly" ma:internalName="Fecha_x0020_de_x0020_generaci_x00f3_n_x0020_de_x0020_la_x0020_informaci_x00f3_n" ma:readOnly="false">
      <xsd:simpleType>
        <xsd:restriction base="dms:DateTime"/>
      </xsd:simpleType>
    </xsd:element>
    <xsd:element name="Tipo_de_Norma" ma:index="15" ma:displayName="Tipo de Norma" ma:description="Seleccione una categoría (Campo solo aplica si el documento se refiere a una Normatividad. De lo contrario seleccione la palabra no aplica)." ma:format="Dropdown" ma:internalName="Tipo_de_Norma" ma:readOnly="false">
      <xsd:simpleType>
        <xsd:restriction base="dms:Choice">
          <xsd:enumeration value="Boletín Jurídico"/>
          <xsd:enumeration value="Cartas Circulares"/>
          <xsd:enumeration value="Circular Única"/>
          <xsd:enumeration value="Circulares Conjuntas"/>
          <xsd:enumeration value="Circulares Externas"/>
          <xsd:enumeration value="Conceptos"/>
          <xsd:enumeration value="Constitución Política"/>
          <xsd:enumeration value="Decretos"/>
          <xsd:enumeration value="Leyes"/>
          <xsd:enumeration value="Resoluciones"/>
          <xsd:enumeration value="No aplica"/>
        </xsd:restriction>
      </xsd:simpleType>
    </xsd:element>
    <xsd:element name="Medio_de_conservacion_y_x002f_o_soporte" ma:index="17" ma:displayName="Medio de conservación y/o soporte" ma:description="Defina si el documento es: &#10;o Documento físico, documentos se encuentra impreso.                &#10;o Documento electrónico, documento que se encuentra creado y publicado en formato PDF con OCR.&#10;o Documento digital, documento escaneado del documento físico, sin OCR.&#10;" ma:format="Dropdown" ma:internalName="Medio_de_conservacion_y_x002F_o_soporte" ma:readOnly="false">
      <xsd:simpleType>
        <xsd:restriction base="dms:Choice">
          <xsd:enumeration value="Documento físico"/>
          <xsd:enumeration value="Documento electrónico"/>
          <xsd:enumeration value="Documento Digital"/>
        </xsd:restriction>
      </xsd:simpleType>
    </xsd:element>
    <xsd:element name="Frecuencia_de_actualizacion" ma:index="19" ma:displayName="Frecuencia de actualización" ma:description="Identifica la periodicidad o el segmento de tiempo con la que actualiza la información, de acuerdo a su naturaleza y a la normativa aplicable." ma:format="Dropdown" ma:internalName="Frecuencia_de_actualizacion" ma:readOnly="false">
      <xsd:simpleType>
        <xsd:restriction base="dms:Choice">
          <xsd:enumeration value="Cada minuto"/>
          <xsd:enumeration value="Cada hora"/>
          <xsd:enumeration value="Medio Día"/>
          <xsd:enumeration value="Diaria"/>
          <xsd:enumeration value="Semanal"/>
          <xsd:enumeration value="Mensual"/>
          <xsd:enumeration value="Bimestral"/>
          <xsd:enumeration value="Trimestral"/>
          <xsd:enumeration value="Cuatrimestral"/>
          <xsd:enumeration value="Semestral"/>
          <xsd:enumeration value="Anual"/>
          <xsd:enumeration value="Histórica"/>
          <xsd:enumeration value="Por demanda"/>
        </xsd:restriction>
      </xsd:simpleType>
    </xsd:element>
    <xsd:element name="Informacion_publicada_o_disponible" ma:index="20" ma:displayName="Información publicada y/o disponible" ma:description="Indica el lugar donde se encuentra publicado o puede ser consultado el documento. Digite el URL o la sección donde publicará el documento Ej. Superintendencia/políticas, Planes y Programas/plan anual de gestión." ma:internalName="Informacion_publicada_o_disponible" ma:readOnly="false">
      <xsd:simpleType>
        <xsd:restriction base="dms:Text">
          <xsd:maxLength value="250"/>
        </xsd:restriction>
      </xsd:simpleType>
    </xsd:element>
    <xsd:element name="Estado_Plantilla" ma:index="23" ma:displayName="Estado" ma:description="Corresponde a los planes y programas que se encuentra en vigencia (Si no aplica, seleccione la palabra no aplica dentro de la lista)." ma:format="Dropdown" ma:internalName="Estado_Plantilla" ma:readOnly="false">
      <xsd:simpleType>
        <xsd:restriction base="dms:Choice">
          <xsd:enumeration value="En ejecución"/>
          <xsd:enumeration value="En estudio"/>
          <xsd:enumeration value="Obsolesencia"/>
          <xsd:enumeration value="No Aplica"/>
        </xsd:restriction>
      </xsd:simpleType>
    </xsd:element>
    <xsd:element name="_dlc_DocIdPersistId" ma:index="2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Url" ma:index="28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29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7d055-4c42-4b1a-a19c-7e601acfe3a8" elementFormDefault="qualified">
    <xsd:import namespace="http://schemas.microsoft.com/office/2006/documentManagement/types"/>
    <xsd:import namespace="http://schemas.microsoft.com/office/infopath/2007/PartnerControls"/>
    <xsd:element name="Nombre_x0020_del_x0020_responsable_x0020_de_x0020_producción" ma:index="9" nillable="true" ma:displayName="Nombre del responsable de producción" ma:description="Corresponde al nombre de la dependencia encargada de la Producción de la información para efectos de permitir su correcta elaboración" ma:list="{331b8b40-eab9-4f7a-ba9a-3a78d4f6757a}" ma:internalName="Nombre_x0020_del_x0020_responsable_x0020_de_x0020_producci_x00f3_n" ma:showField="Dependencias" ma:web="cfd7d055-4c42-4b1a-a19c-7e601acfe3a8">
      <xsd:simpleType>
        <xsd:restriction base="dms:Lookup"/>
      </xsd:simpleType>
    </xsd:element>
    <xsd:element name="Código_x0020_nombre_x0020_del_x0020_reponsable_x0020_producción" ma:index="10" nillable="true" ma:displayName="Código nombre del reponsable producción" ma:description="Corresponde al Código de la dependencia encargada de la Producción de la información para efectos de permitir su correcta elaboración (este código sale de su TRD)" ma:list="{48eb45d6-5726-4fb9-98e1-916d4146ecee}" ma:internalName="C_x00f3_digo_x0020_nombre_x0020_del_x0020_reponsable_x0020_producci_x00f3_n" ma:showField="Codigos_x0020_Dependencias" ma:web="cfd7d055-4c42-4b1a-a19c-7e601acfe3a8">
      <xsd:simpleType>
        <xsd:restriction base="dms:Lookup"/>
      </xsd:simpleType>
    </xsd:element>
    <xsd:element name="Serie" ma:index="11" nillable="true" ma:displayName="Serie" ma:description="Este dato corresponde a la clasificación documental de cada documento" ma:list="{2a520cbf-0b6d-47f2-bf44-989acf1ea930}" ma:internalName="Serie" ma:showField="Series" ma:web="cfd7d055-4c42-4b1a-a19c-7e601acfe3a8">
      <xsd:simpleType>
        <xsd:restriction base="dms:Lookup"/>
      </xsd:simpleType>
    </xsd:element>
    <xsd:element name="Sub-Serie" ma:index="12" nillable="true" ma:displayName="Sub-Serie" ma:description="Este dato corresponde a la clasificación documental de cada documento" ma:list="{bee6c201-a5c7-45a5-a2d8-9f78e19912cb}" ma:internalName="Sub_x002d_Serie" ma:showField="SubSeries" ma:web="cfd7d055-4c42-4b1a-a19c-7e601acfe3a8">
      <xsd:simpleType>
        <xsd:restriction base="dms:Lookup"/>
      </xsd:simpleType>
    </xsd:element>
    <xsd:element name="Tipo_x0020_Documental" ma:index="13" nillable="true" ma:displayName="Tipo Documental" ma:description="Este dato corresponde a la clasificación documental del documento a cargar" ma:list="{2f099887-1550-4e1d-bbaa-a4cfb5a13b9c}" ma:internalName="Tipo_x0020_Documental" ma:showField="Tipologias" ma:web="cfd7d055-4c42-4b1a-a19c-7e601acfe3a8">
      <xsd:simpleType>
        <xsd:restriction base="dms:Lookup"/>
      </xsd:simpleType>
    </xsd:element>
    <xsd:element name="Responsable_x0020_de_x0020_la_x0020_información" ma:index="21" nillable="true" ma:displayName="Responsable de la información" ma:description="Corresponde al nombre de la dependencia encargada administrar y publicar la información." ma:list="{331b8b40-eab9-4f7a-ba9a-3a78d4f6757a}" ma:internalName="Responsable_x0020_de_x0020_la_x0020_informaci_x00f3_n" ma:showField="Dependencias" ma:web="cfd7d055-4c42-4b1a-a19c-7e601acfe3a8">
      <xsd:simpleType>
        <xsd:restriction base="dms:Lookup"/>
      </xsd:simpleType>
    </xsd:element>
    <xsd:element name="Código_x0020_responsable_x0020_de_x0020_la_x0020_información" ma:index="22" nillable="true" ma:displayName="Código responsable de la información" ma:description="Corresponde al Código de la dependencia encargada administrar y publicar la información. Este dato corresponde a la clasificación documental de cada documento" ma:list="{48eb45d6-5726-4fb9-98e1-916d4146ecee}" ma:internalName="C_x00f3_digo_x0020_responsable_x0020_de_x0020_la_x0020_informaci_x00f3_n" ma:showField="Codigos_x0020_Dependencias" ma:web="cfd7d055-4c42-4b1a-a19c-7e601acfe3a8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Format" ma:index="18" ma:displayName="Formato" ma:description="Identifica la forma, tamaño o modo en la que se presenta la información o se permite su visualización o consulta, tales como: hoja de cálculo, imagen, audio, video, documento de texto, etc." ma:format="Dropdown" ma:internalName="_Format" ma:readOnly="false">
      <xsd:simpleType>
        <xsd:restriction base="dms:Choice">
          <xsd:enumeration value="Hoja de calculo"/>
          <xsd:enumeration value="Documento de texto"/>
          <xsd:enumeration value="Audio"/>
          <xsd:enumeration value="Video"/>
          <xsd:enumeration value="Image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Tipo de contenido"/>
        <xsd:element ref="dc:title" maxOccurs="1" ma:index="2" ma:displayName="Título"/>
        <xsd:element ref="dc:subject" minOccurs="0" maxOccurs="1"/>
        <xsd:element ref="dc:description" minOccurs="0" maxOccurs="1"/>
        <xsd:element name="keywords" maxOccurs="1" ma:index="14" ma:displayName="Palabras Claves">
          <xsd:simpleType xmlns:xs="http://www.w3.org/2001/XMLSchema">
            <xsd:restriction base="xsd:string">
              <xsd:minLength value="1"/>
            </xsd:restriction>
          </xsd:simpleType>
        </xsd:element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ero xmlns="b6565643-c00f-44ce-b5d1-532a85e4382c">CC</Numero>
    <Language xmlns="http://schemas.microsoft.com/sharepoint/v3">Español (España)</Language>
    <Responsable_x0020_de_x0020_la_x0020_información xmlns="cfd7d055-4c42-4b1a-a19c-7e601acfe3a8">35</Responsable_x0020_de_x0020_la_x0020_información>
    <Fecha_x0020_de_x0020_generación_x0020_de_x0020_la_x0020_información xmlns="b6565643-c00f-44ce-b5d1-532a85e4382c">2024-12-31T05:00:00+00:00</Fecha_x0020_de_x0020_generación_x0020_de_x0020_la_x0020_información>
    <Serie xmlns="cfd7d055-4c42-4b1a-a19c-7e601acfe3a8">221</Serie>
    <Tipo_de_Norma xmlns="b6565643-c00f-44ce-b5d1-532a85e4382c">No aplica</Tipo_de_Norma>
    <Fecha_x0020_final_x0020_de_x0020_publicación xmlns="b6565643-c00f-44ce-b5d1-532a85e4382c" xsi:nil="true"/>
    <Frecuencia_de_actualizacion xmlns="b6565643-c00f-44ce-b5d1-532a85e4382c">Trimestral</Frecuencia_de_actualizacion>
    <Mes_Plantilla xmlns="b6565643-c00f-44ce-b5d1-532a85e4382c">diciembre</Mes_Plantilla>
    <Nombre_x0020_del_x0020_responsable_x0020_de_x0020_producción xmlns="cfd7d055-4c42-4b1a-a19c-7e601acfe3a8">35</Nombre_x0020_del_x0020_responsable_x0020_de_x0020_producción>
    <Código_x0020_nombre_x0020_del_x0020_reponsable_x0020_producción xmlns="cfd7d055-4c42-4b1a-a19c-7e601acfe3a8">35</Código_x0020_nombre_x0020_del_x0020_reponsable_x0020_producción>
    <Código_x0020_responsable_x0020_de_x0020_la_x0020_información xmlns="cfd7d055-4c42-4b1a-a19c-7e601acfe3a8">35</Código_x0020_responsable_x0020_de_x0020_la_x0020_información>
    <_Format xmlns="http://schemas.microsoft.com/sharepoint/v3/fields">Documento de texto</_Format>
    <Descripcion xmlns="b6565643-c00f-44ce-b5d1-532a85e4382c">Presenta el seguimiento a los planes estratégicos institucionales durante el cuarto trimestre (octubre, noviembre, diciembre) de la vigencia 2024, conforme a las exigencias del Decreto 612 de 2018.</Descripcion>
    <Ano_Plantilla xmlns="b6565643-c00f-44ce-b5d1-532a85e4382c">2024</Ano_Plantilla>
    <Sub-Serie xmlns="cfd7d055-4c42-4b1a-a19c-7e601acfe3a8">547</Sub-Serie>
    <Informacion_publicada_o_disponible xmlns="b6565643-c00f-44ce-b5d1-532a85e4382c">	https://www.supersalud.gov.co/es-co/nuestra-entidad/control/informes-institucionales</Informacion_publicada_o_disponible>
    <Medio_de_conservacion_y_x002f_o_soporte xmlns="b6565643-c00f-44ce-b5d1-532a85e4382c">Documento electrónico</Medio_de_conservacion_y_x002f_o_soporte>
    <Estado_Plantilla xmlns="b6565643-c00f-44ce-b5d1-532a85e4382c">En ejecución</Estado_Plantilla>
    <Fecha_x0020_de_x0020_inicio_x0020_de_x0020_publicación xmlns="b6565643-c00f-44ce-b5d1-532a85e4382c">2025-02-28T05:00:00+00:00</Fecha_x0020_de_x0020_inicio_x0020_de_x0020_publicación>
    <Tipo_x0020_Documental xmlns="cfd7d055-4c42-4b1a-a19c-7e601acfe3a8">2435</Tipo_x0020_Documental>
    <_dlc_DocId xmlns="b6565643-c00f-44ce-b5d1-532a85e4382c">XQAF2AT3N76N-135-358</_dlc_DocId>
    <_dlc_DocIdUrl xmlns="b6565643-c00f-44ce-b5d1-532a85e4382c">
      <Url>https://docs.supersalud.gov.co/PortalWeb/planeacion/_layouts/15/DocIdRedir.aspx?ID=XQAF2AT3N76N-135-358</Url>
      <Description>XQAF2AT3N76N-135-358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490C3F-8B17-41BC-9B9D-C715B6104CD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9FE6AF0-905C-4612-816B-D977879796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6565643-c00f-44ce-b5d1-532a85e4382c"/>
    <ds:schemaRef ds:uri="cfd7d055-4c42-4b1a-a19c-7e601acfe3a8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64FF49-4D5F-48DB-95EC-A19F7EA3D08A}">
  <ds:schemaRefs>
    <ds:schemaRef ds:uri="http://www.w3.org/XML/1998/namespace"/>
    <ds:schemaRef ds:uri="http://purl.org/dc/elements/1.1/"/>
    <ds:schemaRef ds:uri="http://schemas.microsoft.com/sharepoint/v3/fields"/>
    <ds:schemaRef ds:uri="http://schemas.openxmlformats.org/package/2006/metadata/core-properties"/>
    <ds:schemaRef ds:uri="cfd7d055-4c42-4b1a-a19c-7e601acfe3a8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b6565643-c00f-44ce-b5d1-532a85e4382c"/>
    <ds:schemaRef ds:uri="http://schemas.microsoft.com/sharepoint/v3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A60F3C0F-5F88-48C4-A784-6FCE4FC421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3620</TotalTime>
  <Words>910</Words>
  <Application>Microsoft Office PowerPoint</Application>
  <PresentationFormat>Panorámica</PresentationFormat>
  <Paragraphs>142</Paragraphs>
  <Slides>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Century Gothic</vt:lpstr>
      <vt:lpstr>Fira Sans</vt:lpstr>
      <vt:lpstr>Fira Sans Extra Condensed</vt:lpstr>
      <vt:lpstr>Verdana</vt:lpstr>
      <vt:lpstr>Tema de Office</vt:lpstr>
      <vt:lpstr>1_Tema de Office</vt:lpstr>
      <vt:lpstr>2_Tema de Office</vt:lpstr>
      <vt:lpstr>Planes Estratégicos  Institucionales  de la Superintendencia Nacional de Salud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Informe de Seguimiento a los Planes Estratégicos Institucionales - Trim IV 2024</dc:title>
  <dc:creator>Catalina Cortes Murcia</dc:creator>
  <cp:keywords>planes institucionales, 2024 supersalud, seguimiento</cp:keywords>
  <cp:lastModifiedBy>Andrea del Pilar Lopez</cp:lastModifiedBy>
  <cp:revision>8</cp:revision>
  <dcterms:created xsi:type="dcterms:W3CDTF">2022-10-20T12:34:23Z</dcterms:created>
  <dcterms:modified xsi:type="dcterms:W3CDTF">2025-03-14T23:12:59Z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0x0101006C70C9CFFF10F647A97BB5C9232AAEE50066F95A7D9CAE134C823E3669235409DD</vt:lpwstr>
  </property>
  <property fmtid="{D5CDD505-2E9C-101B-9397-08002B2CF9AE}" pid="3" name="_dlc_DocIdItemGuid">
    <vt:lpwstr>dd794243-1bc5-409a-8bbe-afd291c95d4c</vt:lpwstr>
  </property>
</Properties>
</file>