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1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 id="2147483666" r:id="rId6"/>
    <p:sldMasterId id="2147483676" r:id="rId7"/>
    <p:sldMasterId id="2147483682" r:id="rId8"/>
  </p:sldMasterIdLst>
  <p:notesMasterIdLst>
    <p:notesMasterId r:id="rId62"/>
  </p:notesMasterIdLst>
  <p:sldIdLst>
    <p:sldId id="256" r:id="rId9"/>
    <p:sldId id="257" r:id="rId10"/>
    <p:sldId id="4405" r:id="rId11"/>
    <p:sldId id="4404" r:id="rId12"/>
    <p:sldId id="263" r:id="rId13"/>
    <p:sldId id="262" r:id="rId14"/>
    <p:sldId id="2147374957" r:id="rId15"/>
    <p:sldId id="2147374994" r:id="rId16"/>
    <p:sldId id="2147374960" r:id="rId17"/>
    <p:sldId id="2147374995" r:id="rId18"/>
    <p:sldId id="2147374961" r:id="rId19"/>
    <p:sldId id="2147374951" r:id="rId20"/>
    <p:sldId id="2147374953" r:id="rId21"/>
    <p:sldId id="2147374954" r:id="rId22"/>
    <p:sldId id="2147374955" r:id="rId23"/>
    <p:sldId id="2147374952" r:id="rId24"/>
    <p:sldId id="2147374996" r:id="rId25"/>
    <p:sldId id="2147374962" r:id="rId26"/>
    <p:sldId id="2147374963" r:id="rId27"/>
    <p:sldId id="2147374998" r:id="rId28"/>
    <p:sldId id="2147374964" r:id="rId29"/>
    <p:sldId id="2147374999" r:id="rId30"/>
    <p:sldId id="2147374965" r:id="rId31"/>
    <p:sldId id="2147375000" r:id="rId32"/>
    <p:sldId id="2147374959" r:id="rId33"/>
    <p:sldId id="2147374989" r:id="rId34"/>
    <p:sldId id="2147374968" r:id="rId35"/>
    <p:sldId id="4256" r:id="rId36"/>
    <p:sldId id="2147374967" r:id="rId37"/>
    <p:sldId id="2147374969" r:id="rId38"/>
    <p:sldId id="2147374970" r:id="rId39"/>
    <p:sldId id="2147374973" r:id="rId40"/>
    <p:sldId id="2147374974" r:id="rId41"/>
    <p:sldId id="2147374975" r:id="rId42"/>
    <p:sldId id="2147374976" r:id="rId43"/>
    <p:sldId id="2147374977" r:id="rId44"/>
    <p:sldId id="2147374978" r:id="rId45"/>
    <p:sldId id="2147374979" r:id="rId46"/>
    <p:sldId id="2147374988" r:id="rId47"/>
    <p:sldId id="2147374980" r:id="rId48"/>
    <p:sldId id="2147374981" r:id="rId49"/>
    <p:sldId id="2147374982" r:id="rId50"/>
    <p:sldId id="2147374983" r:id="rId51"/>
    <p:sldId id="2147374984" r:id="rId52"/>
    <p:sldId id="2147374985" r:id="rId53"/>
    <p:sldId id="2147374986" r:id="rId54"/>
    <p:sldId id="2147374987" r:id="rId55"/>
    <p:sldId id="267" r:id="rId56"/>
    <p:sldId id="2147374990" r:id="rId57"/>
    <p:sldId id="2147374991" r:id="rId58"/>
    <p:sldId id="2147374997" r:id="rId59"/>
    <p:sldId id="2147374993" r:id="rId60"/>
    <p:sldId id="285" r:id="rId6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B57B37-DA15-8ED4-AC2E-5223D7C34E9C}" name="Gloria Rocio Pereira Oviedo" initials="GP" userId="S::Gloria.Pereira@supersalud.gov.co::cd781748-d815-4d38-a60c-0365f83053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DCB3"/>
    <a:srgbClr val="32B4A8"/>
    <a:srgbClr val="32A896"/>
    <a:srgbClr val="2D2D2D"/>
    <a:srgbClr val="004E9A"/>
    <a:srgbClr val="4D4D4D"/>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3" autoAdjust="0"/>
    <p:restoredTop sz="96196" autoAdjust="0"/>
  </p:normalViewPr>
  <p:slideViewPr>
    <p:cSldViewPr>
      <p:cViewPr varScale="1">
        <p:scale>
          <a:sx n="106" d="100"/>
          <a:sy n="106" d="100"/>
        </p:scale>
        <p:origin x="546"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microsoft.com/office/2018/10/relationships/authors" Targe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https://supersalud-my.sharepoint.com/personal/gloria_diaz_supersalud_gov_co/Documents/0.%20SNS%202025/Monitoreo%20Planes/Monitoreo%20Indicadores%20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upersalud-my.sharepoint.com/personal/gloria_diaz_supersalud_gov_co/Documents/0.%20SNS%202025/Monitoreo%20Planes/Monitoreo%20Indicadores%202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CO" sz="1600" b="1" noProof="0"/>
              <a:t>Porcentaje cumplimiento PAG 2025</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'Analisis PAG'!$CU$5</c:f>
              <c:strCache>
                <c:ptCount val="1"/>
                <c:pt idx="0">
                  <c:v>porcentaje cumplimiento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'Analisis PAG'!$CT$6:$CT$19</c:f>
              <c:strCache>
                <c:ptCount val="14"/>
                <c:pt idx="0">
                  <c:v>DET</c:v>
                </c:pt>
                <c:pt idx="1">
                  <c:v>DFJC</c:v>
                </c:pt>
                <c:pt idx="2">
                  <c:v>OAP</c:v>
                </c:pt>
                <c:pt idx="3">
                  <c:v>OAC</c:v>
                </c:pt>
                <c:pt idx="4">
                  <c:v>OCI</c:v>
                </c:pt>
                <c:pt idx="5">
                  <c:v>DPSS</c:v>
                </c:pt>
                <c:pt idx="6">
                  <c:v>DPU</c:v>
                </c:pt>
                <c:pt idx="7">
                  <c:v>Oliq</c:v>
                </c:pt>
                <c:pt idx="8">
                  <c:v>DJ</c:v>
                </c:pt>
                <c:pt idx="9">
                  <c:v>DEAS</c:v>
                </c:pt>
                <c:pt idx="10">
                  <c:v>SG</c:v>
                </c:pt>
                <c:pt idx="11">
                  <c:v>DID</c:v>
                </c:pt>
                <c:pt idx="12">
                  <c:v>DOLTSGF</c:v>
                </c:pt>
                <c:pt idx="13">
                  <c:v>DIA</c:v>
                </c:pt>
              </c:strCache>
            </c:strRef>
          </c:cat>
          <c:val>
            <c:numRef>
              <c:f>'Analisis PAG'!$CU$6:$CU$19</c:f>
              <c:numCache>
                <c:formatCode>0%</c:formatCode>
                <c:ptCount val="14"/>
                <c:pt idx="0">
                  <c:v>1</c:v>
                </c:pt>
                <c:pt idx="1">
                  <c:v>1</c:v>
                </c:pt>
                <c:pt idx="2">
                  <c:v>1</c:v>
                </c:pt>
                <c:pt idx="3">
                  <c:v>1</c:v>
                </c:pt>
                <c:pt idx="4">
                  <c:v>1</c:v>
                </c:pt>
                <c:pt idx="5">
                  <c:v>0.999537037037037</c:v>
                </c:pt>
                <c:pt idx="6">
                  <c:v>0.99682080924855487</c:v>
                </c:pt>
                <c:pt idx="7">
                  <c:v>0.99104166666666671</c:v>
                </c:pt>
                <c:pt idx="8">
                  <c:v>0.98772101824469194</c:v>
                </c:pt>
                <c:pt idx="9">
                  <c:v>0.97217279411764701</c:v>
                </c:pt>
                <c:pt idx="10">
                  <c:v>0.97107557979314096</c:v>
                </c:pt>
                <c:pt idx="11">
                  <c:v>0.97</c:v>
                </c:pt>
                <c:pt idx="12">
                  <c:v>0.93003773908107035</c:v>
                </c:pt>
                <c:pt idx="13">
                  <c:v>0.88816007352929671</c:v>
                </c:pt>
              </c:numCache>
            </c:numRef>
          </c:val>
          <c:extLst>
            <c:ext xmlns:c16="http://schemas.microsoft.com/office/drawing/2014/chart" uri="{C3380CC4-5D6E-409C-BE32-E72D297353CC}">
              <c16:uniqueId val="{00000000-002C-4FAB-AD36-64340AE4EC0A}"/>
            </c:ext>
          </c:extLst>
        </c:ser>
        <c:dLbls>
          <c:showLegendKey val="0"/>
          <c:showVal val="1"/>
          <c:showCatName val="0"/>
          <c:showSerName val="0"/>
          <c:showPercent val="0"/>
          <c:showBubbleSize val="0"/>
        </c:dLbls>
        <c:gapWidth val="150"/>
        <c:overlap val="-25"/>
        <c:axId val="1190696480"/>
        <c:axId val="1190696960"/>
      </c:barChart>
      <c:catAx>
        <c:axId val="119069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190696960"/>
        <c:crosses val="autoZero"/>
        <c:auto val="1"/>
        <c:lblAlgn val="ctr"/>
        <c:lblOffset val="100"/>
        <c:noMultiLvlLbl val="0"/>
      </c:catAx>
      <c:valAx>
        <c:axId val="1190696960"/>
        <c:scaling>
          <c:orientation val="minMax"/>
        </c:scaling>
        <c:delete val="1"/>
        <c:axPos val="l"/>
        <c:numFmt formatCode="0%" sourceLinked="1"/>
        <c:majorTickMark val="none"/>
        <c:minorTickMark val="none"/>
        <c:tickLblPos val="nextTo"/>
        <c:crossAx val="11906964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n-lt"/>
                <a:ea typeface="+mn-ea"/>
                <a:cs typeface="+mn-cs"/>
              </a:defRPr>
            </a:pPr>
            <a:r>
              <a:rPr lang="es-CO" noProof="0" dirty="0"/>
              <a:t>Cumplimiento  PAG vigencia</a:t>
            </a:r>
            <a:r>
              <a:rPr lang="es-CO" baseline="0" noProof="0" dirty="0"/>
              <a:t> </a:t>
            </a:r>
            <a:r>
              <a:rPr lang="es-CO" noProof="0" dirty="0"/>
              <a:t>2025</a:t>
            </a:r>
          </a:p>
        </c:rich>
      </c:tx>
      <c:overlay val="0"/>
      <c:spPr>
        <a:noFill/>
        <a:ln>
          <a:noFill/>
        </a:ln>
        <a:effectLst/>
      </c:spPr>
      <c:txPr>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 cumplimiento PAG</c:v>
          </c:tx>
          <c:spPr>
            <a:gradFill>
              <a:gsLst>
                <a:gs pos="100000">
                  <a:schemeClr val="accent1">
                    <a:alpha val="0"/>
                  </a:schemeClr>
                </a:gs>
                <a:gs pos="50000">
                  <a:schemeClr val="accent1"/>
                </a:gs>
              </a:gsLst>
              <a:lin ang="5400000" scaled="0"/>
            </a:gradFill>
            <a:ln>
              <a:noFill/>
            </a:ln>
            <a:effectLst/>
            <a:sp3d/>
          </c:spPr>
          <c:invertIfNegative val="0"/>
          <c:dLbls>
            <c:dLbl>
              <c:idx val="0"/>
              <c:layout>
                <c:manualLayout>
                  <c:x val="3.1835205992509365E-2"/>
                  <c:y val="-2.6143790849673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F6-4396-864E-2A05654FBA02}"/>
                </c:ext>
              </c:extLst>
            </c:dLbl>
            <c:dLbl>
              <c:idx val="1"/>
              <c:layout>
                <c:manualLayout>
                  <c:x val="3.3707865168539325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F6-4396-864E-2A05654FBA02}"/>
                </c:ext>
              </c:extLst>
            </c:dLbl>
            <c:dLbl>
              <c:idx val="2"/>
              <c:layout>
                <c:manualLayout>
                  <c:x val="2.2471910112359481E-2"/>
                  <c:y val="-2.6143790849673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F6-4396-864E-2A05654FBA02}"/>
                </c:ext>
              </c:extLst>
            </c:dLbl>
            <c:dLbl>
              <c:idx val="3"/>
              <c:layout>
                <c:manualLayout>
                  <c:x val="5.0176235797226723E-3"/>
                  <c:y val="-5.0208918298712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F6-4396-864E-2A05654FBA02}"/>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'Graficas PAG'!$Y$53:$Y$56</c:f>
              <c:strCache>
                <c:ptCount val="4"/>
                <c:pt idx="0">
                  <c:v>TRIM I</c:v>
                </c:pt>
                <c:pt idx="1">
                  <c:v>TRIM II</c:v>
                </c:pt>
                <c:pt idx="2">
                  <c:v>TRIM III</c:v>
                </c:pt>
                <c:pt idx="3">
                  <c:v>TRIM IV</c:v>
                </c:pt>
              </c:strCache>
            </c:strRef>
          </c:cat>
          <c:val>
            <c:numRef>
              <c:f>'Graficas PAG'!$Z$53:$Z$56</c:f>
              <c:numCache>
                <c:formatCode>0.0%</c:formatCode>
                <c:ptCount val="4"/>
                <c:pt idx="0">
                  <c:v>0.97</c:v>
                </c:pt>
                <c:pt idx="1">
                  <c:v>0.98</c:v>
                </c:pt>
                <c:pt idx="2">
                  <c:v>0.94348202260203851</c:v>
                </c:pt>
                <c:pt idx="3">
                  <c:v>0.98054811213018522</c:v>
                </c:pt>
              </c:numCache>
            </c:numRef>
          </c:val>
          <c:extLst>
            <c:ext xmlns:c16="http://schemas.microsoft.com/office/drawing/2014/chart" uri="{C3380CC4-5D6E-409C-BE32-E72D297353CC}">
              <c16:uniqueId val="{00000003-7BF6-4396-864E-2A05654FBA02}"/>
            </c:ext>
          </c:extLst>
        </c:ser>
        <c:dLbls>
          <c:showLegendKey val="0"/>
          <c:showVal val="1"/>
          <c:showCatName val="0"/>
          <c:showSerName val="0"/>
          <c:showPercent val="0"/>
          <c:showBubbleSize val="0"/>
        </c:dLbls>
        <c:gapWidth val="150"/>
        <c:shape val="box"/>
        <c:axId val="390034816"/>
        <c:axId val="390039616"/>
        <c:axId val="0"/>
      </c:bar3DChart>
      <c:catAx>
        <c:axId val="390034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390039616"/>
        <c:crosses val="autoZero"/>
        <c:auto val="1"/>
        <c:lblAlgn val="ctr"/>
        <c:lblOffset val="100"/>
        <c:noMultiLvlLbl val="0"/>
      </c:catAx>
      <c:valAx>
        <c:axId val="390039616"/>
        <c:scaling>
          <c:orientation val="minMax"/>
        </c:scaling>
        <c:delete val="1"/>
        <c:axPos val="l"/>
        <c:numFmt formatCode="0.0%" sourceLinked="1"/>
        <c:majorTickMark val="none"/>
        <c:minorTickMark val="none"/>
        <c:tickLblPos val="nextTo"/>
        <c:crossAx val="390034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chart>
  <c:spPr>
    <a:noFill/>
    <a:ln>
      <a:noFill/>
    </a:ln>
    <a:effectLst/>
  </c:spPr>
  <c:txPr>
    <a:bodyPr/>
    <a:lstStyle/>
    <a:p>
      <a:pPr>
        <a:defRPr sz="1400" b="1"/>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550F11E-0627-47EB-9FCD-D4400B4C8C25}" type="datetimeFigureOut">
              <a:rPr lang="es-CO" smtClean="0"/>
              <a:t>23/02/2026</a:t>
            </a:fld>
            <a:endParaRPr lang="es-CO"/>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2A1C276-2B44-4FFB-9664-081CAC94C0FC}" type="slidenum">
              <a:rPr lang="es-CO" smtClean="0"/>
              <a:t>‹Nº›</a:t>
            </a:fld>
            <a:endParaRPr lang="es-CO"/>
          </a:p>
        </p:txBody>
      </p:sp>
    </p:spTree>
    <p:extLst>
      <p:ext uri="{BB962C8B-B14F-4D97-AF65-F5344CB8AC3E}">
        <p14:creationId xmlns:p14="http://schemas.microsoft.com/office/powerpoint/2010/main" val="334517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2A1C276-2B44-4FFB-9664-081CAC94C0FC}" type="slidenum">
              <a:rPr kumimoji="0" lang="es-CO"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s-C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764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8</a:t>
            </a:fld>
            <a:endParaRPr lang="es-CO"/>
          </a:p>
        </p:txBody>
      </p:sp>
    </p:spTree>
    <p:extLst>
      <p:ext uri="{BB962C8B-B14F-4D97-AF65-F5344CB8AC3E}">
        <p14:creationId xmlns:p14="http://schemas.microsoft.com/office/powerpoint/2010/main" val="386668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13</a:t>
            </a:fld>
            <a:endParaRPr lang="es-CO"/>
          </a:p>
        </p:txBody>
      </p:sp>
    </p:spTree>
    <p:extLst>
      <p:ext uri="{BB962C8B-B14F-4D97-AF65-F5344CB8AC3E}">
        <p14:creationId xmlns:p14="http://schemas.microsoft.com/office/powerpoint/2010/main" val="388333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81C36-B01D-DE10-18EC-52A35C0DFFF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4E2B03-1626-2ABC-8D75-91C97A44D42D}"/>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52D25193-FC68-3851-0964-526F36F3BF68}"/>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F250B300-B459-17A1-BF36-A36AE5245A5E}"/>
              </a:ext>
            </a:extLst>
          </p:cNvPr>
          <p:cNvSpPr>
            <a:spLocks noGrp="1"/>
          </p:cNvSpPr>
          <p:nvPr>
            <p:ph type="sldNum" sz="quarter" idx="5"/>
          </p:nvPr>
        </p:nvSpPr>
        <p:spPr/>
        <p:txBody>
          <a:bodyPr/>
          <a:lstStyle/>
          <a:p>
            <a:fld id="{1D26D53D-8CF2-44BD-B0DD-46A15F0D97C8}" type="slidenum">
              <a:rPr lang="es-CO" smtClean="0"/>
              <a:t>27</a:t>
            </a:fld>
            <a:endParaRPr lang="es-CO"/>
          </a:p>
        </p:txBody>
      </p:sp>
    </p:spTree>
    <p:extLst>
      <p:ext uri="{BB962C8B-B14F-4D97-AF65-F5344CB8AC3E}">
        <p14:creationId xmlns:p14="http://schemas.microsoft.com/office/powerpoint/2010/main" val="198515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D26D53D-8CF2-44BD-B0DD-46A15F0D97C8}" type="slidenum">
              <a:rPr lang="es-CO" smtClean="0"/>
              <a:t>49</a:t>
            </a:fld>
            <a:endParaRPr lang="es-CO"/>
          </a:p>
        </p:txBody>
      </p:sp>
    </p:spTree>
    <p:extLst>
      <p:ext uri="{BB962C8B-B14F-4D97-AF65-F5344CB8AC3E}">
        <p14:creationId xmlns:p14="http://schemas.microsoft.com/office/powerpoint/2010/main" val="390703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r>
              <a:rPr lang="es-ES" dirty="0"/>
              <a:t>Control interno: GM04: “Auditorías realizadas de acuerdo con el Plan Anual de Auditorias” se realizaron 2/4 auditorias para este trimestre.</a:t>
            </a:r>
          </a:p>
          <a:p>
            <a:r>
              <a:rPr lang="es-ES" dirty="0"/>
              <a:t>	   GM05: “Seguimientos y evaluaciones efectuadas al control institucional” se realizaron 9/13 seguimientos en este trimestre.</a:t>
            </a:r>
          </a:p>
          <a:p>
            <a:r>
              <a:rPr lang="es-ES" dirty="0"/>
              <a:t>OFI Liquidaciones: SE25 “Visitas de seguimiento de las liquidaciones No Ordenadas por la Superintendencia Nacional de Salud.” : la prioridad de las visitas de seguimiento y monitoreo de las entidades en liquidación , las visitas programadas en el año se realizaran en el segundo semestre.</a:t>
            </a:r>
          </a:p>
          <a:p>
            <a:endParaRPr lang="es-ES" dirty="0"/>
          </a:p>
          <a:p>
            <a:endParaRPr lang="es-ES" dirty="0"/>
          </a:p>
          <a:p>
            <a:endParaRPr lang="es-CO"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50</a:t>
            </a:fld>
            <a:endParaRPr lang="es-CO"/>
          </a:p>
        </p:txBody>
      </p:sp>
    </p:spTree>
    <p:extLst>
      <p:ext uri="{BB962C8B-B14F-4D97-AF65-F5344CB8AC3E}">
        <p14:creationId xmlns:p14="http://schemas.microsoft.com/office/powerpoint/2010/main" val="330457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D13B4-4EAB-F98F-9C7A-CEFC4CB64B3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9CC0ECB-D34F-DD46-3B4D-3EA194D181C6}"/>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62BF8E85-EA9A-61D5-D321-B4D7772D87D3}"/>
              </a:ext>
            </a:extLst>
          </p:cNvPr>
          <p:cNvSpPr>
            <a:spLocks noGrp="1"/>
          </p:cNvSpPr>
          <p:nvPr>
            <p:ph type="body" idx="1"/>
          </p:nvPr>
        </p:nvSpPr>
        <p:spPr/>
        <p:txBody>
          <a:bodyPr/>
          <a:lstStyle/>
          <a:p>
            <a:r>
              <a:rPr lang="es-ES" dirty="0"/>
              <a:t>Control interno: GM04: “Auditorías realizadas de acuerdo con el Plan Anual de Auditorias” se realizaron 2/4 auditorias para este trimestre.</a:t>
            </a:r>
          </a:p>
          <a:p>
            <a:r>
              <a:rPr lang="es-ES" dirty="0"/>
              <a:t>	   GM05: “Seguimientos y evaluaciones efectuadas al control institucional” se realizaron 9/13 seguimientos en este trimestre.</a:t>
            </a:r>
          </a:p>
          <a:p>
            <a:r>
              <a:rPr lang="es-ES" dirty="0"/>
              <a:t>OFI Liquidaciones: SE25 “Visitas de seguimiento de las liquidaciones No Ordenadas por la Superintendencia Nacional de Salud.” : la prioridad de las visitas de seguimiento y monitoreo de las entidades en liquidación , las visitas programadas en el año se realizaran en el segundo semestre.</a:t>
            </a:r>
          </a:p>
          <a:p>
            <a:endParaRPr lang="es-ES" dirty="0"/>
          </a:p>
          <a:p>
            <a:endParaRPr lang="es-ES" dirty="0"/>
          </a:p>
          <a:p>
            <a:endParaRPr lang="es-CO" dirty="0"/>
          </a:p>
        </p:txBody>
      </p:sp>
      <p:sp>
        <p:nvSpPr>
          <p:cNvPr id="4" name="Marcador de número de diapositiva 3">
            <a:extLst>
              <a:ext uri="{FF2B5EF4-FFF2-40B4-BE49-F238E27FC236}">
                <a16:creationId xmlns:a16="http://schemas.microsoft.com/office/drawing/2014/main" id="{216101C6-FED0-2710-BE65-B1EDADFD2CD3}"/>
              </a:ext>
            </a:extLst>
          </p:cNvPr>
          <p:cNvSpPr>
            <a:spLocks noGrp="1"/>
          </p:cNvSpPr>
          <p:nvPr>
            <p:ph type="sldNum" sz="quarter" idx="5"/>
          </p:nvPr>
        </p:nvSpPr>
        <p:spPr/>
        <p:txBody>
          <a:bodyPr/>
          <a:lstStyle/>
          <a:p>
            <a:fld id="{0B29318E-12CC-4D79-9C6C-58BB66AB95A2}" type="slidenum">
              <a:rPr lang="es-CO" smtClean="0"/>
              <a:t>51</a:t>
            </a:fld>
            <a:endParaRPr lang="es-CO"/>
          </a:p>
        </p:txBody>
      </p:sp>
    </p:spTree>
    <p:extLst>
      <p:ext uri="{BB962C8B-B14F-4D97-AF65-F5344CB8AC3E}">
        <p14:creationId xmlns:p14="http://schemas.microsoft.com/office/powerpoint/2010/main" val="131535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52</a:t>
            </a:fld>
            <a:endParaRPr lang="es-CO"/>
          </a:p>
        </p:txBody>
      </p:sp>
    </p:spTree>
    <p:extLst>
      <p:ext uri="{BB962C8B-B14F-4D97-AF65-F5344CB8AC3E}">
        <p14:creationId xmlns:p14="http://schemas.microsoft.com/office/powerpoint/2010/main" val="401750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09600" y="548633"/>
            <a:ext cx="10972800" cy="808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111244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44" b="0" i="0">
                <a:solidFill>
                  <a:srgbClr val="333333"/>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5027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D68AF-C95A-409C-8EC7-456E1F05128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FD082A-F087-4CC0-BE26-6B530631099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86B9B06-A3F0-4896-AA9B-8D2BF6891398}"/>
              </a:ext>
            </a:extLst>
          </p:cNvPr>
          <p:cNvSpPr>
            <a:spLocks noGrp="1"/>
          </p:cNvSpPr>
          <p:nvPr>
            <p:ph type="dt" sz="half" idx="10"/>
          </p:nvPr>
        </p:nvSpPr>
        <p:spPr/>
        <p:txBody>
          <a:bodyPr/>
          <a:lstStyle/>
          <a:p>
            <a:fld id="{D5E5A7C2-D416-41DE-8DBF-DC6157BD7E0A}" type="datetime1">
              <a:rPr lang="es-CO" smtClean="0"/>
              <a:t>23/02/2026</a:t>
            </a:fld>
            <a:endParaRPr lang="es-CO"/>
          </a:p>
        </p:txBody>
      </p:sp>
      <p:sp>
        <p:nvSpPr>
          <p:cNvPr id="5" name="Marcador de pie de página 4">
            <a:extLst>
              <a:ext uri="{FF2B5EF4-FFF2-40B4-BE49-F238E27FC236}">
                <a16:creationId xmlns:a16="http://schemas.microsoft.com/office/drawing/2014/main" id="{314B27D2-369F-4D5F-BB74-A6D59CB53AEC}"/>
              </a:ext>
            </a:extLst>
          </p:cNvPr>
          <p:cNvSpPr>
            <a:spLocks noGrp="1"/>
          </p:cNvSpPr>
          <p:nvPr>
            <p:ph type="ftr" sz="quarter" idx="11"/>
          </p:nvPr>
        </p:nvSpPr>
        <p:spPr/>
        <p:txBody>
          <a:bodyPr/>
          <a:lstStyle/>
          <a:p>
            <a:r>
              <a:rPr lang="es-ES"/>
              <a:t>1. Ejemplo de pie de página</a:t>
            </a:r>
            <a:endParaRPr lang="es-CO"/>
          </a:p>
        </p:txBody>
      </p:sp>
      <p:sp>
        <p:nvSpPr>
          <p:cNvPr id="6" name="Marcador de número de diapositiva 5">
            <a:extLst>
              <a:ext uri="{FF2B5EF4-FFF2-40B4-BE49-F238E27FC236}">
                <a16:creationId xmlns:a16="http://schemas.microsoft.com/office/drawing/2014/main" id="{E6ED678C-96B3-4629-A88A-61317E55DE59}"/>
              </a:ext>
            </a:extLst>
          </p:cNvPr>
          <p:cNvSpPr>
            <a:spLocks noGrp="1"/>
          </p:cNvSpPr>
          <p:nvPr>
            <p:ph type="sldNum" sz="quarter" idx="12"/>
          </p:nvPr>
        </p:nvSpPr>
        <p:spPr/>
        <p:txBody>
          <a:bodyPr/>
          <a:lstStyle/>
          <a:p>
            <a:fld id="{19714239-EA2D-4D81-98EF-F3957B59CE4C}" type="slidenum">
              <a:rPr lang="es-CO" smtClean="0"/>
              <a:t>‹Nº›</a:t>
            </a:fld>
            <a:endParaRPr lang="es-CO"/>
          </a:p>
        </p:txBody>
      </p:sp>
    </p:spTree>
    <p:extLst>
      <p:ext uri="{BB962C8B-B14F-4D97-AF65-F5344CB8AC3E}">
        <p14:creationId xmlns:p14="http://schemas.microsoft.com/office/powerpoint/2010/main" val="144220384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45" b="1"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7723573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517989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6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099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8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677973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22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80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23/02/2026</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39920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89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64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96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7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svg"/><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sv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356360"/>
          </a:xfrm>
          <a:custGeom>
            <a:avLst/>
            <a:gdLst/>
            <a:ahLst/>
            <a:cxnLst/>
            <a:rect l="l" t="t" r="r" b="b"/>
            <a:pathLst>
              <a:path w="12192000" h="1356360">
                <a:moveTo>
                  <a:pt x="12192000" y="0"/>
                </a:moveTo>
                <a:lnTo>
                  <a:pt x="0" y="0"/>
                </a:lnTo>
                <a:lnTo>
                  <a:pt x="0" y="1356233"/>
                </a:lnTo>
                <a:lnTo>
                  <a:pt x="12192000" y="1356233"/>
                </a:lnTo>
                <a:lnTo>
                  <a:pt x="12192000" y="0"/>
                </a:lnTo>
                <a:close/>
              </a:path>
            </a:pathLst>
          </a:custGeom>
          <a:solidFill>
            <a:srgbClr val="31B4A8"/>
          </a:solidFill>
        </p:spPr>
        <p:txBody>
          <a:bodyPr wrap="square" lIns="0" tIns="0" rIns="0" bIns="0" rtlCol="0"/>
          <a:lstStyle/>
          <a:p>
            <a:endParaRPr/>
          </a:p>
        </p:txBody>
      </p:sp>
      <p:sp>
        <p:nvSpPr>
          <p:cNvPr id="17" name="bg object 17"/>
          <p:cNvSpPr/>
          <p:nvPr/>
        </p:nvSpPr>
        <p:spPr>
          <a:xfrm>
            <a:off x="10741873" y="167730"/>
            <a:ext cx="518795" cy="544830"/>
          </a:xfrm>
          <a:custGeom>
            <a:avLst/>
            <a:gdLst/>
            <a:ahLst/>
            <a:cxnLst/>
            <a:rect l="l" t="t" r="r" b="b"/>
            <a:pathLst>
              <a:path w="518795" h="544830">
                <a:moveTo>
                  <a:pt x="272622" y="543559"/>
                </a:moveTo>
                <a:lnTo>
                  <a:pt x="244366" y="543559"/>
                </a:lnTo>
                <a:lnTo>
                  <a:pt x="245485" y="544829"/>
                </a:lnTo>
                <a:lnTo>
                  <a:pt x="267951" y="544829"/>
                </a:lnTo>
                <a:lnTo>
                  <a:pt x="272622" y="543559"/>
                </a:lnTo>
                <a:close/>
              </a:path>
              <a:path w="518795" h="544830">
                <a:moveTo>
                  <a:pt x="242195" y="528319"/>
                </a:moveTo>
                <a:lnTo>
                  <a:pt x="238676" y="528319"/>
                </a:lnTo>
                <a:lnTo>
                  <a:pt x="238577" y="530859"/>
                </a:lnTo>
                <a:lnTo>
                  <a:pt x="238478" y="537209"/>
                </a:lnTo>
                <a:lnTo>
                  <a:pt x="238610" y="539749"/>
                </a:lnTo>
                <a:lnTo>
                  <a:pt x="238676" y="541019"/>
                </a:lnTo>
                <a:lnTo>
                  <a:pt x="240584" y="542289"/>
                </a:lnTo>
                <a:lnTo>
                  <a:pt x="244037" y="543559"/>
                </a:lnTo>
                <a:lnTo>
                  <a:pt x="273971" y="543559"/>
                </a:lnTo>
                <a:lnTo>
                  <a:pt x="275319" y="542289"/>
                </a:lnTo>
                <a:lnTo>
                  <a:pt x="277227" y="541019"/>
                </a:lnTo>
                <a:lnTo>
                  <a:pt x="278543" y="539749"/>
                </a:lnTo>
                <a:lnTo>
                  <a:pt x="279332" y="537209"/>
                </a:lnTo>
                <a:lnTo>
                  <a:pt x="279464" y="535939"/>
                </a:lnTo>
                <a:lnTo>
                  <a:pt x="279541" y="534669"/>
                </a:lnTo>
                <a:lnTo>
                  <a:pt x="241603" y="534669"/>
                </a:lnTo>
                <a:lnTo>
                  <a:pt x="241702" y="532129"/>
                </a:lnTo>
                <a:lnTo>
                  <a:pt x="241784" y="530859"/>
                </a:lnTo>
                <a:lnTo>
                  <a:pt x="241866" y="529589"/>
                </a:lnTo>
                <a:lnTo>
                  <a:pt x="242195" y="528319"/>
                </a:lnTo>
                <a:close/>
              </a:path>
              <a:path w="518795" h="544830">
                <a:moveTo>
                  <a:pt x="272392" y="529589"/>
                </a:moveTo>
                <a:lnTo>
                  <a:pt x="245518" y="529589"/>
                </a:lnTo>
                <a:lnTo>
                  <a:pt x="245551" y="530859"/>
                </a:lnTo>
                <a:lnTo>
                  <a:pt x="245320" y="532129"/>
                </a:lnTo>
                <a:lnTo>
                  <a:pt x="244893" y="533399"/>
                </a:lnTo>
                <a:lnTo>
                  <a:pt x="243511" y="534669"/>
                </a:lnTo>
                <a:lnTo>
                  <a:pt x="274201" y="534669"/>
                </a:lnTo>
                <a:lnTo>
                  <a:pt x="272885" y="532129"/>
                </a:lnTo>
                <a:lnTo>
                  <a:pt x="272392" y="529589"/>
                </a:lnTo>
                <a:close/>
              </a:path>
              <a:path w="518795" h="544830">
                <a:moveTo>
                  <a:pt x="233906" y="506729"/>
                </a:moveTo>
                <a:lnTo>
                  <a:pt x="223775" y="506729"/>
                </a:lnTo>
                <a:lnTo>
                  <a:pt x="223841" y="507999"/>
                </a:lnTo>
                <a:lnTo>
                  <a:pt x="223282" y="511809"/>
                </a:lnTo>
                <a:lnTo>
                  <a:pt x="223183" y="513079"/>
                </a:lnTo>
                <a:lnTo>
                  <a:pt x="223084" y="514349"/>
                </a:lnTo>
                <a:lnTo>
                  <a:pt x="222459" y="519429"/>
                </a:lnTo>
                <a:lnTo>
                  <a:pt x="222262" y="520699"/>
                </a:lnTo>
                <a:lnTo>
                  <a:pt x="222141" y="521969"/>
                </a:lnTo>
                <a:lnTo>
                  <a:pt x="222021" y="523239"/>
                </a:lnTo>
                <a:lnTo>
                  <a:pt x="221900" y="524509"/>
                </a:lnTo>
                <a:lnTo>
                  <a:pt x="223117" y="525779"/>
                </a:lnTo>
                <a:lnTo>
                  <a:pt x="226999" y="527049"/>
                </a:lnTo>
                <a:lnTo>
                  <a:pt x="228249" y="528319"/>
                </a:lnTo>
                <a:lnTo>
                  <a:pt x="275221" y="528319"/>
                </a:lnTo>
                <a:lnTo>
                  <a:pt x="275780" y="530859"/>
                </a:lnTo>
                <a:lnTo>
                  <a:pt x="276175" y="532129"/>
                </a:lnTo>
                <a:lnTo>
                  <a:pt x="276076" y="533399"/>
                </a:lnTo>
                <a:lnTo>
                  <a:pt x="275977" y="534669"/>
                </a:lnTo>
                <a:lnTo>
                  <a:pt x="279541" y="534669"/>
                </a:lnTo>
                <a:lnTo>
                  <a:pt x="279617" y="533399"/>
                </a:lnTo>
                <a:lnTo>
                  <a:pt x="279694" y="532129"/>
                </a:lnTo>
                <a:lnTo>
                  <a:pt x="278609" y="528319"/>
                </a:lnTo>
                <a:lnTo>
                  <a:pt x="278576" y="527049"/>
                </a:lnTo>
                <a:lnTo>
                  <a:pt x="294069" y="527049"/>
                </a:lnTo>
                <a:lnTo>
                  <a:pt x="294420" y="525779"/>
                </a:lnTo>
                <a:lnTo>
                  <a:pt x="232525" y="525779"/>
                </a:lnTo>
                <a:lnTo>
                  <a:pt x="229301" y="524509"/>
                </a:lnTo>
                <a:lnTo>
                  <a:pt x="227229" y="524509"/>
                </a:lnTo>
                <a:lnTo>
                  <a:pt x="225782" y="523239"/>
                </a:lnTo>
                <a:lnTo>
                  <a:pt x="225354" y="521969"/>
                </a:lnTo>
                <a:lnTo>
                  <a:pt x="225880" y="519429"/>
                </a:lnTo>
                <a:lnTo>
                  <a:pt x="226604" y="518159"/>
                </a:lnTo>
                <a:lnTo>
                  <a:pt x="228643" y="516889"/>
                </a:lnTo>
                <a:lnTo>
                  <a:pt x="229795" y="516889"/>
                </a:lnTo>
                <a:lnTo>
                  <a:pt x="230946" y="515619"/>
                </a:lnTo>
                <a:lnTo>
                  <a:pt x="234071" y="515619"/>
                </a:lnTo>
                <a:lnTo>
                  <a:pt x="235518" y="514349"/>
                </a:lnTo>
                <a:lnTo>
                  <a:pt x="226538" y="514349"/>
                </a:lnTo>
                <a:lnTo>
                  <a:pt x="226406" y="513079"/>
                </a:lnTo>
                <a:lnTo>
                  <a:pt x="226538" y="511809"/>
                </a:lnTo>
                <a:lnTo>
                  <a:pt x="227262" y="507999"/>
                </a:lnTo>
                <a:lnTo>
                  <a:pt x="235255" y="507999"/>
                </a:lnTo>
                <a:lnTo>
                  <a:pt x="233906" y="506729"/>
                </a:lnTo>
                <a:close/>
              </a:path>
              <a:path w="518795" h="544830">
                <a:moveTo>
                  <a:pt x="273971" y="528319"/>
                </a:moveTo>
                <a:lnTo>
                  <a:pt x="244827" y="528319"/>
                </a:lnTo>
                <a:lnTo>
                  <a:pt x="245156" y="529589"/>
                </a:lnTo>
                <a:lnTo>
                  <a:pt x="273214" y="529589"/>
                </a:lnTo>
                <a:lnTo>
                  <a:pt x="273971" y="528319"/>
                </a:lnTo>
                <a:close/>
              </a:path>
              <a:path w="518795" h="544830">
                <a:moveTo>
                  <a:pt x="294069" y="527049"/>
                </a:moveTo>
                <a:lnTo>
                  <a:pt x="286372" y="527049"/>
                </a:lnTo>
                <a:lnTo>
                  <a:pt x="288148" y="528319"/>
                </a:lnTo>
                <a:lnTo>
                  <a:pt x="292161" y="528319"/>
                </a:lnTo>
                <a:lnTo>
                  <a:pt x="294069" y="527049"/>
                </a:lnTo>
                <a:close/>
              </a:path>
              <a:path w="518795" h="544830">
                <a:moveTo>
                  <a:pt x="203825" y="417829"/>
                </a:moveTo>
                <a:lnTo>
                  <a:pt x="231933" y="447159"/>
                </a:lnTo>
                <a:lnTo>
                  <a:pt x="232197" y="447159"/>
                </a:lnTo>
                <a:lnTo>
                  <a:pt x="232363" y="447706"/>
                </a:lnTo>
                <a:lnTo>
                  <a:pt x="233101" y="448515"/>
                </a:lnTo>
                <a:lnTo>
                  <a:pt x="238018" y="452119"/>
                </a:lnTo>
                <a:lnTo>
                  <a:pt x="243445" y="455929"/>
                </a:lnTo>
                <a:lnTo>
                  <a:pt x="249103" y="459739"/>
                </a:lnTo>
                <a:lnTo>
                  <a:pt x="248998" y="463549"/>
                </a:lnTo>
                <a:lnTo>
                  <a:pt x="248893" y="467359"/>
                </a:lnTo>
                <a:lnTo>
                  <a:pt x="248789" y="471169"/>
                </a:lnTo>
                <a:lnTo>
                  <a:pt x="248289" y="482599"/>
                </a:lnTo>
                <a:lnTo>
                  <a:pt x="247756" y="491489"/>
                </a:lnTo>
                <a:lnTo>
                  <a:pt x="247343" y="497839"/>
                </a:lnTo>
                <a:lnTo>
                  <a:pt x="247256" y="499109"/>
                </a:lnTo>
                <a:lnTo>
                  <a:pt x="247170" y="500379"/>
                </a:lnTo>
                <a:lnTo>
                  <a:pt x="247083" y="501649"/>
                </a:lnTo>
                <a:lnTo>
                  <a:pt x="246996" y="502919"/>
                </a:lnTo>
                <a:lnTo>
                  <a:pt x="246909" y="504189"/>
                </a:lnTo>
                <a:lnTo>
                  <a:pt x="246822" y="505459"/>
                </a:lnTo>
                <a:lnTo>
                  <a:pt x="246735" y="506729"/>
                </a:lnTo>
                <a:lnTo>
                  <a:pt x="246645" y="507999"/>
                </a:lnTo>
                <a:lnTo>
                  <a:pt x="246555" y="509269"/>
                </a:lnTo>
                <a:lnTo>
                  <a:pt x="246466" y="510539"/>
                </a:lnTo>
                <a:lnTo>
                  <a:pt x="246376" y="511809"/>
                </a:lnTo>
                <a:lnTo>
                  <a:pt x="246286" y="513079"/>
                </a:lnTo>
                <a:lnTo>
                  <a:pt x="246196" y="514349"/>
                </a:lnTo>
                <a:lnTo>
                  <a:pt x="246107" y="515619"/>
                </a:lnTo>
                <a:lnTo>
                  <a:pt x="246017" y="516889"/>
                </a:lnTo>
                <a:lnTo>
                  <a:pt x="245927" y="518159"/>
                </a:lnTo>
                <a:lnTo>
                  <a:pt x="245838" y="519429"/>
                </a:lnTo>
                <a:lnTo>
                  <a:pt x="245748" y="520699"/>
                </a:lnTo>
                <a:lnTo>
                  <a:pt x="245222" y="524509"/>
                </a:lnTo>
                <a:lnTo>
                  <a:pt x="238742" y="524509"/>
                </a:lnTo>
                <a:lnTo>
                  <a:pt x="235715" y="525779"/>
                </a:lnTo>
                <a:lnTo>
                  <a:pt x="271635" y="525779"/>
                </a:lnTo>
                <a:lnTo>
                  <a:pt x="271504" y="524509"/>
                </a:lnTo>
                <a:lnTo>
                  <a:pt x="271377" y="520699"/>
                </a:lnTo>
                <a:lnTo>
                  <a:pt x="271250" y="516889"/>
                </a:lnTo>
                <a:lnTo>
                  <a:pt x="271134" y="514349"/>
                </a:lnTo>
                <a:lnTo>
                  <a:pt x="271060" y="513079"/>
                </a:lnTo>
                <a:lnTo>
                  <a:pt x="270986" y="511809"/>
                </a:lnTo>
                <a:lnTo>
                  <a:pt x="270865" y="509269"/>
                </a:lnTo>
                <a:lnTo>
                  <a:pt x="270773" y="506729"/>
                </a:lnTo>
                <a:lnTo>
                  <a:pt x="270681" y="504189"/>
                </a:lnTo>
                <a:lnTo>
                  <a:pt x="270589" y="501649"/>
                </a:lnTo>
                <a:lnTo>
                  <a:pt x="270497" y="499109"/>
                </a:lnTo>
                <a:lnTo>
                  <a:pt x="270451" y="497839"/>
                </a:lnTo>
                <a:lnTo>
                  <a:pt x="270359" y="495299"/>
                </a:lnTo>
                <a:lnTo>
                  <a:pt x="269217" y="468629"/>
                </a:lnTo>
                <a:lnTo>
                  <a:pt x="269096" y="465875"/>
                </a:lnTo>
                <a:lnTo>
                  <a:pt x="268994" y="463549"/>
                </a:lnTo>
                <a:lnTo>
                  <a:pt x="268938" y="462279"/>
                </a:lnTo>
                <a:lnTo>
                  <a:pt x="258938" y="462279"/>
                </a:lnTo>
                <a:lnTo>
                  <a:pt x="257754" y="461009"/>
                </a:lnTo>
                <a:lnTo>
                  <a:pt x="257359" y="461009"/>
                </a:lnTo>
                <a:lnTo>
                  <a:pt x="248995" y="455929"/>
                </a:lnTo>
                <a:lnTo>
                  <a:pt x="224104" y="436879"/>
                </a:lnTo>
                <a:lnTo>
                  <a:pt x="223249" y="435609"/>
                </a:lnTo>
                <a:lnTo>
                  <a:pt x="222426" y="435609"/>
                </a:lnTo>
                <a:lnTo>
                  <a:pt x="220815" y="434339"/>
                </a:lnTo>
                <a:lnTo>
                  <a:pt x="220913" y="433069"/>
                </a:lnTo>
                <a:lnTo>
                  <a:pt x="221012" y="431799"/>
                </a:lnTo>
                <a:lnTo>
                  <a:pt x="217591" y="431799"/>
                </a:lnTo>
                <a:lnTo>
                  <a:pt x="217130" y="430529"/>
                </a:lnTo>
                <a:lnTo>
                  <a:pt x="216933" y="430529"/>
                </a:lnTo>
                <a:lnTo>
                  <a:pt x="207495" y="421639"/>
                </a:lnTo>
                <a:lnTo>
                  <a:pt x="203825" y="417829"/>
                </a:lnTo>
                <a:close/>
              </a:path>
              <a:path w="518795" h="544830">
                <a:moveTo>
                  <a:pt x="281174" y="523239"/>
                </a:moveTo>
                <a:lnTo>
                  <a:pt x="276536" y="523239"/>
                </a:lnTo>
                <a:lnTo>
                  <a:pt x="272293" y="525779"/>
                </a:lnTo>
                <a:lnTo>
                  <a:pt x="294420" y="525779"/>
                </a:lnTo>
                <a:lnTo>
                  <a:pt x="294770" y="524509"/>
                </a:lnTo>
                <a:lnTo>
                  <a:pt x="286997" y="524509"/>
                </a:lnTo>
                <a:lnTo>
                  <a:pt x="281174" y="523239"/>
                </a:lnTo>
                <a:close/>
              </a:path>
              <a:path w="518795" h="544830">
                <a:moveTo>
                  <a:pt x="312785" y="505459"/>
                </a:moveTo>
                <a:lnTo>
                  <a:pt x="283411" y="505459"/>
                </a:lnTo>
                <a:lnTo>
                  <a:pt x="281964" y="506729"/>
                </a:lnTo>
                <a:lnTo>
                  <a:pt x="280845" y="507999"/>
                </a:lnTo>
                <a:lnTo>
                  <a:pt x="278411" y="510539"/>
                </a:lnTo>
                <a:lnTo>
                  <a:pt x="278576" y="511809"/>
                </a:lnTo>
                <a:lnTo>
                  <a:pt x="281306" y="514349"/>
                </a:lnTo>
                <a:lnTo>
                  <a:pt x="282326" y="515619"/>
                </a:lnTo>
                <a:lnTo>
                  <a:pt x="286075" y="516889"/>
                </a:lnTo>
                <a:lnTo>
                  <a:pt x="288444" y="519429"/>
                </a:lnTo>
                <a:lnTo>
                  <a:pt x="290615" y="521969"/>
                </a:lnTo>
                <a:lnTo>
                  <a:pt x="290878" y="521969"/>
                </a:lnTo>
                <a:lnTo>
                  <a:pt x="291404" y="523239"/>
                </a:lnTo>
                <a:lnTo>
                  <a:pt x="290779" y="524509"/>
                </a:lnTo>
                <a:lnTo>
                  <a:pt x="294770" y="524509"/>
                </a:lnTo>
                <a:lnTo>
                  <a:pt x="295121" y="523239"/>
                </a:lnTo>
                <a:lnTo>
                  <a:pt x="295286" y="521969"/>
                </a:lnTo>
                <a:lnTo>
                  <a:pt x="295401" y="519429"/>
                </a:lnTo>
                <a:lnTo>
                  <a:pt x="295483" y="518159"/>
                </a:lnTo>
                <a:lnTo>
                  <a:pt x="291569" y="518159"/>
                </a:lnTo>
                <a:lnTo>
                  <a:pt x="289628" y="515619"/>
                </a:lnTo>
                <a:lnTo>
                  <a:pt x="287391" y="514349"/>
                </a:lnTo>
                <a:lnTo>
                  <a:pt x="284661" y="513079"/>
                </a:lnTo>
                <a:lnTo>
                  <a:pt x="283905" y="511809"/>
                </a:lnTo>
                <a:lnTo>
                  <a:pt x="282490" y="511809"/>
                </a:lnTo>
                <a:lnTo>
                  <a:pt x="282490" y="510539"/>
                </a:lnTo>
                <a:lnTo>
                  <a:pt x="283280" y="510539"/>
                </a:lnTo>
                <a:lnTo>
                  <a:pt x="283872" y="509269"/>
                </a:lnTo>
                <a:lnTo>
                  <a:pt x="284957" y="509269"/>
                </a:lnTo>
                <a:lnTo>
                  <a:pt x="286141" y="507999"/>
                </a:lnTo>
                <a:lnTo>
                  <a:pt x="292720" y="507999"/>
                </a:lnTo>
                <a:lnTo>
                  <a:pt x="293542" y="506729"/>
                </a:lnTo>
                <a:lnTo>
                  <a:pt x="312226" y="506729"/>
                </a:lnTo>
                <a:lnTo>
                  <a:pt x="312785" y="505459"/>
                </a:lnTo>
                <a:close/>
              </a:path>
              <a:path w="518795" h="544830">
                <a:moveTo>
                  <a:pt x="292950" y="507999"/>
                </a:moveTo>
                <a:lnTo>
                  <a:pt x="288740" y="507999"/>
                </a:lnTo>
                <a:lnTo>
                  <a:pt x="290352" y="510539"/>
                </a:lnTo>
                <a:lnTo>
                  <a:pt x="291503" y="514349"/>
                </a:lnTo>
                <a:lnTo>
                  <a:pt x="291536" y="518159"/>
                </a:lnTo>
                <a:lnTo>
                  <a:pt x="295483" y="518159"/>
                </a:lnTo>
                <a:lnTo>
                  <a:pt x="294924" y="514349"/>
                </a:lnTo>
                <a:lnTo>
                  <a:pt x="293213" y="509269"/>
                </a:lnTo>
                <a:lnTo>
                  <a:pt x="292950" y="507999"/>
                </a:lnTo>
                <a:close/>
              </a:path>
              <a:path w="518795" h="544830">
                <a:moveTo>
                  <a:pt x="237985" y="513079"/>
                </a:moveTo>
                <a:lnTo>
                  <a:pt x="228742" y="513079"/>
                </a:lnTo>
                <a:lnTo>
                  <a:pt x="226538" y="514349"/>
                </a:lnTo>
                <a:lnTo>
                  <a:pt x="237228" y="514349"/>
                </a:lnTo>
                <a:lnTo>
                  <a:pt x="237985" y="513079"/>
                </a:lnTo>
                <a:close/>
              </a:path>
              <a:path w="518795" h="544830">
                <a:moveTo>
                  <a:pt x="235255" y="507999"/>
                </a:moveTo>
                <a:lnTo>
                  <a:pt x="228117" y="507999"/>
                </a:lnTo>
                <a:lnTo>
                  <a:pt x="232262" y="509269"/>
                </a:lnTo>
                <a:lnTo>
                  <a:pt x="233610" y="510539"/>
                </a:lnTo>
                <a:lnTo>
                  <a:pt x="234663" y="511809"/>
                </a:lnTo>
                <a:lnTo>
                  <a:pt x="232294" y="511809"/>
                </a:lnTo>
                <a:lnTo>
                  <a:pt x="231702" y="513079"/>
                </a:lnTo>
                <a:lnTo>
                  <a:pt x="238446" y="513079"/>
                </a:lnTo>
                <a:lnTo>
                  <a:pt x="238774" y="511809"/>
                </a:lnTo>
                <a:lnTo>
                  <a:pt x="238610" y="510539"/>
                </a:lnTo>
                <a:lnTo>
                  <a:pt x="238051" y="510539"/>
                </a:lnTo>
                <a:lnTo>
                  <a:pt x="237590" y="509269"/>
                </a:lnTo>
                <a:lnTo>
                  <a:pt x="236965" y="509269"/>
                </a:lnTo>
                <a:lnTo>
                  <a:pt x="235255" y="507999"/>
                </a:lnTo>
                <a:close/>
              </a:path>
              <a:path w="518795" h="544830">
                <a:moveTo>
                  <a:pt x="223249" y="502919"/>
                </a:moveTo>
                <a:lnTo>
                  <a:pt x="205519" y="502919"/>
                </a:lnTo>
                <a:lnTo>
                  <a:pt x="205387" y="504189"/>
                </a:lnTo>
                <a:lnTo>
                  <a:pt x="205157" y="504189"/>
                </a:lnTo>
                <a:lnTo>
                  <a:pt x="205223" y="505459"/>
                </a:lnTo>
                <a:lnTo>
                  <a:pt x="215979" y="505459"/>
                </a:lnTo>
                <a:lnTo>
                  <a:pt x="222032" y="506729"/>
                </a:lnTo>
                <a:lnTo>
                  <a:pt x="232492" y="506729"/>
                </a:lnTo>
                <a:lnTo>
                  <a:pt x="228117" y="504189"/>
                </a:lnTo>
                <a:lnTo>
                  <a:pt x="223249" y="502919"/>
                </a:lnTo>
                <a:close/>
              </a:path>
              <a:path w="518795" h="544830">
                <a:moveTo>
                  <a:pt x="313015" y="504189"/>
                </a:moveTo>
                <a:lnTo>
                  <a:pt x="288345" y="504189"/>
                </a:lnTo>
                <a:lnTo>
                  <a:pt x="285812" y="505459"/>
                </a:lnTo>
                <a:lnTo>
                  <a:pt x="312917" y="505459"/>
                </a:lnTo>
                <a:lnTo>
                  <a:pt x="313015" y="504189"/>
                </a:lnTo>
                <a:close/>
              </a:path>
              <a:path w="518795" h="544830">
                <a:moveTo>
                  <a:pt x="311733" y="502919"/>
                </a:moveTo>
                <a:lnTo>
                  <a:pt x="304101" y="502919"/>
                </a:lnTo>
                <a:lnTo>
                  <a:pt x="298443" y="504189"/>
                </a:lnTo>
                <a:lnTo>
                  <a:pt x="312818" y="504189"/>
                </a:lnTo>
                <a:lnTo>
                  <a:pt x="311733" y="502919"/>
                </a:lnTo>
                <a:close/>
              </a:path>
              <a:path w="518795" h="544830">
                <a:moveTo>
                  <a:pt x="232443" y="452119"/>
                </a:moveTo>
                <a:lnTo>
                  <a:pt x="228643" y="452119"/>
                </a:lnTo>
                <a:lnTo>
                  <a:pt x="228347" y="453389"/>
                </a:lnTo>
                <a:lnTo>
                  <a:pt x="227985" y="454659"/>
                </a:lnTo>
                <a:lnTo>
                  <a:pt x="224564" y="464819"/>
                </a:lnTo>
                <a:lnTo>
                  <a:pt x="223380" y="468629"/>
                </a:lnTo>
                <a:lnTo>
                  <a:pt x="220290" y="476249"/>
                </a:lnTo>
                <a:lnTo>
                  <a:pt x="216547" y="483869"/>
                </a:lnTo>
                <a:lnTo>
                  <a:pt x="212075" y="492759"/>
                </a:lnTo>
                <a:lnTo>
                  <a:pt x="206111" y="502919"/>
                </a:lnTo>
                <a:lnTo>
                  <a:pt x="210223" y="502919"/>
                </a:lnTo>
                <a:lnTo>
                  <a:pt x="210321" y="501649"/>
                </a:lnTo>
                <a:lnTo>
                  <a:pt x="212756" y="497839"/>
                </a:lnTo>
                <a:lnTo>
                  <a:pt x="215519" y="492759"/>
                </a:lnTo>
                <a:lnTo>
                  <a:pt x="220711" y="483869"/>
                </a:lnTo>
                <a:lnTo>
                  <a:pt x="225407" y="473709"/>
                </a:lnTo>
                <a:lnTo>
                  <a:pt x="229419" y="462279"/>
                </a:lnTo>
                <a:lnTo>
                  <a:pt x="232443" y="452119"/>
                </a:lnTo>
                <a:close/>
              </a:path>
              <a:path w="518795" h="544830">
                <a:moveTo>
                  <a:pt x="289579" y="448515"/>
                </a:moveTo>
                <a:lnTo>
                  <a:pt x="285033" y="448515"/>
                </a:lnTo>
                <a:lnTo>
                  <a:pt x="285089" y="449579"/>
                </a:lnTo>
                <a:lnTo>
                  <a:pt x="285220" y="450849"/>
                </a:lnTo>
                <a:lnTo>
                  <a:pt x="285418" y="450849"/>
                </a:lnTo>
                <a:lnTo>
                  <a:pt x="287777" y="459739"/>
                </a:lnTo>
                <a:lnTo>
                  <a:pt x="302917" y="495299"/>
                </a:lnTo>
                <a:lnTo>
                  <a:pt x="311338" y="502919"/>
                </a:lnTo>
                <a:lnTo>
                  <a:pt x="310943" y="501649"/>
                </a:lnTo>
                <a:lnTo>
                  <a:pt x="309825" y="500379"/>
                </a:lnTo>
                <a:lnTo>
                  <a:pt x="309265" y="499109"/>
                </a:lnTo>
                <a:lnTo>
                  <a:pt x="306470" y="494029"/>
                </a:lnTo>
                <a:lnTo>
                  <a:pt x="305154" y="491489"/>
                </a:lnTo>
                <a:lnTo>
                  <a:pt x="300359" y="482599"/>
                </a:lnTo>
                <a:lnTo>
                  <a:pt x="296153" y="472439"/>
                </a:lnTo>
                <a:lnTo>
                  <a:pt x="292558" y="463549"/>
                </a:lnTo>
                <a:lnTo>
                  <a:pt x="289431" y="453389"/>
                </a:lnTo>
                <a:lnTo>
                  <a:pt x="289365" y="452119"/>
                </a:lnTo>
                <a:lnTo>
                  <a:pt x="295647" y="452119"/>
                </a:lnTo>
                <a:lnTo>
                  <a:pt x="289579" y="448515"/>
                </a:lnTo>
                <a:close/>
              </a:path>
              <a:path w="518795" h="544830">
                <a:moveTo>
                  <a:pt x="4210" y="172719"/>
                </a:moveTo>
                <a:lnTo>
                  <a:pt x="855" y="172719"/>
                </a:lnTo>
                <a:lnTo>
                  <a:pt x="361" y="173989"/>
                </a:lnTo>
                <a:lnTo>
                  <a:pt x="657" y="175259"/>
                </a:lnTo>
                <a:lnTo>
                  <a:pt x="953" y="175259"/>
                </a:lnTo>
                <a:lnTo>
                  <a:pt x="1400" y="176595"/>
                </a:lnTo>
                <a:lnTo>
                  <a:pt x="28683" y="208279"/>
                </a:lnTo>
                <a:lnTo>
                  <a:pt x="44011" y="209549"/>
                </a:lnTo>
                <a:lnTo>
                  <a:pt x="44011" y="210819"/>
                </a:lnTo>
                <a:lnTo>
                  <a:pt x="43781" y="213359"/>
                </a:lnTo>
                <a:lnTo>
                  <a:pt x="43666" y="214629"/>
                </a:lnTo>
                <a:lnTo>
                  <a:pt x="43551" y="215899"/>
                </a:lnTo>
                <a:lnTo>
                  <a:pt x="43452" y="217169"/>
                </a:lnTo>
                <a:lnTo>
                  <a:pt x="43353" y="218439"/>
                </a:lnTo>
                <a:lnTo>
                  <a:pt x="43255" y="219709"/>
                </a:lnTo>
                <a:lnTo>
                  <a:pt x="43134" y="220979"/>
                </a:lnTo>
                <a:lnTo>
                  <a:pt x="43013" y="222249"/>
                </a:lnTo>
                <a:lnTo>
                  <a:pt x="42893" y="223519"/>
                </a:lnTo>
                <a:lnTo>
                  <a:pt x="41664" y="240029"/>
                </a:lnTo>
                <a:lnTo>
                  <a:pt x="41778" y="293369"/>
                </a:lnTo>
                <a:lnTo>
                  <a:pt x="42202" y="299719"/>
                </a:lnTo>
                <a:lnTo>
                  <a:pt x="42832" y="307339"/>
                </a:lnTo>
                <a:lnTo>
                  <a:pt x="42959" y="308609"/>
                </a:lnTo>
                <a:lnTo>
                  <a:pt x="43085" y="309879"/>
                </a:lnTo>
                <a:lnTo>
                  <a:pt x="43212" y="311149"/>
                </a:lnTo>
                <a:lnTo>
                  <a:pt x="43339" y="312419"/>
                </a:lnTo>
                <a:lnTo>
                  <a:pt x="43465" y="313689"/>
                </a:lnTo>
                <a:lnTo>
                  <a:pt x="43592" y="314959"/>
                </a:lnTo>
                <a:lnTo>
                  <a:pt x="44487" y="321309"/>
                </a:lnTo>
                <a:lnTo>
                  <a:pt x="45524" y="328929"/>
                </a:lnTo>
                <a:lnTo>
                  <a:pt x="47739" y="341629"/>
                </a:lnTo>
                <a:lnTo>
                  <a:pt x="57563" y="378459"/>
                </a:lnTo>
                <a:lnTo>
                  <a:pt x="64241" y="396239"/>
                </a:lnTo>
                <a:lnTo>
                  <a:pt x="67906" y="405129"/>
                </a:lnTo>
                <a:lnTo>
                  <a:pt x="97761" y="445769"/>
                </a:lnTo>
                <a:lnTo>
                  <a:pt x="133651" y="468629"/>
                </a:lnTo>
                <a:lnTo>
                  <a:pt x="174883" y="473709"/>
                </a:lnTo>
                <a:lnTo>
                  <a:pt x="188875" y="471169"/>
                </a:lnTo>
                <a:lnTo>
                  <a:pt x="166803" y="471169"/>
                </a:lnTo>
                <a:lnTo>
                  <a:pt x="158580" y="469899"/>
                </a:lnTo>
                <a:lnTo>
                  <a:pt x="144374" y="467359"/>
                </a:lnTo>
                <a:lnTo>
                  <a:pt x="130809" y="463549"/>
                </a:lnTo>
                <a:lnTo>
                  <a:pt x="117800" y="455929"/>
                </a:lnTo>
                <a:lnTo>
                  <a:pt x="105428" y="447159"/>
                </a:lnTo>
                <a:lnTo>
                  <a:pt x="101345" y="444499"/>
                </a:lnTo>
                <a:lnTo>
                  <a:pt x="97957" y="440689"/>
                </a:lnTo>
                <a:lnTo>
                  <a:pt x="104799" y="440689"/>
                </a:lnTo>
                <a:lnTo>
                  <a:pt x="94404" y="435609"/>
                </a:lnTo>
                <a:lnTo>
                  <a:pt x="88484" y="430529"/>
                </a:lnTo>
                <a:lnTo>
                  <a:pt x="87924" y="430529"/>
                </a:lnTo>
                <a:lnTo>
                  <a:pt x="87497" y="429259"/>
                </a:lnTo>
                <a:lnTo>
                  <a:pt x="67369" y="394969"/>
                </a:lnTo>
                <a:lnTo>
                  <a:pt x="55212" y="358139"/>
                </a:lnTo>
                <a:lnTo>
                  <a:pt x="47561" y="318769"/>
                </a:lnTo>
                <a:lnTo>
                  <a:pt x="46048" y="304799"/>
                </a:lnTo>
                <a:lnTo>
                  <a:pt x="45924" y="303529"/>
                </a:lnTo>
                <a:lnTo>
                  <a:pt x="45327" y="295909"/>
                </a:lnTo>
                <a:lnTo>
                  <a:pt x="45250" y="294639"/>
                </a:lnTo>
                <a:lnTo>
                  <a:pt x="45174" y="293369"/>
                </a:lnTo>
                <a:lnTo>
                  <a:pt x="45097" y="292099"/>
                </a:lnTo>
                <a:lnTo>
                  <a:pt x="45035" y="240029"/>
                </a:lnTo>
                <a:lnTo>
                  <a:pt x="45195" y="237489"/>
                </a:lnTo>
                <a:lnTo>
                  <a:pt x="45276" y="236219"/>
                </a:lnTo>
                <a:lnTo>
                  <a:pt x="45586" y="232409"/>
                </a:lnTo>
                <a:lnTo>
                  <a:pt x="45689" y="231139"/>
                </a:lnTo>
                <a:lnTo>
                  <a:pt x="45792" y="229869"/>
                </a:lnTo>
                <a:lnTo>
                  <a:pt x="45896" y="228599"/>
                </a:lnTo>
                <a:lnTo>
                  <a:pt x="45999" y="227329"/>
                </a:lnTo>
                <a:lnTo>
                  <a:pt x="46102" y="226059"/>
                </a:lnTo>
                <a:lnTo>
                  <a:pt x="46206" y="224789"/>
                </a:lnTo>
                <a:lnTo>
                  <a:pt x="46309" y="223519"/>
                </a:lnTo>
                <a:lnTo>
                  <a:pt x="46412" y="222249"/>
                </a:lnTo>
                <a:lnTo>
                  <a:pt x="47491" y="210819"/>
                </a:lnTo>
                <a:lnTo>
                  <a:pt x="47611" y="209549"/>
                </a:lnTo>
                <a:lnTo>
                  <a:pt x="47731" y="208279"/>
                </a:lnTo>
                <a:lnTo>
                  <a:pt x="47850" y="207009"/>
                </a:lnTo>
                <a:lnTo>
                  <a:pt x="47970" y="205739"/>
                </a:lnTo>
                <a:lnTo>
                  <a:pt x="30492" y="205739"/>
                </a:lnTo>
                <a:lnTo>
                  <a:pt x="29702" y="204469"/>
                </a:lnTo>
                <a:lnTo>
                  <a:pt x="27203" y="201929"/>
                </a:lnTo>
                <a:lnTo>
                  <a:pt x="22038" y="195579"/>
                </a:lnTo>
                <a:lnTo>
                  <a:pt x="19009" y="191807"/>
                </a:lnTo>
                <a:lnTo>
                  <a:pt x="15624" y="187959"/>
                </a:lnTo>
                <a:lnTo>
                  <a:pt x="13848" y="185419"/>
                </a:lnTo>
                <a:lnTo>
                  <a:pt x="12006" y="184149"/>
                </a:lnTo>
                <a:lnTo>
                  <a:pt x="7927" y="179069"/>
                </a:lnTo>
                <a:lnTo>
                  <a:pt x="7730" y="179069"/>
                </a:lnTo>
                <a:lnTo>
                  <a:pt x="7565" y="177799"/>
                </a:lnTo>
                <a:lnTo>
                  <a:pt x="14927" y="177799"/>
                </a:lnTo>
                <a:lnTo>
                  <a:pt x="4506" y="173989"/>
                </a:lnTo>
                <a:lnTo>
                  <a:pt x="4210" y="172719"/>
                </a:lnTo>
                <a:close/>
              </a:path>
              <a:path w="518795" h="544830">
                <a:moveTo>
                  <a:pt x="295647" y="452119"/>
                </a:moveTo>
                <a:lnTo>
                  <a:pt x="289496" y="452119"/>
                </a:lnTo>
                <a:lnTo>
                  <a:pt x="290319" y="453389"/>
                </a:lnTo>
                <a:lnTo>
                  <a:pt x="296897" y="455929"/>
                </a:lnTo>
                <a:lnTo>
                  <a:pt x="302785" y="459739"/>
                </a:lnTo>
                <a:lnTo>
                  <a:pt x="308608" y="462279"/>
                </a:lnTo>
                <a:lnTo>
                  <a:pt x="318566" y="466111"/>
                </a:lnTo>
                <a:lnTo>
                  <a:pt x="337333" y="471169"/>
                </a:lnTo>
                <a:lnTo>
                  <a:pt x="346435" y="472439"/>
                </a:lnTo>
                <a:lnTo>
                  <a:pt x="354231" y="473709"/>
                </a:lnTo>
                <a:lnTo>
                  <a:pt x="361764" y="473709"/>
                </a:lnTo>
                <a:lnTo>
                  <a:pt x="368836" y="472439"/>
                </a:lnTo>
                <a:lnTo>
                  <a:pt x="376332" y="471170"/>
                </a:lnTo>
                <a:lnTo>
                  <a:pt x="380045" y="469900"/>
                </a:lnTo>
                <a:lnTo>
                  <a:pt x="349231" y="469899"/>
                </a:lnTo>
                <a:lnTo>
                  <a:pt x="339536" y="468629"/>
                </a:lnTo>
                <a:lnTo>
                  <a:pt x="329729" y="466111"/>
                </a:lnTo>
                <a:lnTo>
                  <a:pt x="319493" y="462279"/>
                </a:lnTo>
                <a:lnTo>
                  <a:pt x="309002" y="458469"/>
                </a:lnTo>
                <a:lnTo>
                  <a:pt x="302292" y="455929"/>
                </a:lnTo>
                <a:lnTo>
                  <a:pt x="295647" y="452119"/>
                </a:lnTo>
                <a:close/>
              </a:path>
              <a:path w="518795" h="544830">
                <a:moveTo>
                  <a:pt x="232363" y="447706"/>
                </a:moveTo>
                <a:lnTo>
                  <a:pt x="232583" y="448515"/>
                </a:lnTo>
                <a:lnTo>
                  <a:pt x="229133" y="448515"/>
                </a:lnTo>
                <a:lnTo>
                  <a:pt x="220453" y="453389"/>
                </a:lnTo>
                <a:lnTo>
                  <a:pt x="213644" y="458469"/>
                </a:lnTo>
                <a:lnTo>
                  <a:pt x="208841" y="461009"/>
                </a:lnTo>
                <a:lnTo>
                  <a:pt x="202072" y="463549"/>
                </a:lnTo>
                <a:lnTo>
                  <a:pt x="189053" y="468629"/>
                </a:lnTo>
                <a:lnTo>
                  <a:pt x="182691" y="469899"/>
                </a:lnTo>
                <a:lnTo>
                  <a:pt x="174895" y="471169"/>
                </a:lnTo>
                <a:lnTo>
                  <a:pt x="188875" y="471169"/>
                </a:lnTo>
                <a:lnTo>
                  <a:pt x="195439" y="469899"/>
                </a:lnTo>
                <a:lnTo>
                  <a:pt x="208566" y="464819"/>
                </a:lnTo>
                <a:lnTo>
                  <a:pt x="215223" y="461009"/>
                </a:lnTo>
                <a:lnTo>
                  <a:pt x="217821" y="459739"/>
                </a:lnTo>
                <a:lnTo>
                  <a:pt x="226341" y="453389"/>
                </a:lnTo>
                <a:lnTo>
                  <a:pt x="227920" y="453389"/>
                </a:lnTo>
                <a:lnTo>
                  <a:pt x="228643" y="452119"/>
                </a:lnTo>
                <a:lnTo>
                  <a:pt x="232443" y="452119"/>
                </a:lnTo>
                <a:lnTo>
                  <a:pt x="232821" y="450849"/>
                </a:lnTo>
                <a:lnTo>
                  <a:pt x="233018" y="449579"/>
                </a:lnTo>
                <a:lnTo>
                  <a:pt x="233101" y="448515"/>
                </a:lnTo>
                <a:lnTo>
                  <a:pt x="232363" y="447706"/>
                </a:lnTo>
                <a:close/>
              </a:path>
              <a:path w="518795" h="544830">
                <a:moveTo>
                  <a:pt x="426552" y="439420"/>
                </a:moveTo>
                <a:lnTo>
                  <a:pt x="421893" y="439420"/>
                </a:lnTo>
                <a:lnTo>
                  <a:pt x="412557" y="447706"/>
                </a:lnTo>
                <a:lnTo>
                  <a:pt x="411594" y="448515"/>
                </a:lnTo>
                <a:lnTo>
                  <a:pt x="401372" y="455930"/>
                </a:lnTo>
                <a:lnTo>
                  <a:pt x="390305" y="462280"/>
                </a:lnTo>
                <a:lnTo>
                  <a:pt x="379263" y="465875"/>
                </a:lnTo>
                <a:lnTo>
                  <a:pt x="371652" y="468630"/>
                </a:lnTo>
                <a:lnTo>
                  <a:pt x="364432" y="468629"/>
                </a:lnTo>
                <a:lnTo>
                  <a:pt x="356972" y="469899"/>
                </a:lnTo>
                <a:lnTo>
                  <a:pt x="380045" y="469900"/>
                </a:lnTo>
                <a:lnTo>
                  <a:pt x="415171" y="450850"/>
                </a:lnTo>
                <a:lnTo>
                  <a:pt x="422922" y="443230"/>
                </a:lnTo>
                <a:lnTo>
                  <a:pt x="426552" y="439420"/>
                </a:lnTo>
                <a:close/>
              </a:path>
              <a:path w="518795" h="544830">
                <a:moveTo>
                  <a:pt x="289167" y="420369"/>
                </a:moveTo>
                <a:lnTo>
                  <a:pt x="285582" y="420369"/>
                </a:lnTo>
                <a:lnTo>
                  <a:pt x="285023" y="421639"/>
                </a:lnTo>
                <a:lnTo>
                  <a:pt x="284266" y="424179"/>
                </a:lnTo>
                <a:lnTo>
                  <a:pt x="284793" y="425449"/>
                </a:lnTo>
                <a:lnTo>
                  <a:pt x="286536" y="426719"/>
                </a:lnTo>
                <a:lnTo>
                  <a:pt x="287062" y="427989"/>
                </a:lnTo>
                <a:lnTo>
                  <a:pt x="288806" y="427989"/>
                </a:lnTo>
                <a:lnTo>
                  <a:pt x="291404" y="429259"/>
                </a:lnTo>
                <a:lnTo>
                  <a:pt x="292358" y="430529"/>
                </a:lnTo>
                <a:lnTo>
                  <a:pt x="291273" y="434339"/>
                </a:lnTo>
                <a:lnTo>
                  <a:pt x="290944" y="434339"/>
                </a:lnTo>
                <a:lnTo>
                  <a:pt x="289891" y="438149"/>
                </a:lnTo>
                <a:lnTo>
                  <a:pt x="289595" y="438149"/>
                </a:lnTo>
                <a:lnTo>
                  <a:pt x="289135" y="440689"/>
                </a:lnTo>
                <a:lnTo>
                  <a:pt x="288608" y="440689"/>
                </a:lnTo>
                <a:lnTo>
                  <a:pt x="286865" y="441959"/>
                </a:lnTo>
                <a:lnTo>
                  <a:pt x="285944" y="443229"/>
                </a:lnTo>
                <a:lnTo>
                  <a:pt x="281865" y="445769"/>
                </a:lnTo>
                <a:lnTo>
                  <a:pt x="274234" y="452119"/>
                </a:lnTo>
                <a:lnTo>
                  <a:pt x="268247" y="455929"/>
                </a:lnTo>
                <a:lnTo>
                  <a:pt x="260649" y="462279"/>
                </a:lnTo>
                <a:lnTo>
                  <a:pt x="268938" y="462279"/>
                </a:lnTo>
                <a:lnTo>
                  <a:pt x="268938" y="459739"/>
                </a:lnTo>
                <a:lnTo>
                  <a:pt x="269629" y="459739"/>
                </a:lnTo>
                <a:lnTo>
                  <a:pt x="270319" y="458469"/>
                </a:lnTo>
                <a:lnTo>
                  <a:pt x="271043" y="458469"/>
                </a:lnTo>
                <a:lnTo>
                  <a:pt x="278606" y="453389"/>
                </a:lnTo>
                <a:lnTo>
                  <a:pt x="285503" y="447159"/>
                </a:lnTo>
                <a:lnTo>
                  <a:pt x="286759" y="446167"/>
                </a:lnTo>
                <a:lnTo>
                  <a:pt x="287351" y="445769"/>
                </a:lnTo>
                <a:lnTo>
                  <a:pt x="292178" y="441959"/>
                </a:lnTo>
                <a:lnTo>
                  <a:pt x="298279" y="436879"/>
                </a:lnTo>
                <a:lnTo>
                  <a:pt x="294134" y="436879"/>
                </a:lnTo>
                <a:lnTo>
                  <a:pt x="294825" y="434339"/>
                </a:lnTo>
                <a:lnTo>
                  <a:pt x="294924" y="433069"/>
                </a:lnTo>
                <a:lnTo>
                  <a:pt x="295582" y="429259"/>
                </a:lnTo>
                <a:lnTo>
                  <a:pt x="294529" y="427989"/>
                </a:lnTo>
                <a:lnTo>
                  <a:pt x="291503" y="425449"/>
                </a:lnTo>
                <a:lnTo>
                  <a:pt x="289299" y="425449"/>
                </a:lnTo>
                <a:lnTo>
                  <a:pt x="288937" y="424179"/>
                </a:lnTo>
                <a:lnTo>
                  <a:pt x="287852" y="424179"/>
                </a:lnTo>
                <a:lnTo>
                  <a:pt x="289167" y="420369"/>
                </a:lnTo>
                <a:close/>
              </a:path>
              <a:path w="518795" h="544830">
                <a:moveTo>
                  <a:pt x="156838" y="448515"/>
                </a:moveTo>
                <a:lnTo>
                  <a:pt x="113433" y="448515"/>
                </a:lnTo>
                <a:lnTo>
                  <a:pt x="133997" y="452119"/>
                </a:lnTo>
                <a:lnTo>
                  <a:pt x="141771" y="450849"/>
                </a:lnTo>
                <a:lnTo>
                  <a:pt x="147133" y="450849"/>
                </a:lnTo>
                <a:lnTo>
                  <a:pt x="156838" y="448515"/>
                </a:lnTo>
                <a:close/>
              </a:path>
              <a:path w="518795" h="544830">
                <a:moveTo>
                  <a:pt x="370005" y="447159"/>
                </a:moveTo>
                <a:lnTo>
                  <a:pt x="358096" y="447159"/>
                </a:lnTo>
                <a:lnTo>
                  <a:pt x="367882" y="449579"/>
                </a:lnTo>
                <a:lnTo>
                  <a:pt x="378621" y="450850"/>
                </a:lnTo>
                <a:lnTo>
                  <a:pt x="388889" y="450850"/>
                </a:lnTo>
                <a:lnTo>
                  <a:pt x="398767" y="449580"/>
                </a:lnTo>
                <a:lnTo>
                  <a:pt x="402780" y="448515"/>
                </a:lnTo>
                <a:lnTo>
                  <a:pt x="379108" y="448515"/>
                </a:lnTo>
                <a:lnTo>
                  <a:pt x="370005" y="447159"/>
                </a:lnTo>
                <a:close/>
              </a:path>
              <a:path w="518795" h="544830">
                <a:moveTo>
                  <a:pt x="104799" y="440689"/>
                </a:moveTo>
                <a:lnTo>
                  <a:pt x="97957" y="440689"/>
                </a:lnTo>
                <a:lnTo>
                  <a:pt x="102990" y="444499"/>
                </a:lnTo>
                <a:lnTo>
                  <a:pt x="107628" y="445769"/>
                </a:lnTo>
                <a:lnTo>
                  <a:pt x="112676" y="448515"/>
                </a:lnTo>
                <a:lnTo>
                  <a:pt x="125748" y="448515"/>
                </a:lnTo>
                <a:lnTo>
                  <a:pt x="114371" y="445769"/>
                </a:lnTo>
                <a:lnTo>
                  <a:pt x="109963" y="443229"/>
                </a:lnTo>
                <a:lnTo>
                  <a:pt x="104799" y="440689"/>
                </a:lnTo>
                <a:close/>
              </a:path>
              <a:path w="518795" h="544830">
                <a:moveTo>
                  <a:pt x="24012" y="133349"/>
                </a:moveTo>
                <a:lnTo>
                  <a:pt x="20361" y="133349"/>
                </a:lnTo>
                <a:lnTo>
                  <a:pt x="19867" y="134619"/>
                </a:lnTo>
                <a:lnTo>
                  <a:pt x="19933" y="135889"/>
                </a:lnTo>
                <a:lnTo>
                  <a:pt x="20558" y="135889"/>
                </a:lnTo>
                <a:lnTo>
                  <a:pt x="20920" y="137159"/>
                </a:lnTo>
                <a:lnTo>
                  <a:pt x="21413" y="137159"/>
                </a:lnTo>
                <a:lnTo>
                  <a:pt x="23716" y="139699"/>
                </a:lnTo>
                <a:lnTo>
                  <a:pt x="25953" y="143509"/>
                </a:lnTo>
                <a:lnTo>
                  <a:pt x="37860" y="157479"/>
                </a:lnTo>
                <a:lnTo>
                  <a:pt x="42630" y="163829"/>
                </a:lnTo>
                <a:lnTo>
                  <a:pt x="43814" y="165099"/>
                </a:lnTo>
                <a:lnTo>
                  <a:pt x="57563" y="165099"/>
                </a:lnTo>
                <a:lnTo>
                  <a:pt x="57448" y="170179"/>
                </a:lnTo>
                <a:lnTo>
                  <a:pt x="57374" y="171449"/>
                </a:lnTo>
                <a:lnTo>
                  <a:pt x="57300" y="172719"/>
                </a:lnTo>
                <a:lnTo>
                  <a:pt x="57226" y="173989"/>
                </a:lnTo>
                <a:lnTo>
                  <a:pt x="57152" y="175259"/>
                </a:lnTo>
                <a:lnTo>
                  <a:pt x="57074" y="176595"/>
                </a:lnTo>
                <a:lnTo>
                  <a:pt x="56952" y="179069"/>
                </a:lnTo>
                <a:lnTo>
                  <a:pt x="56846" y="181609"/>
                </a:lnTo>
                <a:lnTo>
                  <a:pt x="56741" y="184149"/>
                </a:lnTo>
                <a:lnTo>
                  <a:pt x="56642" y="186689"/>
                </a:lnTo>
                <a:lnTo>
                  <a:pt x="56544" y="189229"/>
                </a:lnTo>
                <a:lnTo>
                  <a:pt x="56444" y="191807"/>
                </a:lnTo>
                <a:lnTo>
                  <a:pt x="56346" y="194309"/>
                </a:lnTo>
                <a:lnTo>
                  <a:pt x="56248" y="195579"/>
                </a:lnTo>
                <a:lnTo>
                  <a:pt x="56149" y="198119"/>
                </a:lnTo>
                <a:lnTo>
                  <a:pt x="56050" y="199389"/>
                </a:lnTo>
                <a:lnTo>
                  <a:pt x="56017" y="201929"/>
                </a:lnTo>
                <a:lnTo>
                  <a:pt x="55853" y="203199"/>
                </a:lnTo>
                <a:lnTo>
                  <a:pt x="48551" y="203199"/>
                </a:lnTo>
                <a:lnTo>
                  <a:pt x="85885" y="226059"/>
                </a:lnTo>
                <a:lnTo>
                  <a:pt x="89503" y="228599"/>
                </a:lnTo>
                <a:lnTo>
                  <a:pt x="89635" y="228599"/>
                </a:lnTo>
                <a:lnTo>
                  <a:pt x="89694" y="255269"/>
                </a:lnTo>
                <a:lnTo>
                  <a:pt x="89809" y="260349"/>
                </a:lnTo>
                <a:lnTo>
                  <a:pt x="90037" y="266699"/>
                </a:lnTo>
                <a:lnTo>
                  <a:pt x="90128" y="269239"/>
                </a:lnTo>
                <a:lnTo>
                  <a:pt x="90214" y="270509"/>
                </a:lnTo>
                <a:lnTo>
                  <a:pt x="90300" y="271779"/>
                </a:lnTo>
                <a:lnTo>
                  <a:pt x="90386" y="273049"/>
                </a:lnTo>
                <a:lnTo>
                  <a:pt x="90472" y="274319"/>
                </a:lnTo>
                <a:lnTo>
                  <a:pt x="90558" y="275589"/>
                </a:lnTo>
                <a:lnTo>
                  <a:pt x="90643" y="276859"/>
                </a:lnTo>
                <a:lnTo>
                  <a:pt x="90729" y="278129"/>
                </a:lnTo>
                <a:lnTo>
                  <a:pt x="90815" y="279399"/>
                </a:lnTo>
                <a:lnTo>
                  <a:pt x="90901" y="280669"/>
                </a:lnTo>
                <a:lnTo>
                  <a:pt x="90987" y="281939"/>
                </a:lnTo>
                <a:lnTo>
                  <a:pt x="99069" y="328929"/>
                </a:lnTo>
                <a:lnTo>
                  <a:pt x="112594" y="368299"/>
                </a:lnTo>
                <a:lnTo>
                  <a:pt x="130785" y="405129"/>
                </a:lnTo>
                <a:lnTo>
                  <a:pt x="135479" y="412749"/>
                </a:lnTo>
                <a:lnTo>
                  <a:pt x="140143" y="420369"/>
                </a:lnTo>
                <a:lnTo>
                  <a:pt x="144856" y="426719"/>
                </a:lnTo>
                <a:lnTo>
                  <a:pt x="149699" y="431799"/>
                </a:lnTo>
                <a:lnTo>
                  <a:pt x="151804" y="434339"/>
                </a:lnTo>
                <a:lnTo>
                  <a:pt x="156277" y="439419"/>
                </a:lnTo>
                <a:lnTo>
                  <a:pt x="157330" y="439419"/>
                </a:lnTo>
                <a:lnTo>
                  <a:pt x="159896" y="441959"/>
                </a:lnTo>
                <a:lnTo>
                  <a:pt x="160356" y="443229"/>
                </a:lnTo>
                <a:lnTo>
                  <a:pt x="159731" y="443229"/>
                </a:lnTo>
                <a:lnTo>
                  <a:pt x="151860" y="447159"/>
                </a:lnTo>
                <a:lnTo>
                  <a:pt x="151457" y="447159"/>
                </a:lnTo>
                <a:lnTo>
                  <a:pt x="144190" y="448515"/>
                </a:lnTo>
                <a:lnTo>
                  <a:pt x="157104" y="448515"/>
                </a:lnTo>
                <a:lnTo>
                  <a:pt x="191686" y="425449"/>
                </a:lnTo>
                <a:lnTo>
                  <a:pt x="185684" y="425449"/>
                </a:lnTo>
                <a:lnTo>
                  <a:pt x="185421" y="424179"/>
                </a:lnTo>
                <a:lnTo>
                  <a:pt x="155877" y="387349"/>
                </a:lnTo>
                <a:lnTo>
                  <a:pt x="136323" y="341629"/>
                </a:lnTo>
                <a:lnTo>
                  <a:pt x="126554" y="300989"/>
                </a:lnTo>
                <a:lnTo>
                  <a:pt x="124023" y="281939"/>
                </a:lnTo>
                <a:lnTo>
                  <a:pt x="123915" y="280669"/>
                </a:lnTo>
                <a:lnTo>
                  <a:pt x="123186" y="271779"/>
                </a:lnTo>
                <a:lnTo>
                  <a:pt x="123087" y="270509"/>
                </a:lnTo>
                <a:lnTo>
                  <a:pt x="122989" y="269239"/>
                </a:lnTo>
                <a:lnTo>
                  <a:pt x="122890" y="267969"/>
                </a:lnTo>
                <a:lnTo>
                  <a:pt x="122702" y="262889"/>
                </a:lnTo>
                <a:lnTo>
                  <a:pt x="122608" y="260349"/>
                </a:lnTo>
                <a:lnTo>
                  <a:pt x="122528" y="250189"/>
                </a:lnTo>
                <a:lnTo>
                  <a:pt x="132413" y="250189"/>
                </a:lnTo>
                <a:lnTo>
                  <a:pt x="130746" y="241299"/>
                </a:lnTo>
                <a:lnTo>
                  <a:pt x="129773" y="232409"/>
                </a:lnTo>
                <a:lnTo>
                  <a:pt x="101805" y="232409"/>
                </a:lnTo>
                <a:lnTo>
                  <a:pt x="94799" y="228599"/>
                </a:lnTo>
                <a:lnTo>
                  <a:pt x="82431" y="220979"/>
                </a:lnTo>
                <a:lnTo>
                  <a:pt x="59340" y="205739"/>
                </a:lnTo>
                <a:lnTo>
                  <a:pt x="59437" y="203199"/>
                </a:lnTo>
                <a:lnTo>
                  <a:pt x="59535" y="200659"/>
                </a:lnTo>
                <a:lnTo>
                  <a:pt x="59632" y="198119"/>
                </a:lnTo>
                <a:lnTo>
                  <a:pt x="59730" y="195579"/>
                </a:lnTo>
                <a:lnTo>
                  <a:pt x="59827" y="193039"/>
                </a:lnTo>
                <a:lnTo>
                  <a:pt x="59933" y="190499"/>
                </a:lnTo>
                <a:lnTo>
                  <a:pt x="60038" y="187959"/>
                </a:lnTo>
                <a:lnTo>
                  <a:pt x="60144" y="185419"/>
                </a:lnTo>
                <a:lnTo>
                  <a:pt x="60250" y="182879"/>
                </a:lnTo>
                <a:lnTo>
                  <a:pt x="60355" y="180339"/>
                </a:lnTo>
                <a:lnTo>
                  <a:pt x="60482" y="177799"/>
                </a:lnTo>
                <a:lnTo>
                  <a:pt x="60609" y="175259"/>
                </a:lnTo>
                <a:lnTo>
                  <a:pt x="60736" y="172719"/>
                </a:lnTo>
                <a:lnTo>
                  <a:pt x="60863" y="170179"/>
                </a:lnTo>
                <a:lnTo>
                  <a:pt x="60926" y="168909"/>
                </a:lnTo>
                <a:lnTo>
                  <a:pt x="61003" y="167639"/>
                </a:lnTo>
                <a:lnTo>
                  <a:pt x="61081" y="166369"/>
                </a:lnTo>
                <a:lnTo>
                  <a:pt x="61177" y="164782"/>
                </a:lnTo>
                <a:lnTo>
                  <a:pt x="61235" y="163829"/>
                </a:lnTo>
                <a:lnTo>
                  <a:pt x="61312" y="162559"/>
                </a:lnTo>
                <a:lnTo>
                  <a:pt x="45656" y="162559"/>
                </a:lnTo>
                <a:lnTo>
                  <a:pt x="30969" y="143509"/>
                </a:lnTo>
                <a:lnTo>
                  <a:pt x="26051" y="138429"/>
                </a:lnTo>
                <a:lnTo>
                  <a:pt x="38321" y="138429"/>
                </a:lnTo>
                <a:lnTo>
                  <a:pt x="30777" y="135889"/>
                </a:lnTo>
                <a:lnTo>
                  <a:pt x="24012" y="133349"/>
                </a:lnTo>
                <a:close/>
              </a:path>
              <a:path w="518795" h="544830">
                <a:moveTo>
                  <a:pt x="231888" y="447159"/>
                </a:moveTo>
                <a:lnTo>
                  <a:pt x="230422" y="447159"/>
                </a:lnTo>
                <a:lnTo>
                  <a:pt x="229334" y="448515"/>
                </a:lnTo>
                <a:lnTo>
                  <a:pt x="232583" y="448515"/>
                </a:lnTo>
                <a:lnTo>
                  <a:pt x="232353" y="447706"/>
                </a:lnTo>
                <a:lnTo>
                  <a:pt x="231888" y="447159"/>
                </a:lnTo>
                <a:close/>
              </a:path>
              <a:path w="518795" h="544830">
                <a:moveTo>
                  <a:pt x="287842" y="447159"/>
                </a:moveTo>
                <a:lnTo>
                  <a:pt x="285638" y="447159"/>
                </a:lnTo>
                <a:lnTo>
                  <a:pt x="285184" y="448515"/>
                </a:lnTo>
                <a:lnTo>
                  <a:pt x="288474" y="448515"/>
                </a:lnTo>
                <a:lnTo>
                  <a:pt x="287842" y="447159"/>
                </a:lnTo>
                <a:close/>
              </a:path>
              <a:path w="518795" h="544830">
                <a:moveTo>
                  <a:pt x="473141" y="203200"/>
                </a:moveTo>
                <a:lnTo>
                  <a:pt x="470115" y="203200"/>
                </a:lnTo>
                <a:lnTo>
                  <a:pt x="470224" y="207010"/>
                </a:lnTo>
                <a:lnTo>
                  <a:pt x="470604" y="213360"/>
                </a:lnTo>
                <a:lnTo>
                  <a:pt x="471791" y="234950"/>
                </a:lnTo>
                <a:lnTo>
                  <a:pt x="471915" y="295910"/>
                </a:lnTo>
                <a:lnTo>
                  <a:pt x="471702" y="299720"/>
                </a:lnTo>
                <a:lnTo>
                  <a:pt x="471047" y="307340"/>
                </a:lnTo>
                <a:lnTo>
                  <a:pt x="470937" y="308610"/>
                </a:lnTo>
                <a:lnTo>
                  <a:pt x="464227" y="351790"/>
                </a:lnTo>
                <a:lnTo>
                  <a:pt x="452806" y="388620"/>
                </a:lnTo>
                <a:lnTo>
                  <a:pt x="431371" y="426720"/>
                </a:lnTo>
                <a:lnTo>
                  <a:pt x="417288" y="438150"/>
                </a:lnTo>
                <a:lnTo>
                  <a:pt x="410907" y="443230"/>
                </a:lnTo>
                <a:lnTo>
                  <a:pt x="403539" y="445770"/>
                </a:lnTo>
                <a:lnTo>
                  <a:pt x="384882" y="448515"/>
                </a:lnTo>
                <a:lnTo>
                  <a:pt x="402780" y="448515"/>
                </a:lnTo>
                <a:lnTo>
                  <a:pt x="407889" y="447159"/>
                </a:lnTo>
                <a:lnTo>
                  <a:pt x="408125" y="447159"/>
                </a:lnTo>
                <a:lnTo>
                  <a:pt x="412913" y="444500"/>
                </a:lnTo>
                <a:lnTo>
                  <a:pt x="417387" y="443230"/>
                </a:lnTo>
                <a:lnTo>
                  <a:pt x="417601" y="443230"/>
                </a:lnTo>
                <a:lnTo>
                  <a:pt x="421893" y="439420"/>
                </a:lnTo>
                <a:lnTo>
                  <a:pt x="446936" y="410210"/>
                </a:lnTo>
                <a:lnTo>
                  <a:pt x="461596" y="374650"/>
                </a:lnTo>
                <a:lnTo>
                  <a:pt x="471974" y="328930"/>
                </a:lnTo>
                <a:lnTo>
                  <a:pt x="474753" y="304800"/>
                </a:lnTo>
                <a:lnTo>
                  <a:pt x="474871" y="303530"/>
                </a:lnTo>
                <a:lnTo>
                  <a:pt x="475427" y="295910"/>
                </a:lnTo>
                <a:lnTo>
                  <a:pt x="475495" y="294640"/>
                </a:lnTo>
                <a:lnTo>
                  <a:pt x="475602" y="240030"/>
                </a:lnTo>
                <a:lnTo>
                  <a:pt x="475210" y="232410"/>
                </a:lnTo>
                <a:lnTo>
                  <a:pt x="475144" y="231140"/>
                </a:lnTo>
                <a:lnTo>
                  <a:pt x="475030" y="228917"/>
                </a:lnTo>
                <a:lnTo>
                  <a:pt x="474948" y="227330"/>
                </a:lnTo>
                <a:lnTo>
                  <a:pt x="474882" y="226060"/>
                </a:lnTo>
                <a:lnTo>
                  <a:pt x="474817" y="224790"/>
                </a:lnTo>
                <a:lnTo>
                  <a:pt x="474752" y="223520"/>
                </a:lnTo>
                <a:lnTo>
                  <a:pt x="474686" y="222250"/>
                </a:lnTo>
                <a:lnTo>
                  <a:pt x="474621" y="220980"/>
                </a:lnTo>
                <a:lnTo>
                  <a:pt x="474555" y="219710"/>
                </a:lnTo>
                <a:lnTo>
                  <a:pt x="474490" y="218440"/>
                </a:lnTo>
                <a:lnTo>
                  <a:pt x="474402" y="217170"/>
                </a:lnTo>
                <a:lnTo>
                  <a:pt x="474314" y="215900"/>
                </a:lnTo>
                <a:lnTo>
                  <a:pt x="474194" y="213360"/>
                </a:lnTo>
                <a:lnTo>
                  <a:pt x="474095" y="209550"/>
                </a:lnTo>
                <a:lnTo>
                  <a:pt x="489424" y="209550"/>
                </a:lnTo>
                <a:lnTo>
                  <a:pt x="490443" y="207010"/>
                </a:lnTo>
                <a:lnTo>
                  <a:pt x="491759" y="205740"/>
                </a:lnTo>
                <a:lnTo>
                  <a:pt x="473799" y="205740"/>
                </a:lnTo>
                <a:lnTo>
                  <a:pt x="473141" y="203200"/>
                </a:lnTo>
                <a:close/>
              </a:path>
              <a:path w="518795" h="544830">
                <a:moveTo>
                  <a:pt x="323804" y="417829"/>
                </a:moveTo>
                <a:lnTo>
                  <a:pt x="320383" y="417829"/>
                </a:lnTo>
                <a:lnTo>
                  <a:pt x="320449" y="419099"/>
                </a:lnTo>
                <a:lnTo>
                  <a:pt x="323772" y="422909"/>
                </a:lnTo>
                <a:lnTo>
                  <a:pt x="357913" y="447159"/>
                </a:lnTo>
                <a:lnTo>
                  <a:pt x="369601" y="447159"/>
                </a:lnTo>
                <a:lnTo>
                  <a:pt x="360711" y="444499"/>
                </a:lnTo>
                <a:lnTo>
                  <a:pt x="358244" y="444499"/>
                </a:lnTo>
                <a:lnTo>
                  <a:pt x="358408" y="443229"/>
                </a:lnTo>
                <a:lnTo>
                  <a:pt x="359330" y="443229"/>
                </a:lnTo>
                <a:lnTo>
                  <a:pt x="359428" y="441959"/>
                </a:lnTo>
                <a:lnTo>
                  <a:pt x="365086" y="436879"/>
                </a:lnTo>
                <a:lnTo>
                  <a:pt x="370415" y="430530"/>
                </a:lnTo>
                <a:lnTo>
                  <a:pt x="372865" y="426720"/>
                </a:lnTo>
                <a:lnTo>
                  <a:pt x="332225" y="426719"/>
                </a:lnTo>
                <a:lnTo>
                  <a:pt x="329561" y="424179"/>
                </a:lnTo>
                <a:lnTo>
                  <a:pt x="323804" y="417829"/>
                </a:lnTo>
                <a:close/>
              </a:path>
              <a:path w="518795" h="544830">
                <a:moveTo>
                  <a:pt x="356336" y="361949"/>
                </a:moveTo>
                <a:lnTo>
                  <a:pt x="352488" y="361949"/>
                </a:lnTo>
                <a:lnTo>
                  <a:pt x="352323" y="363219"/>
                </a:lnTo>
                <a:lnTo>
                  <a:pt x="348348" y="370839"/>
                </a:lnTo>
                <a:lnTo>
                  <a:pt x="344083" y="378459"/>
                </a:lnTo>
                <a:lnTo>
                  <a:pt x="339547" y="386079"/>
                </a:lnTo>
                <a:lnTo>
                  <a:pt x="334758" y="393699"/>
                </a:lnTo>
                <a:lnTo>
                  <a:pt x="324166" y="393699"/>
                </a:lnTo>
                <a:lnTo>
                  <a:pt x="326502" y="396239"/>
                </a:lnTo>
                <a:lnTo>
                  <a:pt x="328837" y="397509"/>
                </a:lnTo>
                <a:lnTo>
                  <a:pt x="331600" y="397509"/>
                </a:lnTo>
                <a:lnTo>
                  <a:pt x="325385" y="405129"/>
                </a:lnTo>
                <a:lnTo>
                  <a:pt x="314816" y="417829"/>
                </a:lnTo>
                <a:lnTo>
                  <a:pt x="303273" y="429259"/>
                </a:lnTo>
                <a:lnTo>
                  <a:pt x="294134" y="436879"/>
                </a:lnTo>
                <a:lnTo>
                  <a:pt x="298279" y="436879"/>
                </a:lnTo>
                <a:lnTo>
                  <a:pt x="303575" y="433069"/>
                </a:lnTo>
                <a:lnTo>
                  <a:pt x="308653" y="427989"/>
                </a:lnTo>
                <a:lnTo>
                  <a:pt x="313502" y="422909"/>
                </a:lnTo>
                <a:lnTo>
                  <a:pt x="318114" y="419099"/>
                </a:lnTo>
                <a:lnTo>
                  <a:pt x="318509" y="417829"/>
                </a:lnTo>
                <a:lnTo>
                  <a:pt x="323804" y="417829"/>
                </a:lnTo>
                <a:lnTo>
                  <a:pt x="322094" y="414019"/>
                </a:lnTo>
                <a:lnTo>
                  <a:pt x="345695" y="382269"/>
                </a:lnTo>
                <a:lnTo>
                  <a:pt x="355251" y="364489"/>
                </a:lnTo>
                <a:lnTo>
                  <a:pt x="356336" y="361949"/>
                </a:lnTo>
                <a:close/>
              </a:path>
              <a:path w="518795" h="544830">
                <a:moveTo>
                  <a:pt x="241570" y="407669"/>
                </a:moveTo>
                <a:lnTo>
                  <a:pt x="239202" y="408939"/>
                </a:lnTo>
                <a:lnTo>
                  <a:pt x="236998" y="410209"/>
                </a:lnTo>
                <a:lnTo>
                  <a:pt x="236406" y="411479"/>
                </a:lnTo>
                <a:lnTo>
                  <a:pt x="234696" y="412749"/>
                </a:lnTo>
                <a:lnTo>
                  <a:pt x="233906" y="414019"/>
                </a:lnTo>
                <a:lnTo>
                  <a:pt x="233807" y="416559"/>
                </a:lnTo>
                <a:lnTo>
                  <a:pt x="233643" y="417829"/>
                </a:lnTo>
                <a:lnTo>
                  <a:pt x="232755" y="419099"/>
                </a:lnTo>
                <a:lnTo>
                  <a:pt x="227229" y="419099"/>
                </a:lnTo>
                <a:lnTo>
                  <a:pt x="222821" y="422909"/>
                </a:lnTo>
                <a:lnTo>
                  <a:pt x="220650" y="424179"/>
                </a:lnTo>
                <a:lnTo>
                  <a:pt x="219104" y="426719"/>
                </a:lnTo>
                <a:lnTo>
                  <a:pt x="217953" y="430529"/>
                </a:lnTo>
                <a:lnTo>
                  <a:pt x="217723" y="430529"/>
                </a:lnTo>
                <a:lnTo>
                  <a:pt x="217591" y="431799"/>
                </a:lnTo>
                <a:lnTo>
                  <a:pt x="221012" y="431799"/>
                </a:lnTo>
                <a:lnTo>
                  <a:pt x="221111" y="430529"/>
                </a:lnTo>
                <a:lnTo>
                  <a:pt x="221209" y="429259"/>
                </a:lnTo>
                <a:lnTo>
                  <a:pt x="223676" y="425449"/>
                </a:lnTo>
                <a:lnTo>
                  <a:pt x="228413" y="422909"/>
                </a:lnTo>
                <a:lnTo>
                  <a:pt x="231965" y="422909"/>
                </a:lnTo>
                <a:lnTo>
                  <a:pt x="235189" y="421639"/>
                </a:lnTo>
                <a:lnTo>
                  <a:pt x="237064" y="419099"/>
                </a:lnTo>
                <a:lnTo>
                  <a:pt x="237146" y="417829"/>
                </a:lnTo>
                <a:lnTo>
                  <a:pt x="237228" y="416559"/>
                </a:lnTo>
                <a:lnTo>
                  <a:pt x="237360" y="415289"/>
                </a:lnTo>
                <a:lnTo>
                  <a:pt x="237985" y="414019"/>
                </a:lnTo>
                <a:lnTo>
                  <a:pt x="239038" y="412749"/>
                </a:lnTo>
                <a:lnTo>
                  <a:pt x="240485" y="411479"/>
                </a:lnTo>
                <a:lnTo>
                  <a:pt x="250188" y="411479"/>
                </a:lnTo>
                <a:lnTo>
                  <a:pt x="250978" y="410209"/>
                </a:lnTo>
                <a:lnTo>
                  <a:pt x="246340" y="410209"/>
                </a:lnTo>
                <a:lnTo>
                  <a:pt x="245353" y="408939"/>
                </a:lnTo>
                <a:lnTo>
                  <a:pt x="244103" y="408939"/>
                </a:lnTo>
                <a:lnTo>
                  <a:pt x="241570" y="407669"/>
                </a:lnTo>
                <a:close/>
              </a:path>
              <a:path w="518795" h="544830">
                <a:moveTo>
                  <a:pt x="428308" y="248920"/>
                </a:moveTo>
                <a:lnTo>
                  <a:pt x="395183" y="248920"/>
                </a:lnTo>
                <a:lnTo>
                  <a:pt x="395068" y="279400"/>
                </a:lnTo>
                <a:lnTo>
                  <a:pt x="394978" y="280670"/>
                </a:lnTo>
                <a:lnTo>
                  <a:pt x="387472" y="321310"/>
                </a:lnTo>
                <a:lnTo>
                  <a:pt x="373252" y="360680"/>
                </a:lnTo>
                <a:lnTo>
                  <a:pt x="355824" y="394969"/>
                </a:lnTo>
                <a:lnTo>
                  <a:pt x="332817" y="425449"/>
                </a:lnTo>
                <a:lnTo>
                  <a:pt x="332587" y="425449"/>
                </a:lnTo>
                <a:lnTo>
                  <a:pt x="332225" y="426719"/>
                </a:lnTo>
                <a:lnTo>
                  <a:pt x="372865" y="426720"/>
                </a:lnTo>
                <a:lnTo>
                  <a:pt x="375316" y="422910"/>
                </a:lnTo>
                <a:lnTo>
                  <a:pt x="382330" y="414020"/>
                </a:lnTo>
                <a:lnTo>
                  <a:pt x="406884" y="364490"/>
                </a:lnTo>
                <a:lnTo>
                  <a:pt x="421696" y="312420"/>
                </a:lnTo>
                <a:lnTo>
                  <a:pt x="426777" y="278130"/>
                </a:lnTo>
                <a:lnTo>
                  <a:pt x="426883" y="276860"/>
                </a:lnTo>
                <a:lnTo>
                  <a:pt x="426989" y="275590"/>
                </a:lnTo>
                <a:lnTo>
                  <a:pt x="427096" y="274320"/>
                </a:lnTo>
                <a:lnTo>
                  <a:pt x="427202" y="273050"/>
                </a:lnTo>
                <a:lnTo>
                  <a:pt x="427308" y="271780"/>
                </a:lnTo>
                <a:lnTo>
                  <a:pt x="427415" y="270510"/>
                </a:lnTo>
                <a:lnTo>
                  <a:pt x="427521" y="269240"/>
                </a:lnTo>
                <a:lnTo>
                  <a:pt x="427857" y="262890"/>
                </a:lnTo>
                <a:lnTo>
                  <a:pt x="427925" y="261620"/>
                </a:lnTo>
                <a:lnTo>
                  <a:pt x="427992" y="260350"/>
                </a:lnTo>
                <a:lnTo>
                  <a:pt x="428059" y="259080"/>
                </a:lnTo>
                <a:lnTo>
                  <a:pt x="428178" y="255270"/>
                </a:lnTo>
                <a:lnTo>
                  <a:pt x="428282" y="250190"/>
                </a:lnTo>
                <a:lnTo>
                  <a:pt x="428308" y="248920"/>
                </a:lnTo>
                <a:close/>
              </a:path>
              <a:path w="518795" h="544830">
                <a:moveTo>
                  <a:pt x="133416" y="252729"/>
                </a:moveTo>
                <a:lnTo>
                  <a:pt x="127627" y="252729"/>
                </a:lnTo>
                <a:lnTo>
                  <a:pt x="137265" y="259079"/>
                </a:lnTo>
                <a:lnTo>
                  <a:pt x="137659" y="260349"/>
                </a:lnTo>
                <a:lnTo>
                  <a:pt x="137725" y="261619"/>
                </a:lnTo>
                <a:lnTo>
                  <a:pt x="138208" y="266699"/>
                </a:lnTo>
                <a:lnTo>
                  <a:pt x="138328" y="267969"/>
                </a:lnTo>
                <a:lnTo>
                  <a:pt x="138449" y="269239"/>
                </a:lnTo>
                <a:lnTo>
                  <a:pt x="138570" y="270509"/>
                </a:lnTo>
                <a:lnTo>
                  <a:pt x="139719" y="280669"/>
                </a:lnTo>
                <a:lnTo>
                  <a:pt x="141171" y="290829"/>
                </a:lnTo>
                <a:lnTo>
                  <a:pt x="142922" y="300989"/>
                </a:lnTo>
                <a:lnTo>
                  <a:pt x="144559" y="308609"/>
                </a:lnTo>
                <a:lnTo>
                  <a:pt x="146417" y="317499"/>
                </a:lnTo>
                <a:lnTo>
                  <a:pt x="148510" y="325119"/>
                </a:lnTo>
                <a:lnTo>
                  <a:pt x="150850" y="334009"/>
                </a:lnTo>
                <a:lnTo>
                  <a:pt x="153155" y="341629"/>
                </a:lnTo>
                <a:lnTo>
                  <a:pt x="155648" y="347979"/>
                </a:lnTo>
                <a:lnTo>
                  <a:pt x="158431" y="355599"/>
                </a:lnTo>
                <a:lnTo>
                  <a:pt x="161606" y="363219"/>
                </a:lnTo>
                <a:lnTo>
                  <a:pt x="168776" y="377189"/>
                </a:lnTo>
                <a:lnTo>
                  <a:pt x="176684" y="389889"/>
                </a:lnTo>
                <a:lnTo>
                  <a:pt x="185498" y="402589"/>
                </a:lnTo>
                <a:lnTo>
                  <a:pt x="195388" y="414019"/>
                </a:lnTo>
                <a:lnTo>
                  <a:pt x="196144" y="415289"/>
                </a:lnTo>
                <a:lnTo>
                  <a:pt x="196572" y="415289"/>
                </a:lnTo>
                <a:lnTo>
                  <a:pt x="194960" y="417829"/>
                </a:lnTo>
                <a:lnTo>
                  <a:pt x="189598" y="422909"/>
                </a:lnTo>
                <a:lnTo>
                  <a:pt x="186671" y="425449"/>
                </a:lnTo>
                <a:lnTo>
                  <a:pt x="191686" y="425449"/>
                </a:lnTo>
                <a:lnTo>
                  <a:pt x="192851" y="424179"/>
                </a:lnTo>
                <a:lnTo>
                  <a:pt x="199006" y="417829"/>
                </a:lnTo>
                <a:lnTo>
                  <a:pt x="203825" y="417829"/>
                </a:lnTo>
                <a:lnTo>
                  <a:pt x="198932" y="412749"/>
                </a:lnTo>
                <a:lnTo>
                  <a:pt x="174484" y="379729"/>
                </a:lnTo>
                <a:lnTo>
                  <a:pt x="165751" y="363219"/>
                </a:lnTo>
                <a:lnTo>
                  <a:pt x="165290" y="363219"/>
                </a:lnTo>
                <a:lnTo>
                  <a:pt x="165257" y="361949"/>
                </a:lnTo>
                <a:lnTo>
                  <a:pt x="356336" y="361949"/>
                </a:lnTo>
                <a:lnTo>
                  <a:pt x="357422" y="359410"/>
                </a:lnTo>
                <a:lnTo>
                  <a:pt x="163777" y="359409"/>
                </a:lnTo>
                <a:lnTo>
                  <a:pt x="163612" y="358139"/>
                </a:lnTo>
                <a:lnTo>
                  <a:pt x="163119" y="358139"/>
                </a:lnTo>
                <a:lnTo>
                  <a:pt x="162856" y="356869"/>
                </a:lnTo>
                <a:lnTo>
                  <a:pt x="159014" y="347979"/>
                </a:lnTo>
                <a:lnTo>
                  <a:pt x="155710" y="337819"/>
                </a:lnTo>
                <a:lnTo>
                  <a:pt x="146076" y="299719"/>
                </a:lnTo>
                <a:lnTo>
                  <a:pt x="142758" y="278129"/>
                </a:lnTo>
                <a:lnTo>
                  <a:pt x="378445" y="278130"/>
                </a:lnTo>
                <a:lnTo>
                  <a:pt x="378728" y="275590"/>
                </a:lnTo>
                <a:lnTo>
                  <a:pt x="142264" y="274319"/>
                </a:lnTo>
                <a:lnTo>
                  <a:pt x="141090" y="261619"/>
                </a:lnTo>
                <a:lnTo>
                  <a:pt x="141004" y="260349"/>
                </a:lnTo>
                <a:lnTo>
                  <a:pt x="140917" y="259079"/>
                </a:lnTo>
                <a:lnTo>
                  <a:pt x="140831" y="257809"/>
                </a:lnTo>
                <a:lnTo>
                  <a:pt x="140745" y="256539"/>
                </a:lnTo>
                <a:lnTo>
                  <a:pt x="140659" y="255269"/>
                </a:lnTo>
                <a:lnTo>
                  <a:pt x="137100" y="255269"/>
                </a:lnTo>
                <a:lnTo>
                  <a:pt x="136048" y="253999"/>
                </a:lnTo>
                <a:lnTo>
                  <a:pt x="135291" y="253999"/>
                </a:lnTo>
                <a:lnTo>
                  <a:pt x="133416" y="252729"/>
                </a:lnTo>
                <a:close/>
              </a:path>
              <a:path w="518795" h="544830">
                <a:moveTo>
                  <a:pt x="284595" y="403859"/>
                </a:moveTo>
                <a:lnTo>
                  <a:pt x="281306" y="403859"/>
                </a:lnTo>
                <a:lnTo>
                  <a:pt x="278872" y="406399"/>
                </a:lnTo>
                <a:lnTo>
                  <a:pt x="277392" y="406399"/>
                </a:lnTo>
                <a:lnTo>
                  <a:pt x="277227" y="407669"/>
                </a:lnTo>
                <a:lnTo>
                  <a:pt x="284464" y="407669"/>
                </a:lnTo>
                <a:lnTo>
                  <a:pt x="285385" y="408939"/>
                </a:lnTo>
                <a:lnTo>
                  <a:pt x="285977" y="408939"/>
                </a:lnTo>
                <a:lnTo>
                  <a:pt x="286010" y="411479"/>
                </a:lnTo>
                <a:lnTo>
                  <a:pt x="285681" y="411479"/>
                </a:lnTo>
                <a:lnTo>
                  <a:pt x="285450" y="412749"/>
                </a:lnTo>
                <a:lnTo>
                  <a:pt x="285220" y="412749"/>
                </a:lnTo>
                <a:lnTo>
                  <a:pt x="284299" y="414019"/>
                </a:lnTo>
                <a:lnTo>
                  <a:pt x="284431" y="415289"/>
                </a:lnTo>
                <a:lnTo>
                  <a:pt x="286799" y="416559"/>
                </a:lnTo>
                <a:lnTo>
                  <a:pt x="286964" y="416559"/>
                </a:lnTo>
                <a:lnTo>
                  <a:pt x="286339" y="419099"/>
                </a:lnTo>
                <a:lnTo>
                  <a:pt x="286075" y="419099"/>
                </a:lnTo>
                <a:lnTo>
                  <a:pt x="285812" y="420369"/>
                </a:lnTo>
                <a:lnTo>
                  <a:pt x="289299" y="420369"/>
                </a:lnTo>
                <a:lnTo>
                  <a:pt x="290187" y="419099"/>
                </a:lnTo>
                <a:lnTo>
                  <a:pt x="290944" y="416559"/>
                </a:lnTo>
                <a:lnTo>
                  <a:pt x="288608" y="414019"/>
                </a:lnTo>
                <a:lnTo>
                  <a:pt x="289200" y="412749"/>
                </a:lnTo>
                <a:lnTo>
                  <a:pt x="289727" y="411479"/>
                </a:lnTo>
                <a:lnTo>
                  <a:pt x="289233" y="410209"/>
                </a:lnTo>
                <a:lnTo>
                  <a:pt x="288707" y="407669"/>
                </a:lnTo>
                <a:lnTo>
                  <a:pt x="288115" y="406399"/>
                </a:lnTo>
                <a:lnTo>
                  <a:pt x="284595" y="403859"/>
                </a:lnTo>
                <a:close/>
              </a:path>
              <a:path w="518795" h="544830">
                <a:moveTo>
                  <a:pt x="319199" y="393699"/>
                </a:moveTo>
                <a:lnTo>
                  <a:pt x="308640" y="393699"/>
                </a:lnTo>
                <a:lnTo>
                  <a:pt x="304660" y="396239"/>
                </a:lnTo>
                <a:lnTo>
                  <a:pt x="304233" y="397509"/>
                </a:lnTo>
                <a:lnTo>
                  <a:pt x="303772" y="397509"/>
                </a:lnTo>
                <a:lnTo>
                  <a:pt x="300812" y="400049"/>
                </a:lnTo>
                <a:lnTo>
                  <a:pt x="299200" y="401319"/>
                </a:lnTo>
                <a:lnTo>
                  <a:pt x="298838" y="402589"/>
                </a:lnTo>
                <a:lnTo>
                  <a:pt x="298213" y="402589"/>
                </a:lnTo>
                <a:lnTo>
                  <a:pt x="297391" y="403859"/>
                </a:lnTo>
                <a:lnTo>
                  <a:pt x="297490" y="405129"/>
                </a:lnTo>
                <a:lnTo>
                  <a:pt x="298608" y="406399"/>
                </a:lnTo>
                <a:lnTo>
                  <a:pt x="299134" y="406399"/>
                </a:lnTo>
                <a:lnTo>
                  <a:pt x="299660" y="407669"/>
                </a:lnTo>
                <a:lnTo>
                  <a:pt x="299924" y="407669"/>
                </a:lnTo>
                <a:lnTo>
                  <a:pt x="301404" y="408939"/>
                </a:lnTo>
                <a:lnTo>
                  <a:pt x="300614" y="410209"/>
                </a:lnTo>
                <a:lnTo>
                  <a:pt x="296207" y="410209"/>
                </a:lnTo>
                <a:lnTo>
                  <a:pt x="296865" y="411479"/>
                </a:lnTo>
                <a:lnTo>
                  <a:pt x="297062" y="412749"/>
                </a:lnTo>
                <a:lnTo>
                  <a:pt x="298871" y="414019"/>
                </a:lnTo>
                <a:lnTo>
                  <a:pt x="300417" y="415289"/>
                </a:lnTo>
                <a:lnTo>
                  <a:pt x="303575" y="412749"/>
                </a:lnTo>
                <a:lnTo>
                  <a:pt x="304529" y="410209"/>
                </a:lnTo>
                <a:lnTo>
                  <a:pt x="304463" y="407669"/>
                </a:lnTo>
                <a:lnTo>
                  <a:pt x="303970" y="406399"/>
                </a:lnTo>
                <a:lnTo>
                  <a:pt x="302588" y="405129"/>
                </a:lnTo>
                <a:lnTo>
                  <a:pt x="301305" y="403859"/>
                </a:lnTo>
                <a:lnTo>
                  <a:pt x="302029" y="403859"/>
                </a:lnTo>
                <a:lnTo>
                  <a:pt x="302950" y="402589"/>
                </a:lnTo>
                <a:lnTo>
                  <a:pt x="304364" y="401319"/>
                </a:lnTo>
                <a:lnTo>
                  <a:pt x="305351" y="400049"/>
                </a:lnTo>
                <a:lnTo>
                  <a:pt x="308279" y="397509"/>
                </a:lnTo>
                <a:lnTo>
                  <a:pt x="310844" y="396239"/>
                </a:lnTo>
                <a:lnTo>
                  <a:pt x="318870" y="396239"/>
                </a:lnTo>
                <a:lnTo>
                  <a:pt x="319397" y="394969"/>
                </a:lnTo>
                <a:lnTo>
                  <a:pt x="319199" y="393699"/>
                </a:lnTo>
                <a:close/>
              </a:path>
              <a:path w="518795" h="544830">
                <a:moveTo>
                  <a:pt x="250188" y="411479"/>
                </a:moveTo>
                <a:lnTo>
                  <a:pt x="241801" y="411479"/>
                </a:lnTo>
                <a:lnTo>
                  <a:pt x="247129" y="414019"/>
                </a:lnTo>
                <a:lnTo>
                  <a:pt x="249399" y="412749"/>
                </a:lnTo>
                <a:lnTo>
                  <a:pt x="250188" y="411479"/>
                </a:lnTo>
                <a:close/>
              </a:path>
              <a:path w="518795" h="544830">
                <a:moveTo>
                  <a:pt x="278148" y="410209"/>
                </a:moveTo>
                <a:lnTo>
                  <a:pt x="275582" y="410209"/>
                </a:lnTo>
                <a:lnTo>
                  <a:pt x="276832" y="411479"/>
                </a:lnTo>
                <a:lnTo>
                  <a:pt x="278148" y="410209"/>
                </a:lnTo>
                <a:close/>
              </a:path>
              <a:path w="518795" h="544830">
                <a:moveTo>
                  <a:pt x="252425" y="405129"/>
                </a:moveTo>
                <a:lnTo>
                  <a:pt x="249892" y="405129"/>
                </a:lnTo>
                <a:lnTo>
                  <a:pt x="248412" y="407669"/>
                </a:lnTo>
                <a:lnTo>
                  <a:pt x="247886" y="408939"/>
                </a:lnTo>
                <a:lnTo>
                  <a:pt x="247195" y="410209"/>
                </a:lnTo>
                <a:lnTo>
                  <a:pt x="250978" y="410209"/>
                </a:lnTo>
                <a:lnTo>
                  <a:pt x="251767" y="408939"/>
                </a:lnTo>
                <a:lnTo>
                  <a:pt x="261076" y="408939"/>
                </a:lnTo>
                <a:lnTo>
                  <a:pt x="263247" y="407669"/>
                </a:lnTo>
                <a:lnTo>
                  <a:pt x="276339" y="407669"/>
                </a:lnTo>
                <a:lnTo>
                  <a:pt x="276174" y="406399"/>
                </a:lnTo>
                <a:lnTo>
                  <a:pt x="253741" y="406399"/>
                </a:lnTo>
                <a:lnTo>
                  <a:pt x="252425" y="405129"/>
                </a:lnTo>
                <a:close/>
              </a:path>
              <a:path w="518795" h="544830">
                <a:moveTo>
                  <a:pt x="280319" y="408939"/>
                </a:moveTo>
                <a:lnTo>
                  <a:pt x="274201" y="408939"/>
                </a:lnTo>
                <a:lnTo>
                  <a:pt x="274596" y="410209"/>
                </a:lnTo>
                <a:lnTo>
                  <a:pt x="279365" y="410209"/>
                </a:lnTo>
                <a:lnTo>
                  <a:pt x="280319" y="408939"/>
                </a:lnTo>
                <a:close/>
              </a:path>
              <a:path w="518795" h="544830">
                <a:moveTo>
                  <a:pt x="291799" y="400049"/>
                </a:moveTo>
                <a:lnTo>
                  <a:pt x="285385" y="400049"/>
                </a:lnTo>
                <a:lnTo>
                  <a:pt x="288707" y="401319"/>
                </a:lnTo>
                <a:lnTo>
                  <a:pt x="289760" y="405129"/>
                </a:lnTo>
                <a:lnTo>
                  <a:pt x="299628" y="410209"/>
                </a:lnTo>
                <a:lnTo>
                  <a:pt x="298476" y="407669"/>
                </a:lnTo>
                <a:lnTo>
                  <a:pt x="297161" y="407669"/>
                </a:lnTo>
                <a:lnTo>
                  <a:pt x="294332" y="406399"/>
                </a:lnTo>
                <a:lnTo>
                  <a:pt x="293674" y="405129"/>
                </a:lnTo>
                <a:lnTo>
                  <a:pt x="293115" y="403859"/>
                </a:lnTo>
                <a:lnTo>
                  <a:pt x="292720" y="402589"/>
                </a:lnTo>
                <a:lnTo>
                  <a:pt x="291799" y="400049"/>
                </a:lnTo>
                <a:close/>
              </a:path>
              <a:path w="518795" h="544830">
                <a:moveTo>
                  <a:pt x="282457" y="407669"/>
                </a:moveTo>
                <a:lnTo>
                  <a:pt x="271306" y="407669"/>
                </a:lnTo>
                <a:lnTo>
                  <a:pt x="273148" y="408939"/>
                </a:lnTo>
                <a:lnTo>
                  <a:pt x="281076" y="408939"/>
                </a:lnTo>
                <a:lnTo>
                  <a:pt x="282457" y="407669"/>
                </a:lnTo>
                <a:close/>
              </a:path>
              <a:path w="518795" h="544830">
                <a:moveTo>
                  <a:pt x="275155" y="405129"/>
                </a:moveTo>
                <a:lnTo>
                  <a:pt x="256372" y="405129"/>
                </a:lnTo>
                <a:lnTo>
                  <a:pt x="255057" y="406399"/>
                </a:lnTo>
                <a:lnTo>
                  <a:pt x="276174" y="406399"/>
                </a:lnTo>
                <a:lnTo>
                  <a:pt x="275155" y="405129"/>
                </a:lnTo>
                <a:close/>
              </a:path>
              <a:path w="518795" h="544830">
                <a:moveTo>
                  <a:pt x="199565" y="374649"/>
                </a:moveTo>
                <a:lnTo>
                  <a:pt x="193513" y="374649"/>
                </a:lnTo>
                <a:lnTo>
                  <a:pt x="194204" y="375919"/>
                </a:lnTo>
                <a:lnTo>
                  <a:pt x="195914" y="375919"/>
                </a:lnTo>
                <a:lnTo>
                  <a:pt x="196440" y="377189"/>
                </a:lnTo>
                <a:lnTo>
                  <a:pt x="196671" y="378459"/>
                </a:lnTo>
                <a:lnTo>
                  <a:pt x="196835" y="378459"/>
                </a:lnTo>
                <a:lnTo>
                  <a:pt x="197032" y="379729"/>
                </a:lnTo>
                <a:lnTo>
                  <a:pt x="197460" y="379729"/>
                </a:lnTo>
                <a:lnTo>
                  <a:pt x="197592" y="380999"/>
                </a:lnTo>
                <a:lnTo>
                  <a:pt x="199236" y="384809"/>
                </a:lnTo>
                <a:lnTo>
                  <a:pt x="221834" y="396239"/>
                </a:lnTo>
                <a:lnTo>
                  <a:pt x="224564" y="397509"/>
                </a:lnTo>
                <a:lnTo>
                  <a:pt x="254202" y="403859"/>
                </a:lnTo>
                <a:lnTo>
                  <a:pt x="272161" y="403859"/>
                </a:lnTo>
                <a:lnTo>
                  <a:pt x="277753" y="402589"/>
                </a:lnTo>
                <a:lnTo>
                  <a:pt x="278543" y="401319"/>
                </a:lnTo>
                <a:lnTo>
                  <a:pt x="257820" y="401319"/>
                </a:lnTo>
                <a:lnTo>
                  <a:pt x="253083" y="400049"/>
                </a:lnTo>
                <a:lnTo>
                  <a:pt x="242162" y="398779"/>
                </a:lnTo>
                <a:lnTo>
                  <a:pt x="236439" y="396239"/>
                </a:lnTo>
                <a:lnTo>
                  <a:pt x="228150" y="394969"/>
                </a:lnTo>
                <a:lnTo>
                  <a:pt x="216736" y="392429"/>
                </a:lnTo>
                <a:lnTo>
                  <a:pt x="213841" y="391159"/>
                </a:lnTo>
                <a:lnTo>
                  <a:pt x="209696" y="388619"/>
                </a:lnTo>
                <a:lnTo>
                  <a:pt x="208315" y="388619"/>
                </a:lnTo>
                <a:lnTo>
                  <a:pt x="203216" y="384809"/>
                </a:lnTo>
                <a:lnTo>
                  <a:pt x="200782" y="382269"/>
                </a:lnTo>
                <a:lnTo>
                  <a:pt x="199795" y="377189"/>
                </a:lnTo>
                <a:lnTo>
                  <a:pt x="199664" y="375919"/>
                </a:lnTo>
                <a:lnTo>
                  <a:pt x="199565" y="374649"/>
                </a:lnTo>
                <a:close/>
              </a:path>
              <a:path w="518795" h="544830">
                <a:moveTo>
                  <a:pt x="285253" y="396239"/>
                </a:moveTo>
                <a:lnTo>
                  <a:pt x="280516" y="397509"/>
                </a:lnTo>
                <a:lnTo>
                  <a:pt x="278905" y="398779"/>
                </a:lnTo>
                <a:lnTo>
                  <a:pt x="277424" y="398779"/>
                </a:lnTo>
                <a:lnTo>
                  <a:pt x="275944" y="400049"/>
                </a:lnTo>
                <a:lnTo>
                  <a:pt x="271800" y="401319"/>
                </a:lnTo>
                <a:lnTo>
                  <a:pt x="281372" y="401319"/>
                </a:lnTo>
                <a:lnTo>
                  <a:pt x="285385" y="400049"/>
                </a:lnTo>
                <a:lnTo>
                  <a:pt x="291799" y="400049"/>
                </a:lnTo>
                <a:lnTo>
                  <a:pt x="290878" y="397509"/>
                </a:lnTo>
                <a:lnTo>
                  <a:pt x="285253" y="396239"/>
                </a:lnTo>
                <a:close/>
              </a:path>
              <a:path w="518795" h="544830">
                <a:moveTo>
                  <a:pt x="318541" y="396239"/>
                </a:moveTo>
                <a:lnTo>
                  <a:pt x="316272" y="396239"/>
                </a:lnTo>
                <a:lnTo>
                  <a:pt x="317884" y="397509"/>
                </a:lnTo>
                <a:lnTo>
                  <a:pt x="318541" y="396239"/>
                </a:lnTo>
                <a:close/>
              </a:path>
              <a:path w="518795" h="544830">
                <a:moveTo>
                  <a:pt x="319133" y="392429"/>
                </a:moveTo>
                <a:lnTo>
                  <a:pt x="313443" y="392429"/>
                </a:lnTo>
                <a:lnTo>
                  <a:pt x="312752" y="393699"/>
                </a:lnTo>
                <a:lnTo>
                  <a:pt x="318311" y="393699"/>
                </a:lnTo>
                <a:lnTo>
                  <a:pt x="319133" y="392429"/>
                </a:lnTo>
                <a:close/>
              </a:path>
              <a:path w="518795" h="544830">
                <a:moveTo>
                  <a:pt x="321403" y="388619"/>
                </a:moveTo>
                <a:lnTo>
                  <a:pt x="319101" y="388619"/>
                </a:lnTo>
                <a:lnTo>
                  <a:pt x="316765" y="389889"/>
                </a:lnTo>
                <a:lnTo>
                  <a:pt x="314528" y="391159"/>
                </a:lnTo>
                <a:lnTo>
                  <a:pt x="314167" y="392429"/>
                </a:lnTo>
                <a:lnTo>
                  <a:pt x="320186" y="392429"/>
                </a:lnTo>
                <a:lnTo>
                  <a:pt x="322193" y="393699"/>
                </a:lnTo>
                <a:lnTo>
                  <a:pt x="330153" y="393699"/>
                </a:lnTo>
                <a:lnTo>
                  <a:pt x="326008" y="391159"/>
                </a:lnTo>
                <a:lnTo>
                  <a:pt x="324824" y="391159"/>
                </a:lnTo>
                <a:lnTo>
                  <a:pt x="323607" y="389889"/>
                </a:lnTo>
                <a:lnTo>
                  <a:pt x="321403" y="388619"/>
                </a:lnTo>
                <a:close/>
              </a:path>
              <a:path w="518795" h="544830">
                <a:moveTo>
                  <a:pt x="189006" y="361949"/>
                </a:moveTo>
                <a:lnTo>
                  <a:pt x="185289" y="361949"/>
                </a:lnTo>
                <a:lnTo>
                  <a:pt x="185454" y="363219"/>
                </a:lnTo>
                <a:lnTo>
                  <a:pt x="186013" y="368299"/>
                </a:lnTo>
                <a:lnTo>
                  <a:pt x="188217" y="370839"/>
                </a:lnTo>
                <a:lnTo>
                  <a:pt x="192559" y="374649"/>
                </a:lnTo>
                <a:lnTo>
                  <a:pt x="198611" y="374649"/>
                </a:lnTo>
                <a:lnTo>
                  <a:pt x="196243" y="372109"/>
                </a:lnTo>
                <a:lnTo>
                  <a:pt x="194467" y="372109"/>
                </a:lnTo>
                <a:lnTo>
                  <a:pt x="190421" y="368299"/>
                </a:lnTo>
                <a:lnTo>
                  <a:pt x="189204" y="365759"/>
                </a:lnTo>
                <a:lnTo>
                  <a:pt x="189138" y="364489"/>
                </a:lnTo>
                <a:lnTo>
                  <a:pt x="189072" y="363219"/>
                </a:lnTo>
                <a:lnTo>
                  <a:pt x="189006" y="361949"/>
                </a:lnTo>
                <a:close/>
              </a:path>
              <a:path w="518795" h="544830">
                <a:moveTo>
                  <a:pt x="378445" y="278130"/>
                </a:moveTo>
                <a:lnTo>
                  <a:pt x="374888" y="278130"/>
                </a:lnTo>
                <a:lnTo>
                  <a:pt x="375020" y="279400"/>
                </a:lnTo>
                <a:lnTo>
                  <a:pt x="373835" y="288290"/>
                </a:lnTo>
                <a:lnTo>
                  <a:pt x="362750" y="335280"/>
                </a:lnTo>
                <a:lnTo>
                  <a:pt x="360152" y="344170"/>
                </a:lnTo>
                <a:lnTo>
                  <a:pt x="357586" y="350520"/>
                </a:lnTo>
                <a:lnTo>
                  <a:pt x="354264" y="358139"/>
                </a:lnTo>
                <a:lnTo>
                  <a:pt x="165553" y="359409"/>
                </a:lnTo>
                <a:lnTo>
                  <a:pt x="357422" y="359410"/>
                </a:lnTo>
                <a:lnTo>
                  <a:pt x="361435" y="349250"/>
                </a:lnTo>
                <a:lnTo>
                  <a:pt x="362750" y="344170"/>
                </a:lnTo>
                <a:lnTo>
                  <a:pt x="365152" y="339090"/>
                </a:lnTo>
                <a:lnTo>
                  <a:pt x="376533" y="292100"/>
                </a:lnTo>
                <a:lnTo>
                  <a:pt x="377735" y="284480"/>
                </a:lnTo>
                <a:lnTo>
                  <a:pt x="378445" y="278130"/>
                </a:lnTo>
                <a:close/>
              </a:path>
              <a:path w="518795" h="544830">
                <a:moveTo>
                  <a:pt x="379658" y="187960"/>
                </a:moveTo>
                <a:lnTo>
                  <a:pt x="375974" y="187960"/>
                </a:lnTo>
                <a:lnTo>
                  <a:pt x="376094" y="189230"/>
                </a:lnTo>
                <a:lnTo>
                  <a:pt x="376215" y="190500"/>
                </a:lnTo>
                <a:lnTo>
                  <a:pt x="376339" y="191807"/>
                </a:lnTo>
                <a:lnTo>
                  <a:pt x="376457" y="193040"/>
                </a:lnTo>
                <a:lnTo>
                  <a:pt x="376510" y="262890"/>
                </a:lnTo>
                <a:lnTo>
                  <a:pt x="376209" y="266700"/>
                </a:lnTo>
                <a:lnTo>
                  <a:pt x="376108" y="267970"/>
                </a:lnTo>
                <a:lnTo>
                  <a:pt x="376008" y="269240"/>
                </a:lnTo>
                <a:lnTo>
                  <a:pt x="375907" y="270510"/>
                </a:lnTo>
                <a:lnTo>
                  <a:pt x="375151" y="275590"/>
                </a:lnTo>
                <a:lnTo>
                  <a:pt x="378728" y="275590"/>
                </a:lnTo>
                <a:lnTo>
                  <a:pt x="379512" y="267970"/>
                </a:lnTo>
                <a:lnTo>
                  <a:pt x="379894" y="262890"/>
                </a:lnTo>
                <a:lnTo>
                  <a:pt x="379990" y="261620"/>
                </a:lnTo>
                <a:lnTo>
                  <a:pt x="380085" y="260350"/>
                </a:lnTo>
                <a:lnTo>
                  <a:pt x="380217" y="259080"/>
                </a:lnTo>
                <a:lnTo>
                  <a:pt x="380316" y="257810"/>
                </a:lnTo>
                <a:lnTo>
                  <a:pt x="381993" y="256540"/>
                </a:lnTo>
                <a:lnTo>
                  <a:pt x="386368" y="254000"/>
                </a:lnTo>
                <a:lnTo>
                  <a:pt x="380612" y="254000"/>
                </a:lnTo>
                <a:lnTo>
                  <a:pt x="380727" y="248920"/>
                </a:lnTo>
                <a:lnTo>
                  <a:pt x="380809" y="208280"/>
                </a:lnTo>
                <a:lnTo>
                  <a:pt x="383835" y="205740"/>
                </a:lnTo>
                <a:lnTo>
                  <a:pt x="387870" y="203200"/>
                </a:lnTo>
                <a:lnTo>
                  <a:pt x="380513" y="203200"/>
                </a:lnTo>
                <a:lnTo>
                  <a:pt x="380414" y="201930"/>
                </a:lnTo>
                <a:lnTo>
                  <a:pt x="380381" y="200660"/>
                </a:lnTo>
                <a:lnTo>
                  <a:pt x="380118" y="198120"/>
                </a:lnTo>
                <a:lnTo>
                  <a:pt x="380030" y="195580"/>
                </a:lnTo>
                <a:lnTo>
                  <a:pt x="379987" y="194310"/>
                </a:lnTo>
                <a:lnTo>
                  <a:pt x="379888" y="193040"/>
                </a:lnTo>
                <a:lnTo>
                  <a:pt x="379789" y="190500"/>
                </a:lnTo>
                <a:lnTo>
                  <a:pt x="379658" y="189230"/>
                </a:lnTo>
                <a:lnTo>
                  <a:pt x="379658" y="187960"/>
                </a:lnTo>
                <a:close/>
              </a:path>
              <a:path w="518795" h="544830">
                <a:moveTo>
                  <a:pt x="141541" y="187959"/>
                </a:moveTo>
                <a:lnTo>
                  <a:pt x="138186" y="187959"/>
                </a:lnTo>
                <a:lnTo>
                  <a:pt x="138098" y="189229"/>
                </a:lnTo>
                <a:lnTo>
                  <a:pt x="138010" y="190499"/>
                </a:lnTo>
                <a:lnTo>
                  <a:pt x="137919" y="191807"/>
                </a:lnTo>
                <a:lnTo>
                  <a:pt x="137816" y="193039"/>
                </a:lnTo>
                <a:lnTo>
                  <a:pt x="137709" y="194309"/>
                </a:lnTo>
                <a:lnTo>
                  <a:pt x="137602" y="195579"/>
                </a:lnTo>
                <a:lnTo>
                  <a:pt x="137495" y="196849"/>
                </a:lnTo>
                <a:lnTo>
                  <a:pt x="137388" y="198119"/>
                </a:lnTo>
                <a:lnTo>
                  <a:pt x="137281" y="199389"/>
                </a:lnTo>
                <a:lnTo>
                  <a:pt x="137174" y="200659"/>
                </a:lnTo>
                <a:lnTo>
                  <a:pt x="137067" y="201929"/>
                </a:lnTo>
                <a:lnTo>
                  <a:pt x="131245" y="201929"/>
                </a:lnTo>
                <a:lnTo>
                  <a:pt x="132890" y="203199"/>
                </a:lnTo>
                <a:lnTo>
                  <a:pt x="134173" y="204469"/>
                </a:lnTo>
                <a:lnTo>
                  <a:pt x="136903" y="205739"/>
                </a:lnTo>
                <a:lnTo>
                  <a:pt x="136995" y="248919"/>
                </a:lnTo>
                <a:lnTo>
                  <a:pt x="137062" y="250189"/>
                </a:lnTo>
                <a:lnTo>
                  <a:pt x="137129" y="251459"/>
                </a:lnTo>
                <a:lnTo>
                  <a:pt x="137196" y="252729"/>
                </a:lnTo>
                <a:lnTo>
                  <a:pt x="137263" y="253999"/>
                </a:lnTo>
                <a:lnTo>
                  <a:pt x="137330" y="255269"/>
                </a:lnTo>
                <a:lnTo>
                  <a:pt x="140659" y="255269"/>
                </a:lnTo>
                <a:lnTo>
                  <a:pt x="140704" y="199389"/>
                </a:lnTo>
                <a:lnTo>
                  <a:pt x="140797" y="198119"/>
                </a:lnTo>
                <a:lnTo>
                  <a:pt x="140890" y="196849"/>
                </a:lnTo>
                <a:lnTo>
                  <a:pt x="140983" y="195579"/>
                </a:lnTo>
                <a:lnTo>
                  <a:pt x="141076" y="194309"/>
                </a:lnTo>
                <a:lnTo>
                  <a:pt x="141169" y="193039"/>
                </a:lnTo>
                <a:lnTo>
                  <a:pt x="141259" y="191807"/>
                </a:lnTo>
                <a:lnTo>
                  <a:pt x="141355" y="190499"/>
                </a:lnTo>
                <a:lnTo>
                  <a:pt x="141448" y="189229"/>
                </a:lnTo>
                <a:lnTo>
                  <a:pt x="141541" y="187959"/>
                </a:lnTo>
                <a:close/>
              </a:path>
              <a:path w="518795" h="544830">
                <a:moveTo>
                  <a:pt x="418955" y="201930"/>
                </a:moveTo>
                <a:lnTo>
                  <a:pt x="389888" y="201930"/>
                </a:lnTo>
                <a:lnTo>
                  <a:pt x="389834" y="203200"/>
                </a:lnTo>
                <a:lnTo>
                  <a:pt x="389727" y="205740"/>
                </a:lnTo>
                <a:lnTo>
                  <a:pt x="389620" y="208280"/>
                </a:lnTo>
                <a:lnTo>
                  <a:pt x="389513" y="210820"/>
                </a:lnTo>
                <a:lnTo>
                  <a:pt x="389405" y="213360"/>
                </a:lnTo>
                <a:lnTo>
                  <a:pt x="389303" y="214630"/>
                </a:lnTo>
                <a:lnTo>
                  <a:pt x="389200" y="215900"/>
                </a:lnTo>
                <a:lnTo>
                  <a:pt x="389097" y="217170"/>
                </a:lnTo>
                <a:lnTo>
                  <a:pt x="388995" y="218440"/>
                </a:lnTo>
                <a:lnTo>
                  <a:pt x="388892" y="219710"/>
                </a:lnTo>
                <a:lnTo>
                  <a:pt x="388789" y="220980"/>
                </a:lnTo>
                <a:lnTo>
                  <a:pt x="388687" y="222250"/>
                </a:lnTo>
                <a:lnTo>
                  <a:pt x="388584" y="223520"/>
                </a:lnTo>
                <a:lnTo>
                  <a:pt x="388481" y="224790"/>
                </a:lnTo>
                <a:lnTo>
                  <a:pt x="388378" y="226060"/>
                </a:lnTo>
                <a:lnTo>
                  <a:pt x="388276" y="227330"/>
                </a:lnTo>
                <a:lnTo>
                  <a:pt x="386825" y="241300"/>
                </a:lnTo>
                <a:lnTo>
                  <a:pt x="385381" y="251460"/>
                </a:lnTo>
                <a:lnTo>
                  <a:pt x="382190" y="252730"/>
                </a:lnTo>
                <a:lnTo>
                  <a:pt x="380612" y="254000"/>
                </a:lnTo>
                <a:lnTo>
                  <a:pt x="386368" y="254000"/>
                </a:lnTo>
                <a:lnTo>
                  <a:pt x="395183" y="248920"/>
                </a:lnTo>
                <a:lnTo>
                  <a:pt x="428308" y="248920"/>
                </a:lnTo>
                <a:lnTo>
                  <a:pt x="428320" y="232410"/>
                </a:lnTo>
                <a:lnTo>
                  <a:pt x="417222" y="232410"/>
                </a:lnTo>
                <a:lnTo>
                  <a:pt x="417321" y="227330"/>
                </a:lnTo>
                <a:lnTo>
                  <a:pt x="417436" y="226060"/>
                </a:lnTo>
                <a:lnTo>
                  <a:pt x="417551" y="224790"/>
                </a:lnTo>
                <a:lnTo>
                  <a:pt x="417666" y="223520"/>
                </a:lnTo>
                <a:lnTo>
                  <a:pt x="417781" y="222250"/>
                </a:lnTo>
                <a:lnTo>
                  <a:pt x="417896" y="220980"/>
                </a:lnTo>
                <a:lnTo>
                  <a:pt x="418012" y="219710"/>
                </a:lnTo>
                <a:lnTo>
                  <a:pt x="418555" y="210820"/>
                </a:lnTo>
                <a:lnTo>
                  <a:pt x="418633" y="209550"/>
                </a:lnTo>
                <a:lnTo>
                  <a:pt x="418759" y="207010"/>
                </a:lnTo>
                <a:lnTo>
                  <a:pt x="418857" y="204470"/>
                </a:lnTo>
                <a:lnTo>
                  <a:pt x="418955" y="201930"/>
                </a:lnTo>
                <a:close/>
              </a:path>
              <a:path w="518795" h="544830">
                <a:moveTo>
                  <a:pt x="132413" y="250189"/>
                </a:moveTo>
                <a:lnTo>
                  <a:pt x="123482" y="250189"/>
                </a:lnTo>
                <a:lnTo>
                  <a:pt x="126245" y="252729"/>
                </a:lnTo>
                <a:lnTo>
                  <a:pt x="132890" y="252729"/>
                </a:lnTo>
                <a:lnTo>
                  <a:pt x="132413" y="250189"/>
                </a:lnTo>
                <a:close/>
              </a:path>
              <a:path w="518795" h="544830">
                <a:moveTo>
                  <a:pt x="66066" y="157479"/>
                </a:moveTo>
                <a:lnTo>
                  <a:pt x="61642" y="157479"/>
                </a:lnTo>
                <a:lnTo>
                  <a:pt x="62629" y="158749"/>
                </a:lnTo>
                <a:lnTo>
                  <a:pt x="70506" y="163829"/>
                </a:lnTo>
                <a:lnTo>
                  <a:pt x="78628" y="170179"/>
                </a:lnTo>
                <a:lnTo>
                  <a:pt x="86965" y="175259"/>
                </a:lnTo>
                <a:lnTo>
                  <a:pt x="95687" y="180339"/>
                </a:lnTo>
                <a:lnTo>
                  <a:pt x="96016" y="181609"/>
                </a:lnTo>
                <a:lnTo>
                  <a:pt x="96707" y="181609"/>
                </a:lnTo>
                <a:lnTo>
                  <a:pt x="97694" y="182879"/>
                </a:lnTo>
                <a:lnTo>
                  <a:pt x="98121" y="182879"/>
                </a:lnTo>
                <a:lnTo>
                  <a:pt x="98185" y="184149"/>
                </a:lnTo>
                <a:lnTo>
                  <a:pt x="98249" y="185419"/>
                </a:lnTo>
                <a:lnTo>
                  <a:pt x="98312" y="186689"/>
                </a:lnTo>
                <a:lnTo>
                  <a:pt x="98376" y="187959"/>
                </a:lnTo>
                <a:lnTo>
                  <a:pt x="98440" y="189229"/>
                </a:lnTo>
                <a:lnTo>
                  <a:pt x="98504" y="190499"/>
                </a:lnTo>
                <a:lnTo>
                  <a:pt x="98569" y="191807"/>
                </a:lnTo>
                <a:lnTo>
                  <a:pt x="98695" y="194309"/>
                </a:lnTo>
                <a:lnTo>
                  <a:pt x="98758" y="195579"/>
                </a:lnTo>
                <a:lnTo>
                  <a:pt x="98822" y="196849"/>
                </a:lnTo>
                <a:lnTo>
                  <a:pt x="98886" y="198119"/>
                </a:lnTo>
                <a:lnTo>
                  <a:pt x="99922" y="213359"/>
                </a:lnTo>
                <a:lnTo>
                  <a:pt x="100008" y="214629"/>
                </a:lnTo>
                <a:lnTo>
                  <a:pt x="100095" y="215899"/>
                </a:lnTo>
                <a:lnTo>
                  <a:pt x="101147" y="226059"/>
                </a:lnTo>
                <a:lnTo>
                  <a:pt x="101246" y="227329"/>
                </a:lnTo>
                <a:lnTo>
                  <a:pt x="101345" y="228599"/>
                </a:lnTo>
                <a:lnTo>
                  <a:pt x="101575" y="229869"/>
                </a:lnTo>
                <a:lnTo>
                  <a:pt x="101772" y="231139"/>
                </a:lnTo>
                <a:lnTo>
                  <a:pt x="101805" y="232409"/>
                </a:lnTo>
                <a:lnTo>
                  <a:pt x="129773" y="232409"/>
                </a:lnTo>
                <a:lnTo>
                  <a:pt x="128938" y="224789"/>
                </a:lnTo>
                <a:lnTo>
                  <a:pt x="127889" y="210819"/>
                </a:lnTo>
                <a:lnTo>
                  <a:pt x="128005" y="201929"/>
                </a:lnTo>
                <a:lnTo>
                  <a:pt x="128021" y="200659"/>
                </a:lnTo>
                <a:lnTo>
                  <a:pt x="134962" y="200659"/>
                </a:lnTo>
                <a:lnTo>
                  <a:pt x="111994" y="187959"/>
                </a:lnTo>
                <a:lnTo>
                  <a:pt x="89273" y="172719"/>
                </a:lnTo>
                <a:lnTo>
                  <a:pt x="78418" y="165099"/>
                </a:lnTo>
                <a:lnTo>
                  <a:pt x="69602" y="160019"/>
                </a:lnTo>
                <a:lnTo>
                  <a:pt x="66066" y="157479"/>
                </a:lnTo>
                <a:close/>
              </a:path>
              <a:path w="518795" h="544830">
                <a:moveTo>
                  <a:pt x="460181" y="160020"/>
                </a:moveTo>
                <a:lnTo>
                  <a:pt x="456596" y="160020"/>
                </a:lnTo>
                <a:lnTo>
                  <a:pt x="456692" y="161290"/>
                </a:lnTo>
                <a:lnTo>
                  <a:pt x="456788" y="162560"/>
                </a:lnTo>
                <a:lnTo>
                  <a:pt x="456884" y="163830"/>
                </a:lnTo>
                <a:lnTo>
                  <a:pt x="456956" y="164782"/>
                </a:lnTo>
                <a:lnTo>
                  <a:pt x="457075" y="166370"/>
                </a:lnTo>
                <a:lnTo>
                  <a:pt x="457171" y="167640"/>
                </a:lnTo>
                <a:lnTo>
                  <a:pt x="457267" y="168910"/>
                </a:lnTo>
                <a:lnTo>
                  <a:pt x="457363" y="170180"/>
                </a:lnTo>
                <a:lnTo>
                  <a:pt x="457459" y="171450"/>
                </a:lnTo>
                <a:lnTo>
                  <a:pt x="457528" y="172720"/>
                </a:lnTo>
                <a:lnTo>
                  <a:pt x="457596" y="173990"/>
                </a:lnTo>
                <a:lnTo>
                  <a:pt x="457665" y="175260"/>
                </a:lnTo>
                <a:lnTo>
                  <a:pt x="457737" y="176595"/>
                </a:lnTo>
                <a:lnTo>
                  <a:pt x="457802" y="177800"/>
                </a:lnTo>
                <a:lnTo>
                  <a:pt x="457870" y="179070"/>
                </a:lnTo>
                <a:lnTo>
                  <a:pt x="457939" y="180340"/>
                </a:lnTo>
                <a:lnTo>
                  <a:pt x="458007" y="181610"/>
                </a:lnTo>
                <a:lnTo>
                  <a:pt x="458076" y="182880"/>
                </a:lnTo>
                <a:lnTo>
                  <a:pt x="458199" y="186690"/>
                </a:lnTo>
                <a:lnTo>
                  <a:pt x="458323" y="190500"/>
                </a:lnTo>
                <a:lnTo>
                  <a:pt x="458446" y="194310"/>
                </a:lnTo>
                <a:lnTo>
                  <a:pt x="458536" y="207010"/>
                </a:lnTo>
                <a:lnTo>
                  <a:pt x="447557" y="213360"/>
                </a:lnTo>
                <a:lnTo>
                  <a:pt x="437073" y="220980"/>
                </a:lnTo>
                <a:lnTo>
                  <a:pt x="426984" y="227330"/>
                </a:lnTo>
                <a:lnTo>
                  <a:pt x="417222" y="232410"/>
                </a:lnTo>
                <a:lnTo>
                  <a:pt x="428320" y="232410"/>
                </a:lnTo>
                <a:lnTo>
                  <a:pt x="428307" y="229870"/>
                </a:lnTo>
                <a:lnTo>
                  <a:pt x="439472" y="222250"/>
                </a:lnTo>
                <a:lnTo>
                  <a:pt x="450223" y="215900"/>
                </a:lnTo>
                <a:lnTo>
                  <a:pt x="460419" y="209550"/>
                </a:lnTo>
                <a:lnTo>
                  <a:pt x="468018" y="204470"/>
                </a:lnTo>
                <a:lnTo>
                  <a:pt x="461727" y="204470"/>
                </a:lnTo>
                <a:lnTo>
                  <a:pt x="461628" y="196850"/>
                </a:lnTo>
                <a:lnTo>
                  <a:pt x="461025" y="177800"/>
                </a:lnTo>
                <a:lnTo>
                  <a:pt x="460953" y="176595"/>
                </a:lnTo>
                <a:lnTo>
                  <a:pt x="460872" y="175260"/>
                </a:lnTo>
                <a:lnTo>
                  <a:pt x="460784" y="173990"/>
                </a:lnTo>
                <a:lnTo>
                  <a:pt x="460696" y="172720"/>
                </a:lnTo>
                <a:lnTo>
                  <a:pt x="460609" y="171450"/>
                </a:lnTo>
                <a:lnTo>
                  <a:pt x="460510" y="168910"/>
                </a:lnTo>
                <a:lnTo>
                  <a:pt x="460379" y="167640"/>
                </a:lnTo>
                <a:lnTo>
                  <a:pt x="460296" y="166370"/>
                </a:lnTo>
                <a:lnTo>
                  <a:pt x="460198" y="164782"/>
                </a:lnTo>
                <a:lnTo>
                  <a:pt x="460148" y="163830"/>
                </a:lnTo>
                <a:lnTo>
                  <a:pt x="474852" y="163830"/>
                </a:lnTo>
                <a:lnTo>
                  <a:pt x="475641" y="162560"/>
                </a:lnTo>
                <a:lnTo>
                  <a:pt x="476299" y="162560"/>
                </a:lnTo>
                <a:lnTo>
                  <a:pt x="477370" y="161290"/>
                </a:lnTo>
                <a:lnTo>
                  <a:pt x="468733" y="161290"/>
                </a:lnTo>
                <a:lnTo>
                  <a:pt x="460181" y="160020"/>
                </a:lnTo>
                <a:close/>
              </a:path>
              <a:path w="518795" h="544830">
                <a:moveTo>
                  <a:pt x="14927" y="177799"/>
                </a:moveTo>
                <a:lnTo>
                  <a:pt x="7960" y="177799"/>
                </a:lnTo>
                <a:lnTo>
                  <a:pt x="20953" y="182879"/>
                </a:lnTo>
                <a:lnTo>
                  <a:pt x="42787" y="191807"/>
                </a:lnTo>
                <a:lnTo>
                  <a:pt x="43260" y="191807"/>
                </a:lnTo>
                <a:lnTo>
                  <a:pt x="43616" y="194309"/>
                </a:lnTo>
                <a:lnTo>
                  <a:pt x="43945" y="195579"/>
                </a:lnTo>
                <a:lnTo>
                  <a:pt x="44209" y="196849"/>
                </a:lnTo>
                <a:lnTo>
                  <a:pt x="44537" y="196849"/>
                </a:lnTo>
                <a:lnTo>
                  <a:pt x="45261" y="200659"/>
                </a:lnTo>
                <a:lnTo>
                  <a:pt x="45261" y="201929"/>
                </a:lnTo>
                <a:lnTo>
                  <a:pt x="44406" y="205739"/>
                </a:lnTo>
                <a:lnTo>
                  <a:pt x="47970" y="205739"/>
                </a:lnTo>
                <a:lnTo>
                  <a:pt x="48090" y="204469"/>
                </a:lnTo>
                <a:lnTo>
                  <a:pt x="48156" y="203199"/>
                </a:lnTo>
                <a:lnTo>
                  <a:pt x="55063" y="203199"/>
                </a:lnTo>
                <a:lnTo>
                  <a:pt x="53517" y="201929"/>
                </a:lnTo>
                <a:lnTo>
                  <a:pt x="52794" y="201929"/>
                </a:lnTo>
                <a:lnTo>
                  <a:pt x="51675" y="200659"/>
                </a:lnTo>
                <a:lnTo>
                  <a:pt x="50623" y="200659"/>
                </a:lnTo>
                <a:lnTo>
                  <a:pt x="48518" y="199389"/>
                </a:lnTo>
                <a:lnTo>
                  <a:pt x="48024" y="198119"/>
                </a:lnTo>
                <a:lnTo>
                  <a:pt x="47432" y="195579"/>
                </a:lnTo>
                <a:lnTo>
                  <a:pt x="45853" y="189229"/>
                </a:lnTo>
                <a:lnTo>
                  <a:pt x="45228" y="189229"/>
                </a:lnTo>
                <a:lnTo>
                  <a:pt x="44176" y="187959"/>
                </a:lnTo>
                <a:lnTo>
                  <a:pt x="40821" y="187959"/>
                </a:lnTo>
                <a:lnTo>
                  <a:pt x="39242" y="186689"/>
                </a:lnTo>
                <a:lnTo>
                  <a:pt x="14927" y="177799"/>
                </a:lnTo>
                <a:close/>
              </a:path>
              <a:path w="518795" h="544830">
                <a:moveTo>
                  <a:pt x="516429" y="177800"/>
                </a:moveTo>
                <a:lnTo>
                  <a:pt x="511298" y="177800"/>
                </a:lnTo>
                <a:lnTo>
                  <a:pt x="493151" y="199390"/>
                </a:lnTo>
                <a:lnTo>
                  <a:pt x="487121" y="205740"/>
                </a:lnTo>
                <a:lnTo>
                  <a:pt x="491759" y="205740"/>
                </a:lnTo>
                <a:lnTo>
                  <a:pt x="516429" y="177800"/>
                </a:lnTo>
                <a:close/>
              </a:path>
              <a:path w="518795" h="544830">
                <a:moveTo>
                  <a:pt x="517844" y="173990"/>
                </a:moveTo>
                <a:lnTo>
                  <a:pt x="514916" y="173990"/>
                </a:lnTo>
                <a:lnTo>
                  <a:pt x="496187" y="180340"/>
                </a:lnTo>
                <a:lnTo>
                  <a:pt x="479062" y="185420"/>
                </a:lnTo>
                <a:lnTo>
                  <a:pt x="478437" y="185420"/>
                </a:lnTo>
                <a:lnTo>
                  <a:pt x="477911" y="186690"/>
                </a:lnTo>
                <a:lnTo>
                  <a:pt x="474917" y="186690"/>
                </a:lnTo>
                <a:lnTo>
                  <a:pt x="474029" y="189230"/>
                </a:lnTo>
                <a:lnTo>
                  <a:pt x="473799" y="190500"/>
                </a:lnTo>
                <a:lnTo>
                  <a:pt x="473602" y="190500"/>
                </a:lnTo>
                <a:lnTo>
                  <a:pt x="470049" y="199390"/>
                </a:lnTo>
                <a:lnTo>
                  <a:pt x="469194" y="199390"/>
                </a:lnTo>
                <a:lnTo>
                  <a:pt x="467681" y="200660"/>
                </a:lnTo>
                <a:lnTo>
                  <a:pt x="466003" y="201930"/>
                </a:lnTo>
                <a:lnTo>
                  <a:pt x="464918" y="201930"/>
                </a:lnTo>
                <a:lnTo>
                  <a:pt x="463306" y="203200"/>
                </a:lnTo>
                <a:lnTo>
                  <a:pt x="462253" y="204470"/>
                </a:lnTo>
                <a:lnTo>
                  <a:pt x="468018" y="204470"/>
                </a:lnTo>
                <a:lnTo>
                  <a:pt x="469918" y="203200"/>
                </a:lnTo>
                <a:lnTo>
                  <a:pt x="473141" y="203200"/>
                </a:lnTo>
                <a:lnTo>
                  <a:pt x="473141" y="200660"/>
                </a:lnTo>
                <a:lnTo>
                  <a:pt x="474161" y="198120"/>
                </a:lnTo>
                <a:lnTo>
                  <a:pt x="474556" y="196850"/>
                </a:lnTo>
                <a:lnTo>
                  <a:pt x="474918" y="195580"/>
                </a:lnTo>
                <a:lnTo>
                  <a:pt x="476299" y="193040"/>
                </a:lnTo>
                <a:lnTo>
                  <a:pt x="476906" y="191807"/>
                </a:lnTo>
                <a:lnTo>
                  <a:pt x="477319" y="190500"/>
                </a:lnTo>
                <a:lnTo>
                  <a:pt x="477878" y="189230"/>
                </a:lnTo>
                <a:lnTo>
                  <a:pt x="478865" y="189230"/>
                </a:lnTo>
                <a:lnTo>
                  <a:pt x="484950" y="186690"/>
                </a:lnTo>
                <a:lnTo>
                  <a:pt x="491035" y="185420"/>
                </a:lnTo>
                <a:lnTo>
                  <a:pt x="506627" y="180340"/>
                </a:lnTo>
                <a:lnTo>
                  <a:pt x="508337" y="179070"/>
                </a:lnTo>
                <a:lnTo>
                  <a:pt x="511298" y="177800"/>
                </a:lnTo>
                <a:lnTo>
                  <a:pt x="516923" y="177800"/>
                </a:lnTo>
                <a:lnTo>
                  <a:pt x="517390" y="176595"/>
                </a:lnTo>
                <a:lnTo>
                  <a:pt x="518173" y="175260"/>
                </a:lnTo>
                <a:lnTo>
                  <a:pt x="517844" y="173990"/>
                </a:lnTo>
                <a:close/>
              </a:path>
              <a:path w="518795" h="544830">
                <a:moveTo>
                  <a:pt x="469951" y="144780"/>
                </a:moveTo>
                <a:lnTo>
                  <a:pt x="460872" y="144780"/>
                </a:lnTo>
                <a:lnTo>
                  <a:pt x="458563" y="146130"/>
                </a:lnTo>
                <a:lnTo>
                  <a:pt x="458397" y="146130"/>
                </a:lnTo>
                <a:lnTo>
                  <a:pt x="458284" y="147320"/>
                </a:lnTo>
                <a:lnTo>
                  <a:pt x="458164" y="148590"/>
                </a:lnTo>
                <a:lnTo>
                  <a:pt x="458043" y="149860"/>
                </a:lnTo>
                <a:lnTo>
                  <a:pt x="457944" y="151130"/>
                </a:lnTo>
                <a:lnTo>
                  <a:pt x="457451" y="153670"/>
                </a:lnTo>
                <a:lnTo>
                  <a:pt x="457385" y="154940"/>
                </a:lnTo>
                <a:lnTo>
                  <a:pt x="455773" y="156210"/>
                </a:lnTo>
                <a:lnTo>
                  <a:pt x="400348" y="190500"/>
                </a:lnTo>
                <a:lnTo>
                  <a:pt x="392387" y="195580"/>
                </a:lnTo>
                <a:lnTo>
                  <a:pt x="381861" y="203200"/>
                </a:lnTo>
                <a:lnTo>
                  <a:pt x="387870" y="203200"/>
                </a:lnTo>
                <a:lnTo>
                  <a:pt x="389888" y="201930"/>
                </a:lnTo>
                <a:lnTo>
                  <a:pt x="418955" y="201930"/>
                </a:lnTo>
                <a:lnTo>
                  <a:pt x="419053" y="199390"/>
                </a:lnTo>
                <a:lnTo>
                  <a:pt x="419151" y="196850"/>
                </a:lnTo>
                <a:lnTo>
                  <a:pt x="419258" y="193040"/>
                </a:lnTo>
                <a:lnTo>
                  <a:pt x="419375" y="187960"/>
                </a:lnTo>
                <a:lnTo>
                  <a:pt x="419492" y="182880"/>
                </a:lnTo>
                <a:lnTo>
                  <a:pt x="426241" y="177800"/>
                </a:lnTo>
                <a:lnTo>
                  <a:pt x="437739" y="171450"/>
                </a:lnTo>
                <a:lnTo>
                  <a:pt x="449374" y="163830"/>
                </a:lnTo>
                <a:lnTo>
                  <a:pt x="456596" y="160020"/>
                </a:lnTo>
                <a:lnTo>
                  <a:pt x="460181" y="160020"/>
                </a:lnTo>
                <a:lnTo>
                  <a:pt x="460346" y="158750"/>
                </a:lnTo>
                <a:lnTo>
                  <a:pt x="460609" y="156210"/>
                </a:lnTo>
                <a:lnTo>
                  <a:pt x="460823" y="154940"/>
                </a:lnTo>
                <a:lnTo>
                  <a:pt x="461300" y="151130"/>
                </a:lnTo>
                <a:lnTo>
                  <a:pt x="461727" y="148590"/>
                </a:lnTo>
                <a:lnTo>
                  <a:pt x="464063" y="147320"/>
                </a:lnTo>
                <a:lnTo>
                  <a:pt x="469951" y="144780"/>
                </a:lnTo>
                <a:close/>
              </a:path>
              <a:path w="518795" h="544830">
                <a:moveTo>
                  <a:pt x="136048" y="200659"/>
                </a:moveTo>
                <a:lnTo>
                  <a:pt x="128021" y="200659"/>
                </a:lnTo>
                <a:lnTo>
                  <a:pt x="129633" y="201929"/>
                </a:lnTo>
                <a:lnTo>
                  <a:pt x="136673" y="201929"/>
                </a:lnTo>
                <a:lnTo>
                  <a:pt x="136048" y="200659"/>
                </a:lnTo>
                <a:close/>
              </a:path>
              <a:path w="518795" h="544830">
                <a:moveTo>
                  <a:pt x="208510" y="173989"/>
                </a:moveTo>
                <a:lnTo>
                  <a:pt x="193840" y="173989"/>
                </a:lnTo>
                <a:lnTo>
                  <a:pt x="186769" y="175259"/>
                </a:lnTo>
                <a:lnTo>
                  <a:pt x="181704" y="175259"/>
                </a:lnTo>
                <a:lnTo>
                  <a:pt x="175899" y="176595"/>
                </a:lnTo>
                <a:lnTo>
                  <a:pt x="169599" y="177799"/>
                </a:lnTo>
                <a:lnTo>
                  <a:pt x="163251" y="180339"/>
                </a:lnTo>
                <a:lnTo>
                  <a:pt x="154830" y="182879"/>
                </a:lnTo>
                <a:lnTo>
                  <a:pt x="144041" y="184149"/>
                </a:lnTo>
                <a:lnTo>
                  <a:pt x="161474" y="184149"/>
                </a:lnTo>
                <a:lnTo>
                  <a:pt x="162527" y="185419"/>
                </a:lnTo>
                <a:lnTo>
                  <a:pt x="168579" y="187959"/>
                </a:lnTo>
                <a:lnTo>
                  <a:pt x="174928" y="190499"/>
                </a:lnTo>
                <a:lnTo>
                  <a:pt x="181550" y="191807"/>
                </a:lnTo>
                <a:lnTo>
                  <a:pt x="187788" y="194309"/>
                </a:lnTo>
                <a:lnTo>
                  <a:pt x="194187" y="194309"/>
                </a:lnTo>
                <a:lnTo>
                  <a:pt x="200684" y="195579"/>
                </a:lnTo>
                <a:lnTo>
                  <a:pt x="207262" y="195579"/>
                </a:lnTo>
                <a:lnTo>
                  <a:pt x="222969" y="193039"/>
                </a:lnTo>
                <a:lnTo>
                  <a:pt x="226839" y="191807"/>
                </a:lnTo>
                <a:lnTo>
                  <a:pt x="198947" y="191807"/>
                </a:lnTo>
                <a:lnTo>
                  <a:pt x="183306" y="189229"/>
                </a:lnTo>
                <a:lnTo>
                  <a:pt x="175619" y="186689"/>
                </a:lnTo>
                <a:lnTo>
                  <a:pt x="172658" y="185419"/>
                </a:lnTo>
                <a:lnTo>
                  <a:pt x="169467" y="184149"/>
                </a:lnTo>
                <a:lnTo>
                  <a:pt x="166178" y="182879"/>
                </a:lnTo>
                <a:lnTo>
                  <a:pt x="170388" y="181609"/>
                </a:lnTo>
                <a:lnTo>
                  <a:pt x="181539" y="179069"/>
                </a:lnTo>
                <a:lnTo>
                  <a:pt x="186342" y="177799"/>
                </a:lnTo>
                <a:lnTo>
                  <a:pt x="194139" y="176595"/>
                </a:lnTo>
                <a:lnTo>
                  <a:pt x="224204" y="176595"/>
                </a:lnTo>
                <a:lnTo>
                  <a:pt x="208510" y="173989"/>
                </a:lnTo>
                <a:close/>
              </a:path>
              <a:path w="518795" h="544830">
                <a:moveTo>
                  <a:pt x="275319" y="180339"/>
                </a:moveTo>
                <a:lnTo>
                  <a:pt x="267326" y="180339"/>
                </a:lnTo>
                <a:lnTo>
                  <a:pt x="275056" y="184149"/>
                </a:lnTo>
                <a:lnTo>
                  <a:pt x="281865" y="187959"/>
                </a:lnTo>
                <a:lnTo>
                  <a:pt x="288444" y="189229"/>
                </a:lnTo>
                <a:lnTo>
                  <a:pt x="295701" y="191807"/>
                </a:lnTo>
                <a:lnTo>
                  <a:pt x="309486" y="194309"/>
                </a:lnTo>
                <a:lnTo>
                  <a:pt x="322793" y="194309"/>
                </a:lnTo>
                <a:lnTo>
                  <a:pt x="335444" y="191807"/>
                </a:lnTo>
                <a:lnTo>
                  <a:pt x="316216" y="191807"/>
                </a:lnTo>
                <a:lnTo>
                  <a:pt x="307851" y="190499"/>
                </a:lnTo>
                <a:lnTo>
                  <a:pt x="289381" y="186689"/>
                </a:lnTo>
                <a:lnTo>
                  <a:pt x="282885" y="184149"/>
                </a:lnTo>
                <a:lnTo>
                  <a:pt x="281832" y="184149"/>
                </a:lnTo>
                <a:lnTo>
                  <a:pt x="289825" y="181609"/>
                </a:lnTo>
                <a:lnTo>
                  <a:pt x="276536" y="181609"/>
                </a:lnTo>
                <a:lnTo>
                  <a:pt x="275319" y="180339"/>
                </a:lnTo>
                <a:close/>
              </a:path>
              <a:path w="518795" h="544830">
                <a:moveTo>
                  <a:pt x="279793" y="148589"/>
                </a:moveTo>
                <a:lnTo>
                  <a:pt x="232722" y="148589"/>
                </a:lnTo>
                <a:lnTo>
                  <a:pt x="235847" y="149859"/>
                </a:lnTo>
                <a:lnTo>
                  <a:pt x="238412" y="152399"/>
                </a:lnTo>
                <a:lnTo>
                  <a:pt x="243478" y="157479"/>
                </a:lnTo>
                <a:lnTo>
                  <a:pt x="245024" y="161289"/>
                </a:lnTo>
                <a:lnTo>
                  <a:pt x="245090" y="162559"/>
                </a:lnTo>
                <a:lnTo>
                  <a:pt x="245205" y="164782"/>
                </a:lnTo>
                <a:lnTo>
                  <a:pt x="245287" y="166369"/>
                </a:lnTo>
                <a:lnTo>
                  <a:pt x="241175" y="166369"/>
                </a:lnTo>
                <a:lnTo>
                  <a:pt x="242754" y="167639"/>
                </a:lnTo>
                <a:lnTo>
                  <a:pt x="243544" y="168909"/>
                </a:lnTo>
                <a:lnTo>
                  <a:pt x="244498" y="170179"/>
                </a:lnTo>
                <a:lnTo>
                  <a:pt x="244399" y="171449"/>
                </a:lnTo>
                <a:lnTo>
                  <a:pt x="244300" y="172719"/>
                </a:lnTo>
                <a:lnTo>
                  <a:pt x="244695" y="175259"/>
                </a:lnTo>
                <a:lnTo>
                  <a:pt x="245912" y="179069"/>
                </a:lnTo>
                <a:lnTo>
                  <a:pt x="246274" y="180339"/>
                </a:lnTo>
                <a:lnTo>
                  <a:pt x="246537" y="180339"/>
                </a:lnTo>
                <a:lnTo>
                  <a:pt x="246241" y="181609"/>
                </a:lnTo>
                <a:lnTo>
                  <a:pt x="232623" y="181609"/>
                </a:lnTo>
                <a:lnTo>
                  <a:pt x="232261" y="182879"/>
                </a:lnTo>
                <a:lnTo>
                  <a:pt x="236998" y="182879"/>
                </a:lnTo>
                <a:lnTo>
                  <a:pt x="237228" y="184149"/>
                </a:lnTo>
                <a:lnTo>
                  <a:pt x="236603" y="185419"/>
                </a:lnTo>
                <a:lnTo>
                  <a:pt x="234531" y="185419"/>
                </a:lnTo>
                <a:lnTo>
                  <a:pt x="234202" y="186689"/>
                </a:lnTo>
                <a:lnTo>
                  <a:pt x="229531" y="186689"/>
                </a:lnTo>
                <a:lnTo>
                  <a:pt x="230682" y="187959"/>
                </a:lnTo>
                <a:lnTo>
                  <a:pt x="219104" y="187959"/>
                </a:lnTo>
                <a:lnTo>
                  <a:pt x="219630" y="189229"/>
                </a:lnTo>
                <a:lnTo>
                  <a:pt x="219959" y="189229"/>
                </a:lnTo>
                <a:lnTo>
                  <a:pt x="220354" y="190499"/>
                </a:lnTo>
                <a:lnTo>
                  <a:pt x="206933" y="190499"/>
                </a:lnTo>
                <a:lnTo>
                  <a:pt x="208356" y="191807"/>
                </a:lnTo>
                <a:lnTo>
                  <a:pt x="226839" y="191807"/>
                </a:lnTo>
                <a:lnTo>
                  <a:pt x="239070" y="187959"/>
                </a:lnTo>
                <a:lnTo>
                  <a:pt x="241340" y="186689"/>
                </a:lnTo>
                <a:lnTo>
                  <a:pt x="243511" y="185419"/>
                </a:lnTo>
                <a:lnTo>
                  <a:pt x="246800" y="184149"/>
                </a:lnTo>
                <a:lnTo>
                  <a:pt x="252277" y="184149"/>
                </a:lnTo>
                <a:lnTo>
                  <a:pt x="251208" y="182879"/>
                </a:lnTo>
                <a:lnTo>
                  <a:pt x="247590" y="177799"/>
                </a:lnTo>
                <a:lnTo>
                  <a:pt x="246603" y="175259"/>
                </a:lnTo>
                <a:lnTo>
                  <a:pt x="246669" y="171449"/>
                </a:lnTo>
                <a:lnTo>
                  <a:pt x="258099" y="171449"/>
                </a:lnTo>
                <a:lnTo>
                  <a:pt x="258741" y="170179"/>
                </a:lnTo>
                <a:lnTo>
                  <a:pt x="260056" y="166369"/>
                </a:lnTo>
                <a:lnTo>
                  <a:pt x="261241" y="165099"/>
                </a:lnTo>
                <a:lnTo>
                  <a:pt x="261372" y="165099"/>
                </a:lnTo>
                <a:lnTo>
                  <a:pt x="261619" y="164782"/>
                </a:lnTo>
                <a:lnTo>
                  <a:pt x="261767" y="163829"/>
                </a:lnTo>
                <a:lnTo>
                  <a:pt x="263148" y="160019"/>
                </a:lnTo>
                <a:lnTo>
                  <a:pt x="249629" y="160019"/>
                </a:lnTo>
                <a:lnTo>
                  <a:pt x="247294" y="158749"/>
                </a:lnTo>
                <a:lnTo>
                  <a:pt x="246044" y="157479"/>
                </a:lnTo>
                <a:lnTo>
                  <a:pt x="245649" y="156209"/>
                </a:lnTo>
                <a:lnTo>
                  <a:pt x="245616" y="153669"/>
                </a:lnTo>
                <a:lnTo>
                  <a:pt x="280154" y="153669"/>
                </a:lnTo>
                <a:lnTo>
                  <a:pt x="279760" y="152399"/>
                </a:lnTo>
                <a:lnTo>
                  <a:pt x="279793" y="148589"/>
                </a:lnTo>
                <a:close/>
              </a:path>
              <a:path w="518795" h="544830">
                <a:moveTo>
                  <a:pt x="259004" y="179069"/>
                </a:moveTo>
                <a:lnTo>
                  <a:pt x="257885" y="179069"/>
                </a:lnTo>
                <a:lnTo>
                  <a:pt x="258149" y="181609"/>
                </a:lnTo>
                <a:lnTo>
                  <a:pt x="258478" y="182879"/>
                </a:lnTo>
                <a:lnTo>
                  <a:pt x="258609" y="182879"/>
                </a:lnTo>
                <a:lnTo>
                  <a:pt x="258708" y="184149"/>
                </a:lnTo>
                <a:lnTo>
                  <a:pt x="258839" y="184149"/>
                </a:lnTo>
                <a:lnTo>
                  <a:pt x="258938" y="185419"/>
                </a:lnTo>
                <a:lnTo>
                  <a:pt x="259431" y="186689"/>
                </a:lnTo>
                <a:lnTo>
                  <a:pt x="259826" y="187959"/>
                </a:lnTo>
                <a:lnTo>
                  <a:pt x="260287" y="189229"/>
                </a:lnTo>
                <a:lnTo>
                  <a:pt x="260616" y="189229"/>
                </a:lnTo>
                <a:lnTo>
                  <a:pt x="260879" y="190499"/>
                </a:lnTo>
                <a:lnTo>
                  <a:pt x="261208" y="190499"/>
                </a:lnTo>
                <a:lnTo>
                  <a:pt x="262461" y="191807"/>
                </a:lnTo>
                <a:lnTo>
                  <a:pt x="262713" y="191807"/>
                </a:lnTo>
                <a:lnTo>
                  <a:pt x="264135" y="190499"/>
                </a:lnTo>
                <a:lnTo>
                  <a:pt x="264365" y="189229"/>
                </a:lnTo>
                <a:lnTo>
                  <a:pt x="264647" y="187959"/>
                </a:lnTo>
                <a:lnTo>
                  <a:pt x="262458" y="187959"/>
                </a:lnTo>
                <a:lnTo>
                  <a:pt x="258905" y="180339"/>
                </a:lnTo>
                <a:lnTo>
                  <a:pt x="259004" y="179069"/>
                </a:lnTo>
                <a:close/>
              </a:path>
              <a:path w="518795" h="544830">
                <a:moveTo>
                  <a:pt x="352741" y="176595"/>
                </a:moveTo>
                <a:lnTo>
                  <a:pt x="338351" y="176595"/>
                </a:lnTo>
                <a:lnTo>
                  <a:pt x="345119" y="177800"/>
                </a:lnTo>
                <a:lnTo>
                  <a:pt x="352718" y="180340"/>
                </a:lnTo>
                <a:lnTo>
                  <a:pt x="353178" y="180340"/>
                </a:lnTo>
                <a:lnTo>
                  <a:pt x="354297" y="181610"/>
                </a:lnTo>
                <a:lnTo>
                  <a:pt x="353737" y="181610"/>
                </a:lnTo>
                <a:lnTo>
                  <a:pt x="345251" y="185420"/>
                </a:lnTo>
                <a:lnTo>
                  <a:pt x="337685" y="187960"/>
                </a:lnTo>
                <a:lnTo>
                  <a:pt x="323236" y="191807"/>
                </a:lnTo>
                <a:lnTo>
                  <a:pt x="335536" y="191807"/>
                </a:lnTo>
                <a:lnTo>
                  <a:pt x="342258" y="189230"/>
                </a:lnTo>
                <a:lnTo>
                  <a:pt x="347981" y="187960"/>
                </a:lnTo>
                <a:lnTo>
                  <a:pt x="352915" y="185420"/>
                </a:lnTo>
                <a:lnTo>
                  <a:pt x="358375" y="182880"/>
                </a:lnTo>
                <a:lnTo>
                  <a:pt x="369600" y="182880"/>
                </a:lnTo>
                <a:lnTo>
                  <a:pt x="361040" y="179070"/>
                </a:lnTo>
                <a:lnTo>
                  <a:pt x="352741" y="176595"/>
                </a:lnTo>
                <a:close/>
              </a:path>
              <a:path w="518795" h="544830">
                <a:moveTo>
                  <a:pt x="224215" y="176595"/>
                </a:moveTo>
                <a:lnTo>
                  <a:pt x="199210" y="176595"/>
                </a:lnTo>
                <a:lnTo>
                  <a:pt x="201736" y="177799"/>
                </a:lnTo>
                <a:lnTo>
                  <a:pt x="201474" y="177799"/>
                </a:lnTo>
                <a:lnTo>
                  <a:pt x="201243" y="179069"/>
                </a:lnTo>
                <a:lnTo>
                  <a:pt x="200223" y="181609"/>
                </a:lnTo>
                <a:lnTo>
                  <a:pt x="199795" y="184149"/>
                </a:lnTo>
                <a:lnTo>
                  <a:pt x="199839" y="186689"/>
                </a:lnTo>
                <a:lnTo>
                  <a:pt x="199960" y="190499"/>
                </a:lnTo>
                <a:lnTo>
                  <a:pt x="213348" y="190499"/>
                </a:lnTo>
                <a:lnTo>
                  <a:pt x="213150" y="189229"/>
                </a:lnTo>
                <a:lnTo>
                  <a:pt x="212821" y="189229"/>
                </a:lnTo>
                <a:lnTo>
                  <a:pt x="212426" y="187959"/>
                </a:lnTo>
                <a:lnTo>
                  <a:pt x="212459" y="186689"/>
                </a:lnTo>
                <a:lnTo>
                  <a:pt x="221933" y="186689"/>
                </a:lnTo>
                <a:lnTo>
                  <a:pt x="221702" y="185419"/>
                </a:lnTo>
                <a:lnTo>
                  <a:pt x="221670" y="184149"/>
                </a:lnTo>
                <a:lnTo>
                  <a:pt x="226965" y="184149"/>
                </a:lnTo>
                <a:lnTo>
                  <a:pt x="227459" y="182879"/>
                </a:lnTo>
                <a:lnTo>
                  <a:pt x="227755" y="182879"/>
                </a:lnTo>
                <a:lnTo>
                  <a:pt x="228117" y="181609"/>
                </a:lnTo>
                <a:lnTo>
                  <a:pt x="245682" y="181609"/>
                </a:lnTo>
                <a:lnTo>
                  <a:pt x="245550" y="180339"/>
                </a:lnTo>
                <a:lnTo>
                  <a:pt x="239629" y="180339"/>
                </a:lnTo>
                <a:lnTo>
                  <a:pt x="231669" y="177799"/>
                </a:lnTo>
                <a:lnTo>
                  <a:pt x="224215" y="176595"/>
                </a:lnTo>
                <a:close/>
              </a:path>
              <a:path w="518795" h="544830">
                <a:moveTo>
                  <a:pt x="222492" y="186689"/>
                </a:moveTo>
                <a:lnTo>
                  <a:pt x="213874" y="186689"/>
                </a:lnTo>
                <a:lnTo>
                  <a:pt x="214005" y="187959"/>
                </a:lnTo>
                <a:lnTo>
                  <a:pt x="213348" y="190499"/>
                </a:lnTo>
                <a:lnTo>
                  <a:pt x="216966" y="190499"/>
                </a:lnTo>
                <a:lnTo>
                  <a:pt x="217229" y="189229"/>
                </a:lnTo>
                <a:lnTo>
                  <a:pt x="218084" y="189229"/>
                </a:lnTo>
                <a:lnTo>
                  <a:pt x="218216" y="187959"/>
                </a:lnTo>
                <a:lnTo>
                  <a:pt x="222821" y="187959"/>
                </a:lnTo>
                <a:lnTo>
                  <a:pt x="222492" y="186689"/>
                </a:lnTo>
                <a:close/>
              </a:path>
              <a:path w="518795" h="544830">
                <a:moveTo>
                  <a:pt x="252277" y="184149"/>
                </a:moveTo>
                <a:lnTo>
                  <a:pt x="248642" y="184149"/>
                </a:lnTo>
                <a:lnTo>
                  <a:pt x="253675" y="187959"/>
                </a:lnTo>
                <a:lnTo>
                  <a:pt x="255057" y="189229"/>
                </a:lnTo>
                <a:lnTo>
                  <a:pt x="257557" y="190499"/>
                </a:lnTo>
                <a:lnTo>
                  <a:pt x="258938" y="190499"/>
                </a:lnTo>
                <a:lnTo>
                  <a:pt x="258708" y="189229"/>
                </a:lnTo>
                <a:lnTo>
                  <a:pt x="258609" y="187959"/>
                </a:lnTo>
                <a:lnTo>
                  <a:pt x="258236" y="186689"/>
                </a:lnTo>
                <a:lnTo>
                  <a:pt x="255945" y="186689"/>
                </a:lnTo>
                <a:lnTo>
                  <a:pt x="253346" y="185419"/>
                </a:lnTo>
                <a:lnTo>
                  <a:pt x="252277" y="184149"/>
                </a:lnTo>
                <a:close/>
              </a:path>
              <a:path w="518795" h="544830">
                <a:moveTo>
                  <a:pt x="127758" y="134619"/>
                </a:moveTo>
                <a:lnTo>
                  <a:pt x="123745" y="134619"/>
                </a:lnTo>
                <a:lnTo>
                  <a:pt x="123416" y="135889"/>
                </a:lnTo>
                <a:lnTo>
                  <a:pt x="121607" y="137159"/>
                </a:lnTo>
                <a:lnTo>
                  <a:pt x="119963" y="138429"/>
                </a:lnTo>
                <a:lnTo>
                  <a:pt x="113844" y="143509"/>
                </a:lnTo>
                <a:lnTo>
                  <a:pt x="110193" y="147319"/>
                </a:lnTo>
                <a:lnTo>
                  <a:pt x="108417" y="151129"/>
                </a:lnTo>
                <a:lnTo>
                  <a:pt x="108483" y="162559"/>
                </a:lnTo>
                <a:lnTo>
                  <a:pt x="109766" y="167639"/>
                </a:lnTo>
                <a:lnTo>
                  <a:pt x="112331" y="172719"/>
                </a:lnTo>
                <a:lnTo>
                  <a:pt x="114798" y="177799"/>
                </a:lnTo>
                <a:lnTo>
                  <a:pt x="143350" y="187959"/>
                </a:lnTo>
                <a:lnTo>
                  <a:pt x="148416" y="186689"/>
                </a:lnTo>
                <a:lnTo>
                  <a:pt x="151968" y="185419"/>
                </a:lnTo>
                <a:lnTo>
                  <a:pt x="137725" y="185419"/>
                </a:lnTo>
                <a:lnTo>
                  <a:pt x="132988" y="184149"/>
                </a:lnTo>
                <a:lnTo>
                  <a:pt x="114765" y="170179"/>
                </a:lnTo>
                <a:lnTo>
                  <a:pt x="112989" y="166369"/>
                </a:lnTo>
                <a:lnTo>
                  <a:pt x="111969" y="162559"/>
                </a:lnTo>
                <a:lnTo>
                  <a:pt x="111871" y="156209"/>
                </a:lnTo>
                <a:lnTo>
                  <a:pt x="118811" y="156209"/>
                </a:lnTo>
                <a:lnTo>
                  <a:pt x="112496" y="152399"/>
                </a:lnTo>
                <a:lnTo>
                  <a:pt x="112594" y="151129"/>
                </a:lnTo>
                <a:lnTo>
                  <a:pt x="113055" y="149859"/>
                </a:lnTo>
                <a:lnTo>
                  <a:pt x="113976" y="148589"/>
                </a:lnTo>
                <a:lnTo>
                  <a:pt x="115259" y="147319"/>
                </a:lnTo>
                <a:lnTo>
                  <a:pt x="116398" y="146130"/>
                </a:lnTo>
                <a:lnTo>
                  <a:pt x="117759" y="144779"/>
                </a:lnTo>
                <a:lnTo>
                  <a:pt x="118976" y="143509"/>
                </a:lnTo>
                <a:lnTo>
                  <a:pt x="119798" y="143509"/>
                </a:lnTo>
                <a:lnTo>
                  <a:pt x="122298" y="140969"/>
                </a:lnTo>
                <a:lnTo>
                  <a:pt x="124272" y="139699"/>
                </a:lnTo>
                <a:lnTo>
                  <a:pt x="126969" y="137159"/>
                </a:lnTo>
                <a:lnTo>
                  <a:pt x="127758" y="134619"/>
                </a:lnTo>
                <a:close/>
              </a:path>
              <a:path w="518795" h="544830">
                <a:moveTo>
                  <a:pt x="226768" y="184149"/>
                </a:moveTo>
                <a:lnTo>
                  <a:pt x="222229" y="184149"/>
                </a:lnTo>
                <a:lnTo>
                  <a:pt x="222393" y="185419"/>
                </a:lnTo>
                <a:lnTo>
                  <a:pt x="223051" y="185419"/>
                </a:lnTo>
                <a:lnTo>
                  <a:pt x="223117" y="186689"/>
                </a:lnTo>
                <a:lnTo>
                  <a:pt x="222821" y="187959"/>
                </a:lnTo>
                <a:lnTo>
                  <a:pt x="226373" y="187959"/>
                </a:lnTo>
                <a:lnTo>
                  <a:pt x="226472" y="186689"/>
                </a:lnTo>
                <a:lnTo>
                  <a:pt x="226637" y="185419"/>
                </a:lnTo>
                <a:lnTo>
                  <a:pt x="226768" y="184149"/>
                </a:lnTo>
                <a:close/>
              </a:path>
              <a:path w="518795" h="544830">
                <a:moveTo>
                  <a:pt x="267161" y="157479"/>
                </a:moveTo>
                <a:lnTo>
                  <a:pt x="263806" y="157479"/>
                </a:lnTo>
                <a:lnTo>
                  <a:pt x="263823" y="158749"/>
                </a:lnTo>
                <a:lnTo>
                  <a:pt x="263938" y="161289"/>
                </a:lnTo>
                <a:lnTo>
                  <a:pt x="263773" y="161289"/>
                </a:lnTo>
                <a:lnTo>
                  <a:pt x="263346" y="162559"/>
                </a:lnTo>
                <a:lnTo>
                  <a:pt x="261619" y="164782"/>
                </a:lnTo>
                <a:lnTo>
                  <a:pt x="261570" y="165099"/>
                </a:lnTo>
                <a:lnTo>
                  <a:pt x="264102" y="165099"/>
                </a:lnTo>
                <a:lnTo>
                  <a:pt x="265034" y="171449"/>
                </a:lnTo>
                <a:lnTo>
                  <a:pt x="264953" y="176595"/>
                </a:lnTo>
                <a:lnTo>
                  <a:pt x="264870" y="177799"/>
                </a:lnTo>
                <a:lnTo>
                  <a:pt x="264782" y="179069"/>
                </a:lnTo>
                <a:lnTo>
                  <a:pt x="264694" y="180339"/>
                </a:lnTo>
                <a:lnTo>
                  <a:pt x="262523" y="186689"/>
                </a:lnTo>
                <a:lnTo>
                  <a:pt x="262458" y="187959"/>
                </a:lnTo>
                <a:lnTo>
                  <a:pt x="264647" y="187959"/>
                </a:lnTo>
                <a:lnTo>
                  <a:pt x="266339" y="180339"/>
                </a:lnTo>
                <a:lnTo>
                  <a:pt x="275319" y="180339"/>
                </a:lnTo>
                <a:lnTo>
                  <a:pt x="273280" y="179069"/>
                </a:lnTo>
                <a:lnTo>
                  <a:pt x="271142" y="179069"/>
                </a:lnTo>
                <a:lnTo>
                  <a:pt x="269069" y="177799"/>
                </a:lnTo>
                <a:lnTo>
                  <a:pt x="268969" y="176595"/>
                </a:lnTo>
                <a:lnTo>
                  <a:pt x="271646" y="173989"/>
                </a:lnTo>
                <a:lnTo>
                  <a:pt x="266997" y="173989"/>
                </a:lnTo>
                <a:lnTo>
                  <a:pt x="266898" y="172719"/>
                </a:lnTo>
                <a:lnTo>
                  <a:pt x="266800" y="168909"/>
                </a:lnTo>
                <a:lnTo>
                  <a:pt x="269448" y="168909"/>
                </a:lnTo>
                <a:lnTo>
                  <a:pt x="268576" y="167639"/>
                </a:lnTo>
                <a:lnTo>
                  <a:pt x="268214" y="166369"/>
                </a:lnTo>
                <a:lnTo>
                  <a:pt x="267885" y="165099"/>
                </a:lnTo>
                <a:lnTo>
                  <a:pt x="266931" y="163829"/>
                </a:lnTo>
                <a:lnTo>
                  <a:pt x="266471" y="162559"/>
                </a:lnTo>
                <a:lnTo>
                  <a:pt x="266142" y="161289"/>
                </a:lnTo>
                <a:lnTo>
                  <a:pt x="266142" y="160019"/>
                </a:lnTo>
                <a:lnTo>
                  <a:pt x="266504" y="158749"/>
                </a:lnTo>
                <a:lnTo>
                  <a:pt x="266767" y="158749"/>
                </a:lnTo>
                <a:lnTo>
                  <a:pt x="267161" y="157479"/>
                </a:lnTo>
                <a:close/>
              </a:path>
              <a:path w="518795" h="544830">
                <a:moveTo>
                  <a:pt x="369600" y="182880"/>
                </a:moveTo>
                <a:lnTo>
                  <a:pt x="359165" y="182880"/>
                </a:lnTo>
                <a:lnTo>
                  <a:pt x="363967" y="184150"/>
                </a:lnTo>
                <a:lnTo>
                  <a:pt x="368375" y="185420"/>
                </a:lnTo>
                <a:lnTo>
                  <a:pt x="372947" y="186690"/>
                </a:lnTo>
                <a:lnTo>
                  <a:pt x="374921" y="186690"/>
                </a:lnTo>
                <a:lnTo>
                  <a:pt x="375283" y="187960"/>
                </a:lnTo>
                <a:lnTo>
                  <a:pt x="388407" y="187960"/>
                </a:lnTo>
                <a:lnTo>
                  <a:pt x="395973" y="186690"/>
                </a:lnTo>
                <a:lnTo>
                  <a:pt x="399767" y="184150"/>
                </a:lnTo>
                <a:lnTo>
                  <a:pt x="372454" y="184150"/>
                </a:lnTo>
                <a:lnTo>
                  <a:pt x="369600" y="182880"/>
                </a:lnTo>
                <a:close/>
              </a:path>
              <a:path w="518795" h="544830">
                <a:moveTo>
                  <a:pt x="234334" y="185419"/>
                </a:moveTo>
                <a:lnTo>
                  <a:pt x="228347" y="185419"/>
                </a:lnTo>
                <a:lnTo>
                  <a:pt x="228446" y="186689"/>
                </a:lnTo>
                <a:lnTo>
                  <a:pt x="233840" y="186689"/>
                </a:lnTo>
                <a:lnTo>
                  <a:pt x="234334" y="185419"/>
                </a:lnTo>
                <a:close/>
              </a:path>
              <a:path w="518795" h="544830">
                <a:moveTo>
                  <a:pt x="258099" y="171449"/>
                </a:moveTo>
                <a:lnTo>
                  <a:pt x="246702" y="171449"/>
                </a:lnTo>
                <a:lnTo>
                  <a:pt x="251307" y="175259"/>
                </a:lnTo>
                <a:lnTo>
                  <a:pt x="255451" y="182879"/>
                </a:lnTo>
                <a:lnTo>
                  <a:pt x="255945" y="186689"/>
                </a:lnTo>
                <a:lnTo>
                  <a:pt x="258236" y="186689"/>
                </a:lnTo>
                <a:lnTo>
                  <a:pt x="257491" y="184149"/>
                </a:lnTo>
                <a:lnTo>
                  <a:pt x="256899" y="182879"/>
                </a:lnTo>
                <a:lnTo>
                  <a:pt x="256241" y="180339"/>
                </a:lnTo>
                <a:lnTo>
                  <a:pt x="257293" y="180339"/>
                </a:lnTo>
                <a:lnTo>
                  <a:pt x="257885" y="179069"/>
                </a:lnTo>
                <a:lnTo>
                  <a:pt x="259004" y="179069"/>
                </a:lnTo>
                <a:lnTo>
                  <a:pt x="259103" y="177799"/>
                </a:lnTo>
                <a:lnTo>
                  <a:pt x="259196" y="176595"/>
                </a:lnTo>
                <a:lnTo>
                  <a:pt x="256301" y="176595"/>
                </a:lnTo>
                <a:lnTo>
                  <a:pt x="255747" y="175259"/>
                </a:lnTo>
                <a:lnTo>
                  <a:pt x="255155" y="175259"/>
                </a:lnTo>
                <a:lnTo>
                  <a:pt x="255057" y="173989"/>
                </a:lnTo>
                <a:lnTo>
                  <a:pt x="255550" y="173989"/>
                </a:lnTo>
                <a:lnTo>
                  <a:pt x="257458" y="172719"/>
                </a:lnTo>
                <a:lnTo>
                  <a:pt x="258099" y="171449"/>
                </a:lnTo>
                <a:close/>
              </a:path>
              <a:path w="518795" h="544830">
                <a:moveTo>
                  <a:pt x="160553" y="184149"/>
                </a:moveTo>
                <a:lnTo>
                  <a:pt x="141771" y="184149"/>
                </a:lnTo>
                <a:lnTo>
                  <a:pt x="139501" y="185419"/>
                </a:lnTo>
                <a:lnTo>
                  <a:pt x="155619" y="185419"/>
                </a:lnTo>
                <a:lnTo>
                  <a:pt x="160553" y="184149"/>
                </a:lnTo>
                <a:close/>
              </a:path>
              <a:path w="518795" h="544830">
                <a:moveTo>
                  <a:pt x="231571" y="181609"/>
                </a:moveTo>
                <a:lnTo>
                  <a:pt x="228150" y="181609"/>
                </a:lnTo>
                <a:lnTo>
                  <a:pt x="228215" y="185419"/>
                </a:lnTo>
                <a:lnTo>
                  <a:pt x="235090" y="185419"/>
                </a:lnTo>
                <a:lnTo>
                  <a:pt x="235452" y="184149"/>
                </a:lnTo>
                <a:lnTo>
                  <a:pt x="231538" y="184149"/>
                </a:lnTo>
                <a:lnTo>
                  <a:pt x="231571" y="181609"/>
                </a:lnTo>
                <a:close/>
              </a:path>
              <a:path w="518795" h="544830">
                <a:moveTo>
                  <a:pt x="236077" y="182879"/>
                </a:moveTo>
                <a:lnTo>
                  <a:pt x="231867" y="182879"/>
                </a:lnTo>
                <a:lnTo>
                  <a:pt x="231538" y="184149"/>
                </a:lnTo>
                <a:lnTo>
                  <a:pt x="235682" y="184149"/>
                </a:lnTo>
                <a:lnTo>
                  <a:pt x="236077" y="182879"/>
                </a:lnTo>
                <a:close/>
              </a:path>
              <a:path w="518795" h="544830">
                <a:moveTo>
                  <a:pt x="411564" y="156210"/>
                </a:moveTo>
                <a:lnTo>
                  <a:pt x="408275" y="156210"/>
                </a:lnTo>
                <a:lnTo>
                  <a:pt x="408176" y="157480"/>
                </a:lnTo>
                <a:lnTo>
                  <a:pt x="407760" y="160020"/>
                </a:lnTo>
                <a:lnTo>
                  <a:pt x="402058" y="175260"/>
                </a:lnTo>
                <a:lnTo>
                  <a:pt x="399361" y="180340"/>
                </a:lnTo>
                <a:lnTo>
                  <a:pt x="395381" y="182880"/>
                </a:lnTo>
                <a:lnTo>
                  <a:pt x="386631" y="184150"/>
                </a:lnTo>
                <a:lnTo>
                  <a:pt x="399767" y="184150"/>
                </a:lnTo>
                <a:lnTo>
                  <a:pt x="401663" y="182880"/>
                </a:lnTo>
                <a:lnTo>
                  <a:pt x="406203" y="175260"/>
                </a:lnTo>
                <a:lnTo>
                  <a:pt x="407025" y="173990"/>
                </a:lnTo>
                <a:lnTo>
                  <a:pt x="411488" y="157480"/>
                </a:lnTo>
                <a:lnTo>
                  <a:pt x="411564" y="156210"/>
                </a:lnTo>
                <a:close/>
              </a:path>
              <a:path w="518795" h="544830">
                <a:moveTo>
                  <a:pt x="331732" y="172720"/>
                </a:moveTo>
                <a:lnTo>
                  <a:pt x="308805" y="172719"/>
                </a:lnTo>
                <a:lnTo>
                  <a:pt x="293999" y="176595"/>
                </a:lnTo>
                <a:lnTo>
                  <a:pt x="286437" y="179069"/>
                </a:lnTo>
                <a:lnTo>
                  <a:pt x="277687" y="181609"/>
                </a:lnTo>
                <a:lnTo>
                  <a:pt x="289825" y="181609"/>
                </a:lnTo>
                <a:lnTo>
                  <a:pt x="297259" y="179069"/>
                </a:lnTo>
                <a:lnTo>
                  <a:pt x="304561" y="177799"/>
                </a:lnTo>
                <a:lnTo>
                  <a:pt x="312620" y="177799"/>
                </a:lnTo>
                <a:lnTo>
                  <a:pt x="312527" y="176595"/>
                </a:lnTo>
                <a:lnTo>
                  <a:pt x="318804" y="175259"/>
                </a:lnTo>
                <a:lnTo>
                  <a:pt x="344461" y="175260"/>
                </a:lnTo>
                <a:lnTo>
                  <a:pt x="336402" y="173990"/>
                </a:lnTo>
                <a:lnTo>
                  <a:pt x="331732" y="172720"/>
                </a:lnTo>
                <a:close/>
              </a:path>
              <a:path w="518795" h="544830">
                <a:moveTo>
                  <a:pt x="312785" y="177799"/>
                </a:moveTo>
                <a:lnTo>
                  <a:pt x="304956" y="177799"/>
                </a:lnTo>
                <a:lnTo>
                  <a:pt x="305252" y="179069"/>
                </a:lnTo>
                <a:lnTo>
                  <a:pt x="305746" y="179069"/>
                </a:lnTo>
                <a:lnTo>
                  <a:pt x="306634" y="180339"/>
                </a:lnTo>
                <a:lnTo>
                  <a:pt x="307686" y="181609"/>
                </a:lnTo>
                <a:lnTo>
                  <a:pt x="311042" y="181609"/>
                </a:lnTo>
                <a:lnTo>
                  <a:pt x="312522" y="180339"/>
                </a:lnTo>
                <a:lnTo>
                  <a:pt x="312851" y="179069"/>
                </a:lnTo>
                <a:lnTo>
                  <a:pt x="312785" y="177799"/>
                </a:lnTo>
                <a:close/>
              </a:path>
              <a:path w="518795" h="544830">
                <a:moveTo>
                  <a:pt x="235024" y="160019"/>
                </a:moveTo>
                <a:lnTo>
                  <a:pt x="232689" y="160019"/>
                </a:lnTo>
                <a:lnTo>
                  <a:pt x="232738" y="163829"/>
                </a:lnTo>
                <a:lnTo>
                  <a:pt x="232853" y="166369"/>
                </a:lnTo>
                <a:lnTo>
                  <a:pt x="232952" y="167639"/>
                </a:lnTo>
                <a:lnTo>
                  <a:pt x="233906" y="171449"/>
                </a:lnTo>
                <a:lnTo>
                  <a:pt x="235584" y="173989"/>
                </a:lnTo>
                <a:lnTo>
                  <a:pt x="236801" y="175259"/>
                </a:lnTo>
                <a:lnTo>
                  <a:pt x="238347" y="177799"/>
                </a:lnTo>
                <a:lnTo>
                  <a:pt x="240287" y="180339"/>
                </a:lnTo>
                <a:lnTo>
                  <a:pt x="245550" y="180339"/>
                </a:lnTo>
                <a:lnTo>
                  <a:pt x="245238" y="179069"/>
                </a:lnTo>
                <a:lnTo>
                  <a:pt x="242886" y="179069"/>
                </a:lnTo>
                <a:lnTo>
                  <a:pt x="241998" y="177799"/>
                </a:lnTo>
                <a:lnTo>
                  <a:pt x="234728" y="161289"/>
                </a:lnTo>
                <a:lnTo>
                  <a:pt x="235024" y="160019"/>
                </a:lnTo>
                <a:close/>
              </a:path>
              <a:path w="518795" h="544830">
                <a:moveTo>
                  <a:pt x="218742" y="114299"/>
                </a:moveTo>
                <a:lnTo>
                  <a:pt x="216571" y="114299"/>
                </a:lnTo>
                <a:lnTo>
                  <a:pt x="216045" y="115569"/>
                </a:lnTo>
                <a:lnTo>
                  <a:pt x="215946" y="116839"/>
                </a:lnTo>
                <a:lnTo>
                  <a:pt x="215354" y="119379"/>
                </a:lnTo>
                <a:lnTo>
                  <a:pt x="215124" y="120649"/>
                </a:lnTo>
                <a:lnTo>
                  <a:pt x="215025" y="121919"/>
                </a:lnTo>
                <a:lnTo>
                  <a:pt x="214926" y="123189"/>
                </a:lnTo>
                <a:lnTo>
                  <a:pt x="214828" y="124459"/>
                </a:lnTo>
                <a:lnTo>
                  <a:pt x="214729" y="125729"/>
                </a:lnTo>
                <a:lnTo>
                  <a:pt x="214268" y="129539"/>
                </a:lnTo>
                <a:lnTo>
                  <a:pt x="215650" y="132079"/>
                </a:lnTo>
                <a:lnTo>
                  <a:pt x="216143" y="133349"/>
                </a:lnTo>
                <a:lnTo>
                  <a:pt x="217328" y="134619"/>
                </a:lnTo>
                <a:lnTo>
                  <a:pt x="217130" y="135889"/>
                </a:lnTo>
                <a:lnTo>
                  <a:pt x="224169" y="135889"/>
                </a:lnTo>
                <a:lnTo>
                  <a:pt x="224400" y="137159"/>
                </a:lnTo>
                <a:lnTo>
                  <a:pt x="225452" y="138429"/>
                </a:lnTo>
                <a:lnTo>
                  <a:pt x="226735" y="140969"/>
                </a:lnTo>
                <a:lnTo>
                  <a:pt x="227985" y="143509"/>
                </a:lnTo>
                <a:lnTo>
                  <a:pt x="229038" y="144779"/>
                </a:lnTo>
                <a:lnTo>
                  <a:pt x="230090" y="151129"/>
                </a:lnTo>
                <a:lnTo>
                  <a:pt x="230090" y="154939"/>
                </a:lnTo>
                <a:lnTo>
                  <a:pt x="229663" y="158749"/>
                </a:lnTo>
                <a:lnTo>
                  <a:pt x="235320" y="158749"/>
                </a:lnTo>
                <a:lnTo>
                  <a:pt x="235814" y="160019"/>
                </a:lnTo>
                <a:lnTo>
                  <a:pt x="236077" y="160019"/>
                </a:lnTo>
                <a:lnTo>
                  <a:pt x="236472" y="161289"/>
                </a:lnTo>
                <a:lnTo>
                  <a:pt x="239169" y="166369"/>
                </a:lnTo>
                <a:lnTo>
                  <a:pt x="241274" y="172719"/>
                </a:lnTo>
                <a:lnTo>
                  <a:pt x="242754" y="177799"/>
                </a:lnTo>
                <a:lnTo>
                  <a:pt x="242886" y="179069"/>
                </a:lnTo>
                <a:lnTo>
                  <a:pt x="245238" y="179069"/>
                </a:lnTo>
                <a:lnTo>
                  <a:pt x="244267" y="175259"/>
                </a:lnTo>
                <a:lnTo>
                  <a:pt x="242853" y="170179"/>
                </a:lnTo>
                <a:lnTo>
                  <a:pt x="242097" y="168909"/>
                </a:lnTo>
                <a:lnTo>
                  <a:pt x="241208" y="166369"/>
                </a:lnTo>
                <a:lnTo>
                  <a:pt x="245287" y="166369"/>
                </a:lnTo>
                <a:lnTo>
                  <a:pt x="241077" y="163829"/>
                </a:lnTo>
                <a:lnTo>
                  <a:pt x="236519" y="157479"/>
                </a:lnTo>
                <a:lnTo>
                  <a:pt x="232426" y="157479"/>
                </a:lnTo>
                <a:lnTo>
                  <a:pt x="232261" y="156209"/>
                </a:lnTo>
                <a:lnTo>
                  <a:pt x="231965" y="156209"/>
                </a:lnTo>
                <a:lnTo>
                  <a:pt x="232064" y="154939"/>
                </a:lnTo>
                <a:lnTo>
                  <a:pt x="232163" y="153669"/>
                </a:lnTo>
                <a:lnTo>
                  <a:pt x="234301" y="153669"/>
                </a:lnTo>
                <a:lnTo>
                  <a:pt x="232722" y="148589"/>
                </a:lnTo>
                <a:lnTo>
                  <a:pt x="286832" y="148589"/>
                </a:lnTo>
                <a:lnTo>
                  <a:pt x="286602" y="147319"/>
                </a:lnTo>
                <a:lnTo>
                  <a:pt x="269661" y="147319"/>
                </a:lnTo>
                <a:lnTo>
                  <a:pt x="269033" y="146130"/>
                </a:lnTo>
                <a:lnTo>
                  <a:pt x="236147" y="146130"/>
                </a:lnTo>
                <a:lnTo>
                  <a:pt x="234432" y="144779"/>
                </a:lnTo>
                <a:lnTo>
                  <a:pt x="232919" y="144779"/>
                </a:lnTo>
                <a:lnTo>
                  <a:pt x="231571" y="143509"/>
                </a:lnTo>
                <a:lnTo>
                  <a:pt x="230485" y="142239"/>
                </a:lnTo>
                <a:lnTo>
                  <a:pt x="229761" y="142239"/>
                </a:lnTo>
                <a:lnTo>
                  <a:pt x="229301" y="140969"/>
                </a:lnTo>
                <a:lnTo>
                  <a:pt x="229195" y="140645"/>
                </a:lnTo>
                <a:lnTo>
                  <a:pt x="228248" y="138429"/>
                </a:lnTo>
                <a:lnTo>
                  <a:pt x="226571" y="135889"/>
                </a:lnTo>
                <a:lnTo>
                  <a:pt x="226012" y="134619"/>
                </a:lnTo>
                <a:lnTo>
                  <a:pt x="225748" y="132079"/>
                </a:lnTo>
                <a:lnTo>
                  <a:pt x="218117" y="132079"/>
                </a:lnTo>
                <a:lnTo>
                  <a:pt x="217130" y="128269"/>
                </a:lnTo>
                <a:lnTo>
                  <a:pt x="217393" y="125729"/>
                </a:lnTo>
                <a:lnTo>
                  <a:pt x="217503" y="124459"/>
                </a:lnTo>
                <a:lnTo>
                  <a:pt x="217613" y="123189"/>
                </a:lnTo>
                <a:lnTo>
                  <a:pt x="217722" y="121919"/>
                </a:lnTo>
                <a:lnTo>
                  <a:pt x="217821" y="120649"/>
                </a:lnTo>
                <a:lnTo>
                  <a:pt x="217920" y="119379"/>
                </a:lnTo>
                <a:lnTo>
                  <a:pt x="218018" y="118109"/>
                </a:lnTo>
                <a:lnTo>
                  <a:pt x="218742" y="114299"/>
                </a:lnTo>
                <a:close/>
              </a:path>
              <a:path w="518795" h="544830">
                <a:moveTo>
                  <a:pt x="261619" y="164782"/>
                </a:moveTo>
                <a:lnTo>
                  <a:pt x="260385" y="166369"/>
                </a:lnTo>
                <a:lnTo>
                  <a:pt x="258642" y="171449"/>
                </a:lnTo>
                <a:lnTo>
                  <a:pt x="258017" y="175259"/>
                </a:lnTo>
                <a:lnTo>
                  <a:pt x="257636" y="176595"/>
                </a:lnTo>
                <a:lnTo>
                  <a:pt x="259196" y="176595"/>
                </a:lnTo>
                <a:lnTo>
                  <a:pt x="259300" y="175259"/>
                </a:lnTo>
                <a:lnTo>
                  <a:pt x="259399" y="173989"/>
                </a:lnTo>
                <a:lnTo>
                  <a:pt x="259497" y="172719"/>
                </a:lnTo>
                <a:lnTo>
                  <a:pt x="264102" y="165099"/>
                </a:lnTo>
                <a:lnTo>
                  <a:pt x="261570" y="165099"/>
                </a:lnTo>
                <a:lnTo>
                  <a:pt x="261619" y="164782"/>
                </a:lnTo>
                <a:close/>
              </a:path>
              <a:path w="518795" h="544830">
                <a:moveTo>
                  <a:pt x="344461" y="175260"/>
                </a:moveTo>
                <a:lnTo>
                  <a:pt x="324528" y="175259"/>
                </a:lnTo>
                <a:lnTo>
                  <a:pt x="338678" y="176595"/>
                </a:lnTo>
                <a:lnTo>
                  <a:pt x="352938" y="176595"/>
                </a:lnTo>
                <a:lnTo>
                  <a:pt x="344461" y="175260"/>
                </a:lnTo>
                <a:close/>
              </a:path>
              <a:path w="518795" h="544830">
                <a:moveTo>
                  <a:pt x="272803" y="157479"/>
                </a:moveTo>
                <a:lnTo>
                  <a:pt x="267161" y="157479"/>
                </a:lnTo>
                <a:lnTo>
                  <a:pt x="269135" y="160019"/>
                </a:lnTo>
                <a:lnTo>
                  <a:pt x="270549" y="163829"/>
                </a:lnTo>
                <a:lnTo>
                  <a:pt x="271306" y="166369"/>
                </a:lnTo>
                <a:lnTo>
                  <a:pt x="271142" y="167639"/>
                </a:lnTo>
                <a:lnTo>
                  <a:pt x="270878" y="168909"/>
                </a:lnTo>
                <a:lnTo>
                  <a:pt x="270319" y="170179"/>
                </a:lnTo>
                <a:lnTo>
                  <a:pt x="267786" y="170179"/>
                </a:lnTo>
                <a:lnTo>
                  <a:pt x="268839" y="172719"/>
                </a:lnTo>
                <a:lnTo>
                  <a:pt x="267984" y="172719"/>
                </a:lnTo>
                <a:lnTo>
                  <a:pt x="267490" y="173989"/>
                </a:lnTo>
                <a:lnTo>
                  <a:pt x="271646" y="173989"/>
                </a:lnTo>
                <a:lnTo>
                  <a:pt x="272951" y="172719"/>
                </a:lnTo>
                <a:lnTo>
                  <a:pt x="277030" y="168909"/>
                </a:lnTo>
                <a:lnTo>
                  <a:pt x="279184" y="167639"/>
                </a:lnTo>
                <a:lnTo>
                  <a:pt x="273378" y="167639"/>
                </a:lnTo>
                <a:lnTo>
                  <a:pt x="273502" y="164782"/>
                </a:lnTo>
                <a:lnTo>
                  <a:pt x="273609" y="162559"/>
                </a:lnTo>
                <a:lnTo>
                  <a:pt x="273641" y="161289"/>
                </a:lnTo>
                <a:lnTo>
                  <a:pt x="273247" y="158749"/>
                </a:lnTo>
                <a:lnTo>
                  <a:pt x="272803" y="157479"/>
                </a:lnTo>
                <a:close/>
              </a:path>
              <a:path w="518795" h="544830">
                <a:moveTo>
                  <a:pt x="269448" y="168909"/>
                </a:moveTo>
                <a:lnTo>
                  <a:pt x="266800" y="168909"/>
                </a:lnTo>
                <a:lnTo>
                  <a:pt x="267293" y="170179"/>
                </a:lnTo>
                <a:lnTo>
                  <a:pt x="270319" y="170179"/>
                </a:lnTo>
                <a:lnTo>
                  <a:pt x="269448" y="168909"/>
                </a:lnTo>
                <a:close/>
              </a:path>
              <a:path w="518795" h="544830">
                <a:moveTo>
                  <a:pt x="282424" y="154939"/>
                </a:moveTo>
                <a:lnTo>
                  <a:pt x="272227" y="154939"/>
                </a:lnTo>
                <a:lnTo>
                  <a:pt x="274168" y="156209"/>
                </a:lnTo>
                <a:lnTo>
                  <a:pt x="278312" y="156209"/>
                </a:lnTo>
                <a:lnTo>
                  <a:pt x="283641" y="160019"/>
                </a:lnTo>
                <a:lnTo>
                  <a:pt x="282589" y="161289"/>
                </a:lnTo>
                <a:lnTo>
                  <a:pt x="281174" y="162559"/>
                </a:lnTo>
                <a:lnTo>
                  <a:pt x="279793" y="162559"/>
                </a:lnTo>
                <a:lnTo>
                  <a:pt x="275845" y="166369"/>
                </a:lnTo>
                <a:lnTo>
                  <a:pt x="274628" y="166369"/>
                </a:lnTo>
                <a:lnTo>
                  <a:pt x="273773" y="167639"/>
                </a:lnTo>
                <a:lnTo>
                  <a:pt x="279184" y="167639"/>
                </a:lnTo>
                <a:lnTo>
                  <a:pt x="281339" y="166369"/>
                </a:lnTo>
                <a:lnTo>
                  <a:pt x="286805" y="162559"/>
                </a:lnTo>
                <a:lnTo>
                  <a:pt x="292679" y="160019"/>
                </a:lnTo>
                <a:lnTo>
                  <a:pt x="298935" y="157479"/>
                </a:lnTo>
                <a:lnTo>
                  <a:pt x="286273" y="157479"/>
                </a:lnTo>
                <a:lnTo>
                  <a:pt x="284233" y="156209"/>
                </a:lnTo>
                <a:lnTo>
                  <a:pt x="282424" y="154939"/>
                </a:lnTo>
                <a:close/>
              </a:path>
              <a:path w="518795" h="544830">
                <a:moveTo>
                  <a:pt x="474852" y="163830"/>
                </a:moveTo>
                <a:lnTo>
                  <a:pt x="473371" y="163830"/>
                </a:lnTo>
                <a:lnTo>
                  <a:pt x="474128" y="165100"/>
                </a:lnTo>
                <a:lnTo>
                  <a:pt x="474852" y="163830"/>
                </a:lnTo>
                <a:close/>
              </a:path>
              <a:path w="518795" h="544830">
                <a:moveTo>
                  <a:pt x="38321" y="138429"/>
                </a:moveTo>
                <a:lnTo>
                  <a:pt x="26051" y="138429"/>
                </a:lnTo>
                <a:lnTo>
                  <a:pt x="50850" y="146130"/>
                </a:lnTo>
                <a:lnTo>
                  <a:pt x="55754" y="148589"/>
                </a:lnTo>
                <a:lnTo>
                  <a:pt x="56280" y="149859"/>
                </a:lnTo>
                <a:lnTo>
                  <a:pt x="58188" y="154939"/>
                </a:lnTo>
                <a:lnTo>
                  <a:pt x="58177" y="156209"/>
                </a:lnTo>
                <a:lnTo>
                  <a:pt x="58057" y="160019"/>
                </a:lnTo>
                <a:lnTo>
                  <a:pt x="57958" y="161289"/>
                </a:lnTo>
                <a:lnTo>
                  <a:pt x="55656" y="161289"/>
                </a:lnTo>
                <a:lnTo>
                  <a:pt x="48583" y="162559"/>
                </a:lnTo>
                <a:lnTo>
                  <a:pt x="61312" y="162559"/>
                </a:lnTo>
                <a:lnTo>
                  <a:pt x="61389" y="161289"/>
                </a:lnTo>
                <a:lnTo>
                  <a:pt x="61466" y="160019"/>
                </a:lnTo>
                <a:lnTo>
                  <a:pt x="61543" y="158749"/>
                </a:lnTo>
                <a:lnTo>
                  <a:pt x="61642" y="157479"/>
                </a:lnTo>
                <a:lnTo>
                  <a:pt x="66066" y="157479"/>
                </a:lnTo>
                <a:lnTo>
                  <a:pt x="62530" y="154939"/>
                </a:lnTo>
                <a:lnTo>
                  <a:pt x="61511" y="153669"/>
                </a:lnTo>
                <a:lnTo>
                  <a:pt x="60918" y="153669"/>
                </a:lnTo>
                <a:lnTo>
                  <a:pt x="60096" y="151129"/>
                </a:lnTo>
                <a:lnTo>
                  <a:pt x="55820" y="144779"/>
                </a:lnTo>
                <a:lnTo>
                  <a:pt x="49636" y="142239"/>
                </a:lnTo>
                <a:lnTo>
                  <a:pt x="38321" y="138429"/>
                </a:lnTo>
                <a:close/>
              </a:path>
              <a:path w="518795" h="544830">
                <a:moveTo>
                  <a:pt x="235320" y="158749"/>
                </a:moveTo>
                <a:lnTo>
                  <a:pt x="227261" y="158749"/>
                </a:lnTo>
                <a:lnTo>
                  <a:pt x="229860" y="162559"/>
                </a:lnTo>
                <a:lnTo>
                  <a:pt x="231176" y="162559"/>
                </a:lnTo>
                <a:lnTo>
                  <a:pt x="231307" y="161289"/>
                </a:lnTo>
                <a:lnTo>
                  <a:pt x="231472" y="160019"/>
                </a:lnTo>
                <a:lnTo>
                  <a:pt x="235024" y="160019"/>
                </a:lnTo>
                <a:lnTo>
                  <a:pt x="235320" y="158749"/>
                </a:lnTo>
                <a:close/>
              </a:path>
              <a:path w="518795" h="544830">
                <a:moveTo>
                  <a:pt x="305154" y="147319"/>
                </a:moveTo>
                <a:lnTo>
                  <a:pt x="301897" y="147319"/>
                </a:lnTo>
                <a:lnTo>
                  <a:pt x="300417" y="149859"/>
                </a:lnTo>
                <a:lnTo>
                  <a:pt x="300121" y="151129"/>
                </a:lnTo>
                <a:lnTo>
                  <a:pt x="300154" y="153669"/>
                </a:lnTo>
                <a:lnTo>
                  <a:pt x="334001" y="153670"/>
                </a:lnTo>
                <a:lnTo>
                  <a:pt x="342129" y="154940"/>
                </a:lnTo>
                <a:lnTo>
                  <a:pt x="349975" y="154940"/>
                </a:lnTo>
                <a:lnTo>
                  <a:pt x="357310" y="156210"/>
                </a:lnTo>
                <a:lnTo>
                  <a:pt x="367651" y="157480"/>
                </a:lnTo>
                <a:lnTo>
                  <a:pt x="387815" y="161290"/>
                </a:lnTo>
                <a:lnTo>
                  <a:pt x="391072" y="162560"/>
                </a:lnTo>
                <a:lnTo>
                  <a:pt x="394295" y="162560"/>
                </a:lnTo>
                <a:lnTo>
                  <a:pt x="398045" y="161290"/>
                </a:lnTo>
                <a:lnTo>
                  <a:pt x="401499" y="161290"/>
                </a:lnTo>
                <a:lnTo>
                  <a:pt x="404525" y="158750"/>
                </a:lnTo>
                <a:lnTo>
                  <a:pt x="391236" y="158750"/>
                </a:lnTo>
                <a:lnTo>
                  <a:pt x="389953" y="157480"/>
                </a:lnTo>
                <a:lnTo>
                  <a:pt x="381302" y="157480"/>
                </a:lnTo>
                <a:lnTo>
                  <a:pt x="376796" y="156210"/>
                </a:lnTo>
                <a:lnTo>
                  <a:pt x="366452" y="154940"/>
                </a:lnTo>
                <a:lnTo>
                  <a:pt x="342126" y="151130"/>
                </a:lnTo>
                <a:lnTo>
                  <a:pt x="307982" y="151129"/>
                </a:lnTo>
                <a:lnTo>
                  <a:pt x="306798" y="149859"/>
                </a:lnTo>
                <a:lnTo>
                  <a:pt x="306075" y="148589"/>
                </a:lnTo>
                <a:lnTo>
                  <a:pt x="305154" y="147319"/>
                </a:lnTo>
                <a:close/>
              </a:path>
              <a:path w="518795" h="544830">
                <a:moveTo>
                  <a:pt x="133745" y="157479"/>
                </a:moveTo>
                <a:lnTo>
                  <a:pt x="112989" y="157479"/>
                </a:lnTo>
                <a:lnTo>
                  <a:pt x="118055" y="158749"/>
                </a:lnTo>
                <a:lnTo>
                  <a:pt x="121476" y="160019"/>
                </a:lnTo>
                <a:lnTo>
                  <a:pt x="128186" y="161289"/>
                </a:lnTo>
                <a:lnTo>
                  <a:pt x="141212" y="161289"/>
                </a:lnTo>
                <a:lnTo>
                  <a:pt x="153843" y="158749"/>
                </a:lnTo>
                <a:lnTo>
                  <a:pt x="134501" y="158749"/>
                </a:lnTo>
                <a:lnTo>
                  <a:pt x="133745" y="157479"/>
                </a:lnTo>
                <a:close/>
              </a:path>
              <a:path w="518795" h="544830">
                <a:moveTo>
                  <a:pt x="497710" y="137160"/>
                </a:moveTo>
                <a:lnTo>
                  <a:pt x="493173" y="137160"/>
                </a:lnTo>
                <a:lnTo>
                  <a:pt x="488601" y="142240"/>
                </a:lnTo>
                <a:lnTo>
                  <a:pt x="473010" y="161290"/>
                </a:lnTo>
                <a:lnTo>
                  <a:pt x="477370" y="161290"/>
                </a:lnTo>
                <a:lnTo>
                  <a:pt x="497710" y="137160"/>
                </a:lnTo>
                <a:close/>
              </a:path>
              <a:path w="518795" h="544830">
                <a:moveTo>
                  <a:pt x="272227" y="154939"/>
                </a:moveTo>
                <a:lnTo>
                  <a:pt x="253313" y="154939"/>
                </a:lnTo>
                <a:lnTo>
                  <a:pt x="253346" y="156209"/>
                </a:lnTo>
                <a:lnTo>
                  <a:pt x="253083" y="158749"/>
                </a:lnTo>
                <a:lnTo>
                  <a:pt x="249629" y="160019"/>
                </a:lnTo>
                <a:lnTo>
                  <a:pt x="263148" y="160019"/>
                </a:lnTo>
                <a:lnTo>
                  <a:pt x="263806" y="157479"/>
                </a:lnTo>
                <a:lnTo>
                  <a:pt x="272803" y="157479"/>
                </a:lnTo>
                <a:lnTo>
                  <a:pt x="272359" y="156209"/>
                </a:lnTo>
                <a:lnTo>
                  <a:pt x="272227" y="154939"/>
                </a:lnTo>
                <a:close/>
              </a:path>
              <a:path w="518795" h="544830">
                <a:moveTo>
                  <a:pt x="203150" y="147319"/>
                </a:moveTo>
                <a:lnTo>
                  <a:pt x="195388" y="147319"/>
                </a:lnTo>
                <a:lnTo>
                  <a:pt x="186704" y="148589"/>
                </a:lnTo>
                <a:lnTo>
                  <a:pt x="179401" y="148589"/>
                </a:lnTo>
                <a:lnTo>
                  <a:pt x="165191" y="152399"/>
                </a:lnTo>
                <a:lnTo>
                  <a:pt x="163810" y="152399"/>
                </a:lnTo>
                <a:lnTo>
                  <a:pt x="162428" y="153669"/>
                </a:lnTo>
                <a:lnTo>
                  <a:pt x="159665" y="153669"/>
                </a:lnTo>
                <a:lnTo>
                  <a:pt x="148909" y="156209"/>
                </a:lnTo>
                <a:lnTo>
                  <a:pt x="142560" y="157479"/>
                </a:lnTo>
                <a:lnTo>
                  <a:pt x="136475" y="157479"/>
                </a:lnTo>
                <a:lnTo>
                  <a:pt x="134501" y="158749"/>
                </a:lnTo>
                <a:lnTo>
                  <a:pt x="153843" y="158749"/>
                </a:lnTo>
                <a:lnTo>
                  <a:pt x="159501" y="157479"/>
                </a:lnTo>
                <a:lnTo>
                  <a:pt x="165915" y="156209"/>
                </a:lnTo>
                <a:lnTo>
                  <a:pt x="172527" y="153669"/>
                </a:lnTo>
                <a:lnTo>
                  <a:pt x="179105" y="152399"/>
                </a:lnTo>
                <a:lnTo>
                  <a:pt x="184500" y="151129"/>
                </a:lnTo>
                <a:lnTo>
                  <a:pt x="224246" y="151129"/>
                </a:lnTo>
                <a:lnTo>
                  <a:pt x="223895" y="149859"/>
                </a:lnTo>
                <a:lnTo>
                  <a:pt x="210848" y="149859"/>
                </a:lnTo>
                <a:lnTo>
                  <a:pt x="203150" y="147319"/>
                </a:lnTo>
                <a:close/>
              </a:path>
              <a:path w="518795" h="544830">
                <a:moveTo>
                  <a:pt x="224246" y="151129"/>
                </a:moveTo>
                <a:lnTo>
                  <a:pt x="201868" y="151129"/>
                </a:lnTo>
                <a:lnTo>
                  <a:pt x="208019" y="152399"/>
                </a:lnTo>
                <a:lnTo>
                  <a:pt x="217229" y="154939"/>
                </a:lnTo>
                <a:lnTo>
                  <a:pt x="219268" y="154939"/>
                </a:lnTo>
                <a:lnTo>
                  <a:pt x="221209" y="156209"/>
                </a:lnTo>
                <a:lnTo>
                  <a:pt x="224400" y="156209"/>
                </a:lnTo>
                <a:lnTo>
                  <a:pt x="225452" y="157479"/>
                </a:lnTo>
                <a:lnTo>
                  <a:pt x="226176" y="157479"/>
                </a:lnTo>
                <a:lnTo>
                  <a:pt x="226637" y="158749"/>
                </a:lnTo>
                <a:lnTo>
                  <a:pt x="229663" y="158749"/>
                </a:lnTo>
                <a:lnTo>
                  <a:pt x="224597" y="152399"/>
                </a:lnTo>
                <a:lnTo>
                  <a:pt x="224246" y="151129"/>
                </a:lnTo>
                <a:close/>
              </a:path>
              <a:path w="518795" h="544830">
                <a:moveTo>
                  <a:pt x="397914" y="134620"/>
                </a:moveTo>
                <a:lnTo>
                  <a:pt x="391697" y="134620"/>
                </a:lnTo>
                <a:lnTo>
                  <a:pt x="398012" y="138430"/>
                </a:lnTo>
                <a:lnTo>
                  <a:pt x="404854" y="142240"/>
                </a:lnTo>
                <a:lnTo>
                  <a:pt x="407702" y="149860"/>
                </a:lnTo>
                <a:lnTo>
                  <a:pt x="408143" y="151130"/>
                </a:lnTo>
                <a:lnTo>
                  <a:pt x="406630" y="153670"/>
                </a:lnTo>
                <a:lnTo>
                  <a:pt x="403604" y="156210"/>
                </a:lnTo>
                <a:lnTo>
                  <a:pt x="400644" y="157480"/>
                </a:lnTo>
                <a:lnTo>
                  <a:pt x="398045" y="158750"/>
                </a:lnTo>
                <a:lnTo>
                  <a:pt x="404525" y="158750"/>
                </a:lnTo>
                <a:lnTo>
                  <a:pt x="407058" y="157480"/>
                </a:lnTo>
                <a:lnTo>
                  <a:pt x="408275" y="156210"/>
                </a:lnTo>
                <a:lnTo>
                  <a:pt x="411564" y="156210"/>
                </a:lnTo>
                <a:lnTo>
                  <a:pt x="411641" y="154940"/>
                </a:lnTo>
                <a:lnTo>
                  <a:pt x="411696" y="151130"/>
                </a:lnTo>
                <a:lnTo>
                  <a:pt x="411334" y="149860"/>
                </a:lnTo>
                <a:lnTo>
                  <a:pt x="409692" y="146130"/>
                </a:lnTo>
                <a:lnTo>
                  <a:pt x="407354" y="142240"/>
                </a:lnTo>
                <a:lnTo>
                  <a:pt x="404328" y="139700"/>
                </a:lnTo>
                <a:lnTo>
                  <a:pt x="402617" y="138430"/>
                </a:lnTo>
                <a:lnTo>
                  <a:pt x="400578" y="135890"/>
                </a:lnTo>
                <a:lnTo>
                  <a:pt x="397914" y="134620"/>
                </a:lnTo>
                <a:close/>
              </a:path>
              <a:path w="518795" h="544830">
                <a:moveTo>
                  <a:pt x="118811" y="156209"/>
                </a:moveTo>
                <a:lnTo>
                  <a:pt x="112265" y="156209"/>
                </a:lnTo>
                <a:lnTo>
                  <a:pt x="112627" y="157479"/>
                </a:lnTo>
                <a:lnTo>
                  <a:pt x="123943" y="157479"/>
                </a:lnTo>
                <a:lnTo>
                  <a:pt x="118811" y="156209"/>
                </a:lnTo>
                <a:close/>
              </a:path>
              <a:path w="518795" h="544830">
                <a:moveTo>
                  <a:pt x="135751" y="134619"/>
                </a:moveTo>
                <a:lnTo>
                  <a:pt x="130719" y="134619"/>
                </a:lnTo>
                <a:lnTo>
                  <a:pt x="133482" y="137159"/>
                </a:lnTo>
                <a:lnTo>
                  <a:pt x="134863" y="139699"/>
                </a:lnTo>
                <a:lnTo>
                  <a:pt x="135817" y="140969"/>
                </a:lnTo>
                <a:lnTo>
                  <a:pt x="136278" y="143509"/>
                </a:lnTo>
                <a:lnTo>
                  <a:pt x="136204" y="146130"/>
                </a:lnTo>
                <a:lnTo>
                  <a:pt x="136080" y="147319"/>
                </a:lnTo>
                <a:lnTo>
                  <a:pt x="135883" y="147319"/>
                </a:lnTo>
                <a:lnTo>
                  <a:pt x="134896" y="149859"/>
                </a:lnTo>
                <a:lnTo>
                  <a:pt x="131706" y="154939"/>
                </a:lnTo>
                <a:lnTo>
                  <a:pt x="129041" y="157479"/>
                </a:lnTo>
                <a:lnTo>
                  <a:pt x="133877" y="157479"/>
                </a:lnTo>
                <a:lnTo>
                  <a:pt x="135850" y="154939"/>
                </a:lnTo>
                <a:lnTo>
                  <a:pt x="137495" y="152399"/>
                </a:lnTo>
                <a:lnTo>
                  <a:pt x="140028" y="147319"/>
                </a:lnTo>
                <a:lnTo>
                  <a:pt x="140685" y="144779"/>
                </a:lnTo>
                <a:lnTo>
                  <a:pt x="140630" y="137159"/>
                </a:lnTo>
                <a:lnTo>
                  <a:pt x="137396" y="137159"/>
                </a:lnTo>
                <a:lnTo>
                  <a:pt x="135751" y="134619"/>
                </a:lnTo>
                <a:close/>
              </a:path>
              <a:path w="518795" h="544830">
                <a:moveTo>
                  <a:pt x="234301" y="153669"/>
                </a:moveTo>
                <a:lnTo>
                  <a:pt x="232163" y="153669"/>
                </a:lnTo>
                <a:lnTo>
                  <a:pt x="233347" y="154939"/>
                </a:lnTo>
                <a:lnTo>
                  <a:pt x="233544" y="156209"/>
                </a:lnTo>
                <a:lnTo>
                  <a:pt x="233281" y="157479"/>
                </a:lnTo>
                <a:lnTo>
                  <a:pt x="236519" y="157479"/>
                </a:lnTo>
                <a:lnTo>
                  <a:pt x="234695" y="154939"/>
                </a:lnTo>
                <a:lnTo>
                  <a:pt x="234301" y="153669"/>
                </a:lnTo>
                <a:close/>
              </a:path>
              <a:path w="518795" h="544830">
                <a:moveTo>
                  <a:pt x="280845" y="153669"/>
                </a:moveTo>
                <a:lnTo>
                  <a:pt x="245616" y="153669"/>
                </a:lnTo>
                <a:lnTo>
                  <a:pt x="246537" y="154939"/>
                </a:lnTo>
                <a:lnTo>
                  <a:pt x="247129" y="156209"/>
                </a:lnTo>
                <a:lnTo>
                  <a:pt x="247787" y="156209"/>
                </a:lnTo>
                <a:lnTo>
                  <a:pt x="248905" y="157479"/>
                </a:lnTo>
                <a:lnTo>
                  <a:pt x="250057" y="157479"/>
                </a:lnTo>
                <a:lnTo>
                  <a:pt x="251372" y="156209"/>
                </a:lnTo>
                <a:lnTo>
                  <a:pt x="251570" y="154939"/>
                </a:lnTo>
                <a:lnTo>
                  <a:pt x="282424" y="154939"/>
                </a:lnTo>
                <a:lnTo>
                  <a:pt x="280845" y="153669"/>
                </a:lnTo>
                <a:close/>
              </a:path>
              <a:path w="518795" h="544830">
                <a:moveTo>
                  <a:pt x="295121" y="153669"/>
                </a:moveTo>
                <a:lnTo>
                  <a:pt x="289299" y="153669"/>
                </a:lnTo>
                <a:lnTo>
                  <a:pt x="289332" y="156209"/>
                </a:lnTo>
                <a:lnTo>
                  <a:pt x="288937" y="157479"/>
                </a:lnTo>
                <a:lnTo>
                  <a:pt x="298935" y="157479"/>
                </a:lnTo>
                <a:lnTo>
                  <a:pt x="305548" y="156209"/>
                </a:lnTo>
                <a:lnTo>
                  <a:pt x="312575" y="154939"/>
                </a:lnTo>
                <a:lnTo>
                  <a:pt x="295055" y="154939"/>
                </a:lnTo>
                <a:lnTo>
                  <a:pt x="295121" y="153669"/>
                </a:lnTo>
                <a:close/>
              </a:path>
              <a:path w="518795" h="544830">
                <a:moveTo>
                  <a:pt x="409032" y="115570"/>
                </a:moveTo>
                <a:lnTo>
                  <a:pt x="379098" y="139700"/>
                </a:lnTo>
                <a:lnTo>
                  <a:pt x="378441" y="143510"/>
                </a:lnTo>
                <a:lnTo>
                  <a:pt x="378833" y="146130"/>
                </a:lnTo>
                <a:lnTo>
                  <a:pt x="381236" y="152400"/>
                </a:lnTo>
                <a:lnTo>
                  <a:pt x="382684" y="153670"/>
                </a:lnTo>
                <a:lnTo>
                  <a:pt x="384723" y="156210"/>
                </a:lnTo>
                <a:lnTo>
                  <a:pt x="384986" y="157480"/>
                </a:lnTo>
                <a:lnTo>
                  <a:pt x="389953" y="157480"/>
                </a:lnTo>
                <a:lnTo>
                  <a:pt x="387388" y="154940"/>
                </a:lnTo>
                <a:lnTo>
                  <a:pt x="385151" y="152400"/>
                </a:lnTo>
                <a:lnTo>
                  <a:pt x="383671" y="148590"/>
                </a:lnTo>
                <a:lnTo>
                  <a:pt x="381960" y="144780"/>
                </a:lnTo>
                <a:lnTo>
                  <a:pt x="384263" y="140970"/>
                </a:lnTo>
                <a:lnTo>
                  <a:pt x="385184" y="139700"/>
                </a:lnTo>
                <a:lnTo>
                  <a:pt x="386236" y="138430"/>
                </a:lnTo>
                <a:lnTo>
                  <a:pt x="388736" y="135890"/>
                </a:lnTo>
                <a:lnTo>
                  <a:pt x="383671" y="135890"/>
                </a:lnTo>
                <a:lnTo>
                  <a:pt x="386236" y="129540"/>
                </a:lnTo>
                <a:lnTo>
                  <a:pt x="389690" y="125730"/>
                </a:lnTo>
                <a:lnTo>
                  <a:pt x="396927" y="120650"/>
                </a:lnTo>
                <a:lnTo>
                  <a:pt x="399854" y="119380"/>
                </a:lnTo>
                <a:lnTo>
                  <a:pt x="422715" y="119380"/>
                </a:lnTo>
                <a:lnTo>
                  <a:pt x="420807" y="118110"/>
                </a:lnTo>
                <a:lnTo>
                  <a:pt x="416827" y="116840"/>
                </a:lnTo>
                <a:lnTo>
                  <a:pt x="413275" y="116840"/>
                </a:lnTo>
                <a:lnTo>
                  <a:pt x="409032" y="115570"/>
                </a:lnTo>
                <a:close/>
              </a:path>
              <a:path w="518795" h="544830">
                <a:moveTo>
                  <a:pt x="286832" y="148589"/>
                </a:moveTo>
                <a:lnTo>
                  <a:pt x="282654" y="148589"/>
                </a:lnTo>
                <a:lnTo>
                  <a:pt x="283181" y="149859"/>
                </a:lnTo>
                <a:lnTo>
                  <a:pt x="284365" y="152399"/>
                </a:lnTo>
                <a:lnTo>
                  <a:pt x="284858" y="153669"/>
                </a:lnTo>
                <a:lnTo>
                  <a:pt x="285615" y="154939"/>
                </a:lnTo>
                <a:lnTo>
                  <a:pt x="285845" y="154939"/>
                </a:lnTo>
                <a:lnTo>
                  <a:pt x="286371" y="156209"/>
                </a:lnTo>
                <a:lnTo>
                  <a:pt x="288509" y="156209"/>
                </a:lnTo>
                <a:lnTo>
                  <a:pt x="288937" y="154939"/>
                </a:lnTo>
                <a:lnTo>
                  <a:pt x="289134" y="153669"/>
                </a:lnTo>
                <a:lnTo>
                  <a:pt x="299331" y="153669"/>
                </a:lnTo>
                <a:lnTo>
                  <a:pt x="298937" y="152399"/>
                </a:lnTo>
                <a:lnTo>
                  <a:pt x="292292" y="152399"/>
                </a:lnTo>
                <a:lnTo>
                  <a:pt x="291108" y="149859"/>
                </a:lnTo>
                <a:lnTo>
                  <a:pt x="287391" y="149859"/>
                </a:lnTo>
                <a:lnTo>
                  <a:pt x="286832" y="148589"/>
                </a:lnTo>
                <a:close/>
              </a:path>
              <a:path w="518795" h="544830">
                <a:moveTo>
                  <a:pt x="319602" y="153669"/>
                </a:moveTo>
                <a:lnTo>
                  <a:pt x="296009" y="153669"/>
                </a:lnTo>
                <a:lnTo>
                  <a:pt x="296108" y="154939"/>
                </a:lnTo>
                <a:lnTo>
                  <a:pt x="312575" y="154939"/>
                </a:lnTo>
                <a:lnTo>
                  <a:pt x="319602" y="153669"/>
                </a:lnTo>
                <a:close/>
              </a:path>
              <a:path w="518795" h="544830">
                <a:moveTo>
                  <a:pt x="297687" y="149859"/>
                </a:moveTo>
                <a:lnTo>
                  <a:pt x="293411" y="149859"/>
                </a:lnTo>
                <a:lnTo>
                  <a:pt x="292950" y="151129"/>
                </a:lnTo>
                <a:lnTo>
                  <a:pt x="292654" y="151129"/>
                </a:lnTo>
                <a:lnTo>
                  <a:pt x="292292" y="152399"/>
                </a:lnTo>
                <a:lnTo>
                  <a:pt x="298674" y="152399"/>
                </a:lnTo>
                <a:lnTo>
                  <a:pt x="297687" y="149859"/>
                </a:lnTo>
                <a:close/>
              </a:path>
              <a:path w="518795" h="544830">
                <a:moveTo>
                  <a:pt x="317258" y="144779"/>
                </a:moveTo>
                <a:lnTo>
                  <a:pt x="313739" y="144779"/>
                </a:lnTo>
                <a:lnTo>
                  <a:pt x="312132" y="146130"/>
                </a:lnTo>
                <a:lnTo>
                  <a:pt x="311239" y="147319"/>
                </a:lnTo>
                <a:lnTo>
                  <a:pt x="310844" y="148589"/>
                </a:lnTo>
                <a:lnTo>
                  <a:pt x="310186" y="149859"/>
                </a:lnTo>
                <a:lnTo>
                  <a:pt x="309660" y="151129"/>
                </a:lnTo>
                <a:lnTo>
                  <a:pt x="313607" y="151129"/>
                </a:lnTo>
                <a:lnTo>
                  <a:pt x="313837" y="149859"/>
                </a:lnTo>
                <a:lnTo>
                  <a:pt x="317719" y="149859"/>
                </a:lnTo>
                <a:lnTo>
                  <a:pt x="317818" y="148589"/>
                </a:lnTo>
                <a:lnTo>
                  <a:pt x="318081" y="148589"/>
                </a:lnTo>
                <a:lnTo>
                  <a:pt x="318378" y="146130"/>
                </a:lnTo>
                <a:lnTo>
                  <a:pt x="317258" y="144779"/>
                </a:lnTo>
                <a:close/>
              </a:path>
              <a:path w="518795" h="544830">
                <a:moveTo>
                  <a:pt x="317719" y="149859"/>
                </a:moveTo>
                <a:lnTo>
                  <a:pt x="314397" y="149859"/>
                </a:lnTo>
                <a:lnTo>
                  <a:pt x="314199" y="151129"/>
                </a:lnTo>
                <a:lnTo>
                  <a:pt x="318245" y="151129"/>
                </a:lnTo>
                <a:lnTo>
                  <a:pt x="317719" y="149859"/>
                </a:lnTo>
                <a:close/>
              </a:path>
              <a:path w="518795" h="544830">
                <a:moveTo>
                  <a:pt x="331995" y="149860"/>
                </a:moveTo>
                <a:lnTo>
                  <a:pt x="322291" y="149859"/>
                </a:lnTo>
                <a:lnTo>
                  <a:pt x="319396" y="151129"/>
                </a:lnTo>
                <a:lnTo>
                  <a:pt x="337093" y="151130"/>
                </a:lnTo>
                <a:lnTo>
                  <a:pt x="331995" y="149860"/>
                </a:lnTo>
                <a:close/>
              </a:path>
              <a:path w="518795" h="544830">
                <a:moveTo>
                  <a:pt x="224169" y="135889"/>
                </a:moveTo>
                <a:lnTo>
                  <a:pt x="216999" y="135889"/>
                </a:lnTo>
                <a:lnTo>
                  <a:pt x="216637" y="137159"/>
                </a:lnTo>
                <a:lnTo>
                  <a:pt x="216407" y="138429"/>
                </a:lnTo>
                <a:lnTo>
                  <a:pt x="216308" y="140969"/>
                </a:lnTo>
                <a:lnTo>
                  <a:pt x="214959" y="144779"/>
                </a:lnTo>
                <a:lnTo>
                  <a:pt x="212361" y="149859"/>
                </a:lnTo>
                <a:lnTo>
                  <a:pt x="223895" y="149859"/>
                </a:lnTo>
                <a:lnTo>
                  <a:pt x="222492" y="144779"/>
                </a:lnTo>
                <a:lnTo>
                  <a:pt x="224235" y="137159"/>
                </a:lnTo>
                <a:lnTo>
                  <a:pt x="224400" y="137159"/>
                </a:lnTo>
                <a:lnTo>
                  <a:pt x="224169" y="135889"/>
                </a:lnTo>
                <a:close/>
              </a:path>
              <a:path w="518795" h="544830">
                <a:moveTo>
                  <a:pt x="296042" y="148589"/>
                </a:moveTo>
                <a:lnTo>
                  <a:pt x="294595" y="148589"/>
                </a:lnTo>
                <a:lnTo>
                  <a:pt x="293871" y="149859"/>
                </a:lnTo>
                <a:lnTo>
                  <a:pt x="296700" y="149859"/>
                </a:lnTo>
                <a:lnTo>
                  <a:pt x="296042" y="148589"/>
                </a:lnTo>
                <a:close/>
              </a:path>
              <a:path w="518795" h="544830">
                <a:moveTo>
                  <a:pt x="283871" y="126999"/>
                </a:moveTo>
                <a:lnTo>
                  <a:pt x="265879" y="126999"/>
                </a:lnTo>
                <a:lnTo>
                  <a:pt x="265944" y="128269"/>
                </a:lnTo>
                <a:lnTo>
                  <a:pt x="270122" y="133349"/>
                </a:lnTo>
                <a:lnTo>
                  <a:pt x="271503" y="138429"/>
                </a:lnTo>
                <a:lnTo>
                  <a:pt x="270041" y="146130"/>
                </a:lnTo>
                <a:lnTo>
                  <a:pt x="269887" y="146130"/>
                </a:lnTo>
                <a:lnTo>
                  <a:pt x="269826" y="147319"/>
                </a:lnTo>
                <a:lnTo>
                  <a:pt x="286602" y="147319"/>
                </a:lnTo>
                <a:lnTo>
                  <a:pt x="286756" y="146130"/>
                </a:lnTo>
                <a:lnTo>
                  <a:pt x="286865" y="144779"/>
                </a:lnTo>
                <a:lnTo>
                  <a:pt x="287029" y="143509"/>
                </a:lnTo>
                <a:lnTo>
                  <a:pt x="287227" y="142239"/>
                </a:lnTo>
                <a:lnTo>
                  <a:pt x="282161" y="142239"/>
                </a:lnTo>
                <a:lnTo>
                  <a:pt x="282589" y="140969"/>
                </a:lnTo>
                <a:lnTo>
                  <a:pt x="287424" y="140969"/>
                </a:lnTo>
                <a:lnTo>
                  <a:pt x="287819" y="138429"/>
                </a:lnTo>
                <a:lnTo>
                  <a:pt x="287742" y="137159"/>
                </a:lnTo>
                <a:lnTo>
                  <a:pt x="278082" y="137159"/>
                </a:lnTo>
                <a:lnTo>
                  <a:pt x="277128" y="135889"/>
                </a:lnTo>
                <a:lnTo>
                  <a:pt x="275780" y="135889"/>
                </a:lnTo>
                <a:lnTo>
                  <a:pt x="275582" y="134619"/>
                </a:lnTo>
                <a:lnTo>
                  <a:pt x="278575" y="134619"/>
                </a:lnTo>
                <a:lnTo>
                  <a:pt x="278872" y="133349"/>
                </a:lnTo>
                <a:lnTo>
                  <a:pt x="278987" y="132079"/>
                </a:lnTo>
                <a:lnTo>
                  <a:pt x="279102" y="130809"/>
                </a:lnTo>
                <a:lnTo>
                  <a:pt x="279168" y="129539"/>
                </a:lnTo>
                <a:lnTo>
                  <a:pt x="286075" y="129539"/>
                </a:lnTo>
                <a:lnTo>
                  <a:pt x="285187" y="128269"/>
                </a:lnTo>
                <a:lnTo>
                  <a:pt x="283871" y="126999"/>
                </a:lnTo>
                <a:close/>
              </a:path>
              <a:path w="518795" h="544830">
                <a:moveTo>
                  <a:pt x="236702" y="126999"/>
                </a:moveTo>
                <a:lnTo>
                  <a:pt x="225650" y="126999"/>
                </a:lnTo>
                <a:lnTo>
                  <a:pt x="231373" y="130809"/>
                </a:lnTo>
                <a:lnTo>
                  <a:pt x="236209" y="138429"/>
                </a:lnTo>
                <a:lnTo>
                  <a:pt x="236175" y="146130"/>
                </a:lnTo>
                <a:lnTo>
                  <a:pt x="269033" y="146130"/>
                </a:lnTo>
                <a:lnTo>
                  <a:pt x="266306" y="140969"/>
                </a:lnTo>
                <a:lnTo>
                  <a:pt x="251241" y="140969"/>
                </a:lnTo>
                <a:lnTo>
                  <a:pt x="248873" y="138429"/>
                </a:lnTo>
                <a:lnTo>
                  <a:pt x="244037" y="138429"/>
                </a:lnTo>
                <a:lnTo>
                  <a:pt x="242195" y="135889"/>
                </a:lnTo>
                <a:lnTo>
                  <a:pt x="241899" y="133349"/>
                </a:lnTo>
                <a:lnTo>
                  <a:pt x="242327" y="132079"/>
                </a:lnTo>
                <a:lnTo>
                  <a:pt x="242721" y="130809"/>
                </a:lnTo>
                <a:lnTo>
                  <a:pt x="261076" y="130809"/>
                </a:lnTo>
                <a:lnTo>
                  <a:pt x="260336" y="129539"/>
                </a:lnTo>
                <a:lnTo>
                  <a:pt x="238610" y="129539"/>
                </a:lnTo>
                <a:lnTo>
                  <a:pt x="237195" y="128269"/>
                </a:lnTo>
                <a:lnTo>
                  <a:pt x="236702" y="126999"/>
                </a:lnTo>
                <a:close/>
              </a:path>
              <a:path w="518795" h="544830">
                <a:moveTo>
                  <a:pt x="500476" y="132080"/>
                </a:moveTo>
                <a:lnTo>
                  <a:pt x="497581" y="132080"/>
                </a:lnTo>
                <a:lnTo>
                  <a:pt x="461398" y="144780"/>
                </a:lnTo>
                <a:lnTo>
                  <a:pt x="472286" y="144780"/>
                </a:lnTo>
                <a:lnTo>
                  <a:pt x="475641" y="143510"/>
                </a:lnTo>
                <a:lnTo>
                  <a:pt x="480674" y="140970"/>
                </a:lnTo>
                <a:lnTo>
                  <a:pt x="485378" y="139700"/>
                </a:lnTo>
                <a:lnTo>
                  <a:pt x="490838" y="137160"/>
                </a:lnTo>
                <a:lnTo>
                  <a:pt x="497710" y="137160"/>
                </a:lnTo>
                <a:lnTo>
                  <a:pt x="499851" y="134620"/>
                </a:lnTo>
                <a:lnTo>
                  <a:pt x="500278" y="133350"/>
                </a:lnTo>
                <a:lnTo>
                  <a:pt x="500509" y="133350"/>
                </a:lnTo>
                <a:lnTo>
                  <a:pt x="500476" y="132080"/>
                </a:lnTo>
                <a:close/>
              </a:path>
              <a:path w="518795" h="544830">
                <a:moveTo>
                  <a:pt x="287424" y="140969"/>
                </a:moveTo>
                <a:lnTo>
                  <a:pt x="283871" y="140969"/>
                </a:lnTo>
                <a:lnTo>
                  <a:pt x="283871" y="142239"/>
                </a:lnTo>
                <a:lnTo>
                  <a:pt x="287227" y="142239"/>
                </a:lnTo>
                <a:lnTo>
                  <a:pt x="287424" y="140969"/>
                </a:lnTo>
                <a:close/>
              </a:path>
              <a:path w="518795" h="544830">
                <a:moveTo>
                  <a:pt x="69471" y="125729"/>
                </a:moveTo>
                <a:lnTo>
                  <a:pt x="65853" y="125729"/>
                </a:lnTo>
                <a:lnTo>
                  <a:pt x="69339" y="130809"/>
                </a:lnTo>
                <a:lnTo>
                  <a:pt x="73056" y="134619"/>
                </a:lnTo>
                <a:lnTo>
                  <a:pt x="77135" y="137159"/>
                </a:lnTo>
                <a:lnTo>
                  <a:pt x="83681" y="139699"/>
                </a:lnTo>
                <a:lnTo>
                  <a:pt x="90194" y="140969"/>
                </a:lnTo>
                <a:lnTo>
                  <a:pt x="93056" y="140969"/>
                </a:lnTo>
                <a:lnTo>
                  <a:pt x="99930" y="139699"/>
                </a:lnTo>
                <a:lnTo>
                  <a:pt x="104141" y="138429"/>
                </a:lnTo>
                <a:lnTo>
                  <a:pt x="88549" y="138429"/>
                </a:lnTo>
                <a:lnTo>
                  <a:pt x="84701" y="137159"/>
                </a:lnTo>
                <a:lnTo>
                  <a:pt x="76806" y="133349"/>
                </a:lnTo>
                <a:lnTo>
                  <a:pt x="72990" y="129539"/>
                </a:lnTo>
                <a:lnTo>
                  <a:pt x="69471" y="125729"/>
                </a:lnTo>
                <a:close/>
              </a:path>
              <a:path w="518795" h="544830">
                <a:moveTo>
                  <a:pt x="265517" y="137159"/>
                </a:moveTo>
                <a:lnTo>
                  <a:pt x="254728" y="137159"/>
                </a:lnTo>
                <a:lnTo>
                  <a:pt x="253872" y="139699"/>
                </a:lnTo>
                <a:lnTo>
                  <a:pt x="251241" y="140969"/>
                </a:lnTo>
                <a:lnTo>
                  <a:pt x="266306" y="140969"/>
                </a:lnTo>
                <a:lnTo>
                  <a:pt x="265517" y="137159"/>
                </a:lnTo>
                <a:close/>
              </a:path>
              <a:path w="518795" h="544830">
                <a:moveTo>
                  <a:pt x="411926" y="134620"/>
                </a:moveTo>
                <a:lnTo>
                  <a:pt x="399295" y="134620"/>
                </a:lnTo>
                <a:lnTo>
                  <a:pt x="403078" y="135890"/>
                </a:lnTo>
                <a:lnTo>
                  <a:pt x="405907" y="135890"/>
                </a:lnTo>
                <a:lnTo>
                  <a:pt x="413637" y="138430"/>
                </a:lnTo>
                <a:lnTo>
                  <a:pt x="419492" y="139700"/>
                </a:lnTo>
                <a:lnTo>
                  <a:pt x="425643" y="140970"/>
                </a:lnTo>
                <a:lnTo>
                  <a:pt x="432156" y="140970"/>
                </a:lnTo>
                <a:lnTo>
                  <a:pt x="438077" y="139700"/>
                </a:lnTo>
                <a:lnTo>
                  <a:pt x="443274" y="137160"/>
                </a:lnTo>
                <a:lnTo>
                  <a:pt x="423373" y="137160"/>
                </a:lnTo>
                <a:lnTo>
                  <a:pt x="418176" y="135890"/>
                </a:lnTo>
                <a:lnTo>
                  <a:pt x="411926" y="134620"/>
                </a:lnTo>
                <a:close/>
              </a:path>
              <a:path w="518795" h="544830">
                <a:moveTo>
                  <a:pt x="108351" y="137159"/>
                </a:moveTo>
                <a:lnTo>
                  <a:pt x="92595" y="137159"/>
                </a:lnTo>
                <a:lnTo>
                  <a:pt x="88549" y="138429"/>
                </a:lnTo>
                <a:lnTo>
                  <a:pt x="104141" y="138429"/>
                </a:lnTo>
                <a:lnTo>
                  <a:pt x="108351" y="137159"/>
                </a:lnTo>
                <a:close/>
              </a:path>
              <a:path w="518795" h="544830">
                <a:moveTo>
                  <a:pt x="247919" y="137159"/>
                </a:moveTo>
                <a:lnTo>
                  <a:pt x="247261" y="137159"/>
                </a:lnTo>
                <a:lnTo>
                  <a:pt x="246636" y="138429"/>
                </a:lnTo>
                <a:lnTo>
                  <a:pt x="248445" y="138429"/>
                </a:lnTo>
                <a:lnTo>
                  <a:pt x="247919" y="137159"/>
                </a:lnTo>
                <a:close/>
              </a:path>
              <a:path w="518795" h="544830">
                <a:moveTo>
                  <a:pt x="264990" y="134619"/>
                </a:moveTo>
                <a:lnTo>
                  <a:pt x="248774" y="134619"/>
                </a:lnTo>
                <a:lnTo>
                  <a:pt x="249300" y="135889"/>
                </a:lnTo>
                <a:lnTo>
                  <a:pt x="249662" y="135889"/>
                </a:lnTo>
                <a:lnTo>
                  <a:pt x="250912" y="138429"/>
                </a:lnTo>
                <a:lnTo>
                  <a:pt x="251800" y="138429"/>
                </a:lnTo>
                <a:lnTo>
                  <a:pt x="252787" y="137159"/>
                </a:lnTo>
                <a:lnTo>
                  <a:pt x="265517" y="137159"/>
                </a:lnTo>
                <a:lnTo>
                  <a:pt x="264990" y="134619"/>
                </a:lnTo>
                <a:close/>
              </a:path>
              <a:path w="518795" h="544830">
                <a:moveTo>
                  <a:pt x="113680" y="135889"/>
                </a:moveTo>
                <a:lnTo>
                  <a:pt x="99766" y="135889"/>
                </a:lnTo>
                <a:lnTo>
                  <a:pt x="97529" y="137159"/>
                </a:lnTo>
                <a:lnTo>
                  <a:pt x="109338" y="137159"/>
                </a:lnTo>
                <a:lnTo>
                  <a:pt x="113680" y="135889"/>
                </a:lnTo>
                <a:close/>
              </a:path>
              <a:path w="518795" h="544830">
                <a:moveTo>
                  <a:pt x="128482" y="116839"/>
                </a:moveTo>
                <a:lnTo>
                  <a:pt x="115390" y="116839"/>
                </a:lnTo>
                <a:lnTo>
                  <a:pt x="122923" y="118109"/>
                </a:lnTo>
                <a:lnTo>
                  <a:pt x="126475" y="119379"/>
                </a:lnTo>
                <a:lnTo>
                  <a:pt x="134107" y="125729"/>
                </a:lnTo>
                <a:lnTo>
                  <a:pt x="136804" y="130809"/>
                </a:lnTo>
                <a:lnTo>
                  <a:pt x="136922" y="132079"/>
                </a:lnTo>
                <a:lnTo>
                  <a:pt x="137041" y="133349"/>
                </a:lnTo>
                <a:lnTo>
                  <a:pt x="137159" y="134619"/>
                </a:lnTo>
                <a:lnTo>
                  <a:pt x="137278" y="135889"/>
                </a:lnTo>
                <a:lnTo>
                  <a:pt x="137396" y="137159"/>
                </a:lnTo>
                <a:lnTo>
                  <a:pt x="140630" y="137159"/>
                </a:lnTo>
                <a:lnTo>
                  <a:pt x="140574" y="135889"/>
                </a:lnTo>
                <a:lnTo>
                  <a:pt x="138819" y="129539"/>
                </a:lnTo>
                <a:lnTo>
                  <a:pt x="135595" y="124459"/>
                </a:lnTo>
                <a:lnTo>
                  <a:pt x="130916" y="119379"/>
                </a:lnTo>
                <a:lnTo>
                  <a:pt x="128482" y="116839"/>
                </a:lnTo>
                <a:close/>
              </a:path>
              <a:path w="518795" h="544830">
                <a:moveTo>
                  <a:pt x="234597" y="135889"/>
                </a:moveTo>
                <a:lnTo>
                  <a:pt x="226571" y="135889"/>
                </a:lnTo>
                <a:lnTo>
                  <a:pt x="227409" y="137159"/>
                </a:lnTo>
                <a:lnTo>
                  <a:pt x="235403" y="137159"/>
                </a:lnTo>
                <a:lnTo>
                  <a:pt x="234597" y="135889"/>
                </a:lnTo>
                <a:close/>
              </a:path>
              <a:path w="518795" h="544830">
                <a:moveTo>
                  <a:pt x="249662" y="135889"/>
                </a:moveTo>
                <a:lnTo>
                  <a:pt x="242195" y="135889"/>
                </a:lnTo>
                <a:lnTo>
                  <a:pt x="243116" y="137159"/>
                </a:lnTo>
                <a:lnTo>
                  <a:pt x="250287" y="137159"/>
                </a:lnTo>
                <a:lnTo>
                  <a:pt x="249662" y="135889"/>
                </a:lnTo>
                <a:close/>
              </a:path>
              <a:path w="518795" h="544830">
                <a:moveTo>
                  <a:pt x="270813" y="135889"/>
                </a:moveTo>
                <a:lnTo>
                  <a:pt x="265254" y="135889"/>
                </a:lnTo>
                <a:lnTo>
                  <a:pt x="265517" y="137159"/>
                </a:lnTo>
                <a:lnTo>
                  <a:pt x="271158" y="137159"/>
                </a:lnTo>
                <a:lnTo>
                  <a:pt x="270813" y="135889"/>
                </a:lnTo>
                <a:close/>
              </a:path>
              <a:path w="518795" h="544830">
                <a:moveTo>
                  <a:pt x="278806" y="135889"/>
                </a:moveTo>
                <a:lnTo>
                  <a:pt x="277128" y="135889"/>
                </a:lnTo>
                <a:lnTo>
                  <a:pt x="278082" y="137159"/>
                </a:lnTo>
                <a:lnTo>
                  <a:pt x="278806" y="135889"/>
                </a:lnTo>
                <a:close/>
              </a:path>
              <a:path w="518795" h="544830">
                <a:moveTo>
                  <a:pt x="286075" y="129539"/>
                </a:moveTo>
                <a:lnTo>
                  <a:pt x="281043" y="129539"/>
                </a:lnTo>
                <a:lnTo>
                  <a:pt x="281339" y="132079"/>
                </a:lnTo>
                <a:lnTo>
                  <a:pt x="281043" y="134619"/>
                </a:lnTo>
                <a:lnTo>
                  <a:pt x="279464" y="135889"/>
                </a:lnTo>
                <a:lnTo>
                  <a:pt x="278806" y="135889"/>
                </a:lnTo>
                <a:lnTo>
                  <a:pt x="278082" y="137159"/>
                </a:lnTo>
                <a:lnTo>
                  <a:pt x="287742" y="137159"/>
                </a:lnTo>
                <a:lnTo>
                  <a:pt x="287665" y="135889"/>
                </a:lnTo>
                <a:lnTo>
                  <a:pt x="287588" y="134619"/>
                </a:lnTo>
                <a:lnTo>
                  <a:pt x="286634" y="132079"/>
                </a:lnTo>
                <a:lnTo>
                  <a:pt x="286075" y="129539"/>
                </a:lnTo>
                <a:close/>
              </a:path>
              <a:path w="518795" h="544830">
                <a:moveTo>
                  <a:pt x="379904" y="135890"/>
                </a:moveTo>
                <a:lnTo>
                  <a:pt x="287665" y="135889"/>
                </a:lnTo>
                <a:lnTo>
                  <a:pt x="287742" y="137159"/>
                </a:lnTo>
                <a:lnTo>
                  <a:pt x="379636" y="137160"/>
                </a:lnTo>
                <a:lnTo>
                  <a:pt x="379904" y="135890"/>
                </a:lnTo>
                <a:close/>
              </a:path>
              <a:path w="518795" h="544830">
                <a:moveTo>
                  <a:pt x="393802" y="135890"/>
                </a:moveTo>
                <a:lnTo>
                  <a:pt x="388736" y="135890"/>
                </a:lnTo>
                <a:lnTo>
                  <a:pt x="387486" y="137160"/>
                </a:lnTo>
                <a:lnTo>
                  <a:pt x="395907" y="137160"/>
                </a:lnTo>
                <a:lnTo>
                  <a:pt x="393802" y="135890"/>
                </a:lnTo>
                <a:close/>
              </a:path>
              <a:path w="518795" h="544830">
                <a:moveTo>
                  <a:pt x="405907" y="135890"/>
                </a:moveTo>
                <a:lnTo>
                  <a:pt x="400578" y="135890"/>
                </a:lnTo>
                <a:lnTo>
                  <a:pt x="401598" y="137160"/>
                </a:lnTo>
                <a:lnTo>
                  <a:pt x="409772" y="137160"/>
                </a:lnTo>
                <a:lnTo>
                  <a:pt x="405907" y="135890"/>
                </a:lnTo>
                <a:close/>
              </a:path>
              <a:path w="518795" h="544830">
                <a:moveTo>
                  <a:pt x="439664" y="135890"/>
                </a:moveTo>
                <a:lnTo>
                  <a:pt x="418176" y="135890"/>
                </a:lnTo>
                <a:lnTo>
                  <a:pt x="423373" y="137160"/>
                </a:lnTo>
                <a:lnTo>
                  <a:pt x="437682" y="137160"/>
                </a:lnTo>
                <a:lnTo>
                  <a:pt x="439664" y="135890"/>
                </a:lnTo>
                <a:close/>
              </a:path>
              <a:path w="518795" h="544830">
                <a:moveTo>
                  <a:pt x="441530" y="115570"/>
                </a:moveTo>
                <a:lnTo>
                  <a:pt x="438307" y="115570"/>
                </a:lnTo>
                <a:lnTo>
                  <a:pt x="438320" y="116840"/>
                </a:lnTo>
                <a:lnTo>
                  <a:pt x="438438" y="124460"/>
                </a:lnTo>
                <a:lnTo>
                  <a:pt x="453241" y="124460"/>
                </a:lnTo>
                <a:lnTo>
                  <a:pt x="449458" y="129540"/>
                </a:lnTo>
                <a:lnTo>
                  <a:pt x="445609" y="132080"/>
                </a:lnTo>
                <a:lnTo>
                  <a:pt x="437682" y="137160"/>
                </a:lnTo>
                <a:lnTo>
                  <a:pt x="443274" y="137160"/>
                </a:lnTo>
                <a:lnTo>
                  <a:pt x="446563" y="134620"/>
                </a:lnTo>
                <a:lnTo>
                  <a:pt x="449556" y="133350"/>
                </a:lnTo>
                <a:lnTo>
                  <a:pt x="452221" y="130810"/>
                </a:lnTo>
                <a:lnTo>
                  <a:pt x="454260" y="128270"/>
                </a:lnTo>
                <a:lnTo>
                  <a:pt x="458240" y="124460"/>
                </a:lnTo>
                <a:lnTo>
                  <a:pt x="458602" y="123190"/>
                </a:lnTo>
                <a:lnTo>
                  <a:pt x="458701" y="121920"/>
                </a:lnTo>
                <a:lnTo>
                  <a:pt x="458043" y="120650"/>
                </a:lnTo>
                <a:lnTo>
                  <a:pt x="441662" y="120650"/>
                </a:lnTo>
                <a:lnTo>
                  <a:pt x="441629" y="116840"/>
                </a:lnTo>
                <a:lnTo>
                  <a:pt x="441530" y="115570"/>
                </a:lnTo>
                <a:close/>
              </a:path>
              <a:path w="518795" h="544830">
                <a:moveTo>
                  <a:pt x="486726" y="135890"/>
                </a:moveTo>
                <a:lnTo>
                  <a:pt x="444918" y="135890"/>
                </a:lnTo>
                <a:lnTo>
                  <a:pt x="443274" y="137160"/>
                </a:lnTo>
                <a:lnTo>
                  <a:pt x="483108" y="137160"/>
                </a:lnTo>
                <a:lnTo>
                  <a:pt x="486726" y="135890"/>
                </a:lnTo>
                <a:close/>
              </a:path>
              <a:path w="518795" h="544830">
                <a:moveTo>
                  <a:pt x="126245" y="130809"/>
                </a:moveTo>
                <a:lnTo>
                  <a:pt x="122002" y="130809"/>
                </a:lnTo>
                <a:lnTo>
                  <a:pt x="117824" y="132079"/>
                </a:lnTo>
                <a:lnTo>
                  <a:pt x="114042" y="133349"/>
                </a:lnTo>
                <a:lnTo>
                  <a:pt x="110325" y="133349"/>
                </a:lnTo>
                <a:lnTo>
                  <a:pt x="105555" y="134619"/>
                </a:lnTo>
                <a:lnTo>
                  <a:pt x="102693" y="135889"/>
                </a:lnTo>
                <a:lnTo>
                  <a:pt x="117232" y="135889"/>
                </a:lnTo>
                <a:lnTo>
                  <a:pt x="120752" y="134619"/>
                </a:lnTo>
                <a:lnTo>
                  <a:pt x="135751" y="134619"/>
                </a:lnTo>
                <a:lnTo>
                  <a:pt x="134929" y="133349"/>
                </a:lnTo>
                <a:lnTo>
                  <a:pt x="131179" y="132079"/>
                </a:lnTo>
                <a:lnTo>
                  <a:pt x="126245" y="130809"/>
                </a:lnTo>
                <a:close/>
              </a:path>
              <a:path w="518795" h="544830">
                <a:moveTo>
                  <a:pt x="276207" y="113029"/>
                </a:moveTo>
                <a:lnTo>
                  <a:pt x="260385" y="113029"/>
                </a:lnTo>
                <a:lnTo>
                  <a:pt x="262655" y="116839"/>
                </a:lnTo>
                <a:lnTo>
                  <a:pt x="263773" y="121919"/>
                </a:lnTo>
                <a:lnTo>
                  <a:pt x="263708" y="125729"/>
                </a:lnTo>
                <a:lnTo>
                  <a:pt x="263576" y="126999"/>
                </a:lnTo>
                <a:lnTo>
                  <a:pt x="263510" y="128269"/>
                </a:lnTo>
                <a:lnTo>
                  <a:pt x="263412" y="129539"/>
                </a:lnTo>
                <a:lnTo>
                  <a:pt x="263214" y="130809"/>
                </a:lnTo>
                <a:lnTo>
                  <a:pt x="262951" y="132079"/>
                </a:lnTo>
                <a:lnTo>
                  <a:pt x="262556" y="133349"/>
                </a:lnTo>
                <a:lnTo>
                  <a:pt x="244037" y="133349"/>
                </a:lnTo>
                <a:lnTo>
                  <a:pt x="244136" y="134619"/>
                </a:lnTo>
                <a:lnTo>
                  <a:pt x="244432" y="135889"/>
                </a:lnTo>
                <a:lnTo>
                  <a:pt x="246438" y="135889"/>
                </a:lnTo>
                <a:lnTo>
                  <a:pt x="247294" y="134619"/>
                </a:lnTo>
                <a:lnTo>
                  <a:pt x="264990" y="134619"/>
                </a:lnTo>
                <a:lnTo>
                  <a:pt x="265117" y="133349"/>
                </a:lnTo>
                <a:lnTo>
                  <a:pt x="265243" y="132079"/>
                </a:lnTo>
                <a:lnTo>
                  <a:pt x="265369" y="130809"/>
                </a:lnTo>
                <a:lnTo>
                  <a:pt x="265495" y="129539"/>
                </a:lnTo>
                <a:lnTo>
                  <a:pt x="265621" y="128269"/>
                </a:lnTo>
                <a:lnTo>
                  <a:pt x="265747" y="126999"/>
                </a:lnTo>
                <a:lnTo>
                  <a:pt x="283871" y="126999"/>
                </a:lnTo>
                <a:lnTo>
                  <a:pt x="283312" y="125729"/>
                </a:lnTo>
                <a:lnTo>
                  <a:pt x="282325" y="124459"/>
                </a:lnTo>
                <a:lnTo>
                  <a:pt x="281667" y="124459"/>
                </a:lnTo>
                <a:lnTo>
                  <a:pt x="283510" y="120649"/>
                </a:lnTo>
                <a:lnTo>
                  <a:pt x="274069" y="120649"/>
                </a:lnTo>
                <a:lnTo>
                  <a:pt x="273148" y="119379"/>
                </a:lnTo>
                <a:lnTo>
                  <a:pt x="272293" y="119379"/>
                </a:lnTo>
                <a:lnTo>
                  <a:pt x="271799" y="118109"/>
                </a:lnTo>
                <a:lnTo>
                  <a:pt x="271043" y="118109"/>
                </a:lnTo>
                <a:lnTo>
                  <a:pt x="270813" y="116839"/>
                </a:lnTo>
                <a:lnTo>
                  <a:pt x="275549" y="116839"/>
                </a:lnTo>
                <a:lnTo>
                  <a:pt x="275845" y="115569"/>
                </a:lnTo>
                <a:lnTo>
                  <a:pt x="275911" y="114299"/>
                </a:lnTo>
                <a:lnTo>
                  <a:pt x="276108" y="114299"/>
                </a:lnTo>
                <a:lnTo>
                  <a:pt x="276207" y="113029"/>
                </a:lnTo>
                <a:close/>
              </a:path>
              <a:path w="518795" h="544830">
                <a:moveTo>
                  <a:pt x="398341" y="130810"/>
                </a:moveTo>
                <a:lnTo>
                  <a:pt x="391006" y="130810"/>
                </a:lnTo>
                <a:lnTo>
                  <a:pt x="387684" y="132080"/>
                </a:lnTo>
                <a:lnTo>
                  <a:pt x="384032" y="135890"/>
                </a:lnTo>
                <a:lnTo>
                  <a:pt x="388736" y="135890"/>
                </a:lnTo>
                <a:lnTo>
                  <a:pt x="390019" y="134620"/>
                </a:lnTo>
                <a:lnTo>
                  <a:pt x="411926" y="134620"/>
                </a:lnTo>
                <a:lnTo>
                  <a:pt x="406663" y="133350"/>
                </a:lnTo>
                <a:lnTo>
                  <a:pt x="403538" y="132080"/>
                </a:lnTo>
                <a:lnTo>
                  <a:pt x="400841" y="132080"/>
                </a:lnTo>
                <a:lnTo>
                  <a:pt x="398341" y="130810"/>
                </a:lnTo>
                <a:close/>
              </a:path>
              <a:path w="518795" h="544830">
                <a:moveTo>
                  <a:pt x="502466" y="124460"/>
                </a:moveTo>
                <a:lnTo>
                  <a:pt x="491298" y="124460"/>
                </a:lnTo>
                <a:lnTo>
                  <a:pt x="493173" y="125730"/>
                </a:lnTo>
                <a:lnTo>
                  <a:pt x="495048" y="125730"/>
                </a:lnTo>
                <a:lnTo>
                  <a:pt x="496923" y="127000"/>
                </a:lnTo>
                <a:lnTo>
                  <a:pt x="498436" y="127000"/>
                </a:lnTo>
                <a:lnTo>
                  <a:pt x="498732" y="128270"/>
                </a:lnTo>
                <a:lnTo>
                  <a:pt x="499522" y="128270"/>
                </a:lnTo>
                <a:lnTo>
                  <a:pt x="502219" y="130810"/>
                </a:lnTo>
                <a:lnTo>
                  <a:pt x="505015" y="133350"/>
                </a:lnTo>
                <a:lnTo>
                  <a:pt x="509258" y="134620"/>
                </a:lnTo>
                <a:lnTo>
                  <a:pt x="512877" y="134620"/>
                </a:lnTo>
                <a:lnTo>
                  <a:pt x="513337" y="133350"/>
                </a:lnTo>
                <a:lnTo>
                  <a:pt x="513863" y="133350"/>
                </a:lnTo>
                <a:lnTo>
                  <a:pt x="514061" y="132080"/>
                </a:lnTo>
                <a:lnTo>
                  <a:pt x="513831" y="130810"/>
                </a:lnTo>
                <a:lnTo>
                  <a:pt x="509094" y="130810"/>
                </a:lnTo>
                <a:lnTo>
                  <a:pt x="507153" y="129540"/>
                </a:lnTo>
                <a:lnTo>
                  <a:pt x="505541" y="129540"/>
                </a:lnTo>
                <a:lnTo>
                  <a:pt x="503568" y="127000"/>
                </a:lnTo>
                <a:lnTo>
                  <a:pt x="503403" y="125730"/>
                </a:lnTo>
                <a:lnTo>
                  <a:pt x="502466" y="124460"/>
                </a:lnTo>
                <a:close/>
              </a:path>
              <a:path w="518795" h="544830">
                <a:moveTo>
                  <a:pt x="27038" y="118109"/>
                </a:moveTo>
                <a:lnTo>
                  <a:pt x="24407" y="118109"/>
                </a:lnTo>
                <a:lnTo>
                  <a:pt x="24176" y="119379"/>
                </a:lnTo>
                <a:lnTo>
                  <a:pt x="22992" y="119379"/>
                </a:lnTo>
                <a:lnTo>
                  <a:pt x="21216" y="120649"/>
                </a:lnTo>
                <a:lnTo>
                  <a:pt x="19933" y="121919"/>
                </a:lnTo>
                <a:lnTo>
                  <a:pt x="15756" y="124459"/>
                </a:lnTo>
                <a:lnTo>
                  <a:pt x="12532" y="125729"/>
                </a:lnTo>
                <a:lnTo>
                  <a:pt x="9440" y="128269"/>
                </a:lnTo>
                <a:lnTo>
                  <a:pt x="7795" y="129539"/>
                </a:lnTo>
                <a:lnTo>
                  <a:pt x="6216" y="129539"/>
                </a:lnTo>
                <a:lnTo>
                  <a:pt x="4637" y="130809"/>
                </a:lnTo>
                <a:lnTo>
                  <a:pt x="197" y="130809"/>
                </a:lnTo>
                <a:lnTo>
                  <a:pt x="0" y="132079"/>
                </a:lnTo>
                <a:lnTo>
                  <a:pt x="526" y="133349"/>
                </a:lnTo>
                <a:lnTo>
                  <a:pt x="8354" y="133349"/>
                </a:lnTo>
                <a:lnTo>
                  <a:pt x="13124" y="129539"/>
                </a:lnTo>
                <a:lnTo>
                  <a:pt x="16611" y="126999"/>
                </a:lnTo>
                <a:lnTo>
                  <a:pt x="20788" y="124459"/>
                </a:lnTo>
                <a:lnTo>
                  <a:pt x="22565" y="124459"/>
                </a:lnTo>
                <a:lnTo>
                  <a:pt x="22729" y="123189"/>
                </a:lnTo>
                <a:lnTo>
                  <a:pt x="26512" y="123189"/>
                </a:lnTo>
                <a:lnTo>
                  <a:pt x="27038" y="121919"/>
                </a:lnTo>
                <a:lnTo>
                  <a:pt x="27137" y="120649"/>
                </a:lnTo>
                <a:lnTo>
                  <a:pt x="27466" y="120649"/>
                </a:lnTo>
                <a:lnTo>
                  <a:pt x="27531" y="119379"/>
                </a:lnTo>
                <a:lnTo>
                  <a:pt x="27038" y="118109"/>
                </a:lnTo>
                <a:close/>
              </a:path>
              <a:path w="518795" h="544830">
                <a:moveTo>
                  <a:pt x="261076" y="130809"/>
                </a:moveTo>
                <a:lnTo>
                  <a:pt x="244037" y="130809"/>
                </a:lnTo>
                <a:lnTo>
                  <a:pt x="243955" y="132079"/>
                </a:lnTo>
                <a:lnTo>
                  <a:pt x="243873" y="133349"/>
                </a:lnTo>
                <a:lnTo>
                  <a:pt x="262556" y="133349"/>
                </a:lnTo>
                <a:lnTo>
                  <a:pt x="261076" y="130809"/>
                </a:lnTo>
                <a:close/>
              </a:path>
              <a:path w="518795" h="544830">
                <a:moveTo>
                  <a:pt x="223177" y="111759"/>
                </a:moveTo>
                <a:lnTo>
                  <a:pt x="220551" y="111759"/>
                </a:lnTo>
                <a:lnTo>
                  <a:pt x="221998" y="115569"/>
                </a:lnTo>
                <a:lnTo>
                  <a:pt x="222821" y="118109"/>
                </a:lnTo>
                <a:lnTo>
                  <a:pt x="222747" y="119379"/>
                </a:lnTo>
                <a:lnTo>
                  <a:pt x="222673" y="120649"/>
                </a:lnTo>
                <a:lnTo>
                  <a:pt x="222599" y="121919"/>
                </a:lnTo>
                <a:lnTo>
                  <a:pt x="222525" y="123189"/>
                </a:lnTo>
                <a:lnTo>
                  <a:pt x="221801" y="125729"/>
                </a:lnTo>
                <a:lnTo>
                  <a:pt x="221045" y="128269"/>
                </a:lnTo>
                <a:lnTo>
                  <a:pt x="219137" y="129539"/>
                </a:lnTo>
                <a:lnTo>
                  <a:pt x="218117" y="132079"/>
                </a:lnTo>
                <a:lnTo>
                  <a:pt x="225748" y="132079"/>
                </a:lnTo>
                <a:lnTo>
                  <a:pt x="225650" y="126999"/>
                </a:lnTo>
                <a:lnTo>
                  <a:pt x="236702" y="126999"/>
                </a:lnTo>
                <a:lnTo>
                  <a:pt x="236833" y="125729"/>
                </a:lnTo>
                <a:lnTo>
                  <a:pt x="237064" y="124459"/>
                </a:lnTo>
                <a:lnTo>
                  <a:pt x="230649" y="124459"/>
                </a:lnTo>
                <a:lnTo>
                  <a:pt x="226988" y="120649"/>
                </a:lnTo>
                <a:lnTo>
                  <a:pt x="223931" y="114299"/>
                </a:lnTo>
                <a:lnTo>
                  <a:pt x="223177" y="111759"/>
                </a:lnTo>
                <a:close/>
              </a:path>
              <a:path w="518795" h="544830">
                <a:moveTo>
                  <a:pt x="212163" y="1269"/>
                </a:moveTo>
                <a:lnTo>
                  <a:pt x="173217" y="3809"/>
                </a:lnTo>
                <a:lnTo>
                  <a:pt x="136047" y="17779"/>
                </a:lnTo>
                <a:lnTo>
                  <a:pt x="127988" y="25399"/>
                </a:lnTo>
                <a:lnTo>
                  <a:pt x="124469" y="27939"/>
                </a:lnTo>
                <a:lnTo>
                  <a:pt x="116969" y="31749"/>
                </a:lnTo>
                <a:lnTo>
                  <a:pt x="113450" y="34289"/>
                </a:lnTo>
                <a:lnTo>
                  <a:pt x="109140" y="36829"/>
                </a:lnTo>
                <a:lnTo>
                  <a:pt x="74601" y="60959"/>
                </a:lnTo>
                <a:lnTo>
                  <a:pt x="60491" y="73659"/>
                </a:lnTo>
                <a:lnTo>
                  <a:pt x="58550" y="74929"/>
                </a:lnTo>
                <a:lnTo>
                  <a:pt x="54373" y="78739"/>
                </a:lnTo>
                <a:lnTo>
                  <a:pt x="46350" y="86386"/>
                </a:lnTo>
                <a:lnTo>
                  <a:pt x="37761" y="93979"/>
                </a:lnTo>
                <a:lnTo>
                  <a:pt x="31939" y="99059"/>
                </a:lnTo>
                <a:lnTo>
                  <a:pt x="26281" y="102869"/>
                </a:lnTo>
                <a:lnTo>
                  <a:pt x="19176" y="107949"/>
                </a:lnTo>
                <a:lnTo>
                  <a:pt x="16282" y="110489"/>
                </a:lnTo>
                <a:lnTo>
                  <a:pt x="8519" y="116839"/>
                </a:lnTo>
                <a:lnTo>
                  <a:pt x="4276" y="123189"/>
                </a:lnTo>
                <a:lnTo>
                  <a:pt x="394" y="130809"/>
                </a:lnTo>
                <a:lnTo>
                  <a:pt x="4078" y="130809"/>
                </a:lnTo>
                <a:lnTo>
                  <a:pt x="4210" y="129539"/>
                </a:lnTo>
                <a:lnTo>
                  <a:pt x="4407" y="129539"/>
                </a:lnTo>
                <a:lnTo>
                  <a:pt x="7203" y="123189"/>
                </a:lnTo>
                <a:lnTo>
                  <a:pt x="10558" y="119379"/>
                </a:lnTo>
                <a:lnTo>
                  <a:pt x="14769" y="115569"/>
                </a:lnTo>
                <a:lnTo>
                  <a:pt x="15131" y="115569"/>
                </a:lnTo>
                <a:lnTo>
                  <a:pt x="18420" y="113029"/>
                </a:lnTo>
                <a:lnTo>
                  <a:pt x="20163" y="111759"/>
                </a:lnTo>
                <a:lnTo>
                  <a:pt x="27300" y="106679"/>
                </a:lnTo>
                <a:lnTo>
                  <a:pt x="33983" y="100329"/>
                </a:lnTo>
                <a:lnTo>
                  <a:pt x="40179" y="95249"/>
                </a:lnTo>
                <a:lnTo>
                  <a:pt x="45853" y="90169"/>
                </a:lnTo>
                <a:lnTo>
                  <a:pt x="55212" y="82549"/>
                </a:lnTo>
                <a:lnTo>
                  <a:pt x="72596" y="67309"/>
                </a:lnTo>
                <a:lnTo>
                  <a:pt x="86666" y="55879"/>
                </a:lnTo>
                <a:lnTo>
                  <a:pt x="101431" y="45719"/>
                </a:lnTo>
                <a:lnTo>
                  <a:pt x="116424" y="35559"/>
                </a:lnTo>
                <a:lnTo>
                  <a:pt x="131179" y="25399"/>
                </a:lnTo>
                <a:lnTo>
                  <a:pt x="136503" y="21589"/>
                </a:lnTo>
                <a:lnTo>
                  <a:pt x="141944" y="19049"/>
                </a:lnTo>
                <a:lnTo>
                  <a:pt x="147619" y="16509"/>
                </a:lnTo>
                <a:lnTo>
                  <a:pt x="153645" y="13969"/>
                </a:lnTo>
                <a:lnTo>
                  <a:pt x="155126" y="12699"/>
                </a:lnTo>
                <a:lnTo>
                  <a:pt x="158086" y="11429"/>
                </a:lnTo>
                <a:lnTo>
                  <a:pt x="161408" y="11429"/>
                </a:lnTo>
                <a:lnTo>
                  <a:pt x="171507" y="7619"/>
                </a:lnTo>
                <a:lnTo>
                  <a:pt x="172888" y="7619"/>
                </a:lnTo>
                <a:lnTo>
                  <a:pt x="180854" y="5079"/>
                </a:lnTo>
                <a:lnTo>
                  <a:pt x="188899" y="5079"/>
                </a:lnTo>
                <a:lnTo>
                  <a:pt x="197006" y="3809"/>
                </a:lnTo>
                <a:lnTo>
                  <a:pt x="219630" y="3809"/>
                </a:lnTo>
                <a:lnTo>
                  <a:pt x="212163" y="1269"/>
                </a:lnTo>
                <a:close/>
              </a:path>
              <a:path w="518795" h="544830">
                <a:moveTo>
                  <a:pt x="336186" y="2540"/>
                </a:moveTo>
                <a:lnTo>
                  <a:pt x="309397" y="2540"/>
                </a:lnTo>
                <a:lnTo>
                  <a:pt x="316633" y="3810"/>
                </a:lnTo>
                <a:lnTo>
                  <a:pt x="326885" y="3810"/>
                </a:lnTo>
                <a:lnTo>
                  <a:pt x="336900" y="6350"/>
                </a:lnTo>
                <a:lnTo>
                  <a:pt x="374627" y="20320"/>
                </a:lnTo>
                <a:lnTo>
                  <a:pt x="380250" y="24130"/>
                </a:lnTo>
                <a:lnTo>
                  <a:pt x="393802" y="33020"/>
                </a:lnTo>
                <a:lnTo>
                  <a:pt x="401038" y="38100"/>
                </a:lnTo>
                <a:lnTo>
                  <a:pt x="424549" y="53340"/>
                </a:lnTo>
                <a:lnTo>
                  <a:pt x="436341" y="62230"/>
                </a:lnTo>
                <a:lnTo>
                  <a:pt x="448109" y="72390"/>
                </a:lnTo>
                <a:lnTo>
                  <a:pt x="456100" y="78740"/>
                </a:lnTo>
                <a:lnTo>
                  <a:pt x="464458" y="86386"/>
                </a:lnTo>
                <a:lnTo>
                  <a:pt x="482319" y="100330"/>
                </a:lnTo>
                <a:lnTo>
                  <a:pt x="483141" y="101600"/>
                </a:lnTo>
                <a:lnTo>
                  <a:pt x="484555" y="101600"/>
                </a:lnTo>
                <a:lnTo>
                  <a:pt x="485707" y="102870"/>
                </a:lnTo>
                <a:lnTo>
                  <a:pt x="486628" y="104140"/>
                </a:lnTo>
                <a:lnTo>
                  <a:pt x="487417" y="105410"/>
                </a:lnTo>
                <a:lnTo>
                  <a:pt x="492315" y="109289"/>
                </a:lnTo>
                <a:lnTo>
                  <a:pt x="496792" y="114300"/>
                </a:lnTo>
                <a:lnTo>
                  <a:pt x="502778" y="119380"/>
                </a:lnTo>
                <a:lnTo>
                  <a:pt x="504620" y="121920"/>
                </a:lnTo>
                <a:lnTo>
                  <a:pt x="506298" y="124460"/>
                </a:lnTo>
                <a:lnTo>
                  <a:pt x="507482" y="125730"/>
                </a:lnTo>
                <a:lnTo>
                  <a:pt x="509489" y="128270"/>
                </a:lnTo>
                <a:lnTo>
                  <a:pt x="510311" y="129540"/>
                </a:lnTo>
                <a:lnTo>
                  <a:pt x="510443" y="130810"/>
                </a:lnTo>
                <a:lnTo>
                  <a:pt x="513831" y="130810"/>
                </a:lnTo>
                <a:lnTo>
                  <a:pt x="513600" y="129540"/>
                </a:lnTo>
                <a:lnTo>
                  <a:pt x="512712" y="128270"/>
                </a:lnTo>
                <a:lnTo>
                  <a:pt x="512021" y="127000"/>
                </a:lnTo>
                <a:lnTo>
                  <a:pt x="511265" y="125730"/>
                </a:lnTo>
                <a:lnTo>
                  <a:pt x="508074" y="120650"/>
                </a:lnTo>
                <a:lnTo>
                  <a:pt x="506199" y="119380"/>
                </a:lnTo>
                <a:lnTo>
                  <a:pt x="504357" y="116840"/>
                </a:lnTo>
                <a:lnTo>
                  <a:pt x="499061" y="111760"/>
                </a:lnTo>
                <a:lnTo>
                  <a:pt x="493206" y="105410"/>
                </a:lnTo>
                <a:lnTo>
                  <a:pt x="486957" y="100330"/>
                </a:lnTo>
                <a:lnTo>
                  <a:pt x="473931" y="90170"/>
                </a:lnTo>
                <a:lnTo>
                  <a:pt x="470839" y="87630"/>
                </a:lnTo>
                <a:lnTo>
                  <a:pt x="467812" y="83820"/>
                </a:lnTo>
                <a:lnTo>
                  <a:pt x="457333" y="76265"/>
                </a:lnTo>
                <a:lnTo>
                  <a:pt x="446802" y="67310"/>
                </a:lnTo>
                <a:lnTo>
                  <a:pt x="426038" y="52070"/>
                </a:lnTo>
                <a:lnTo>
                  <a:pt x="419397" y="46990"/>
                </a:lnTo>
                <a:lnTo>
                  <a:pt x="382421" y="21590"/>
                </a:lnTo>
                <a:lnTo>
                  <a:pt x="349708" y="6350"/>
                </a:lnTo>
                <a:lnTo>
                  <a:pt x="343117" y="3810"/>
                </a:lnTo>
                <a:lnTo>
                  <a:pt x="336186" y="2540"/>
                </a:lnTo>
                <a:close/>
              </a:path>
              <a:path w="518795" h="544830">
                <a:moveTo>
                  <a:pt x="253083" y="125729"/>
                </a:moveTo>
                <a:lnTo>
                  <a:pt x="242721" y="125729"/>
                </a:lnTo>
                <a:lnTo>
                  <a:pt x="242656" y="126999"/>
                </a:lnTo>
                <a:lnTo>
                  <a:pt x="241175" y="129539"/>
                </a:lnTo>
                <a:lnTo>
                  <a:pt x="247129" y="129539"/>
                </a:lnTo>
                <a:lnTo>
                  <a:pt x="246669" y="128269"/>
                </a:lnTo>
                <a:lnTo>
                  <a:pt x="246274" y="128269"/>
                </a:lnTo>
                <a:lnTo>
                  <a:pt x="245715" y="126999"/>
                </a:lnTo>
                <a:lnTo>
                  <a:pt x="252820" y="126999"/>
                </a:lnTo>
                <a:lnTo>
                  <a:pt x="253083" y="125729"/>
                </a:lnTo>
                <a:close/>
              </a:path>
              <a:path w="518795" h="544830">
                <a:moveTo>
                  <a:pt x="252721" y="126999"/>
                </a:moveTo>
                <a:lnTo>
                  <a:pt x="246702" y="126999"/>
                </a:lnTo>
                <a:lnTo>
                  <a:pt x="248478" y="128269"/>
                </a:lnTo>
                <a:lnTo>
                  <a:pt x="250353" y="129539"/>
                </a:lnTo>
                <a:lnTo>
                  <a:pt x="252359" y="128269"/>
                </a:lnTo>
                <a:lnTo>
                  <a:pt x="252721" y="126999"/>
                </a:lnTo>
                <a:close/>
              </a:path>
              <a:path w="518795" h="544830">
                <a:moveTo>
                  <a:pt x="224485" y="101599"/>
                </a:moveTo>
                <a:lnTo>
                  <a:pt x="222459" y="101599"/>
                </a:lnTo>
                <a:lnTo>
                  <a:pt x="224071" y="104139"/>
                </a:lnTo>
                <a:lnTo>
                  <a:pt x="225781" y="106679"/>
                </a:lnTo>
                <a:lnTo>
                  <a:pt x="226998" y="107949"/>
                </a:lnTo>
                <a:lnTo>
                  <a:pt x="227838" y="109289"/>
                </a:lnTo>
                <a:lnTo>
                  <a:pt x="228446" y="111759"/>
                </a:lnTo>
                <a:lnTo>
                  <a:pt x="229531" y="114299"/>
                </a:lnTo>
                <a:lnTo>
                  <a:pt x="229893" y="115569"/>
                </a:lnTo>
                <a:lnTo>
                  <a:pt x="230090" y="116839"/>
                </a:lnTo>
                <a:lnTo>
                  <a:pt x="230211" y="118109"/>
                </a:lnTo>
                <a:lnTo>
                  <a:pt x="230332" y="119379"/>
                </a:lnTo>
                <a:lnTo>
                  <a:pt x="230452" y="120649"/>
                </a:lnTo>
                <a:lnTo>
                  <a:pt x="230551" y="123189"/>
                </a:lnTo>
                <a:lnTo>
                  <a:pt x="230649" y="124459"/>
                </a:lnTo>
                <a:lnTo>
                  <a:pt x="254201" y="124459"/>
                </a:lnTo>
                <a:lnTo>
                  <a:pt x="254267" y="126999"/>
                </a:lnTo>
                <a:lnTo>
                  <a:pt x="253872" y="128269"/>
                </a:lnTo>
                <a:lnTo>
                  <a:pt x="252359" y="129539"/>
                </a:lnTo>
                <a:lnTo>
                  <a:pt x="260336" y="129539"/>
                </a:lnTo>
                <a:lnTo>
                  <a:pt x="259596" y="128269"/>
                </a:lnTo>
                <a:lnTo>
                  <a:pt x="259469" y="126999"/>
                </a:lnTo>
                <a:lnTo>
                  <a:pt x="259342" y="125729"/>
                </a:lnTo>
                <a:lnTo>
                  <a:pt x="259215" y="124459"/>
                </a:lnTo>
                <a:lnTo>
                  <a:pt x="259088" y="123189"/>
                </a:lnTo>
                <a:lnTo>
                  <a:pt x="258961" y="121919"/>
                </a:lnTo>
                <a:lnTo>
                  <a:pt x="258835" y="120649"/>
                </a:lnTo>
                <a:lnTo>
                  <a:pt x="238248" y="120649"/>
                </a:lnTo>
                <a:lnTo>
                  <a:pt x="237755" y="119379"/>
                </a:lnTo>
                <a:lnTo>
                  <a:pt x="237097" y="118109"/>
                </a:lnTo>
                <a:lnTo>
                  <a:pt x="234498" y="118109"/>
                </a:lnTo>
                <a:lnTo>
                  <a:pt x="234334" y="116839"/>
                </a:lnTo>
                <a:lnTo>
                  <a:pt x="233873" y="116839"/>
                </a:lnTo>
                <a:lnTo>
                  <a:pt x="233610" y="115569"/>
                </a:lnTo>
                <a:lnTo>
                  <a:pt x="256570" y="115569"/>
                </a:lnTo>
                <a:lnTo>
                  <a:pt x="255451" y="114299"/>
                </a:lnTo>
                <a:lnTo>
                  <a:pt x="254497" y="113029"/>
                </a:lnTo>
                <a:lnTo>
                  <a:pt x="242162" y="113029"/>
                </a:lnTo>
                <a:lnTo>
                  <a:pt x="241340" y="111759"/>
                </a:lnTo>
                <a:lnTo>
                  <a:pt x="240715" y="110489"/>
                </a:lnTo>
                <a:lnTo>
                  <a:pt x="235057" y="110489"/>
                </a:lnTo>
                <a:lnTo>
                  <a:pt x="233248" y="107949"/>
                </a:lnTo>
                <a:lnTo>
                  <a:pt x="237557" y="107949"/>
                </a:lnTo>
                <a:lnTo>
                  <a:pt x="238215" y="106679"/>
                </a:lnTo>
                <a:lnTo>
                  <a:pt x="252052" y="106679"/>
                </a:lnTo>
                <a:lnTo>
                  <a:pt x="251504" y="104139"/>
                </a:lnTo>
                <a:lnTo>
                  <a:pt x="251581" y="102869"/>
                </a:lnTo>
                <a:lnTo>
                  <a:pt x="225617" y="102869"/>
                </a:lnTo>
                <a:lnTo>
                  <a:pt x="224485" y="101599"/>
                </a:lnTo>
                <a:close/>
              </a:path>
              <a:path w="518795" h="544830">
                <a:moveTo>
                  <a:pt x="241373" y="125729"/>
                </a:moveTo>
                <a:lnTo>
                  <a:pt x="238083" y="125729"/>
                </a:lnTo>
                <a:lnTo>
                  <a:pt x="238544" y="126999"/>
                </a:lnTo>
                <a:lnTo>
                  <a:pt x="238807" y="128269"/>
                </a:lnTo>
                <a:lnTo>
                  <a:pt x="240814" y="128269"/>
                </a:lnTo>
                <a:lnTo>
                  <a:pt x="241340" y="126999"/>
                </a:lnTo>
                <a:lnTo>
                  <a:pt x="241373" y="125729"/>
                </a:lnTo>
                <a:close/>
              </a:path>
              <a:path w="518795" h="544830">
                <a:moveTo>
                  <a:pt x="43748" y="111759"/>
                </a:moveTo>
                <a:lnTo>
                  <a:pt x="40393" y="111759"/>
                </a:lnTo>
                <a:lnTo>
                  <a:pt x="39735" y="113029"/>
                </a:lnTo>
                <a:lnTo>
                  <a:pt x="35788" y="116839"/>
                </a:lnTo>
                <a:lnTo>
                  <a:pt x="34801" y="118109"/>
                </a:lnTo>
                <a:lnTo>
                  <a:pt x="33123" y="120649"/>
                </a:lnTo>
                <a:lnTo>
                  <a:pt x="31216" y="121919"/>
                </a:lnTo>
                <a:lnTo>
                  <a:pt x="29768" y="123189"/>
                </a:lnTo>
                <a:lnTo>
                  <a:pt x="22926" y="123189"/>
                </a:lnTo>
                <a:lnTo>
                  <a:pt x="23124" y="124459"/>
                </a:lnTo>
                <a:lnTo>
                  <a:pt x="23288" y="125729"/>
                </a:lnTo>
                <a:lnTo>
                  <a:pt x="23683" y="126999"/>
                </a:lnTo>
                <a:lnTo>
                  <a:pt x="27696" y="126999"/>
                </a:lnTo>
                <a:lnTo>
                  <a:pt x="28880" y="125729"/>
                </a:lnTo>
                <a:lnTo>
                  <a:pt x="29571" y="125729"/>
                </a:lnTo>
                <a:lnTo>
                  <a:pt x="34439" y="121919"/>
                </a:lnTo>
                <a:lnTo>
                  <a:pt x="35623" y="120649"/>
                </a:lnTo>
                <a:lnTo>
                  <a:pt x="36873" y="119379"/>
                </a:lnTo>
                <a:lnTo>
                  <a:pt x="40985" y="119379"/>
                </a:lnTo>
                <a:lnTo>
                  <a:pt x="42597" y="115569"/>
                </a:lnTo>
                <a:lnTo>
                  <a:pt x="42794" y="115569"/>
                </a:lnTo>
                <a:lnTo>
                  <a:pt x="43353" y="114299"/>
                </a:lnTo>
                <a:lnTo>
                  <a:pt x="43485" y="114299"/>
                </a:lnTo>
                <a:lnTo>
                  <a:pt x="43880" y="113029"/>
                </a:lnTo>
                <a:lnTo>
                  <a:pt x="43748" y="111759"/>
                </a:lnTo>
                <a:close/>
              </a:path>
              <a:path w="518795" h="544830">
                <a:moveTo>
                  <a:pt x="472516" y="113030"/>
                </a:moveTo>
                <a:lnTo>
                  <a:pt x="470411" y="113030"/>
                </a:lnTo>
                <a:lnTo>
                  <a:pt x="470608" y="114300"/>
                </a:lnTo>
                <a:lnTo>
                  <a:pt x="472352" y="118110"/>
                </a:lnTo>
                <a:lnTo>
                  <a:pt x="472418" y="119380"/>
                </a:lnTo>
                <a:lnTo>
                  <a:pt x="475806" y="119380"/>
                </a:lnTo>
                <a:lnTo>
                  <a:pt x="480213" y="123190"/>
                </a:lnTo>
                <a:lnTo>
                  <a:pt x="482319" y="124460"/>
                </a:lnTo>
                <a:lnTo>
                  <a:pt x="483437" y="125730"/>
                </a:lnTo>
                <a:lnTo>
                  <a:pt x="486529" y="127000"/>
                </a:lnTo>
                <a:lnTo>
                  <a:pt x="488239" y="125730"/>
                </a:lnTo>
                <a:lnTo>
                  <a:pt x="490016" y="124460"/>
                </a:lnTo>
                <a:lnTo>
                  <a:pt x="502466" y="124460"/>
                </a:lnTo>
                <a:lnTo>
                  <a:pt x="501528" y="123190"/>
                </a:lnTo>
                <a:lnTo>
                  <a:pt x="485443" y="123190"/>
                </a:lnTo>
                <a:lnTo>
                  <a:pt x="485049" y="121920"/>
                </a:lnTo>
                <a:lnTo>
                  <a:pt x="483799" y="121920"/>
                </a:lnTo>
                <a:lnTo>
                  <a:pt x="482615" y="120650"/>
                </a:lnTo>
                <a:lnTo>
                  <a:pt x="481628" y="120650"/>
                </a:lnTo>
                <a:lnTo>
                  <a:pt x="480180" y="119380"/>
                </a:lnTo>
                <a:lnTo>
                  <a:pt x="478865" y="118110"/>
                </a:lnTo>
                <a:lnTo>
                  <a:pt x="477384" y="116840"/>
                </a:lnTo>
                <a:lnTo>
                  <a:pt x="475838" y="115570"/>
                </a:lnTo>
                <a:lnTo>
                  <a:pt x="474227" y="114300"/>
                </a:lnTo>
                <a:lnTo>
                  <a:pt x="472516" y="113030"/>
                </a:lnTo>
                <a:close/>
              </a:path>
              <a:path w="518795" h="544830">
                <a:moveTo>
                  <a:pt x="80753" y="113029"/>
                </a:moveTo>
                <a:lnTo>
                  <a:pt x="77069" y="113029"/>
                </a:lnTo>
                <a:lnTo>
                  <a:pt x="77431" y="114299"/>
                </a:lnTo>
                <a:lnTo>
                  <a:pt x="78089" y="116839"/>
                </a:lnTo>
                <a:lnTo>
                  <a:pt x="78188" y="118109"/>
                </a:lnTo>
                <a:lnTo>
                  <a:pt x="78977" y="120649"/>
                </a:lnTo>
                <a:lnTo>
                  <a:pt x="78977" y="121919"/>
                </a:lnTo>
                <a:lnTo>
                  <a:pt x="65392" y="121919"/>
                </a:lnTo>
                <a:lnTo>
                  <a:pt x="64800" y="123189"/>
                </a:lnTo>
                <a:lnTo>
                  <a:pt x="64734" y="124459"/>
                </a:lnTo>
                <a:lnTo>
                  <a:pt x="64997" y="124459"/>
                </a:lnTo>
                <a:lnTo>
                  <a:pt x="65195" y="125729"/>
                </a:lnTo>
                <a:lnTo>
                  <a:pt x="80918" y="125729"/>
                </a:lnTo>
                <a:lnTo>
                  <a:pt x="81806" y="124459"/>
                </a:lnTo>
                <a:lnTo>
                  <a:pt x="82760" y="123189"/>
                </a:lnTo>
                <a:lnTo>
                  <a:pt x="82201" y="120649"/>
                </a:lnTo>
                <a:lnTo>
                  <a:pt x="81444" y="116839"/>
                </a:lnTo>
                <a:lnTo>
                  <a:pt x="80753" y="113029"/>
                </a:lnTo>
                <a:close/>
              </a:path>
              <a:path w="518795" h="544830">
                <a:moveTo>
                  <a:pt x="253543" y="124459"/>
                </a:moveTo>
                <a:lnTo>
                  <a:pt x="237853" y="124459"/>
                </a:lnTo>
                <a:lnTo>
                  <a:pt x="237853" y="125729"/>
                </a:lnTo>
                <a:lnTo>
                  <a:pt x="253215" y="125729"/>
                </a:lnTo>
                <a:lnTo>
                  <a:pt x="253543" y="124459"/>
                </a:lnTo>
                <a:close/>
              </a:path>
              <a:path w="518795" h="544830">
                <a:moveTo>
                  <a:pt x="43353" y="123189"/>
                </a:moveTo>
                <a:lnTo>
                  <a:pt x="37728" y="123189"/>
                </a:lnTo>
                <a:lnTo>
                  <a:pt x="38452" y="124459"/>
                </a:lnTo>
                <a:lnTo>
                  <a:pt x="42103" y="124459"/>
                </a:lnTo>
                <a:lnTo>
                  <a:pt x="43353" y="123189"/>
                </a:lnTo>
                <a:close/>
              </a:path>
              <a:path w="518795" h="544830">
                <a:moveTo>
                  <a:pt x="40985" y="119379"/>
                </a:moveTo>
                <a:lnTo>
                  <a:pt x="36873" y="119379"/>
                </a:lnTo>
                <a:lnTo>
                  <a:pt x="36807" y="120649"/>
                </a:lnTo>
                <a:lnTo>
                  <a:pt x="36676" y="121919"/>
                </a:lnTo>
                <a:lnTo>
                  <a:pt x="36972" y="123189"/>
                </a:lnTo>
                <a:lnTo>
                  <a:pt x="44241" y="123189"/>
                </a:lnTo>
                <a:lnTo>
                  <a:pt x="47432" y="121919"/>
                </a:lnTo>
                <a:lnTo>
                  <a:pt x="50327" y="120649"/>
                </a:lnTo>
                <a:lnTo>
                  <a:pt x="40393" y="120649"/>
                </a:lnTo>
                <a:lnTo>
                  <a:pt x="40985" y="119379"/>
                </a:lnTo>
                <a:close/>
              </a:path>
              <a:path w="518795" h="544830">
                <a:moveTo>
                  <a:pt x="428603" y="100330"/>
                </a:moveTo>
                <a:lnTo>
                  <a:pt x="442024" y="106680"/>
                </a:lnTo>
                <a:lnTo>
                  <a:pt x="443876" y="109289"/>
                </a:lnTo>
                <a:lnTo>
                  <a:pt x="444622" y="110490"/>
                </a:lnTo>
                <a:lnTo>
                  <a:pt x="444853" y="111760"/>
                </a:lnTo>
                <a:lnTo>
                  <a:pt x="436399" y="111760"/>
                </a:lnTo>
                <a:lnTo>
                  <a:pt x="436300" y="113030"/>
                </a:lnTo>
                <a:lnTo>
                  <a:pt x="435971" y="113030"/>
                </a:lnTo>
                <a:lnTo>
                  <a:pt x="434491" y="114300"/>
                </a:lnTo>
                <a:lnTo>
                  <a:pt x="432912" y="115570"/>
                </a:lnTo>
                <a:lnTo>
                  <a:pt x="428603" y="119380"/>
                </a:lnTo>
                <a:lnTo>
                  <a:pt x="410610" y="119380"/>
                </a:lnTo>
                <a:lnTo>
                  <a:pt x="419294" y="121920"/>
                </a:lnTo>
                <a:lnTo>
                  <a:pt x="421367" y="121920"/>
                </a:lnTo>
                <a:lnTo>
                  <a:pt x="426038" y="123190"/>
                </a:lnTo>
                <a:lnTo>
                  <a:pt x="430412" y="121920"/>
                </a:lnTo>
                <a:lnTo>
                  <a:pt x="435083" y="118110"/>
                </a:lnTo>
                <a:lnTo>
                  <a:pt x="436925" y="116840"/>
                </a:lnTo>
                <a:lnTo>
                  <a:pt x="437649" y="116840"/>
                </a:lnTo>
                <a:lnTo>
                  <a:pt x="438307" y="115570"/>
                </a:lnTo>
                <a:lnTo>
                  <a:pt x="446728" y="115570"/>
                </a:lnTo>
                <a:lnTo>
                  <a:pt x="447188" y="114300"/>
                </a:lnTo>
                <a:lnTo>
                  <a:pt x="453701" y="114300"/>
                </a:lnTo>
                <a:lnTo>
                  <a:pt x="447797" y="109289"/>
                </a:lnTo>
                <a:lnTo>
                  <a:pt x="447394" y="109289"/>
                </a:lnTo>
                <a:lnTo>
                  <a:pt x="446596" y="107950"/>
                </a:lnTo>
                <a:lnTo>
                  <a:pt x="445774" y="106680"/>
                </a:lnTo>
                <a:lnTo>
                  <a:pt x="445017" y="105410"/>
                </a:lnTo>
                <a:lnTo>
                  <a:pt x="444524" y="105410"/>
                </a:lnTo>
                <a:lnTo>
                  <a:pt x="442879" y="102870"/>
                </a:lnTo>
                <a:lnTo>
                  <a:pt x="435544" y="102870"/>
                </a:lnTo>
                <a:lnTo>
                  <a:pt x="430445" y="101600"/>
                </a:lnTo>
                <a:lnTo>
                  <a:pt x="428603" y="100330"/>
                </a:lnTo>
                <a:close/>
              </a:path>
              <a:path w="518795" h="544830">
                <a:moveTo>
                  <a:pt x="457221" y="110490"/>
                </a:moveTo>
                <a:lnTo>
                  <a:pt x="456596" y="111760"/>
                </a:lnTo>
                <a:lnTo>
                  <a:pt x="455675" y="113030"/>
                </a:lnTo>
                <a:lnTo>
                  <a:pt x="456365" y="114300"/>
                </a:lnTo>
                <a:lnTo>
                  <a:pt x="456727" y="114300"/>
                </a:lnTo>
                <a:lnTo>
                  <a:pt x="457188" y="115570"/>
                </a:lnTo>
                <a:lnTo>
                  <a:pt x="457648" y="115570"/>
                </a:lnTo>
                <a:lnTo>
                  <a:pt x="457977" y="116840"/>
                </a:lnTo>
                <a:lnTo>
                  <a:pt x="461924" y="116840"/>
                </a:lnTo>
                <a:lnTo>
                  <a:pt x="463306" y="118110"/>
                </a:lnTo>
                <a:lnTo>
                  <a:pt x="467253" y="120650"/>
                </a:lnTo>
                <a:lnTo>
                  <a:pt x="470608" y="121920"/>
                </a:lnTo>
                <a:lnTo>
                  <a:pt x="472878" y="123190"/>
                </a:lnTo>
                <a:lnTo>
                  <a:pt x="474292" y="123190"/>
                </a:lnTo>
                <a:lnTo>
                  <a:pt x="475082" y="121920"/>
                </a:lnTo>
                <a:lnTo>
                  <a:pt x="475608" y="121920"/>
                </a:lnTo>
                <a:lnTo>
                  <a:pt x="475806" y="120650"/>
                </a:lnTo>
                <a:lnTo>
                  <a:pt x="475806" y="119380"/>
                </a:lnTo>
                <a:lnTo>
                  <a:pt x="472089" y="119380"/>
                </a:lnTo>
                <a:lnTo>
                  <a:pt x="470608" y="118110"/>
                </a:lnTo>
                <a:lnTo>
                  <a:pt x="469589" y="118110"/>
                </a:lnTo>
                <a:lnTo>
                  <a:pt x="465609" y="115570"/>
                </a:lnTo>
                <a:lnTo>
                  <a:pt x="462944" y="114300"/>
                </a:lnTo>
                <a:lnTo>
                  <a:pt x="460543" y="113030"/>
                </a:lnTo>
                <a:lnTo>
                  <a:pt x="459753" y="111760"/>
                </a:lnTo>
                <a:lnTo>
                  <a:pt x="457221" y="110490"/>
                </a:lnTo>
                <a:close/>
              </a:path>
              <a:path w="518795" h="544830">
                <a:moveTo>
                  <a:pt x="483042" y="113030"/>
                </a:moveTo>
                <a:lnTo>
                  <a:pt x="481069" y="113030"/>
                </a:lnTo>
                <a:lnTo>
                  <a:pt x="481792" y="115570"/>
                </a:lnTo>
                <a:lnTo>
                  <a:pt x="482845" y="116840"/>
                </a:lnTo>
                <a:lnTo>
                  <a:pt x="485476" y="119380"/>
                </a:lnTo>
                <a:lnTo>
                  <a:pt x="486364" y="120650"/>
                </a:lnTo>
                <a:lnTo>
                  <a:pt x="487285" y="121920"/>
                </a:lnTo>
                <a:lnTo>
                  <a:pt x="487450" y="121920"/>
                </a:lnTo>
                <a:lnTo>
                  <a:pt x="487220" y="123190"/>
                </a:lnTo>
                <a:lnTo>
                  <a:pt x="496265" y="123190"/>
                </a:lnTo>
                <a:lnTo>
                  <a:pt x="493371" y="121920"/>
                </a:lnTo>
                <a:lnTo>
                  <a:pt x="491167" y="120650"/>
                </a:lnTo>
                <a:lnTo>
                  <a:pt x="489424" y="119380"/>
                </a:lnTo>
                <a:lnTo>
                  <a:pt x="488272" y="118110"/>
                </a:lnTo>
                <a:lnTo>
                  <a:pt x="484917" y="115570"/>
                </a:lnTo>
                <a:lnTo>
                  <a:pt x="483568" y="114300"/>
                </a:lnTo>
                <a:lnTo>
                  <a:pt x="483042" y="113030"/>
                </a:lnTo>
                <a:close/>
              </a:path>
              <a:path w="518795" h="544830">
                <a:moveTo>
                  <a:pt x="494029" y="115570"/>
                </a:moveTo>
                <a:lnTo>
                  <a:pt x="490377" y="115570"/>
                </a:lnTo>
                <a:lnTo>
                  <a:pt x="491496" y="116840"/>
                </a:lnTo>
                <a:lnTo>
                  <a:pt x="492779" y="118110"/>
                </a:lnTo>
                <a:lnTo>
                  <a:pt x="494259" y="119380"/>
                </a:lnTo>
                <a:lnTo>
                  <a:pt x="494621" y="120650"/>
                </a:lnTo>
                <a:lnTo>
                  <a:pt x="495180" y="121920"/>
                </a:lnTo>
                <a:lnTo>
                  <a:pt x="495805" y="121920"/>
                </a:lnTo>
                <a:lnTo>
                  <a:pt x="496265" y="123190"/>
                </a:lnTo>
                <a:lnTo>
                  <a:pt x="501528" y="123190"/>
                </a:lnTo>
                <a:lnTo>
                  <a:pt x="499357" y="120650"/>
                </a:lnTo>
                <a:lnTo>
                  <a:pt x="494029" y="115570"/>
                </a:lnTo>
                <a:close/>
              </a:path>
              <a:path w="518795" h="544830">
                <a:moveTo>
                  <a:pt x="57662" y="113029"/>
                </a:moveTo>
                <a:lnTo>
                  <a:pt x="53616" y="113029"/>
                </a:lnTo>
                <a:lnTo>
                  <a:pt x="50689" y="115569"/>
                </a:lnTo>
                <a:lnTo>
                  <a:pt x="48090" y="118109"/>
                </a:lnTo>
                <a:lnTo>
                  <a:pt x="45458" y="119379"/>
                </a:lnTo>
                <a:lnTo>
                  <a:pt x="44241" y="120649"/>
                </a:lnTo>
                <a:lnTo>
                  <a:pt x="50327" y="120649"/>
                </a:lnTo>
                <a:lnTo>
                  <a:pt x="52794" y="118109"/>
                </a:lnTo>
                <a:lnTo>
                  <a:pt x="62333" y="118109"/>
                </a:lnTo>
                <a:lnTo>
                  <a:pt x="64537" y="116839"/>
                </a:lnTo>
                <a:lnTo>
                  <a:pt x="57267" y="116839"/>
                </a:lnTo>
                <a:lnTo>
                  <a:pt x="57432" y="115569"/>
                </a:lnTo>
                <a:lnTo>
                  <a:pt x="57629" y="114299"/>
                </a:lnTo>
                <a:lnTo>
                  <a:pt x="57662" y="113029"/>
                </a:lnTo>
                <a:close/>
              </a:path>
              <a:path w="518795" h="544830">
                <a:moveTo>
                  <a:pt x="62333" y="118109"/>
                </a:moveTo>
                <a:lnTo>
                  <a:pt x="53517" y="118109"/>
                </a:lnTo>
                <a:lnTo>
                  <a:pt x="53517" y="119379"/>
                </a:lnTo>
                <a:lnTo>
                  <a:pt x="53649" y="120649"/>
                </a:lnTo>
                <a:lnTo>
                  <a:pt x="59537" y="120649"/>
                </a:lnTo>
                <a:lnTo>
                  <a:pt x="62333" y="118109"/>
                </a:lnTo>
                <a:close/>
              </a:path>
              <a:path w="518795" h="544830">
                <a:moveTo>
                  <a:pt x="256504" y="96519"/>
                </a:moveTo>
                <a:lnTo>
                  <a:pt x="253017" y="96519"/>
                </a:lnTo>
                <a:lnTo>
                  <a:pt x="254300" y="97789"/>
                </a:lnTo>
                <a:lnTo>
                  <a:pt x="254991" y="97789"/>
                </a:lnTo>
                <a:lnTo>
                  <a:pt x="257754" y="104139"/>
                </a:lnTo>
                <a:lnTo>
                  <a:pt x="258642" y="107949"/>
                </a:lnTo>
                <a:lnTo>
                  <a:pt x="258930" y="109289"/>
                </a:lnTo>
                <a:lnTo>
                  <a:pt x="258247" y="115569"/>
                </a:lnTo>
                <a:lnTo>
                  <a:pt x="242360" y="115569"/>
                </a:lnTo>
                <a:lnTo>
                  <a:pt x="242524" y="116839"/>
                </a:lnTo>
                <a:lnTo>
                  <a:pt x="240616" y="119379"/>
                </a:lnTo>
                <a:lnTo>
                  <a:pt x="240090" y="120649"/>
                </a:lnTo>
                <a:lnTo>
                  <a:pt x="258835" y="120649"/>
                </a:lnTo>
                <a:lnTo>
                  <a:pt x="258708" y="119379"/>
                </a:lnTo>
                <a:lnTo>
                  <a:pt x="260385" y="113029"/>
                </a:lnTo>
                <a:lnTo>
                  <a:pt x="276339" y="113029"/>
                </a:lnTo>
                <a:lnTo>
                  <a:pt x="276437" y="111759"/>
                </a:lnTo>
                <a:lnTo>
                  <a:pt x="286470" y="111759"/>
                </a:lnTo>
                <a:lnTo>
                  <a:pt x="286338" y="110489"/>
                </a:lnTo>
                <a:lnTo>
                  <a:pt x="274003" y="110489"/>
                </a:lnTo>
                <a:lnTo>
                  <a:pt x="273630" y="109289"/>
                </a:lnTo>
                <a:lnTo>
                  <a:pt x="273426" y="109289"/>
                </a:lnTo>
                <a:lnTo>
                  <a:pt x="273148" y="107949"/>
                </a:lnTo>
                <a:lnTo>
                  <a:pt x="272951" y="107949"/>
                </a:lnTo>
                <a:lnTo>
                  <a:pt x="272885" y="106679"/>
                </a:lnTo>
                <a:lnTo>
                  <a:pt x="294529" y="106679"/>
                </a:lnTo>
                <a:lnTo>
                  <a:pt x="294282" y="105409"/>
                </a:lnTo>
                <a:lnTo>
                  <a:pt x="270549" y="105409"/>
                </a:lnTo>
                <a:lnTo>
                  <a:pt x="269661" y="104139"/>
                </a:lnTo>
                <a:lnTo>
                  <a:pt x="270747" y="104139"/>
                </a:lnTo>
                <a:lnTo>
                  <a:pt x="271066" y="103111"/>
                </a:lnTo>
                <a:lnTo>
                  <a:pt x="271142" y="102869"/>
                </a:lnTo>
                <a:lnTo>
                  <a:pt x="271470" y="102869"/>
                </a:lnTo>
                <a:lnTo>
                  <a:pt x="272391" y="101599"/>
                </a:lnTo>
                <a:lnTo>
                  <a:pt x="262655" y="101599"/>
                </a:lnTo>
                <a:lnTo>
                  <a:pt x="262392" y="100329"/>
                </a:lnTo>
                <a:lnTo>
                  <a:pt x="261405" y="100329"/>
                </a:lnTo>
                <a:lnTo>
                  <a:pt x="258445" y="97789"/>
                </a:lnTo>
                <a:lnTo>
                  <a:pt x="256504" y="96519"/>
                </a:lnTo>
                <a:close/>
              </a:path>
              <a:path w="518795" h="544830">
                <a:moveTo>
                  <a:pt x="284167" y="116839"/>
                </a:moveTo>
                <a:lnTo>
                  <a:pt x="277095" y="116839"/>
                </a:lnTo>
                <a:lnTo>
                  <a:pt x="276701" y="118109"/>
                </a:lnTo>
                <a:lnTo>
                  <a:pt x="276339" y="118109"/>
                </a:lnTo>
                <a:lnTo>
                  <a:pt x="275812" y="119379"/>
                </a:lnTo>
                <a:lnTo>
                  <a:pt x="275122" y="119379"/>
                </a:lnTo>
                <a:lnTo>
                  <a:pt x="274069" y="120649"/>
                </a:lnTo>
                <a:lnTo>
                  <a:pt x="283510" y="120649"/>
                </a:lnTo>
                <a:lnTo>
                  <a:pt x="283575" y="118109"/>
                </a:lnTo>
                <a:lnTo>
                  <a:pt x="284167" y="116839"/>
                </a:lnTo>
                <a:close/>
              </a:path>
              <a:path w="518795" h="544830">
                <a:moveTo>
                  <a:pt x="461102" y="119380"/>
                </a:moveTo>
                <a:lnTo>
                  <a:pt x="456958" y="119380"/>
                </a:lnTo>
                <a:lnTo>
                  <a:pt x="458964" y="120650"/>
                </a:lnTo>
                <a:lnTo>
                  <a:pt x="459753" y="120650"/>
                </a:lnTo>
                <a:lnTo>
                  <a:pt x="461102" y="119380"/>
                </a:lnTo>
                <a:close/>
              </a:path>
              <a:path w="518795" h="544830">
                <a:moveTo>
                  <a:pt x="87760" y="113029"/>
                </a:moveTo>
                <a:lnTo>
                  <a:pt x="81444" y="113029"/>
                </a:lnTo>
                <a:lnTo>
                  <a:pt x="81806" y="114299"/>
                </a:lnTo>
                <a:lnTo>
                  <a:pt x="84372" y="115569"/>
                </a:lnTo>
                <a:lnTo>
                  <a:pt x="89339" y="118109"/>
                </a:lnTo>
                <a:lnTo>
                  <a:pt x="92562" y="119379"/>
                </a:lnTo>
                <a:lnTo>
                  <a:pt x="100818" y="119379"/>
                </a:lnTo>
                <a:lnTo>
                  <a:pt x="105917" y="118109"/>
                </a:lnTo>
                <a:lnTo>
                  <a:pt x="108121" y="118109"/>
                </a:lnTo>
                <a:lnTo>
                  <a:pt x="112068" y="116839"/>
                </a:lnTo>
                <a:lnTo>
                  <a:pt x="128482" y="116839"/>
                </a:lnTo>
                <a:lnTo>
                  <a:pt x="127265" y="115569"/>
                </a:lnTo>
                <a:lnTo>
                  <a:pt x="90720" y="115569"/>
                </a:lnTo>
                <a:lnTo>
                  <a:pt x="88089" y="114299"/>
                </a:lnTo>
                <a:lnTo>
                  <a:pt x="87891" y="114299"/>
                </a:lnTo>
                <a:lnTo>
                  <a:pt x="87760" y="113029"/>
                </a:lnTo>
                <a:close/>
              </a:path>
              <a:path w="518795" h="544830">
                <a:moveTo>
                  <a:pt x="240912" y="116839"/>
                </a:moveTo>
                <a:lnTo>
                  <a:pt x="238347" y="116839"/>
                </a:lnTo>
                <a:lnTo>
                  <a:pt x="238610" y="118109"/>
                </a:lnTo>
                <a:lnTo>
                  <a:pt x="238840" y="119379"/>
                </a:lnTo>
                <a:lnTo>
                  <a:pt x="239958" y="119379"/>
                </a:lnTo>
                <a:lnTo>
                  <a:pt x="240156" y="118109"/>
                </a:lnTo>
                <a:lnTo>
                  <a:pt x="240616" y="118109"/>
                </a:lnTo>
                <a:lnTo>
                  <a:pt x="240912" y="116839"/>
                </a:lnTo>
                <a:close/>
              </a:path>
              <a:path w="518795" h="544830">
                <a:moveTo>
                  <a:pt x="453701" y="114300"/>
                </a:moveTo>
                <a:lnTo>
                  <a:pt x="449096" y="114300"/>
                </a:lnTo>
                <a:lnTo>
                  <a:pt x="449326" y="115570"/>
                </a:lnTo>
                <a:lnTo>
                  <a:pt x="453504" y="118110"/>
                </a:lnTo>
                <a:lnTo>
                  <a:pt x="454984" y="119380"/>
                </a:lnTo>
                <a:lnTo>
                  <a:pt x="461497" y="119380"/>
                </a:lnTo>
                <a:lnTo>
                  <a:pt x="461563" y="116840"/>
                </a:lnTo>
                <a:lnTo>
                  <a:pt x="457122" y="116840"/>
                </a:lnTo>
                <a:lnTo>
                  <a:pt x="453701" y="114300"/>
                </a:lnTo>
                <a:close/>
              </a:path>
              <a:path w="518795" h="544830">
                <a:moveTo>
                  <a:pt x="73089" y="115569"/>
                </a:moveTo>
                <a:lnTo>
                  <a:pt x="65622" y="115569"/>
                </a:lnTo>
                <a:lnTo>
                  <a:pt x="67234" y="116839"/>
                </a:lnTo>
                <a:lnTo>
                  <a:pt x="68287" y="118109"/>
                </a:lnTo>
                <a:lnTo>
                  <a:pt x="71115" y="116839"/>
                </a:lnTo>
                <a:lnTo>
                  <a:pt x="71773" y="116839"/>
                </a:lnTo>
                <a:lnTo>
                  <a:pt x="73089" y="115569"/>
                </a:lnTo>
                <a:close/>
              </a:path>
              <a:path w="518795" h="544830">
                <a:moveTo>
                  <a:pt x="211999" y="110489"/>
                </a:moveTo>
                <a:lnTo>
                  <a:pt x="208446" y="110489"/>
                </a:lnTo>
                <a:lnTo>
                  <a:pt x="209598" y="113029"/>
                </a:lnTo>
                <a:lnTo>
                  <a:pt x="211407" y="118109"/>
                </a:lnTo>
                <a:lnTo>
                  <a:pt x="215387" y="115569"/>
                </a:lnTo>
                <a:lnTo>
                  <a:pt x="216045" y="115569"/>
                </a:lnTo>
                <a:lnTo>
                  <a:pt x="216143" y="114299"/>
                </a:lnTo>
                <a:lnTo>
                  <a:pt x="218742" y="114299"/>
                </a:lnTo>
                <a:lnTo>
                  <a:pt x="219647" y="113029"/>
                </a:lnTo>
                <a:lnTo>
                  <a:pt x="213150" y="113029"/>
                </a:lnTo>
                <a:lnTo>
                  <a:pt x="212690" y="111759"/>
                </a:lnTo>
                <a:lnTo>
                  <a:pt x="211999" y="110489"/>
                </a:lnTo>
                <a:close/>
              </a:path>
              <a:path w="518795" h="544830">
                <a:moveTo>
                  <a:pt x="275253" y="116839"/>
                </a:moveTo>
                <a:lnTo>
                  <a:pt x="271438" y="116839"/>
                </a:lnTo>
                <a:lnTo>
                  <a:pt x="272424" y="118109"/>
                </a:lnTo>
                <a:lnTo>
                  <a:pt x="274793" y="118109"/>
                </a:lnTo>
                <a:lnTo>
                  <a:pt x="275253" y="116839"/>
                </a:lnTo>
                <a:close/>
              </a:path>
              <a:path w="518795" h="544830">
                <a:moveTo>
                  <a:pt x="65063" y="115569"/>
                </a:moveTo>
                <a:lnTo>
                  <a:pt x="60359" y="115569"/>
                </a:lnTo>
                <a:lnTo>
                  <a:pt x="58945" y="116839"/>
                </a:lnTo>
                <a:lnTo>
                  <a:pt x="64537" y="116839"/>
                </a:lnTo>
                <a:lnTo>
                  <a:pt x="65063" y="115569"/>
                </a:lnTo>
                <a:close/>
              </a:path>
              <a:path w="518795" h="544830">
                <a:moveTo>
                  <a:pt x="237097" y="115569"/>
                </a:moveTo>
                <a:lnTo>
                  <a:pt x="234465" y="115569"/>
                </a:lnTo>
                <a:lnTo>
                  <a:pt x="234531" y="116839"/>
                </a:lnTo>
                <a:lnTo>
                  <a:pt x="236801" y="116839"/>
                </a:lnTo>
                <a:lnTo>
                  <a:pt x="237097" y="115569"/>
                </a:lnTo>
                <a:close/>
              </a:path>
              <a:path w="518795" h="544830">
                <a:moveTo>
                  <a:pt x="242360" y="115569"/>
                </a:moveTo>
                <a:lnTo>
                  <a:pt x="237853" y="115569"/>
                </a:lnTo>
                <a:lnTo>
                  <a:pt x="238018" y="116839"/>
                </a:lnTo>
                <a:lnTo>
                  <a:pt x="241768" y="116839"/>
                </a:lnTo>
                <a:lnTo>
                  <a:pt x="242360" y="115569"/>
                </a:lnTo>
                <a:close/>
              </a:path>
              <a:path w="518795" h="544830">
                <a:moveTo>
                  <a:pt x="285352" y="115569"/>
                </a:moveTo>
                <a:lnTo>
                  <a:pt x="277786" y="115569"/>
                </a:lnTo>
                <a:lnTo>
                  <a:pt x="277326" y="116839"/>
                </a:lnTo>
                <a:lnTo>
                  <a:pt x="285023" y="116839"/>
                </a:lnTo>
                <a:lnTo>
                  <a:pt x="285352" y="115569"/>
                </a:lnTo>
                <a:close/>
              </a:path>
              <a:path w="518795" h="544830">
                <a:moveTo>
                  <a:pt x="65096" y="107949"/>
                </a:moveTo>
                <a:lnTo>
                  <a:pt x="63418" y="113029"/>
                </a:lnTo>
                <a:lnTo>
                  <a:pt x="62103" y="115569"/>
                </a:lnTo>
                <a:lnTo>
                  <a:pt x="73780" y="115569"/>
                </a:lnTo>
                <a:lnTo>
                  <a:pt x="74504" y="114299"/>
                </a:lnTo>
                <a:lnTo>
                  <a:pt x="68451" y="114299"/>
                </a:lnTo>
                <a:lnTo>
                  <a:pt x="67662" y="113029"/>
                </a:lnTo>
                <a:lnTo>
                  <a:pt x="67234" y="111759"/>
                </a:lnTo>
                <a:lnTo>
                  <a:pt x="66905" y="110489"/>
                </a:lnTo>
                <a:lnTo>
                  <a:pt x="66874" y="109289"/>
                </a:lnTo>
                <a:lnTo>
                  <a:pt x="66692" y="109289"/>
                </a:lnTo>
                <a:lnTo>
                  <a:pt x="65096" y="107949"/>
                </a:lnTo>
                <a:close/>
              </a:path>
              <a:path w="518795" h="544830">
                <a:moveTo>
                  <a:pt x="122890" y="114299"/>
                </a:moveTo>
                <a:lnTo>
                  <a:pt x="107627" y="114299"/>
                </a:lnTo>
                <a:lnTo>
                  <a:pt x="103549" y="115569"/>
                </a:lnTo>
                <a:lnTo>
                  <a:pt x="127265" y="115569"/>
                </a:lnTo>
                <a:lnTo>
                  <a:pt x="122890" y="114299"/>
                </a:lnTo>
                <a:close/>
              </a:path>
              <a:path w="518795" h="544830">
                <a:moveTo>
                  <a:pt x="216571" y="114299"/>
                </a:moveTo>
                <a:lnTo>
                  <a:pt x="216143" y="114299"/>
                </a:lnTo>
                <a:lnTo>
                  <a:pt x="216045" y="115569"/>
                </a:lnTo>
                <a:lnTo>
                  <a:pt x="216571" y="114299"/>
                </a:lnTo>
                <a:close/>
              </a:path>
              <a:path w="518795" h="544830">
                <a:moveTo>
                  <a:pt x="286371" y="111759"/>
                </a:moveTo>
                <a:lnTo>
                  <a:pt x="282358" y="111759"/>
                </a:lnTo>
                <a:lnTo>
                  <a:pt x="282983" y="113029"/>
                </a:lnTo>
                <a:lnTo>
                  <a:pt x="282523" y="114299"/>
                </a:lnTo>
                <a:lnTo>
                  <a:pt x="281832" y="114299"/>
                </a:lnTo>
                <a:lnTo>
                  <a:pt x="280779" y="115569"/>
                </a:lnTo>
                <a:lnTo>
                  <a:pt x="285582" y="115569"/>
                </a:lnTo>
                <a:lnTo>
                  <a:pt x="286273" y="114299"/>
                </a:lnTo>
                <a:lnTo>
                  <a:pt x="286569" y="113029"/>
                </a:lnTo>
                <a:lnTo>
                  <a:pt x="286371" y="111759"/>
                </a:lnTo>
                <a:close/>
              </a:path>
              <a:path w="518795" h="544830">
                <a:moveTo>
                  <a:pt x="491759" y="113030"/>
                </a:moveTo>
                <a:lnTo>
                  <a:pt x="489456" y="113030"/>
                </a:lnTo>
                <a:lnTo>
                  <a:pt x="489456" y="114300"/>
                </a:lnTo>
                <a:lnTo>
                  <a:pt x="489917" y="115570"/>
                </a:lnTo>
                <a:lnTo>
                  <a:pt x="493239" y="115570"/>
                </a:lnTo>
                <a:lnTo>
                  <a:pt x="491759" y="113030"/>
                </a:lnTo>
                <a:close/>
              </a:path>
              <a:path w="518795" h="544830">
                <a:moveTo>
                  <a:pt x="76017" y="113029"/>
                </a:moveTo>
                <a:lnTo>
                  <a:pt x="71083" y="113029"/>
                </a:lnTo>
                <a:lnTo>
                  <a:pt x="70030" y="114299"/>
                </a:lnTo>
                <a:lnTo>
                  <a:pt x="75852" y="114299"/>
                </a:lnTo>
                <a:lnTo>
                  <a:pt x="76017" y="113029"/>
                </a:lnTo>
                <a:close/>
              </a:path>
              <a:path w="518795" h="544830">
                <a:moveTo>
                  <a:pt x="280845" y="113029"/>
                </a:moveTo>
                <a:lnTo>
                  <a:pt x="278181" y="113029"/>
                </a:lnTo>
                <a:lnTo>
                  <a:pt x="278970" y="114299"/>
                </a:lnTo>
                <a:lnTo>
                  <a:pt x="279990" y="114299"/>
                </a:lnTo>
                <a:lnTo>
                  <a:pt x="280845" y="113029"/>
                </a:lnTo>
                <a:close/>
              </a:path>
              <a:path w="518795" h="544830">
                <a:moveTo>
                  <a:pt x="416389" y="104140"/>
                </a:moveTo>
                <a:lnTo>
                  <a:pt x="411992" y="104140"/>
                </a:lnTo>
                <a:lnTo>
                  <a:pt x="412124" y="105410"/>
                </a:lnTo>
                <a:lnTo>
                  <a:pt x="413505" y="105410"/>
                </a:lnTo>
                <a:lnTo>
                  <a:pt x="417387" y="107950"/>
                </a:lnTo>
                <a:lnTo>
                  <a:pt x="420446" y="110490"/>
                </a:lnTo>
                <a:lnTo>
                  <a:pt x="423538" y="111760"/>
                </a:lnTo>
                <a:lnTo>
                  <a:pt x="424722" y="111760"/>
                </a:lnTo>
                <a:lnTo>
                  <a:pt x="425972" y="113030"/>
                </a:lnTo>
                <a:lnTo>
                  <a:pt x="428143" y="113030"/>
                </a:lnTo>
                <a:lnTo>
                  <a:pt x="429064" y="114300"/>
                </a:lnTo>
                <a:lnTo>
                  <a:pt x="431728" y="114300"/>
                </a:lnTo>
                <a:lnTo>
                  <a:pt x="432616" y="113030"/>
                </a:lnTo>
                <a:lnTo>
                  <a:pt x="432814" y="111760"/>
                </a:lnTo>
                <a:lnTo>
                  <a:pt x="432814" y="110490"/>
                </a:lnTo>
                <a:lnTo>
                  <a:pt x="429031" y="110490"/>
                </a:lnTo>
                <a:lnTo>
                  <a:pt x="425550" y="109289"/>
                </a:lnTo>
                <a:lnTo>
                  <a:pt x="425412" y="109289"/>
                </a:lnTo>
                <a:lnTo>
                  <a:pt x="424163" y="107950"/>
                </a:lnTo>
                <a:lnTo>
                  <a:pt x="419393" y="106680"/>
                </a:lnTo>
                <a:lnTo>
                  <a:pt x="416389" y="104140"/>
                </a:lnTo>
                <a:close/>
              </a:path>
              <a:path w="518795" h="544830">
                <a:moveTo>
                  <a:pt x="57037" y="111759"/>
                </a:moveTo>
                <a:lnTo>
                  <a:pt x="55655" y="111759"/>
                </a:lnTo>
                <a:lnTo>
                  <a:pt x="54669" y="113029"/>
                </a:lnTo>
                <a:lnTo>
                  <a:pt x="57432" y="113029"/>
                </a:lnTo>
                <a:lnTo>
                  <a:pt x="57037" y="111759"/>
                </a:lnTo>
                <a:close/>
              </a:path>
              <a:path w="518795" h="544830">
                <a:moveTo>
                  <a:pt x="77990" y="105409"/>
                </a:moveTo>
                <a:lnTo>
                  <a:pt x="77069" y="106679"/>
                </a:lnTo>
                <a:lnTo>
                  <a:pt x="76543" y="107949"/>
                </a:lnTo>
                <a:lnTo>
                  <a:pt x="76346" y="107949"/>
                </a:lnTo>
                <a:lnTo>
                  <a:pt x="76033" y="109289"/>
                </a:lnTo>
                <a:lnTo>
                  <a:pt x="75666" y="109289"/>
                </a:lnTo>
                <a:lnTo>
                  <a:pt x="74734" y="110489"/>
                </a:lnTo>
                <a:lnTo>
                  <a:pt x="72760" y="111759"/>
                </a:lnTo>
                <a:lnTo>
                  <a:pt x="71740" y="113029"/>
                </a:lnTo>
                <a:lnTo>
                  <a:pt x="89240" y="113029"/>
                </a:lnTo>
                <a:lnTo>
                  <a:pt x="91493" y="111759"/>
                </a:lnTo>
                <a:lnTo>
                  <a:pt x="83911" y="111759"/>
                </a:lnTo>
                <a:lnTo>
                  <a:pt x="83681" y="110489"/>
                </a:lnTo>
                <a:lnTo>
                  <a:pt x="83516" y="110489"/>
                </a:lnTo>
                <a:lnTo>
                  <a:pt x="79207" y="106679"/>
                </a:lnTo>
                <a:lnTo>
                  <a:pt x="77990" y="105409"/>
                </a:lnTo>
                <a:close/>
              </a:path>
              <a:path w="518795" h="544830">
                <a:moveTo>
                  <a:pt x="217929" y="88899"/>
                </a:moveTo>
                <a:lnTo>
                  <a:pt x="216407" y="88899"/>
                </a:lnTo>
                <a:lnTo>
                  <a:pt x="217492" y="95249"/>
                </a:lnTo>
                <a:lnTo>
                  <a:pt x="217492" y="100329"/>
                </a:lnTo>
                <a:lnTo>
                  <a:pt x="213446" y="113029"/>
                </a:lnTo>
                <a:lnTo>
                  <a:pt x="219647" y="113029"/>
                </a:lnTo>
                <a:lnTo>
                  <a:pt x="220551" y="111759"/>
                </a:lnTo>
                <a:lnTo>
                  <a:pt x="223177" y="111759"/>
                </a:lnTo>
                <a:lnTo>
                  <a:pt x="222800" y="110489"/>
                </a:lnTo>
                <a:lnTo>
                  <a:pt x="218216" y="110489"/>
                </a:lnTo>
                <a:lnTo>
                  <a:pt x="218309" y="109289"/>
                </a:lnTo>
                <a:lnTo>
                  <a:pt x="218709" y="106679"/>
                </a:lnTo>
                <a:lnTo>
                  <a:pt x="218819" y="105409"/>
                </a:lnTo>
                <a:lnTo>
                  <a:pt x="218928" y="104139"/>
                </a:lnTo>
                <a:lnTo>
                  <a:pt x="219038" y="102869"/>
                </a:lnTo>
                <a:lnTo>
                  <a:pt x="219126" y="101599"/>
                </a:lnTo>
                <a:lnTo>
                  <a:pt x="219213" y="100329"/>
                </a:lnTo>
                <a:lnTo>
                  <a:pt x="219301" y="99059"/>
                </a:lnTo>
                <a:lnTo>
                  <a:pt x="219367" y="97789"/>
                </a:lnTo>
                <a:lnTo>
                  <a:pt x="221091" y="97789"/>
                </a:lnTo>
                <a:lnTo>
                  <a:pt x="219959" y="96519"/>
                </a:lnTo>
                <a:lnTo>
                  <a:pt x="217929" y="88899"/>
                </a:lnTo>
                <a:close/>
              </a:path>
              <a:path w="518795" h="544830">
                <a:moveTo>
                  <a:pt x="239169" y="107949"/>
                </a:moveTo>
                <a:lnTo>
                  <a:pt x="238807" y="107949"/>
                </a:lnTo>
                <a:lnTo>
                  <a:pt x="236274" y="110489"/>
                </a:lnTo>
                <a:lnTo>
                  <a:pt x="240715" y="110489"/>
                </a:lnTo>
                <a:lnTo>
                  <a:pt x="241899" y="111759"/>
                </a:lnTo>
                <a:lnTo>
                  <a:pt x="243741" y="111759"/>
                </a:lnTo>
                <a:lnTo>
                  <a:pt x="242162" y="113029"/>
                </a:lnTo>
                <a:lnTo>
                  <a:pt x="254497" y="113029"/>
                </a:lnTo>
                <a:lnTo>
                  <a:pt x="253379" y="111759"/>
                </a:lnTo>
                <a:lnTo>
                  <a:pt x="252739" y="109289"/>
                </a:lnTo>
                <a:lnTo>
                  <a:pt x="239377" y="109289"/>
                </a:lnTo>
                <a:lnTo>
                  <a:pt x="239169" y="107949"/>
                </a:lnTo>
                <a:close/>
              </a:path>
              <a:path w="518795" h="544830">
                <a:moveTo>
                  <a:pt x="281766" y="111759"/>
                </a:moveTo>
                <a:lnTo>
                  <a:pt x="277194" y="111759"/>
                </a:lnTo>
                <a:lnTo>
                  <a:pt x="277720" y="113029"/>
                </a:lnTo>
                <a:lnTo>
                  <a:pt x="281569" y="113029"/>
                </a:lnTo>
                <a:lnTo>
                  <a:pt x="281766" y="111759"/>
                </a:lnTo>
                <a:close/>
              </a:path>
              <a:path w="518795" h="544830">
                <a:moveTo>
                  <a:pt x="104930" y="100329"/>
                </a:moveTo>
                <a:lnTo>
                  <a:pt x="101805" y="100329"/>
                </a:lnTo>
                <a:lnTo>
                  <a:pt x="100884" y="101599"/>
                </a:lnTo>
                <a:lnTo>
                  <a:pt x="100555" y="101599"/>
                </a:lnTo>
                <a:lnTo>
                  <a:pt x="98121" y="104139"/>
                </a:lnTo>
                <a:lnTo>
                  <a:pt x="95555" y="105409"/>
                </a:lnTo>
                <a:lnTo>
                  <a:pt x="92661" y="107949"/>
                </a:lnTo>
                <a:lnTo>
                  <a:pt x="89919" y="109289"/>
                </a:lnTo>
                <a:lnTo>
                  <a:pt x="87083" y="109289"/>
                </a:lnTo>
                <a:lnTo>
                  <a:pt x="84503" y="110489"/>
                </a:lnTo>
                <a:lnTo>
                  <a:pt x="84372" y="110489"/>
                </a:lnTo>
                <a:lnTo>
                  <a:pt x="83911" y="111759"/>
                </a:lnTo>
                <a:lnTo>
                  <a:pt x="91493" y="111759"/>
                </a:lnTo>
                <a:lnTo>
                  <a:pt x="93746" y="110489"/>
                </a:lnTo>
                <a:lnTo>
                  <a:pt x="97990" y="107949"/>
                </a:lnTo>
                <a:lnTo>
                  <a:pt x="102364" y="104139"/>
                </a:lnTo>
                <a:lnTo>
                  <a:pt x="112298" y="104139"/>
                </a:lnTo>
                <a:lnTo>
                  <a:pt x="113433" y="102869"/>
                </a:lnTo>
                <a:lnTo>
                  <a:pt x="105555" y="102869"/>
                </a:lnTo>
                <a:lnTo>
                  <a:pt x="105029" y="101599"/>
                </a:lnTo>
                <a:lnTo>
                  <a:pt x="104930" y="100329"/>
                </a:lnTo>
                <a:close/>
              </a:path>
              <a:path w="518795" h="544830">
                <a:moveTo>
                  <a:pt x="294529" y="106679"/>
                </a:moveTo>
                <a:lnTo>
                  <a:pt x="291371" y="106679"/>
                </a:lnTo>
                <a:lnTo>
                  <a:pt x="291700" y="107949"/>
                </a:lnTo>
                <a:lnTo>
                  <a:pt x="291583" y="109289"/>
                </a:lnTo>
                <a:lnTo>
                  <a:pt x="292391" y="110489"/>
                </a:lnTo>
                <a:lnTo>
                  <a:pt x="293246" y="110489"/>
                </a:lnTo>
                <a:lnTo>
                  <a:pt x="294299" y="111759"/>
                </a:lnTo>
                <a:lnTo>
                  <a:pt x="297029" y="111759"/>
                </a:lnTo>
                <a:lnTo>
                  <a:pt x="298476" y="110489"/>
                </a:lnTo>
                <a:lnTo>
                  <a:pt x="300776" y="109289"/>
                </a:lnTo>
                <a:lnTo>
                  <a:pt x="302226" y="107949"/>
                </a:lnTo>
                <a:lnTo>
                  <a:pt x="294989" y="107949"/>
                </a:lnTo>
                <a:lnTo>
                  <a:pt x="294529" y="106679"/>
                </a:lnTo>
                <a:close/>
              </a:path>
              <a:path w="518795" h="544830">
                <a:moveTo>
                  <a:pt x="441399" y="110490"/>
                </a:moveTo>
                <a:lnTo>
                  <a:pt x="433735" y="110490"/>
                </a:lnTo>
                <a:lnTo>
                  <a:pt x="434524" y="111760"/>
                </a:lnTo>
                <a:lnTo>
                  <a:pt x="441794" y="111760"/>
                </a:lnTo>
                <a:lnTo>
                  <a:pt x="441399" y="110490"/>
                </a:lnTo>
                <a:close/>
              </a:path>
              <a:path w="518795" h="544830">
                <a:moveTo>
                  <a:pt x="204762" y="104139"/>
                </a:moveTo>
                <a:lnTo>
                  <a:pt x="201210" y="104139"/>
                </a:lnTo>
                <a:lnTo>
                  <a:pt x="203216" y="106679"/>
                </a:lnTo>
                <a:lnTo>
                  <a:pt x="204636" y="109289"/>
                </a:lnTo>
                <a:lnTo>
                  <a:pt x="206037" y="109289"/>
                </a:lnTo>
                <a:lnTo>
                  <a:pt x="207591" y="110489"/>
                </a:lnTo>
                <a:lnTo>
                  <a:pt x="211834" y="110489"/>
                </a:lnTo>
                <a:lnTo>
                  <a:pt x="211430" y="109289"/>
                </a:lnTo>
                <a:lnTo>
                  <a:pt x="211308" y="107949"/>
                </a:lnTo>
                <a:lnTo>
                  <a:pt x="211653" y="106679"/>
                </a:lnTo>
                <a:lnTo>
                  <a:pt x="206571" y="106679"/>
                </a:lnTo>
                <a:lnTo>
                  <a:pt x="205716" y="105409"/>
                </a:lnTo>
                <a:lnTo>
                  <a:pt x="204762" y="104139"/>
                </a:lnTo>
                <a:close/>
              </a:path>
              <a:path w="518795" h="544830">
                <a:moveTo>
                  <a:pt x="221091" y="97789"/>
                </a:moveTo>
                <a:lnTo>
                  <a:pt x="219827" y="97789"/>
                </a:lnTo>
                <a:lnTo>
                  <a:pt x="219959" y="99059"/>
                </a:lnTo>
                <a:lnTo>
                  <a:pt x="219762" y="99059"/>
                </a:lnTo>
                <a:lnTo>
                  <a:pt x="219268" y="101599"/>
                </a:lnTo>
                <a:lnTo>
                  <a:pt x="219334" y="105409"/>
                </a:lnTo>
                <a:lnTo>
                  <a:pt x="219926" y="107949"/>
                </a:lnTo>
                <a:lnTo>
                  <a:pt x="219093" y="109289"/>
                </a:lnTo>
                <a:lnTo>
                  <a:pt x="218620" y="109289"/>
                </a:lnTo>
                <a:lnTo>
                  <a:pt x="218216" y="110489"/>
                </a:lnTo>
                <a:lnTo>
                  <a:pt x="222800" y="110489"/>
                </a:lnTo>
                <a:lnTo>
                  <a:pt x="222046" y="107949"/>
                </a:lnTo>
                <a:lnTo>
                  <a:pt x="221929" y="102869"/>
                </a:lnTo>
                <a:lnTo>
                  <a:pt x="221900" y="101599"/>
                </a:lnTo>
                <a:lnTo>
                  <a:pt x="224485" y="101599"/>
                </a:lnTo>
                <a:lnTo>
                  <a:pt x="221091" y="97789"/>
                </a:lnTo>
                <a:close/>
              </a:path>
              <a:path w="518795" h="544830">
                <a:moveTo>
                  <a:pt x="286183" y="109289"/>
                </a:moveTo>
                <a:lnTo>
                  <a:pt x="278249" y="109289"/>
                </a:lnTo>
                <a:lnTo>
                  <a:pt x="277720" y="110489"/>
                </a:lnTo>
                <a:lnTo>
                  <a:pt x="286338" y="110489"/>
                </a:lnTo>
                <a:lnTo>
                  <a:pt x="286183" y="109289"/>
                </a:lnTo>
                <a:close/>
              </a:path>
              <a:path w="518795" h="544830">
                <a:moveTo>
                  <a:pt x="412946" y="95250"/>
                </a:moveTo>
                <a:lnTo>
                  <a:pt x="414722" y="99060"/>
                </a:lnTo>
                <a:lnTo>
                  <a:pt x="417584" y="102870"/>
                </a:lnTo>
                <a:lnTo>
                  <a:pt x="422222" y="105410"/>
                </a:lnTo>
                <a:lnTo>
                  <a:pt x="423505" y="106680"/>
                </a:lnTo>
                <a:lnTo>
                  <a:pt x="426860" y="106680"/>
                </a:lnTo>
                <a:lnTo>
                  <a:pt x="428044" y="107950"/>
                </a:lnTo>
                <a:lnTo>
                  <a:pt x="429053" y="109289"/>
                </a:lnTo>
                <a:lnTo>
                  <a:pt x="429426" y="110490"/>
                </a:lnTo>
                <a:lnTo>
                  <a:pt x="440280" y="110490"/>
                </a:lnTo>
                <a:lnTo>
                  <a:pt x="439410" y="109289"/>
                </a:lnTo>
                <a:lnTo>
                  <a:pt x="436660" y="109289"/>
                </a:lnTo>
                <a:lnTo>
                  <a:pt x="434820" y="107950"/>
                </a:lnTo>
                <a:lnTo>
                  <a:pt x="432386" y="106680"/>
                </a:lnTo>
                <a:lnTo>
                  <a:pt x="431629" y="105410"/>
                </a:lnTo>
                <a:lnTo>
                  <a:pt x="430511" y="104140"/>
                </a:lnTo>
                <a:lnTo>
                  <a:pt x="429031" y="104140"/>
                </a:lnTo>
                <a:lnTo>
                  <a:pt x="428924" y="103111"/>
                </a:lnTo>
                <a:lnTo>
                  <a:pt x="428899" y="102870"/>
                </a:lnTo>
                <a:lnTo>
                  <a:pt x="425840" y="102870"/>
                </a:lnTo>
                <a:lnTo>
                  <a:pt x="420972" y="100330"/>
                </a:lnTo>
                <a:lnTo>
                  <a:pt x="416827" y="97790"/>
                </a:lnTo>
                <a:lnTo>
                  <a:pt x="412946" y="95250"/>
                </a:lnTo>
                <a:close/>
              </a:path>
              <a:path w="518795" h="544830">
                <a:moveTo>
                  <a:pt x="236472" y="107949"/>
                </a:moveTo>
                <a:lnTo>
                  <a:pt x="233248" y="107949"/>
                </a:lnTo>
                <a:lnTo>
                  <a:pt x="234202" y="109289"/>
                </a:lnTo>
                <a:lnTo>
                  <a:pt x="235361" y="109289"/>
                </a:lnTo>
                <a:lnTo>
                  <a:pt x="236472" y="107949"/>
                </a:lnTo>
                <a:close/>
              </a:path>
              <a:path w="518795" h="544830">
                <a:moveTo>
                  <a:pt x="252052" y="106679"/>
                </a:moveTo>
                <a:lnTo>
                  <a:pt x="239333" y="106679"/>
                </a:lnTo>
                <a:lnTo>
                  <a:pt x="239991" y="107949"/>
                </a:lnTo>
                <a:lnTo>
                  <a:pt x="240189" y="107949"/>
                </a:lnTo>
                <a:lnTo>
                  <a:pt x="240570" y="109289"/>
                </a:lnTo>
                <a:lnTo>
                  <a:pt x="252743" y="109289"/>
                </a:lnTo>
                <a:lnTo>
                  <a:pt x="252326" y="107949"/>
                </a:lnTo>
                <a:lnTo>
                  <a:pt x="252052" y="106679"/>
                </a:lnTo>
                <a:close/>
              </a:path>
              <a:path w="518795" h="544830">
                <a:moveTo>
                  <a:pt x="278115" y="107949"/>
                </a:moveTo>
                <a:lnTo>
                  <a:pt x="274464" y="107949"/>
                </a:lnTo>
                <a:lnTo>
                  <a:pt x="274637" y="109289"/>
                </a:lnTo>
                <a:lnTo>
                  <a:pt x="278011" y="109289"/>
                </a:lnTo>
                <a:lnTo>
                  <a:pt x="278115" y="107949"/>
                </a:lnTo>
                <a:close/>
              </a:path>
              <a:path w="518795" h="544830">
                <a:moveTo>
                  <a:pt x="289628" y="106679"/>
                </a:moveTo>
                <a:lnTo>
                  <a:pt x="279562" y="106679"/>
                </a:lnTo>
                <a:lnTo>
                  <a:pt x="279661" y="107949"/>
                </a:lnTo>
                <a:lnTo>
                  <a:pt x="279398" y="107949"/>
                </a:lnTo>
                <a:lnTo>
                  <a:pt x="278912" y="109289"/>
                </a:lnTo>
                <a:lnTo>
                  <a:pt x="286864" y="109289"/>
                </a:lnTo>
                <a:lnTo>
                  <a:pt x="288772" y="107949"/>
                </a:lnTo>
                <a:lnTo>
                  <a:pt x="289628" y="106679"/>
                </a:lnTo>
                <a:close/>
              </a:path>
              <a:path w="518795" h="544830">
                <a:moveTo>
                  <a:pt x="313772" y="96519"/>
                </a:moveTo>
                <a:lnTo>
                  <a:pt x="311765" y="96519"/>
                </a:lnTo>
                <a:lnTo>
                  <a:pt x="311239" y="97789"/>
                </a:lnTo>
                <a:lnTo>
                  <a:pt x="311173" y="100329"/>
                </a:lnTo>
                <a:lnTo>
                  <a:pt x="311041" y="101599"/>
                </a:lnTo>
                <a:lnTo>
                  <a:pt x="310680" y="102869"/>
                </a:lnTo>
                <a:lnTo>
                  <a:pt x="310022" y="102869"/>
                </a:lnTo>
                <a:lnTo>
                  <a:pt x="309824" y="104139"/>
                </a:lnTo>
                <a:lnTo>
                  <a:pt x="308311" y="104139"/>
                </a:lnTo>
                <a:lnTo>
                  <a:pt x="307818" y="105409"/>
                </a:lnTo>
                <a:lnTo>
                  <a:pt x="303904" y="105409"/>
                </a:lnTo>
                <a:lnTo>
                  <a:pt x="304265" y="106679"/>
                </a:lnTo>
                <a:lnTo>
                  <a:pt x="304874" y="109289"/>
                </a:lnTo>
                <a:lnTo>
                  <a:pt x="307955" y="109289"/>
                </a:lnTo>
                <a:lnTo>
                  <a:pt x="308476" y="107949"/>
                </a:lnTo>
                <a:lnTo>
                  <a:pt x="311009" y="107949"/>
                </a:lnTo>
                <a:lnTo>
                  <a:pt x="312390" y="105409"/>
                </a:lnTo>
                <a:lnTo>
                  <a:pt x="313114" y="104139"/>
                </a:lnTo>
                <a:lnTo>
                  <a:pt x="313380" y="103111"/>
                </a:lnTo>
                <a:lnTo>
                  <a:pt x="313443" y="102869"/>
                </a:lnTo>
                <a:lnTo>
                  <a:pt x="313508" y="101599"/>
                </a:lnTo>
                <a:lnTo>
                  <a:pt x="320762" y="101599"/>
                </a:lnTo>
                <a:lnTo>
                  <a:pt x="321773" y="100330"/>
                </a:lnTo>
                <a:lnTo>
                  <a:pt x="315581" y="100329"/>
                </a:lnTo>
                <a:lnTo>
                  <a:pt x="315285" y="99059"/>
                </a:lnTo>
                <a:lnTo>
                  <a:pt x="315153" y="99059"/>
                </a:lnTo>
                <a:lnTo>
                  <a:pt x="315054" y="97789"/>
                </a:lnTo>
                <a:lnTo>
                  <a:pt x="314660" y="97789"/>
                </a:lnTo>
                <a:lnTo>
                  <a:pt x="313772" y="96519"/>
                </a:lnTo>
                <a:close/>
              </a:path>
              <a:path w="518795" h="544830">
                <a:moveTo>
                  <a:pt x="279135" y="106679"/>
                </a:moveTo>
                <a:lnTo>
                  <a:pt x="273609" y="106679"/>
                </a:lnTo>
                <a:lnTo>
                  <a:pt x="273839" y="107949"/>
                </a:lnTo>
                <a:lnTo>
                  <a:pt x="278707" y="107949"/>
                </a:lnTo>
                <a:lnTo>
                  <a:pt x="279135" y="106679"/>
                </a:lnTo>
                <a:close/>
              </a:path>
              <a:path w="518795" h="544830">
                <a:moveTo>
                  <a:pt x="306107" y="99059"/>
                </a:moveTo>
                <a:lnTo>
                  <a:pt x="302917" y="99059"/>
                </a:lnTo>
                <a:lnTo>
                  <a:pt x="302358" y="100329"/>
                </a:lnTo>
                <a:lnTo>
                  <a:pt x="301831" y="101599"/>
                </a:lnTo>
                <a:lnTo>
                  <a:pt x="301601" y="101599"/>
                </a:lnTo>
                <a:lnTo>
                  <a:pt x="301371" y="102869"/>
                </a:lnTo>
                <a:lnTo>
                  <a:pt x="300844" y="102869"/>
                </a:lnTo>
                <a:lnTo>
                  <a:pt x="299726" y="105409"/>
                </a:lnTo>
                <a:lnTo>
                  <a:pt x="297884" y="106679"/>
                </a:lnTo>
                <a:lnTo>
                  <a:pt x="295384" y="107949"/>
                </a:lnTo>
                <a:lnTo>
                  <a:pt x="302226" y="107949"/>
                </a:lnTo>
                <a:lnTo>
                  <a:pt x="303279" y="105409"/>
                </a:lnTo>
                <a:lnTo>
                  <a:pt x="307324" y="105409"/>
                </a:lnTo>
                <a:lnTo>
                  <a:pt x="307193" y="104139"/>
                </a:lnTo>
                <a:lnTo>
                  <a:pt x="306864" y="101599"/>
                </a:lnTo>
                <a:lnTo>
                  <a:pt x="306601" y="100329"/>
                </a:lnTo>
                <a:lnTo>
                  <a:pt x="306107" y="99059"/>
                </a:lnTo>
                <a:close/>
              </a:path>
              <a:path w="518795" h="544830">
                <a:moveTo>
                  <a:pt x="108187" y="105409"/>
                </a:moveTo>
                <a:lnTo>
                  <a:pt x="103022" y="105409"/>
                </a:lnTo>
                <a:lnTo>
                  <a:pt x="104206" y="106679"/>
                </a:lnTo>
                <a:lnTo>
                  <a:pt x="107233" y="106679"/>
                </a:lnTo>
                <a:lnTo>
                  <a:pt x="108187" y="105409"/>
                </a:lnTo>
                <a:close/>
              </a:path>
              <a:path w="518795" h="544830">
                <a:moveTo>
                  <a:pt x="215900" y="64769"/>
                </a:moveTo>
                <a:lnTo>
                  <a:pt x="212558" y="64769"/>
                </a:lnTo>
                <a:lnTo>
                  <a:pt x="212361" y="66039"/>
                </a:lnTo>
                <a:lnTo>
                  <a:pt x="211966" y="66039"/>
                </a:lnTo>
                <a:lnTo>
                  <a:pt x="210880" y="67309"/>
                </a:lnTo>
                <a:lnTo>
                  <a:pt x="209630" y="71119"/>
                </a:lnTo>
                <a:lnTo>
                  <a:pt x="209433" y="71119"/>
                </a:lnTo>
                <a:lnTo>
                  <a:pt x="209104" y="73659"/>
                </a:lnTo>
                <a:lnTo>
                  <a:pt x="208808" y="74929"/>
                </a:lnTo>
                <a:lnTo>
                  <a:pt x="208585" y="76008"/>
                </a:lnTo>
                <a:lnTo>
                  <a:pt x="208540" y="76265"/>
                </a:lnTo>
                <a:lnTo>
                  <a:pt x="208413" y="80009"/>
                </a:lnTo>
                <a:lnTo>
                  <a:pt x="207723" y="80009"/>
                </a:lnTo>
                <a:lnTo>
                  <a:pt x="207459" y="81279"/>
                </a:lnTo>
                <a:lnTo>
                  <a:pt x="207339" y="82549"/>
                </a:lnTo>
                <a:lnTo>
                  <a:pt x="207218" y="83819"/>
                </a:lnTo>
                <a:lnTo>
                  <a:pt x="207098" y="85089"/>
                </a:lnTo>
                <a:lnTo>
                  <a:pt x="206975" y="86386"/>
                </a:lnTo>
                <a:lnTo>
                  <a:pt x="206900" y="93979"/>
                </a:lnTo>
                <a:lnTo>
                  <a:pt x="207663" y="99059"/>
                </a:lnTo>
                <a:lnTo>
                  <a:pt x="207757" y="99680"/>
                </a:lnTo>
                <a:lnTo>
                  <a:pt x="207854" y="100329"/>
                </a:lnTo>
                <a:lnTo>
                  <a:pt x="208117" y="101599"/>
                </a:lnTo>
                <a:lnTo>
                  <a:pt x="208479" y="101599"/>
                </a:lnTo>
                <a:lnTo>
                  <a:pt x="208940" y="102869"/>
                </a:lnTo>
                <a:lnTo>
                  <a:pt x="208841" y="104139"/>
                </a:lnTo>
                <a:lnTo>
                  <a:pt x="208611" y="105409"/>
                </a:lnTo>
                <a:lnTo>
                  <a:pt x="208479" y="106679"/>
                </a:lnTo>
                <a:lnTo>
                  <a:pt x="211653" y="106679"/>
                </a:lnTo>
                <a:lnTo>
                  <a:pt x="211999" y="105409"/>
                </a:lnTo>
                <a:lnTo>
                  <a:pt x="212032" y="104139"/>
                </a:lnTo>
                <a:lnTo>
                  <a:pt x="211242" y="100329"/>
                </a:lnTo>
                <a:lnTo>
                  <a:pt x="211670" y="97789"/>
                </a:lnTo>
                <a:lnTo>
                  <a:pt x="212558" y="95249"/>
                </a:lnTo>
                <a:lnTo>
                  <a:pt x="213216" y="92709"/>
                </a:lnTo>
                <a:lnTo>
                  <a:pt x="214400" y="90169"/>
                </a:lnTo>
                <a:lnTo>
                  <a:pt x="216176" y="88899"/>
                </a:lnTo>
                <a:lnTo>
                  <a:pt x="217929" y="88899"/>
                </a:lnTo>
                <a:lnTo>
                  <a:pt x="217591" y="87629"/>
                </a:lnTo>
                <a:lnTo>
                  <a:pt x="217902" y="86613"/>
                </a:lnTo>
                <a:lnTo>
                  <a:pt x="217972" y="86386"/>
                </a:lnTo>
                <a:lnTo>
                  <a:pt x="211778" y="86386"/>
                </a:lnTo>
                <a:lnTo>
                  <a:pt x="209005" y="78739"/>
                </a:lnTo>
                <a:lnTo>
                  <a:pt x="211111" y="69849"/>
                </a:lnTo>
                <a:lnTo>
                  <a:pt x="215900" y="64769"/>
                </a:lnTo>
                <a:close/>
              </a:path>
              <a:path w="518795" h="544830">
                <a:moveTo>
                  <a:pt x="398440" y="97790"/>
                </a:moveTo>
                <a:lnTo>
                  <a:pt x="394624" y="97790"/>
                </a:lnTo>
                <a:lnTo>
                  <a:pt x="395085" y="99060"/>
                </a:lnTo>
                <a:lnTo>
                  <a:pt x="395545" y="99060"/>
                </a:lnTo>
                <a:lnTo>
                  <a:pt x="399295" y="101600"/>
                </a:lnTo>
                <a:lnTo>
                  <a:pt x="403538" y="104140"/>
                </a:lnTo>
                <a:lnTo>
                  <a:pt x="408735" y="105410"/>
                </a:lnTo>
                <a:lnTo>
                  <a:pt x="410413" y="106680"/>
                </a:lnTo>
                <a:lnTo>
                  <a:pt x="411531" y="106680"/>
                </a:lnTo>
                <a:lnTo>
                  <a:pt x="411992" y="104140"/>
                </a:lnTo>
                <a:lnTo>
                  <a:pt x="416389" y="104140"/>
                </a:lnTo>
                <a:lnTo>
                  <a:pt x="414887" y="102870"/>
                </a:lnTo>
                <a:lnTo>
                  <a:pt x="408407" y="102870"/>
                </a:lnTo>
                <a:lnTo>
                  <a:pt x="408143" y="101600"/>
                </a:lnTo>
                <a:lnTo>
                  <a:pt x="406992" y="101600"/>
                </a:lnTo>
                <a:lnTo>
                  <a:pt x="402354" y="99060"/>
                </a:lnTo>
                <a:lnTo>
                  <a:pt x="398440" y="97790"/>
                </a:lnTo>
                <a:close/>
              </a:path>
              <a:path w="518795" h="544830">
                <a:moveTo>
                  <a:pt x="112298" y="104139"/>
                </a:moveTo>
                <a:lnTo>
                  <a:pt x="102562" y="104139"/>
                </a:lnTo>
                <a:lnTo>
                  <a:pt x="102792" y="105409"/>
                </a:lnTo>
                <a:lnTo>
                  <a:pt x="109996" y="105409"/>
                </a:lnTo>
                <a:lnTo>
                  <a:pt x="112298" y="104139"/>
                </a:lnTo>
                <a:close/>
              </a:path>
              <a:path w="518795" h="544830">
                <a:moveTo>
                  <a:pt x="194647" y="93979"/>
                </a:moveTo>
                <a:lnTo>
                  <a:pt x="189829" y="93979"/>
                </a:lnTo>
                <a:lnTo>
                  <a:pt x="190223" y="95249"/>
                </a:lnTo>
                <a:lnTo>
                  <a:pt x="190980" y="96519"/>
                </a:lnTo>
                <a:lnTo>
                  <a:pt x="192296" y="97789"/>
                </a:lnTo>
                <a:lnTo>
                  <a:pt x="194795" y="101599"/>
                </a:lnTo>
                <a:lnTo>
                  <a:pt x="195322" y="105409"/>
                </a:lnTo>
                <a:lnTo>
                  <a:pt x="199236" y="104139"/>
                </a:lnTo>
                <a:lnTo>
                  <a:pt x="204762" y="104139"/>
                </a:lnTo>
                <a:lnTo>
                  <a:pt x="204336" y="103111"/>
                </a:lnTo>
                <a:lnTo>
                  <a:pt x="204236" y="102869"/>
                </a:lnTo>
                <a:lnTo>
                  <a:pt x="204104" y="101599"/>
                </a:lnTo>
                <a:lnTo>
                  <a:pt x="196934" y="101599"/>
                </a:lnTo>
                <a:lnTo>
                  <a:pt x="197032" y="99059"/>
                </a:lnTo>
                <a:lnTo>
                  <a:pt x="195980" y="96519"/>
                </a:lnTo>
                <a:lnTo>
                  <a:pt x="194960" y="95249"/>
                </a:lnTo>
                <a:lnTo>
                  <a:pt x="194647" y="93979"/>
                </a:lnTo>
                <a:close/>
              </a:path>
              <a:path w="518795" h="544830">
                <a:moveTo>
                  <a:pt x="294035" y="104139"/>
                </a:moveTo>
                <a:lnTo>
                  <a:pt x="271799" y="104139"/>
                </a:lnTo>
                <a:lnTo>
                  <a:pt x="270549" y="105409"/>
                </a:lnTo>
                <a:lnTo>
                  <a:pt x="294282" y="105409"/>
                </a:lnTo>
                <a:lnTo>
                  <a:pt x="294035" y="104139"/>
                </a:lnTo>
                <a:close/>
              </a:path>
              <a:path w="518795" h="544830">
                <a:moveTo>
                  <a:pt x="317949" y="104139"/>
                </a:moveTo>
                <a:lnTo>
                  <a:pt x="314693" y="104139"/>
                </a:lnTo>
                <a:lnTo>
                  <a:pt x="315087" y="105409"/>
                </a:lnTo>
                <a:lnTo>
                  <a:pt x="316929" y="105409"/>
                </a:lnTo>
                <a:lnTo>
                  <a:pt x="317949" y="104139"/>
                </a:lnTo>
                <a:close/>
              </a:path>
              <a:path w="518795" h="544830">
                <a:moveTo>
                  <a:pt x="293147" y="101599"/>
                </a:moveTo>
                <a:lnTo>
                  <a:pt x="277753" y="101599"/>
                </a:lnTo>
                <a:lnTo>
                  <a:pt x="277326" y="102869"/>
                </a:lnTo>
                <a:lnTo>
                  <a:pt x="273148" y="102869"/>
                </a:lnTo>
                <a:lnTo>
                  <a:pt x="272753" y="104139"/>
                </a:lnTo>
                <a:lnTo>
                  <a:pt x="293739" y="104139"/>
                </a:lnTo>
                <a:lnTo>
                  <a:pt x="293641" y="102869"/>
                </a:lnTo>
                <a:lnTo>
                  <a:pt x="274858" y="102869"/>
                </a:lnTo>
                <a:lnTo>
                  <a:pt x="273609" y="101599"/>
                </a:lnTo>
                <a:lnTo>
                  <a:pt x="293147" y="101599"/>
                </a:lnTo>
                <a:close/>
              </a:path>
              <a:path w="518795" h="544830">
                <a:moveTo>
                  <a:pt x="320762" y="101599"/>
                </a:moveTo>
                <a:lnTo>
                  <a:pt x="313508" y="101599"/>
                </a:lnTo>
                <a:lnTo>
                  <a:pt x="314397" y="104139"/>
                </a:lnTo>
                <a:lnTo>
                  <a:pt x="318739" y="104139"/>
                </a:lnTo>
                <a:lnTo>
                  <a:pt x="320762" y="101599"/>
                </a:lnTo>
                <a:close/>
              </a:path>
              <a:path w="518795" h="544830">
                <a:moveTo>
                  <a:pt x="442879" y="101600"/>
                </a:moveTo>
                <a:lnTo>
                  <a:pt x="440215" y="101600"/>
                </a:lnTo>
                <a:lnTo>
                  <a:pt x="435544" y="102870"/>
                </a:lnTo>
                <a:lnTo>
                  <a:pt x="442879" y="102870"/>
                </a:lnTo>
                <a:lnTo>
                  <a:pt x="443036" y="103111"/>
                </a:lnTo>
                <a:lnTo>
                  <a:pt x="442879" y="101600"/>
                </a:lnTo>
                <a:close/>
              </a:path>
              <a:path w="518795" h="544830">
                <a:moveTo>
                  <a:pt x="123910" y="93979"/>
                </a:moveTo>
                <a:lnTo>
                  <a:pt x="121147" y="93979"/>
                </a:lnTo>
                <a:lnTo>
                  <a:pt x="118186" y="95249"/>
                </a:lnTo>
                <a:lnTo>
                  <a:pt x="115785" y="97789"/>
                </a:lnTo>
                <a:lnTo>
                  <a:pt x="113417" y="99059"/>
                </a:lnTo>
                <a:lnTo>
                  <a:pt x="110160" y="101599"/>
                </a:lnTo>
                <a:lnTo>
                  <a:pt x="109206" y="101599"/>
                </a:lnTo>
                <a:lnTo>
                  <a:pt x="107726" y="102869"/>
                </a:lnTo>
                <a:lnTo>
                  <a:pt x="113433" y="102869"/>
                </a:lnTo>
                <a:lnTo>
                  <a:pt x="114568" y="101599"/>
                </a:lnTo>
                <a:lnTo>
                  <a:pt x="116838" y="100329"/>
                </a:lnTo>
                <a:lnTo>
                  <a:pt x="119436" y="99059"/>
                </a:lnTo>
                <a:lnTo>
                  <a:pt x="127462" y="99059"/>
                </a:lnTo>
                <a:lnTo>
                  <a:pt x="129469" y="97789"/>
                </a:lnTo>
                <a:lnTo>
                  <a:pt x="131091" y="96519"/>
                </a:lnTo>
                <a:lnTo>
                  <a:pt x="123811" y="96519"/>
                </a:lnTo>
                <a:lnTo>
                  <a:pt x="123910" y="93979"/>
                </a:lnTo>
                <a:close/>
              </a:path>
              <a:path w="518795" h="544830">
                <a:moveTo>
                  <a:pt x="240797" y="80009"/>
                </a:moveTo>
                <a:lnTo>
                  <a:pt x="219926" y="80009"/>
                </a:lnTo>
                <a:lnTo>
                  <a:pt x="224367" y="83819"/>
                </a:lnTo>
                <a:lnTo>
                  <a:pt x="227590" y="92709"/>
                </a:lnTo>
                <a:lnTo>
                  <a:pt x="225617" y="102869"/>
                </a:lnTo>
                <a:lnTo>
                  <a:pt x="241537" y="102869"/>
                </a:lnTo>
                <a:lnTo>
                  <a:pt x="240781" y="100329"/>
                </a:lnTo>
                <a:lnTo>
                  <a:pt x="251734" y="100329"/>
                </a:lnTo>
                <a:lnTo>
                  <a:pt x="251811" y="99059"/>
                </a:lnTo>
                <a:lnTo>
                  <a:pt x="251888" y="97789"/>
                </a:lnTo>
                <a:lnTo>
                  <a:pt x="251965" y="96519"/>
                </a:lnTo>
                <a:lnTo>
                  <a:pt x="256504" y="96519"/>
                </a:lnTo>
                <a:lnTo>
                  <a:pt x="254563" y="95249"/>
                </a:lnTo>
                <a:lnTo>
                  <a:pt x="252557" y="92709"/>
                </a:lnTo>
                <a:lnTo>
                  <a:pt x="250504" y="86613"/>
                </a:lnTo>
                <a:lnTo>
                  <a:pt x="250427" y="86386"/>
                </a:lnTo>
                <a:lnTo>
                  <a:pt x="249892" y="85089"/>
                </a:lnTo>
                <a:lnTo>
                  <a:pt x="246702" y="85089"/>
                </a:lnTo>
                <a:lnTo>
                  <a:pt x="243642" y="83819"/>
                </a:lnTo>
                <a:lnTo>
                  <a:pt x="241471" y="81279"/>
                </a:lnTo>
                <a:lnTo>
                  <a:pt x="240797" y="80009"/>
                </a:lnTo>
                <a:close/>
              </a:path>
              <a:path w="518795" h="544830">
                <a:moveTo>
                  <a:pt x="251734" y="100329"/>
                </a:moveTo>
                <a:lnTo>
                  <a:pt x="241537" y="100329"/>
                </a:lnTo>
                <a:lnTo>
                  <a:pt x="242721" y="101599"/>
                </a:lnTo>
                <a:lnTo>
                  <a:pt x="246241" y="101599"/>
                </a:lnTo>
                <a:lnTo>
                  <a:pt x="246734" y="102869"/>
                </a:lnTo>
                <a:lnTo>
                  <a:pt x="251581" y="102869"/>
                </a:lnTo>
                <a:lnTo>
                  <a:pt x="251658" y="101599"/>
                </a:lnTo>
                <a:lnTo>
                  <a:pt x="251734" y="100329"/>
                </a:lnTo>
                <a:close/>
              </a:path>
              <a:path w="518795" h="544830">
                <a:moveTo>
                  <a:pt x="410117" y="99060"/>
                </a:moveTo>
                <a:lnTo>
                  <a:pt x="408735" y="99060"/>
                </a:lnTo>
                <a:lnTo>
                  <a:pt x="408695" y="99680"/>
                </a:lnTo>
                <a:lnTo>
                  <a:pt x="408571" y="101600"/>
                </a:lnTo>
                <a:lnTo>
                  <a:pt x="408407" y="101600"/>
                </a:lnTo>
                <a:lnTo>
                  <a:pt x="408407" y="102870"/>
                </a:lnTo>
                <a:lnTo>
                  <a:pt x="414887" y="102870"/>
                </a:lnTo>
                <a:lnTo>
                  <a:pt x="410117" y="99060"/>
                </a:lnTo>
                <a:close/>
              </a:path>
              <a:path w="518795" h="544830">
                <a:moveTo>
                  <a:pt x="427662" y="99680"/>
                </a:moveTo>
                <a:lnTo>
                  <a:pt x="427847" y="100330"/>
                </a:lnTo>
                <a:lnTo>
                  <a:pt x="428011" y="101600"/>
                </a:lnTo>
                <a:lnTo>
                  <a:pt x="427616" y="102870"/>
                </a:lnTo>
                <a:lnTo>
                  <a:pt x="428899" y="102870"/>
                </a:lnTo>
                <a:lnTo>
                  <a:pt x="428801" y="101600"/>
                </a:lnTo>
                <a:lnTo>
                  <a:pt x="428274" y="101600"/>
                </a:lnTo>
                <a:lnTo>
                  <a:pt x="428077" y="100330"/>
                </a:lnTo>
                <a:lnTo>
                  <a:pt x="428603" y="100330"/>
                </a:lnTo>
                <a:lnTo>
                  <a:pt x="427662" y="99680"/>
                </a:lnTo>
                <a:close/>
              </a:path>
              <a:path w="518795" h="544830">
                <a:moveTo>
                  <a:pt x="170652" y="99059"/>
                </a:moveTo>
                <a:lnTo>
                  <a:pt x="165586" y="99059"/>
                </a:lnTo>
                <a:lnTo>
                  <a:pt x="168185" y="101599"/>
                </a:lnTo>
                <a:lnTo>
                  <a:pt x="170652" y="99059"/>
                </a:lnTo>
                <a:close/>
              </a:path>
              <a:path w="518795" h="544830">
                <a:moveTo>
                  <a:pt x="202229" y="99059"/>
                </a:moveTo>
                <a:lnTo>
                  <a:pt x="200387" y="100329"/>
                </a:lnTo>
                <a:lnTo>
                  <a:pt x="198578" y="100329"/>
                </a:lnTo>
                <a:lnTo>
                  <a:pt x="196934" y="101599"/>
                </a:lnTo>
                <a:lnTo>
                  <a:pt x="203841" y="101599"/>
                </a:lnTo>
                <a:lnTo>
                  <a:pt x="202953" y="100329"/>
                </a:lnTo>
                <a:lnTo>
                  <a:pt x="202229" y="99059"/>
                </a:lnTo>
                <a:close/>
              </a:path>
              <a:path w="518795" h="544830">
                <a:moveTo>
                  <a:pt x="306831" y="71119"/>
                </a:moveTo>
                <a:lnTo>
                  <a:pt x="299233" y="71119"/>
                </a:lnTo>
                <a:lnTo>
                  <a:pt x="299660" y="72389"/>
                </a:lnTo>
                <a:lnTo>
                  <a:pt x="299759" y="74929"/>
                </a:lnTo>
                <a:lnTo>
                  <a:pt x="299424" y="76008"/>
                </a:lnTo>
                <a:lnTo>
                  <a:pt x="299356" y="76265"/>
                </a:lnTo>
                <a:lnTo>
                  <a:pt x="299200" y="77469"/>
                </a:lnTo>
                <a:lnTo>
                  <a:pt x="293410" y="77469"/>
                </a:lnTo>
                <a:lnTo>
                  <a:pt x="293443" y="78739"/>
                </a:lnTo>
                <a:lnTo>
                  <a:pt x="293213" y="80009"/>
                </a:lnTo>
                <a:lnTo>
                  <a:pt x="292917" y="80009"/>
                </a:lnTo>
                <a:lnTo>
                  <a:pt x="292391" y="81279"/>
                </a:lnTo>
                <a:lnTo>
                  <a:pt x="290582" y="82549"/>
                </a:lnTo>
                <a:lnTo>
                  <a:pt x="250221" y="82549"/>
                </a:lnTo>
                <a:lnTo>
                  <a:pt x="251307" y="83819"/>
                </a:lnTo>
                <a:lnTo>
                  <a:pt x="252984" y="85089"/>
                </a:lnTo>
                <a:lnTo>
                  <a:pt x="254760" y="87629"/>
                </a:lnTo>
                <a:lnTo>
                  <a:pt x="257754" y="90169"/>
                </a:lnTo>
                <a:lnTo>
                  <a:pt x="259070" y="91439"/>
                </a:lnTo>
                <a:lnTo>
                  <a:pt x="260320" y="93979"/>
                </a:lnTo>
                <a:lnTo>
                  <a:pt x="261964" y="96519"/>
                </a:lnTo>
                <a:lnTo>
                  <a:pt x="262787" y="99059"/>
                </a:lnTo>
                <a:lnTo>
                  <a:pt x="262787" y="101599"/>
                </a:lnTo>
                <a:lnTo>
                  <a:pt x="272391" y="101599"/>
                </a:lnTo>
                <a:lnTo>
                  <a:pt x="272688" y="100329"/>
                </a:lnTo>
                <a:lnTo>
                  <a:pt x="272786" y="99059"/>
                </a:lnTo>
                <a:lnTo>
                  <a:pt x="272885" y="97789"/>
                </a:lnTo>
                <a:lnTo>
                  <a:pt x="286174" y="97789"/>
                </a:lnTo>
                <a:lnTo>
                  <a:pt x="285549" y="96519"/>
                </a:lnTo>
                <a:lnTo>
                  <a:pt x="285648" y="93979"/>
                </a:lnTo>
                <a:lnTo>
                  <a:pt x="285746" y="91439"/>
                </a:lnTo>
                <a:lnTo>
                  <a:pt x="288608" y="90169"/>
                </a:lnTo>
                <a:lnTo>
                  <a:pt x="288707" y="88899"/>
                </a:lnTo>
                <a:lnTo>
                  <a:pt x="288773" y="86386"/>
                </a:lnTo>
                <a:lnTo>
                  <a:pt x="292669" y="86386"/>
                </a:lnTo>
                <a:lnTo>
                  <a:pt x="295187" y="85089"/>
                </a:lnTo>
                <a:lnTo>
                  <a:pt x="296075" y="83819"/>
                </a:lnTo>
                <a:lnTo>
                  <a:pt x="295901" y="82699"/>
                </a:lnTo>
                <a:lnTo>
                  <a:pt x="295647" y="81279"/>
                </a:lnTo>
                <a:lnTo>
                  <a:pt x="301650" y="81279"/>
                </a:lnTo>
                <a:lnTo>
                  <a:pt x="303542" y="80009"/>
                </a:lnTo>
                <a:lnTo>
                  <a:pt x="303642" y="78739"/>
                </a:lnTo>
                <a:lnTo>
                  <a:pt x="303743" y="77469"/>
                </a:lnTo>
                <a:lnTo>
                  <a:pt x="303838" y="76265"/>
                </a:lnTo>
                <a:lnTo>
                  <a:pt x="302489" y="74929"/>
                </a:lnTo>
                <a:lnTo>
                  <a:pt x="305746" y="74929"/>
                </a:lnTo>
                <a:lnTo>
                  <a:pt x="306535" y="73659"/>
                </a:lnTo>
                <a:lnTo>
                  <a:pt x="307193" y="73659"/>
                </a:lnTo>
                <a:lnTo>
                  <a:pt x="306831" y="71119"/>
                </a:lnTo>
                <a:close/>
              </a:path>
              <a:path w="518795" h="544830">
                <a:moveTo>
                  <a:pt x="286174" y="97789"/>
                </a:moveTo>
                <a:lnTo>
                  <a:pt x="273773" y="97789"/>
                </a:lnTo>
                <a:lnTo>
                  <a:pt x="274530" y="101599"/>
                </a:lnTo>
                <a:lnTo>
                  <a:pt x="277293" y="101599"/>
                </a:lnTo>
                <a:lnTo>
                  <a:pt x="277687" y="100329"/>
                </a:lnTo>
                <a:lnTo>
                  <a:pt x="277950" y="100329"/>
                </a:lnTo>
                <a:lnTo>
                  <a:pt x="278016" y="99059"/>
                </a:lnTo>
                <a:lnTo>
                  <a:pt x="286404" y="99059"/>
                </a:lnTo>
                <a:lnTo>
                  <a:pt x="286174" y="97789"/>
                </a:lnTo>
                <a:close/>
              </a:path>
              <a:path w="518795" h="544830">
                <a:moveTo>
                  <a:pt x="292786" y="100329"/>
                </a:moveTo>
                <a:lnTo>
                  <a:pt x="278575" y="100329"/>
                </a:lnTo>
                <a:lnTo>
                  <a:pt x="278148" y="101599"/>
                </a:lnTo>
                <a:lnTo>
                  <a:pt x="292983" y="101599"/>
                </a:lnTo>
                <a:lnTo>
                  <a:pt x="292786" y="100329"/>
                </a:lnTo>
                <a:close/>
              </a:path>
              <a:path w="518795" h="544830">
                <a:moveTo>
                  <a:pt x="441859" y="99060"/>
                </a:moveTo>
                <a:lnTo>
                  <a:pt x="441432" y="99060"/>
                </a:lnTo>
                <a:lnTo>
                  <a:pt x="441826" y="100330"/>
                </a:lnTo>
                <a:lnTo>
                  <a:pt x="441498" y="101600"/>
                </a:lnTo>
                <a:lnTo>
                  <a:pt x="442747" y="101600"/>
                </a:lnTo>
                <a:lnTo>
                  <a:pt x="442353" y="100330"/>
                </a:lnTo>
                <a:lnTo>
                  <a:pt x="441859" y="99060"/>
                </a:lnTo>
                <a:close/>
              </a:path>
              <a:path w="518795" h="544830">
                <a:moveTo>
                  <a:pt x="104206" y="99059"/>
                </a:moveTo>
                <a:lnTo>
                  <a:pt x="102759" y="99059"/>
                </a:lnTo>
                <a:lnTo>
                  <a:pt x="102299" y="100329"/>
                </a:lnTo>
                <a:lnTo>
                  <a:pt x="104601" y="100329"/>
                </a:lnTo>
                <a:lnTo>
                  <a:pt x="104206" y="99059"/>
                </a:lnTo>
                <a:close/>
              </a:path>
              <a:path w="518795" h="544830">
                <a:moveTo>
                  <a:pt x="127462" y="99059"/>
                </a:moveTo>
                <a:lnTo>
                  <a:pt x="121114" y="99059"/>
                </a:lnTo>
                <a:lnTo>
                  <a:pt x="121903" y="100329"/>
                </a:lnTo>
                <a:lnTo>
                  <a:pt x="126278" y="100329"/>
                </a:lnTo>
                <a:lnTo>
                  <a:pt x="127462" y="99059"/>
                </a:lnTo>
                <a:close/>
              </a:path>
              <a:path w="518795" h="544830">
                <a:moveTo>
                  <a:pt x="156354" y="87629"/>
                </a:moveTo>
                <a:lnTo>
                  <a:pt x="149797" y="87629"/>
                </a:lnTo>
                <a:lnTo>
                  <a:pt x="151310" y="88899"/>
                </a:lnTo>
                <a:lnTo>
                  <a:pt x="151606" y="90169"/>
                </a:lnTo>
                <a:lnTo>
                  <a:pt x="153547" y="90169"/>
                </a:lnTo>
                <a:lnTo>
                  <a:pt x="153613" y="95249"/>
                </a:lnTo>
                <a:lnTo>
                  <a:pt x="154468" y="96519"/>
                </a:lnTo>
                <a:lnTo>
                  <a:pt x="157691" y="99059"/>
                </a:lnTo>
                <a:lnTo>
                  <a:pt x="159435" y="100329"/>
                </a:lnTo>
                <a:lnTo>
                  <a:pt x="162099" y="100329"/>
                </a:lnTo>
                <a:lnTo>
                  <a:pt x="162790" y="99059"/>
                </a:lnTo>
                <a:lnTo>
                  <a:pt x="170652" y="99059"/>
                </a:lnTo>
                <a:lnTo>
                  <a:pt x="172296" y="97789"/>
                </a:lnTo>
                <a:lnTo>
                  <a:pt x="164435" y="97789"/>
                </a:lnTo>
                <a:lnTo>
                  <a:pt x="164476" y="96519"/>
                </a:lnTo>
                <a:lnTo>
                  <a:pt x="158678" y="96519"/>
                </a:lnTo>
                <a:lnTo>
                  <a:pt x="158053" y="95249"/>
                </a:lnTo>
                <a:lnTo>
                  <a:pt x="155784" y="93979"/>
                </a:lnTo>
                <a:lnTo>
                  <a:pt x="155718" y="92709"/>
                </a:lnTo>
                <a:lnTo>
                  <a:pt x="155652" y="91439"/>
                </a:lnTo>
                <a:lnTo>
                  <a:pt x="155586" y="90169"/>
                </a:lnTo>
                <a:lnTo>
                  <a:pt x="156354" y="87629"/>
                </a:lnTo>
                <a:close/>
              </a:path>
              <a:path w="518795" h="544830">
                <a:moveTo>
                  <a:pt x="286404" y="99059"/>
                </a:moveTo>
                <a:lnTo>
                  <a:pt x="278937" y="99059"/>
                </a:lnTo>
                <a:lnTo>
                  <a:pt x="278904" y="100329"/>
                </a:lnTo>
                <a:lnTo>
                  <a:pt x="286799" y="100329"/>
                </a:lnTo>
                <a:lnTo>
                  <a:pt x="286404" y="99059"/>
                </a:lnTo>
                <a:close/>
              </a:path>
              <a:path w="518795" h="544830">
                <a:moveTo>
                  <a:pt x="291799" y="87629"/>
                </a:moveTo>
                <a:lnTo>
                  <a:pt x="291843" y="90169"/>
                </a:lnTo>
                <a:lnTo>
                  <a:pt x="291963" y="92709"/>
                </a:lnTo>
                <a:lnTo>
                  <a:pt x="292062" y="93979"/>
                </a:lnTo>
                <a:lnTo>
                  <a:pt x="292161" y="95249"/>
                </a:lnTo>
                <a:lnTo>
                  <a:pt x="291371" y="97789"/>
                </a:lnTo>
                <a:lnTo>
                  <a:pt x="290384" y="99059"/>
                </a:lnTo>
                <a:lnTo>
                  <a:pt x="288411" y="100329"/>
                </a:lnTo>
                <a:lnTo>
                  <a:pt x="293542" y="100329"/>
                </a:lnTo>
                <a:lnTo>
                  <a:pt x="294233" y="99059"/>
                </a:lnTo>
                <a:lnTo>
                  <a:pt x="298476" y="99059"/>
                </a:lnTo>
                <a:lnTo>
                  <a:pt x="298937" y="97789"/>
                </a:lnTo>
                <a:lnTo>
                  <a:pt x="294628" y="97789"/>
                </a:lnTo>
                <a:lnTo>
                  <a:pt x="294003" y="96519"/>
                </a:lnTo>
                <a:lnTo>
                  <a:pt x="292950" y="95249"/>
                </a:lnTo>
                <a:lnTo>
                  <a:pt x="292522" y="92709"/>
                </a:lnTo>
                <a:lnTo>
                  <a:pt x="292391" y="91439"/>
                </a:lnTo>
                <a:lnTo>
                  <a:pt x="292193" y="91439"/>
                </a:lnTo>
                <a:lnTo>
                  <a:pt x="292161" y="88899"/>
                </a:lnTo>
                <a:lnTo>
                  <a:pt x="292325" y="88899"/>
                </a:lnTo>
                <a:lnTo>
                  <a:pt x="291799" y="87629"/>
                </a:lnTo>
                <a:close/>
              </a:path>
              <a:path w="518795" h="544830">
                <a:moveTo>
                  <a:pt x="298476" y="99059"/>
                </a:moveTo>
                <a:lnTo>
                  <a:pt x="294792" y="99059"/>
                </a:lnTo>
                <a:lnTo>
                  <a:pt x="295187" y="100329"/>
                </a:lnTo>
                <a:lnTo>
                  <a:pt x="296667" y="100329"/>
                </a:lnTo>
                <a:lnTo>
                  <a:pt x="298476" y="99059"/>
                </a:lnTo>
                <a:close/>
              </a:path>
              <a:path w="518795" h="544830">
                <a:moveTo>
                  <a:pt x="324955" y="93980"/>
                </a:moveTo>
                <a:lnTo>
                  <a:pt x="319989" y="93979"/>
                </a:lnTo>
                <a:lnTo>
                  <a:pt x="319495" y="95249"/>
                </a:lnTo>
                <a:lnTo>
                  <a:pt x="318739" y="96519"/>
                </a:lnTo>
                <a:lnTo>
                  <a:pt x="317752" y="97789"/>
                </a:lnTo>
                <a:lnTo>
                  <a:pt x="317127" y="97789"/>
                </a:lnTo>
                <a:lnTo>
                  <a:pt x="316041" y="99059"/>
                </a:lnTo>
                <a:lnTo>
                  <a:pt x="315877" y="99059"/>
                </a:lnTo>
                <a:lnTo>
                  <a:pt x="315813" y="99680"/>
                </a:lnTo>
                <a:lnTo>
                  <a:pt x="315745" y="100329"/>
                </a:lnTo>
                <a:lnTo>
                  <a:pt x="321773" y="100330"/>
                </a:lnTo>
                <a:lnTo>
                  <a:pt x="322784" y="99060"/>
                </a:lnTo>
                <a:lnTo>
                  <a:pt x="324067" y="97790"/>
                </a:lnTo>
                <a:lnTo>
                  <a:pt x="324791" y="95250"/>
                </a:lnTo>
                <a:lnTo>
                  <a:pt x="324528" y="95250"/>
                </a:lnTo>
                <a:lnTo>
                  <a:pt x="324955" y="93980"/>
                </a:lnTo>
                <a:close/>
              </a:path>
              <a:path w="518795" h="544830">
                <a:moveTo>
                  <a:pt x="358014" y="83820"/>
                </a:moveTo>
                <a:lnTo>
                  <a:pt x="357224" y="83820"/>
                </a:lnTo>
                <a:lnTo>
                  <a:pt x="356073" y="85090"/>
                </a:lnTo>
                <a:lnTo>
                  <a:pt x="355552" y="86386"/>
                </a:lnTo>
                <a:lnTo>
                  <a:pt x="356073" y="88900"/>
                </a:lnTo>
                <a:lnTo>
                  <a:pt x="356040" y="93980"/>
                </a:lnTo>
                <a:lnTo>
                  <a:pt x="355908" y="93980"/>
                </a:lnTo>
                <a:lnTo>
                  <a:pt x="355711" y="95250"/>
                </a:lnTo>
                <a:lnTo>
                  <a:pt x="355119" y="96520"/>
                </a:lnTo>
                <a:lnTo>
                  <a:pt x="341698" y="96520"/>
                </a:lnTo>
                <a:lnTo>
                  <a:pt x="342093" y="97790"/>
                </a:lnTo>
                <a:lnTo>
                  <a:pt x="343244" y="99060"/>
                </a:lnTo>
                <a:lnTo>
                  <a:pt x="345415" y="100330"/>
                </a:lnTo>
                <a:lnTo>
                  <a:pt x="349001" y="100330"/>
                </a:lnTo>
                <a:lnTo>
                  <a:pt x="350580" y="97790"/>
                </a:lnTo>
                <a:lnTo>
                  <a:pt x="358046" y="97790"/>
                </a:lnTo>
                <a:lnTo>
                  <a:pt x="359395" y="93980"/>
                </a:lnTo>
                <a:lnTo>
                  <a:pt x="359461" y="92710"/>
                </a:lnTo>
                <a:lnTo>
                  <a:pt x="359560" y="90170"/>
                </a:lnTo>
                <a:lnTo>
                  <a:pt x="359592" y="88900"/>
                </a:lnTo>
                <a:lnTo>
                  <a:pt x="362750" y="87630"/>
                </a:lnTo>
                <a:lnTo>
                  <a:pt x="368079" y="87630"/>
                </a:lnTo>
                <a:lnTo>
                  <a:pt x="366516" y="86386"/>
                </a:lnTo>
                <a:lnTo>
                  <a:pt x="359171" y="86386"/>
                </a:lnTo>
                <a:lnTo>
                  <a:pt x="358869" y="85090"/>
                </a:lnTo>
                <a:lnTo>
                  <a:pt x="358014" y="83820"/>
                </a:lnTo>
                <a:close/>
              </a:path>
              <a:path w="518795" h="544830">
                <a:moveTo>
                  <a:pt x="358046" y="97790"/>
                </a:moveTo>
                <a:lnTo>
                  <a:pt x="350580" y="97790"/>
                </a:lnTo>
                <a:lnTo>
                  <a:pt x="352257" y="99060"/>
                </a:lnTo>
                <a:lnTo>
                  <a:pt x="354823" y="100330"/>
                </a:lnTo>
                <a:lnTo>
                  <a:pt x="356665" y="99060"/>
                </a:lnTo>
                <a:lnTo>
                  <a:pt x="358046" y="97790"/>
                </a:lnTo>
                <a:close/>
              </a:path>
              <a:path w="518795" h="544830">
                <a:moveTo>
                  <a:pt x="368079" y="87630"/>
                </a:moveTo>
                <a:lnTo>
                  <a:pt x="363112" y="87630"/>
                </a:lnTo>
                <a:lnTo>
                  <a:pt x="363901" y="88900"/>
                </a:lnTo>
                <a:lnTo>
                  <a:pt x="367454" y="91440"/>
                </a:lnTo>
                <a:lnTo>
                  <a:pt x="371664" y="92710"/>
                </a:lnTo>
                <a:lnTo>
                  <a:pt x="378144" y="92710"/>
                </a:lnTo>
                <a:lnTo>
                  <a:pt x="381072" y="96520"/>
                </a:lnTo>
                <a:lnTo>
                  <a:pt x="382947" y="97790"/>
                </a:lnTo>
                <a:lnTo>
                  <a:pt x="386203" y="99060"/>
                </a:lnTo>
                <a:lnTo>
                  <a:pt x="387782" y="99060"/>
                </a:lnTo>
                <a:lnTo>
                  <a:pt x="391861" y="100330"/>
                </a:lnTo>
                <a:lnTo>
                  <a:pt x="392979" y="100330"/>
                </a:lnTo>
                <a:lnTo>
                  <a:pt x="394164" y="97790"/>
                </a:lnTo>
                <a:lnTo>
                  <a:pt x="398440" y="97790"/>
                </a:lnTo>
                <a:lnTo>
                  <a:pt x="396850" y="96520"/>
                </a:lnTo>
                <a:lnTo>
                  <a:pt x="387026" y="96520"/>
                </a:lnTo>
                <a:lnTo>
                  <a:pt x="385743" y="95250"/>
                </a:lnTo>
                <a:lnTo>
                  <a:pt x="384230" y="93980"/>
                </a:lnTo>
                <a:lnTo>
                  <a:pt x="381368" y="91440"/>
                </a:lnTo>
                <a:lnTo>
                  <a:pt x="380217" y="91440"/>
                </a:lnTo>
                <a:lnTo>
                  <a:pt x="379888" y="90170"/>
                </a:lnTo>
                <a:lnTo>
                  <a:pt x="375381" y="90170"/>
                </a:lnTo>
                <a:lnTo>
                  <a:pt x="371138" y="88900"/>
                </a:lnTo>
                <a:lnTo>
                  <a:pt x="368079" y="87630"/>
                </a:lnTo>
                <a:close/>
              </a:path>
              <a:path w="518795" h="544830">
                <a:moveTo>
                  <a:pt x="427485" y="99060"/>
                </a:moveTo>
                <a:lnTo>
                  <a:pt x="426761" y="99060"/>
                </a:lnTo>
                <a:lnTo>
                  <a:pt x="427662" y="99680"/>
                </a:lnTo>
                <a:lnTo>
                  <a:pt x="427485" y="99060"/>
                </a:lnTo>
                <a:close/>
              </a:path>
              <a:path w="518795" h="544830">
                <a:moveTo>
                  <a:pt x="304660" y="96519"/>
                </a:moveTo>
                <a:lnTo>
                  <a:pt x="299331" y="96519"/>
                </a:lnTo>
                <a:lnTo>
                  <a:pt x="300779" y="99059"/>
                </a:lnTo>
                <a:lnTo>
                  <a:pt x="304430" y="97789"/>
                </a:lnTo>
                <a:lnTo>
                  <a:pt x="304660" y="96519"/>
                </a:lnTo>
                <a:close/>
              </a:path>
              <a:path w="518795" h="544830">
                <a:moveTo>
                  <a:pt x="177461" y="90169"/>
                </a:moveTo>
                <a:lnTo>
                  <a:pt x="173842" y="90169"/>
                </a:lnTo>
                <a:lnTo>
                  <a:pt x="171540" y="92709"/>
                </a:lnTo>
                <a:lnTo>
                  <a:pt x="170388" y="95249"/>
                </a:lnTo>
                <a:lnTo>
                  <a:pt x="168415" y="97789"/>
                </a:lnTo>
                <a:lnTo>
                  <a:pt x="172296" y="97789"/>
                </a:lnTo>
                <a:lnTo>
                  <a:pt x="173941" y="96519"/>
                </a:lnTo>
                <a:lnTo>
                  <a:pt x="174928" y="93979"/>
                </a:lnTo>
                <a:lnTo>
                  <a:pt x="194647" y="93979"/>
                </a:lnTo>
                <a:lnTo>
                  <a:pt x="194335" y="92709"/>
                </a:lnTo>
                <a:lnTo>
                  <a:pt x="193809" y="91439"/>
                </a:lnTo>
                <a:lnTo>
                  <a:pt x="179599" y="91439"/>
                </a:lnTo>
                <a:lnTo>
                  <a:pt x="177461" y="90169"/>
                </a:lnTo>
                <a:close/>
              </a:path>
              <a:path w="518795" h="544830">
                <a:moveTo>
                  <a:pt x="298443" y="87629"/>
                </a:moveTo>
                <a:lnTo>
                  <a:pt x="298805" y="88899"/>
                </a:lnTo>
                <a:lnTo>
                  <a:pt x="299002" y="90169"/>
                </a:lnTo>
                <a:lnTo>
                  <a:pt x="298937" y="95249"/>
                </a:lnTo>
                <a:lnTo>
                  <a:pt x="297884" y="96519"/>
                </a:lnTo>
                <a:lnTo>
                  <a:pt x="297555" y="97789"/>
                </a:lnTo>
                <a:lnTo>
                  <a:pt x="298937" y="97789"/>
                </a:lnTo>
                <a:lnTo>
                  <a:pt x="299331" y="96519"/>
                </a:lnTo>
                <a:lnTo>
                  <a:pt x="304660" y="96519"/>
                </a:lnTo>
                <a:lnTo>
                  <a:pt x="304890" y="95249"/>
                </a:lnTo>
                <a:lnTo>
                  <a:pt x="300910" y="95249"/>
                </a:lnTo>
                <a:lnTo>
                  <a:pt x="300812" y="93979"/>
                </a:lnTo>
                <a:lnTo>
                  <a:pt x="300417" y="93979"/>
                </a:lnTo>
                <a:lnTo>
                  <a:pt x="299134" y="88899"/>
                </a:lnTo>
                <a:lnTo>
                  <a:pt x="298443" y="87629"/>
                </a:lnTo>
                <a:close/>
              </a:path>
              <a:path w="518795" h="544830">
                <a:moveTo>
                  <a:pt x="135357" y="90169"/>
                </a:moveTo>
                <a:lnTo>
                  <a:pt x="133679" y="90169"/>
                </a:lnTo>
                <a:lnTo>
                  <a:pt x="133120" y="91439"/>
                </a:lnTo>
                <a:lnTo>
                  <a:pt x="131705" y="92709"/>
                </a:lnTo>
                <a:lnTo>
                  <a:pt x="131245" y="92709"/>
                </a:lnTo>
                <a:lnTo>
                  <a:pt x="130850" y="93979"/>
                </a:lnTo>
                <a:lnTo>
                  <a:pt x="129041" y="95249"/>
                </a:lnTo>
                <a:lnTo>
                  <a:pt x="127035" y="96519"/>
                </a:lnTo>
                <a:lnTo>
                  <a:pt x="131091" y="96519"/>
                </a:lnTo>
                <a:lnTo>
                  <a:pt x="134337" y="93979"/>
                </a:lnTo>
                <a:lnTo>
                  <a:pt x="141672" y="93979"/>
                </a:lnTo>
                <a:lnTo>
                  <a:pt x="145883" y="91439"/>
                </a:lnTo>
                <a:lnTo>
                  <a:pt x="136640" y="91439"/>
                </a:lnTo>
                <a:lnTo>
                  <a:pt x="135357" y="90169"/>
                </a:lnTo>
                <a:close/>
              </a:path>
              <a:path w="518795" h="544830">
                <a:moveTo>
                  <a:pt x="165520" y="88899"/>
                </a:moveTo>
                <a:lnTo>
                  <a:pt x="164106" y="88899"/>
                </a:lnTo>
                <a:lnTo>
                  <a:pt x="163119" y="91439"/>
                </a:lnTo>
                <a:lnTo>
                  <a:pt x="162593" y="92709"/>
                </a:lnTo>
                <a:lnTo>
                  <a:pt x="161474" y="93979"/>
                </a:lnTo>
                <a:lnTo>
                  <a:pt x="160849" y="96519"/>
                </a:lnTo>
                <a:lnTo>
                  <a:pt x="164476" y="96519"/>
                </a:lnTo>
                <a:lnTo>
                  <a:pt x="164599" y="92709"/>
                </a:lnTo>
                <a:lnTo>
                  <a:pt x="164961" y="91439"/>
                </a:lnTo>
                <a:lnTo>
                  <a:pt x="165158" y="90169"/>
                </a:lnTo>
                <a:lnTo>
                  <a:pt x="165520" y="88899"/>
                </a:lnTo>
                <a:close/>
              </a:path>
              <a:path w="518795" h="544830">
                <a:moveTo>
                  <a:pt x="309660" y="95249"/>
                </a:moveTo>
                <a:lnTo>
                  <a:pt x="304890" y="95249"/>
                </a:lnTo>
                <a:lnTo>
                  <a:pt x="306107" y="96519"/>
                </a:lnTo>
                <a:lnTo>
                  <a:pt x="308114" y="96519"/>
                </a:lnTo>
                <a:lnTo>
                  <a:pt x="309660" y="95249"/>
                </a:lnTo>
                <a:close/>
              </a:path>
              <a:path w="518795" h="544830">
                <a:moveTo>
                  <a:pt x="317373" y="93979"/>
                </a:moveTo>
                <a:lnTo>
                  <a:pt x="311239" y="93979"/>
                </a:lnTo>
                <a:lnTo>
                  <a:pt x="311831" y="95249"/>
                </a:lnTo>
                <a:lnTo>
                  <a:pt x="312423" y="95249"/>
                </a:lnTo>
                <a:lnTo>
                  <a:pt x="314364" y="96519"/>
                </a:lnTo>
                <a:lnTo>
                  <a:pt x="317291" y="95249"/>
                </a:lnTo>
                <a:lnTo>
                  <a:pt x="317373" y="93979"/>
                </a:lnTo>
                <a:close/>
              </a:path>
              <a:path w="518795" h="544830">
                <a:moveTo>
                  <a:pt x="344790" y="95250"/>
                </a:moveTo>
                <a:lnTo>
                  <a:pt x="341172" y="95250"/>
                </a:lnTo>
                <a:lnTo>
                  <a:pt x="341468" y="96520"/>
                </a:lnTo>
                <a:lnTo>
                  <a:pt x="345481" y="96520"/>
                </a:lnTo>
                <a:lnTo>
                  <a:pt x="344790" y="95250"/>
                </a:lnTo>
                <a:close/>
              </a:path>
              <a:path w="518795" h="544830">
                <a:moveTo>
                  <a:pt x="352652" y="95250"/>
                </a:moveTo>
                <a:lnTo>
                  <a:pt x="347981" y="95250"/>
                </a:lnTo>
                <a:lnTo>
                  <a:pt x="347981" y="96520"/>
                </a:lnTo>
                <a:lnTo>
                  <a:pt x="353474" y="96520"/>
                </a:lnTo>
                <a:lnTo>
                  <a:pt x="352652" y="95250"/>
                </a:lnTo>
                <a:close/>
              </a:path>
              <a:path w="518795" h="544830">
                <a:moveTo>
                  <a:pt x="393275" y="92710"/>
                </a:moveTo>
                <a:lnTo>
                  <a:pt x="390216" y="92710"/>
                </a:lnTo>
                <a:lnTo>
                  <a:pt x="389460" y="93980"/>
                </a:lnTo>
                <a:lnTo>
                  <a:pt x="389756" y="95250"/>
                </a:lnTo>
                <a:lnTo>
                  <a:pt x="390512" y="96520"/>
                </a:lnTo>
                <a:lnTo>
                  <a:pt x="396850" y="96520"/>
                </a:lnTo>
                <a:lnTo>
                  <a:pt x="393670" y="93980"/>
                </a:lnTo>
                <a:lnTo>
                  <a:pt x="393275" y="92710"/>
                </a:lnTo>
                <a:close/>
              </a:path>
              <a:path w="518795" h="544830">
                <a:moveTo>
                  <a:pt x="188611" y="93979"/>
                </a:moveTo>
                <a:lnTo>
                  <a:pt x="174928" y="93979"/>
                </a:lnTo>
                <a:lnTo>
                  <a:pt x="180783" y="95249"/>
                </a:lnTo>
                <a:lnTo>
                  <a:pt x="183842" y="95249"/>
                </a:lnTo>
                <a:lnTo>
                  <a:pt x="188611" y="93979"/>
                </a:lnTo>
                <a:close/>
              </a:path>
              <a:path w="518795" h="544830">
                <a:moveTo>
                  <a:pt x="305943" y="86613"/>
                </a:moveTo>
                <a:lnTo>
                  <a:pt x="305910" y="87629"/>
                </a:lnTo>
                <a:lnTo>
                  <a:pt x="305811" y="88899"/>
                </a:lnTo>
                <a:lnTo>
                  <a:pt x="305713" y="90169"/>
                </a:lnTo>
                <a:lnTo>
                  <a:pt x="303608" y="95249"/>
                </a:lnTo>
                <a:lnTo>
                  <a:pt x="310022" y="95249"/>
                </a:lnTo>
                <a:lnTo>
                  <a:pt x="310548" y="93979"/>
                </a:lnTo>
                <a:lnTo>
                  <a:pt x="317373" y="93979"/>
                </a:lnTo>
                <a:lnTo>
                  <a:pt x="317456" y="92709"/>
                </a:lnTo>
                <a:lnTo>
                  <a:pt x="306469" y="92709"/>
                </a:lnTo>
                <a:lnTo>
                  <a:pt x="306239" y="91439"/>
                </a:lnTo>
                <a:lnTo>
                  <a:pt x="306140" y="88899"/>
                </a:lnTo>
                <a:lnTo>
                  <a:pt x="306075" y="87629"/>
                </a:lnTo>
                <a:lnTo>
                  <a:pt x="305943" y="86613"/>
                </a:lnTo>
                <a:close/>
              </a:path>
              <a:path w="518795" h="544830">
                <a:moveTo>
                  <a:pt x="344264" y="92710"/>
                </a:moveTo>
                <a:lnTo>
                  <a:pt x="327719" y="92710"/>
                </a:lnTo>
                <a:lnTo>
                  <a:pt x="330021" y="93980"/>
                </a:lnTo>
                <a:lnTo>
                  <a:pt x="332916" y="95250"/>
                </a:lnTo>
                <a:lnTo>
                  <a:pt x="334495" y="93980"/>
                </a:lnTo>
                <a:lnTo>
                  <a:pt x="344461" y="93980"/>
                </a:lnTo>
                <a:lnTo>
                  <a:pt x="344264" y="92710"/>
                </a:lnTo>
                <a:close/>
              </a:path>
              <a:path w="518795" h="544830">
                <a:moveTo>
                  <a:pt x="344461" y="93980"/>
                </a:moveTo>
                <a:lnTo>
                  <a:pt x="339462" y="93980"/>
                </a:lnTo>
                <a:lnTo>
                  <a:pt x="340876" y="95250"/>
                </a:lnTo>
                <a:lnTo>
                  <a:pt x="344494" y="95250"/>
                </a:lnTo>
                <a:lnTo>
                  <a:pt x="344461" y="93980"/>
                </a:lnTo>
                <a:close/>
              </a:path>
              <a:path w="518795" h="544830">
                <a:moveTo>
                  <a:pt x="350284" y="93980"/>
                </a:moveTo>
                <a:lnTo>
                  <a:pt x="348770" y="93980"/>
                </a:lnTo>
                <a:lnTo>
                  <a:pt x="348343" y="95250"/>
                </a:lnTo>
                <a:lnTo>
                  <a:pt x="351599" y="95250"/>
                </a:lnTo>
                <a:lnTo>
                  <a:pt x="350284" y="93980"/>
                </a:lnTo>
                <a:close/>
              </a:path>
              <a:path w="518795" h="544830">
                <a:moveTo>
                  <a:pt x="327719" y="92710"/>
                </a:moveTo>
                <a:lnTo>
                  <a:pt x="317456" y="92709"/>
                </a:lnTo>
                <a:lnTo>
                  <a:pt x="318114" y="93979"/>
                </a:lnTo>
                <a:lnTo>
                  <a:pt x="326863" y="93980"/>
                </a:lnTo>
                <a:lnTo>
                  <a:pt x="327719" y="92710"/>
                </a:lnTo>
                <a:close/>
              </a:path>
              <a:path w="518795" h="544830">
                <a:moveTo>
                  <a:pt x="311549" y="78739"/>
                </a:moveTo>
                <a:lnTo>
                  <a:pt x="311666" y="81279"/>
                </a:lnTo>
                <a:lnTo>
                  <a:pt x="311765" y="82549"/>
                </a:lnTo>
                <a:lnTo>
                  <a:pt x="311864" y="83819"/>
                </a:lnTo>
                <a:lnTo>
                  <a:pt x="311962" y="85089"/>
                </a:lnTo>
                <a:lnTo>
                  <a:pt x="312087" y="86613"/>
                </a:lnTo>
                <a:lnTo>
                  <a:pt x="312193" y="87629"/>
                </a:lnTo>
                <a:lnTo>
                  <a:pt x="311403" y="91439"/>
                </a:lnTo>
                <a:lnTo>
                  <a:pt x="310416" y="92709"/>
                </a:lnTo>
                <a:lnTo>
                  <a:pt x="343211" y="92710"/>
                </a:lnTo>
                <a:lnTo>
                  <a:pt x="342126" y="91440"/>
                </a:lnTo>
                <a:lnTo>
                  <a:pt x="315844" y="91439"/>
                </a:lnTo>
                <a:lnTo>
                  <a:pt x="314693" y="90169"/>
                </a:lnTo>
                <a:lnTo>
                  <a:pt x="312982" y="88899"/>
                </a:lnTo>
                <a:lnTo>
                  <a:pt x="311549" y="78739"/>
                </a:lnTo>
                <a:close/>
              </a:path>
              <a:path w="518795" h="544830">
                <a:moveTo>
                  <a:pt x="156730" y="86386"/>
                </a:moveTo>
                <a:lnTo>
                  <a:pt x="147149" y="86386"/>
                </a:lnTo>
                <a:lnTo>
                  <a:pt x="146343" y="87629"/>
                </a:lnTo>
                <a:lnTo>
                  <a:pt x="145323" y="88899"/>
                </a:lnTo>
                <a:lnTo>
                  <a:pt x="144041" y="88899"/>
                </a:lnTo>
                <a:lnTo>
                  <a:pt x="142462" y="90169"/>
                </a:lnTo>
                <a:lnTo>
                  <a:pt x="140620" y="91439"/>
                </a:lnTo>
                <a:lnTo>
                  <a:pt x="145883" y="91439"/>
                </a:lnTo>
                <a:lnTo>
                  <a:pt x="149304" y="88899"/>
                </a:lnTo>
                <a:lnTo>
                  <a:pt x="149797" y="87629"/>
                </a:lnTo>
                <a:lnTo>
                  <a:pt x="156354" y="87629"/>
                </a:lnTo>
                <a:lnTo>
                  <a:pt x="156661" y="86613"/>
                </a:lnTo>
                <a:lnTo>
                  <a:pt x="156730" y="86386"/>
                </a:lnTo>
                <a:close/>
              </a:path>
              <a:path w="518795" h="544830">
                <a:moveTo>
                  <a:pt x="186967" y="74929"/>
                </a:moveTo>
                <a:lnTo>
                  <a:pt x="186237" y="76265"/>
                </a:lnTo>
                <a:lnTo>
                  <a:pt x="184763" y="78739"/>
                </a:lnTo>
                <a:lnTo>
                  <a:pt x="182723" y="81279"/>
                </a:lnTo>
                <a:lnTo>
                  <a:pt x="183085" y="82549"/>
                </a:lnTo>
                <a:lnTo>
                  <a:pt x="176276" y="82549"/>
                </a:lnTo>
                <a:lnTo>
                  <a:pt x="176261" y="82699"/>
                </a:lnTo>
                <a:lnTo>
                  <a:pt x="176145" y="83819"/>
                </a:lnTo>
                <a:lnTo>
                  <a:pt x="175849" y="85089"/>
                </a:lnTo>
                <a:lnTo>
                  <a:pt x="176770" y="85089"/>
                </a:lnTo>
                <a:lnTo>
                  <a:pt x="178952" y="86386"/>
                </a:lnTo>
                <a:lnTo>
                  <a:pt x="181385" y="86386"/>
                </a:lnTo>
                <a:lnTo>
                  <a:pt x="180289" y="87629"/>
                </a:lnTo>
                <a:lnTo>
                  <a:pt x="179796" y="90169"/>
                </a:lnTo>
                <a:lnTo>
                  <a:pt x="180421" y="91439"/>
                </a:lnTo>
                <a:lnTo>
                  <a:pt x="193809" y="91439"/>
                </a:lnTo>
                <a:lnTo>
                  <a:pt x="193282" y="90169"/>
                </a:lnTo>
                <a:lnTo>
                  <a:pt x="193326" y="88899"/>
                </a:lnTo>
                <a:lnTo>
                  <a:pt x="186671" y="88899"/>
                </a:lnTo>
                <a:lnTo>
                  <a:pt x="185289" y="87629"/>
                </a:lnTo>
                <a:lnTo>
                  <a:pt x="185158" y="86613"/>
                </a:lnTo>
                <a:lnTo>
                  <a:pt x="185059" y="83819"/>
                </a:lnTo>
                <a:lnTo>
                  <a:pt x="185421" y="81279"/>
                </a:lnTo>
                <a:lnTo>
                  <a:pt x="186079" y="78739"/>
                </a:lnTo>
                <a:lnTo>
                  <a:pt x="186591" y="76265"/>
                </a:lnTo>
                <a:lnTo>
                  <a:pt x="186967" y="74929"/>
                </a:lnTo>
                <a:close/>
              </a:path>
              <a:path w="518795" h="544830">
                <a:moveTo>
                  <a:pt x="336008" y="87630"/>
                </a:moveTo>
                <a:lnTo>
                  <a:pt x="328870" y="87630"/>
                </a:lnTo>
                <a:lnTo>
                  <a:pt x="328541" y="88900"/>
                </a:lnTo>
                <a:lnTo>
                  <a:pt x="317456" y="88899"/>
                </a:lnTo>
                <a:lnTo>
                  <a:pt x="317127" y="90169"/>
                </a:lnTo>
                <a:lnTo>
                  <a:pt x="316929" y="90169"/>
                </a:lnTo>
                <a:lnTo>
                  <a:pt x="316831" y="91439"/>
                </a:lnTo>
                <a:lnTo>
                  <a:pt x="336534" y="91440"/>
                </a:lnTo>
                <a:lnTo>
                  <a:pt x="336534" y="88900"/>
                </a:lnTo>
                <a:lnTo>
                  <a:pt x="336008" y="87630"/>
                </a:lnTo>
                <a:close/>
              </a:path>
              <a:path w="518795" h="544830">
                <a:moveTo>
                  <a:pt x="339396" y="90170"/>
                </a:moveTo>
                <a:lnTo>
                  <a:pt x="337488" y="90170"/>
                </a:lnTo>
                <a:lnTo>
                  <a:pt x="336534" y="91440"/>
                </a:lnTo>
                <a:lnTo>
                  <a:pt x="340185" y="91440"/>
                </a:lnTo>
                <a:lnTo>
                  <a:pt x="339396" y="90170"/>
                </a:lnTo>
                <a:close/>
              </a:path>
              <a:path w="518795" h="544830">
                <a:moveTo>
                  <a:pt x="378506" y="88900"/>
                </a:moveTo>
                <a:lnTo>
                  <a:pt x="376796" y="88900"/>
                </a:lnTo>
                <a:lnTo>
                  <a:pt x="376105" y="90170"/>
                </a:lnTo>
                <a:lnTo>
                  <a:pt x="379263" y="90170"/>
                </a:lnTo>
                <a:lnTo>
                  <a:pt x="378506" y="88900"/>
                </a:lnTo>
                <a:close/>
              </a:path>
              <a:path w="518795" h="544830">
                <a:moveTo>
                  <a:pt x="127083" y="82699"/>
                </a:moveTo>
                <a:lnTo>
                  <a:pt x="123647" y="85089"/>
                </a:lnTo>
                <a:lnTo>
                  <a:pt x="125423" y="87629"/>
                </a:lnTo>
                <a:lnTo>
                  <a:pt x="126607" y="88899"/>
                </a:lnTo>
                <a:lnTo>
                  <a:pt x="136672" y="88899"/>
                </a:lnTo>
                <a:lnTo>
                  <a:pt x="141968" y="85089"/>
                </a:lnTo>
                <a:lnTo>
                  <a:pt x="127429" y="85089"/>
                </a:lnTo>
                <a:lnTo>
                  <a:pt x="127199" y="83819"/>
                </a:lnTo>
                <a:lnTo>
                  <a:pt x="127083" y="82699"/>
                </a:lnTo>
                <a:close/>
              </a:path>
              <a:path w="518795" h="544830">
                <a:moveTo>
                  <a:pt x="193184" y="74929"/>
                </a:moveTo>
                <a:lnTo>
                  <a:pt x="191572" y="78739"/>
                </a:lnTo>
                <a:lnTo>
                  <a:pt x="190815" y="82549"/>
                </a:lnTo>
                <a:lnTo>
                  <a:pt x="189953" y="86386"/>
                </a:lnTo>
                <a:lnTo>
                  <a:pt x="189631" y="87629"/>
                </a:lnTo>
                <a:lnTo>
                  <a:pt x="189401" y="87629"/>
                </a:lnTo>
                <a:lnTo>
                  <a:pt x="187427" y="88899"/>
                </a:lnTo>
                <a:lnTo>
                  <a:pt x="193326" y="88899"/>
                </a:lnTo>
                <a:lnTo>
                  <a:pt x="193212" y="77469"/>
                </a:lnTo>
                <a:lnTo>
                  <a:pt x="193184" y="74929"/>
                </a:lnTo>
                <a:close/>
              </a:path>
              <a:path w="518795" h="544830">
                <a:moveTo>
                  <a:pt x="319137" y="82699"/>
                </a:moveTo>
                <a:lnTo>
                  <a:pt x="319100" y="85089"/>
                </a:lnTo>
                <a:lnTo>
                  <a:pt x="318673" y="88899"/>
                </a:lnTo>
                <a:lnTo>
                  <a:pt x="321502" y="88900"/>
                </a:lnTo>
                <a:lnTo>
                  <a:pt x="321008" y="87630"/>
                </a:lnTo>
                <a:lnTo>
                  <a:pt x="320614" y="87630"/>
                </a:lnTo>
                <a:lnTo>
                  <a:pt x="320456" y="86614"/>
                </a:lnTo>
                <a:lnTo>
                  <a:pt x="320420" y="86386"/>
                </a:lnTo>
                <a:lnTo>
                  <a:pt x="319725" y="85090"/>
                </a:lnTo>
                <a:lnTo>
                  <a:pt x="319137" y="82699"/>
                </a:lnTo>
                <a:close/>
              </a:path>
              <a:path w="518795" h="544830">
                <a:moveTo>
                  <a:pt x="323015" y="71120"/>
                </a:moveTo>
                <a:lnTo>
                  <a:pt x="323102" y="72390"/>
                </a:lnTo>
                <a:lnTo>
                  <a:pt x="323190" y="73660"/>
                </a:lnTo>
                <a:lnTo>
                  <a:pt x="323271" y="86614"/>
                </a:lnTo>
                <a:lnTo>
                  <a:pt x="322850" y="87630"/>
                </a:lnTo>
                <a:lnTo>
                  <a:pt x="322587" y="87630"/>
                </a:lnTo>
                <a:lnTo>
                  <a:pt x="322094" y="88900"/>
                </a:lnTo>
                <a:lnTo>
                  <a:pt x="327126" y="88900"/>
                </a:lnTo>
                <a:lnTo>
                  <a:pt x="326896" y="87630"/>
                </a:lnTo>
                <a:lnTo>
                  <a:pt x="323015" y="71120"/>
                </a:lnTo>
                <a:close/>
              </a:path>
              <a:path w="518795" h="544830">
                <a:moveTo>
                  <a:pt x="335414" y="86386"/>
                </a:moveTo>
                <a:lnTo>
                  <a:pt x="329621" y="86386"/>
                </a:lnTo>
                <a:lnTo>
                  <a:pt x="329363" y="87630"/>
                </a:lnTo>
                <a:lnTo>
                  <a:pt x="335350" y="87630"/>
                </a:lnTo>
                <a:lnTo>
                  <a:pt x="335414" y="86386"/>
                </a:lnTo>
                <a:close/>
              </a:path>
              <a:path w="518795" h="544830">
                <a:moveTo>
                  <a:pt x="320054" y="66040"/>
                </a:moveTo>
                <a:lnTo>
                  <a:pt x="320778" y="68580"/>
                </a:lnTo>
                <a:lnTo>
                  <a:pt x="321633" y="69850"/>
                </a:lnTo>
                <a:lnTo>
                  <a:pt x="323015" y="71120"/>
                </a:lnTo>
                <a:lnTo>
                  <a:pt x="328936" y="71120"/>
                </a:lnTo>
                <a:lnTo>
                  <a:pt x="329067" y="72390"/>
                </a:lnTo>
                <a:lnTo>
                  <a:pt x="329166" y="73660"/>
                </a:lnTo>
                <a:lnTo>
                  <a:pt x="329725" y="77470"/>
                </a:lnTo>
                <a:lnTo>
                  <a:pt x="329756" y="86386"/>
                </a:lnTo>
                <a:lnTo>
                  <a:pt x="335439" y="86386"/>
                </a:lnTo>
                <a:lnTo>
                  <a:pt x="336567" y="87630"/>
                </a:lnTo>
                <a:lnTo>
                  <a:pt x="337751" y="87630"/>
                </a:lnTo>
                <a:lnTo>
                  <a:pt x="339845" y="86386"/>
                </a:lnTo>
                <a:lnTo>
                  <a:pt x="340777" y="85090"/>
                </a:lnTo>
                <a:lnTo>
                  <a:pt x="340514" y="83820"/>
                </a:lnTo>
                <a:lnTo>
                  <a:pt x="333903" y="83820"/>
                </a:lnTo>
                <a:lnTo>
                  <a:pt x="333796" y="82550"/>
                </a:lnTo>
                <a:lnTo>
                  <a:pt x="333689" y="81280"/>
                </a:lnTo>
                <a:lnTo>
                  <a:pt x="333582" y="80010"/>
                </a:lnTo>
                <a:lnTo>
                  <a:pt x="333475" y="78740"/>
                </a:lnTo>
                <a:lnTo>
                  <a:pt x="330449" y="73660"/>
                </a:lnTo>
                <a:lnTo>
                  <a:pt x="329067" y="69850"/>
                </a:lnTo>
                <a:lnTo>
                  <a:pt x="329462" y="68580"/>
                </a:lnTo>
                <a:lnTo>
                  <a:pt x="321436" y="68580"/>
                </a:lnTo>
                <a:lnTo>
                  <a:pt x="320054" y="66040"/>
                </a:lnTo>
                <a:close/>
              </a:path>
              <a:path w="518795" h="544830">
                <a:moveTo>
                  <a:pt x="152264" y="85089"/>
                </a:moveTo>
                <a:lnTo>
                  <a:pt x="144337" y="85089"/>
                </a:lnTo>
                <a:lnTo>
                  <a:pt x="145075" y="86386"/>
                </a:lnTo>
                <a:lnTo>
                  <a:pt x="152700" y="86386"/>
                </a:lnTo>
                <a:lnTo>
                  <a:pt x="152264" y="85089"/>
                </a:lnTo>
                <a:close/>
              </a:path>
              <a:path w="518795" h="544830">
                <a:moveTo>
                  <a:pt x="156113" y="85089"/>
                </a:moveTo>
                <a:lnTo>
                  <a:pt x="154895" y="85089"/>
                </a:lnTo>
                <a:lnTo>
                  <a:pt x="153620" y="86386"/>
                </a:lnTo>
                <a:lnTo>
                  <a:pt x="156314" y="86386"/>
                </a:lnTo>
                <a:lnTo>
                  <a:pt x="156113" y="85089"/>
                </a:lnTo>
                <a:close/>
              </a:path>
              <a:path w="518795" h="544830">
                <a:moveTo>
                  <a:pt x="223479" y="46989"/>
                </a:moveTo>
                <a:lnTo>
                  <a:pt x="221045" y="46989"/>
                </a:lnTo>
                <a:lnTo>
                  <a:pt x="221505" y="48259"/>
                </a:lnTo>
                <a:lnTo>
                  <a:pt x="221505" y="49529"/>
                </a:lnTo>
                <a:lnTo>
                  <a:pt x="220255" y="53339"/>
                </a:lnTo>
                <a:lnTo>
                  <a:pt x="218512" y="57149"/>
                </a:lnTo>
                <a:lnTo>
                  <a:pt x="217311" y="58419"/>
                </a:lnTo>
                <a:lnTo>
                  <a:pt x="216012" y="59689"/>
                </a:lnTo>
                <a:lnTo>
                  <a:pt x="215058" y="60959"/>
                </a:lnTo>
                <a:lnTo>
                  <a:pt x="213874" y="62229"/>
                </a:lnTo>
                <a:lnTo>
                  <a:pt x="211966" y="63499"/>
                </a:lnTo>
                <a:lnTo>
                  <a:pt x="217097" y="63499"/>
                </a:lnTo>
                <a:lnTo>
                  <a:pt x="217163" y="64769"/>
                </a:lnTo>
                <a:lnTo>
                  <a:pt x="217229" y="66039"/>
                </a:lnTo>
                <a:lnTo>
                  <a:pt x="217328" y="67309"/>
                </a:lnTo>
                <a:lnTo>
                  <a:pt x="217426" y="74929"/>
                </a:lnTo>
                <a:lnTo>
                  <a:pt x="215946" y="81279"/>
                </a:lnTo>
                <a:lnTo>
                  <a:pt x="213709" y="83819"/>
                </a:lnTo>
                <a:lnTo>
                  <a:pt x="212558" y="85089"/>
                </a:lnTo>
                <a:lnTo>
                  <a:pt x="212088" y="86386"/>
                </a:lnTo>
                <a:lnTo>
                  <a:pt x="217972" y="86386"/>
                </a:lnTo>
                <a:lnTo>
                  <a:pt x="219926" y="80009"/>
                </a:lnTo>
                <a:lnTo>
                  <a:pt x="240797" y="80009"/>
                </a:lnTo>
                <a:lnTo>
                  <a:pt x="240123" y="78739"/>
                </a:lnTo>
                <a:lnTo>
                  <a:pt x="224301" y="78739"/>
                </a:lnTo>
                <a:lnTo>
                  <a:pt x="222294" y="74929"/>
                </a:lnTo>
                <a:lnTo>
                  <a:pt x="221012" y="72389"/>
                </a:lnTo>
                <a:lnTo>
                  <a:pt x="220091" y="69849"/>
                </a:lnTo>
                <a:lnTo>
                  <a:pt x="219367" y="67309"/>
                </a:lnTo>
                <a:lnTo>
                  <a:pt x="219416" y="63499"/>
                </a:lnTo>
                <a:lnTo>
                  <a:pt x="219499" y="62229"/>
                </a:lnTo>
                <a:lnTo>
                  <a:pt x="219860" y="60959"/>
                </a:lnTo>
                <a:lnTo>
                  <a:pt x="220123" y="60959"/>
                </a:lnTo>
                <a:lnTo>
                  <a:pt x="220420" y="59689"/>
                </a:lnTo>
                <a:lnTo>
                  <a:pt x="220716" y="59689"/>
                </a:lnTo>
                <a:lnTo>
                  <a:pt x="221045" y="58419"/>
                </a:lnTo>
                <a:lnTo>
                  <a:pt x="222130" y="57149"/>
                </a:lnTo>
                <a:lnTo>
                  <a:pt x="222788" y="55879"/>
                </a:lnTo>
                <a:lnTo>
                  <a:pt x="233281" y="55879"/>
                </a:lnTo>
                <a:lnTo>
                  <a:pt x="228577" y="54609"/>
                </a:lnTo>
                <a:lnTo>
                  <a:pt x="225452" y="52069"/>
                </a:lnTo>
                <a:lnTo>
                  <a:pt x="223479" y="46989"/>
                </a:lnTo>
                <a:close/>
              </a:path>
              <a:path w="518795" h="544830">
                <a:moveTo>
                  <a:pt x="363408" y="83820"/>
                </a:moveTo>
                <a:lnTo>
                  <a:pt x="362191" y="83820"/>
                </a:lnTo>
                <a:lnTo>
                  <a:pt x="359998" y="86386"/>
                </a:lnTo>
                <a:lnTo>
                  <a:pt x="366516" y="86386"/>
                </a:lnTo>
                <a:lnTo>
                  <a:pt x="364888" y="85090"/>
                </a:lnTo>
                <a:lnTo>
                  <a:pt x="364559" y="85090"/>
                </a:lnTo>
                <a:lnTo>
                  <a:pt x="363408" y="83820"/>
                </a:lnTo>
                <a:close/>
              </a:path>
              <a:path w="518795" h="544830">
                <a:moveTo>
                  <a:pt x="144896" y="80009"/>
                </a:moveTo>
                <a:lnTo>
                  <a:pt x="140488" y="82549"/>
                </a:lnTo>
                <a:lnTo>
                  <a:pt x="130916" y="85089"/>
                </a:lnTo>
                <a:lnTo>
                  <a:pt x="147955" y="85089"/>
                </a:lnTo>
                <a:lnTo>
                  <a:pt x="145981" y="83819"/>
                </a:lnTo>
                <a:lnTo>
                  <a:pt x="144534" y="82549"/>
                </a:lnTo>
                <a:lnTo>
                  <a:pt x="144896" y="80009"/>
                </a:lnTo>
                <a:close/>
              </a:path>
              <a:path w="518795" h="544830">
                <a:moveTo>
                  <a:pt x="151573" y="83819"/>
                </a:moveTo>
                <a:lnTo>
                  <a:pt x="148744" y="83819"/>
                </a:lnTo>
                <a:lnTo>
                  <a:pt x="147955" y="85089"/>
                </a:lnTo>
                <a:lnTo>
                  <a:pt x="152034" y="85089"/>
                </a:lnTo>
                <a:lnTo>
                  <a:pt x="151573" y="83819"/>
                </a:lnTo>
                <a:close/>
              </a:path>
              <a:path w="518795" h="544830">
                <a:moveTo>
                  <a:pt x="242886" y="71119"/>
                </a:moveTo>
                <a:lnTo>
                  <a:pt x="239531" y="71119"/>
                </a:lnTo>
                <a:lnTo>
                  <a:pt x="240287" y="72389"/>
                </a:lnTo>
                <a:lnTo>
                  <a:pt x="240485" y="72389"/>
                </a:lnTo>
                <a:lnTo>
                  <a:pt x="242064" y="73659"/>
                </a:lnTo>
                <a:lnTo>
                  <a:pt x="243873" y="74929"/>
                </a:lnTo>
                <a:lnTo>
                  <a:pt x="246122" y="76265"/>
                </a:lnTo>
                <a:lnTo>
                  <a:pt x="246322" y="76265"/>
                </a:lnTo>
                <a:lnTo>
                  <a:pt x="246603" y="77469"/>
                </a:lnTo>
                <a:lnTo>
                  <a:pt x="246998" y="78739"/>
                </a:lnTo>
                <a:lnTo>
                  <a:pt x="247106" y="82699"/>
                </a:lnTo>
                <a:lnTo>
                  <a:pt x="246932" y="83819"/>
                </a:lnTo>
                <a:lnTo>
                  <a:pt x="246702" y="85089"/>
                </a:lnTo>
                <a:lnTo>
                  <a:pt x="249892" y="85089"/>
                </a:lnTo>
                <a:lnTo>
                  <a:pt x="249614" y="82699"/>
                </a:lnTo>
                <a:lnTo>
                  <a:pt x="249596" y="82549"/>
                </a:lnTo>
                <a:lnTo>
                  <a:pt x="286733" y="82549"/>
                </a:lnTo>
                <a:lnTo>
                  <a:pt x="283806" y="81279"/>
                </a:lnTo>
                <a:lnTo>
                  <a:pt x="283181" y="80009"/>
                </a:lnTo>
                <a:lnTo>
                  <a:pt x="286536" y="77469"/>
                </a:lnTo>
                <a:lnTo>
                  <a:pt x="290187" y="74929"/>
                </a:lnTo>
                <a:lnTo>
                  <a:pt x="249859" y="74929"/>
                </a:lnTo>
                <a:lnTo>
                  <a:pt x="245715" y="73659"/>
                </a:lnTo>
                <a:lnTo>
                  <a:pt x="242886" y="71119"/>
                </a:lnTo>
                <a:close/>
              </a:path>
              <a:path w="518795" h="544830">
                <a:moveTo>
                  <a:pt x="118745" y="82549"/>
                </a:moveTo>
                <a:lnTo>
                  <a:pt x="115621" y="82549"/>
                </a:lnTo>
                <a:lnTo>
                  <a:pt x="117035" y="83819"/>
                </a:lnTo>
                <a:lnTo>
                  <a:pt x="118745" y="82549"/>
                </a:lnTo>
                <a:close/>
              </a:path>
              <a:path w="518795" h="544830">
                <a:moveTo>
                  <a:pt x="339988" y="82550"/>
                </a:moveTo>
                <a:lnTo>
                  <a:pt x="334297" y="82550"/>
                </a:lnTo>
                <a:lnTo>
                  <a:pt x="333903" y="83820"/>
                </a:lnTo>
                <a:lnTo>
                  <a:pt x="340350" y="83820"/>
                </a:lnTo>
                <a:lnTo>
                  <a:pt x="340030" y="82699"/>
                </a:lnTo>
                <a:lnTo>
                  <a:pt x="339988" y="82550"/>
                </a:lnTo>
                <a:close/>
              </a:path>
              <a:path w="518795" h="544830">
                <a:moveTo>
                  <a:pt x="344527" y="59690"/>
                </a:moveTo>
                <a:lnTo>
                  <a:pt x="351007" y="69850"/>
                </a:lnTo>
                <a:lnTo>
                  <a:pt x="351303" y="72390"/>
                </a:lnTo>
                <a:lnTo>
                  <a:pt x="351566" y="74930"/>
                </a:lnTo>
                <a:lnTo>
                  <a:pt x="350198" y="76008"/>
                </a:lnTo>
                <a:lnTo>
                  <a:pt x="349941" y="76265"/>
                </a:lnTo>
                <a:lnTo>
                  <a:pt x="349691" y="77470"/>
                </a:lnTo>
                <a:lnTo>
                  <a:pt x="348803" y="83820"/>
                </a:lnTo>
                <a:lnTo>
                  <a:pt x="356825" y="76265"/>
                </a:lnTo>
                <a:lnTo>
                  <a:pt x="357013" y="76265"/>
                </a:lnTo>
                <a:lnTo>
                  <a:pt x="354625" y="74930"/>
                </a:lnTo>
                <a:lnTo>
                  <a:pt x="357849" y="74930"/>
                </a:lnTo>
                <a:lnTo>
                  <a:pt x="358353" y="73660"/>
                </a:lnTo>
                <a:lnTo>
                  <a:pt x="353672" y="73660"/>
                </a:lnTo>
                <a:lnTo>
                  <a:pt x="351205" y="68580"/>
                </a:lnTo>
                <a:lnTo>
                  <a:pt x="348145" y="63500"/>
                </a:lnTo>
                <a:lnTo>
                  <a:pt x="344527" y="59690"/>
                </a:lnTo>
                <a:close/>
              </a:path>
              <a:path w="518795" h="544830">
                <a:moveTo>
                  <a:pt x="127298" y="82549"/>
                </a:moveTo>
                <a:lnTo>
                  <a:pt x="127067" y="82549"/>
                </a:lnTo>
                <a:lnTo>
                  <a:pt x="127083" y="82699"/>
                </a:lnTo>
                <a:lnTo>
                  <a:pt x="127298" y="82549"/>
                </a:lnTo>
                <a:close/>
              </a:path>
              <a:path w="518795" h="544830">
                <a:moveTo>
                  <a:pt x="105348" y="76008"/>
                </a:moveTo>
                <a:lnTo>
                  <a:pt x="102112" y="76008"/>
                </a:lnTo>
                <a:lnTo>
                  <a:pt x="101016" y="78739"/>
                </a:lnTo>
                <a:lnTo>
                  <a:pt x="103812" y="81279"/>
                </a:lnTo>
                <a:lnTo>
                  <a:pt x="106608" y="82549"/>
                </a:lnTo>
                <a:lnTo>
                  <a:pt x="109404" y="82549"/>
                </a:lnTo>
                <a:lnTo>
                  <a:pt x="111904" y="80009"/>
                </a:lnTo>
                <a:lnTo>
                  <a:pt x="114206" y="78739"/>
                </a:lnTo>
                <a:lnTo>
                  <a:pt x="116295" y="78739"/>
                </a:lnTo>
                <a:lnTo>
                  <a:pt x="116245" y="77469"/>
                </a:lnTo>
                <a:lnTo>
                  <a:pt x="107035" y="77469"/>
                </a:lnTo>
                <a:lnTo>
                  <a:pt x="105601" y="76265"/>
                </a:lnTo>
                <a:lnTo>
                  <a:pt x="105348" y="76008"/>
                </a:lnTo>
                <a:close/>
              </a:path>
              <a:path w="518795" h="544830">
                <a:moveTo>
                  <a:pt x="116295" y="78739"/>
                </a:moveTo>
                <a:lnTo>
                  <a:pt x="114206" y="78739"/>
                </a:lnTo>
                <a:lnTo>
                  <a:pt x="113252" y="80009"/>
                </a:lnTo>
                <a:lnTo>
                  <a:pt x="114206" y="82549"/>
                </a:lnTo>
                <a:lnTo>
                  <a:pt x="123054" y="82549"/>
                </a:lnTo>
                <a:lnTo>
                  <a:pt x="125719" y="81279"/>
                </a:lnTo>
                <a:lnTo>
                  <a:pt x="128285" y="80009"/>
                </a:lnTo>
                <a:lnTo>
                  <a:pt x="116344" y="80009"/>
                </a:lnTo>
                <a:lnTo>
                  <a:pt x="116295" y="78739"/>
                </a:lnTo>
                <a:close/>
              </a:path>
              <a:path w="518795" h="544830">
                <a:moveTo>
                  <a:pt x="127791" y="81279"/>
                </a:moveTo>
                <a:lnTo>
                  <a:pt x="127298" y="82549"/>
                </a:lnTo>
                <a:lnTo>
                  <a:pt x="127429" y="82549"/>
                </a:lnTo>
                <a:lnTo>
                  <a:pt x="127791" y="81279"/>
                </a:lnTo>
                <a:close/>
              </a:path>
              <a:path w="518795" h="544830">
                <a:moveTo>
                  <a:pt x="177855" y="62229"/>
                </a:moveTo>
                <a:lnTo>
                  <a:pt x="175322" y="64769"/>
                </a:lnTo>
                <a:lnTo>
                  <a:pt x="173711" y="67309"/>
                </a:lnTo>
                <a:lnTo>
                  <a:pt x="171244" y="72389"/>
                </a:lnTo>
                <a:lnTo>
                  <a:pt x="170191" y="74929"/>
                </a:lnTo>
                <a:lnTo>
                  <a:pt x="170487" y="77469"/>
                </a:lnTo>
                <a:lnTo>
                  <a:pt x="170750" y="80009"/>
                </a:lnTo>
                <a:lnTo>
                  <a:pt x="172888" y="82549"/>
                </a:lnTo>
                <a:lnTo>
                  <a:pt x="175421" y="81279"/>
                </a:lnTo>
                <a:lnTo>
                  <a:pt x="180355" y="81279"/>
                </a:lnTo>
                <a:lnTo>
                  <a:pt x="179697" y="80009"/>
                </a:lnTo>
                <a:lnTo>
                  <a:pt x="175849" y="80009"/>
                </a:lnTo>
                <a:lnTo>
                  <a:pt x="174697" y="78739"/>
                </a:lnTo>
                <a:lnTo>
                  <a:pt x="174040" y="77469"/>
                </a:lnTo>
                <a:lnTo>
                  <a:pt x="174105" y="73659"/>
                </a:lnTo>
                <a:lnTo>
                  <a:pt x="174171" y="72389"/>
                </a:lnTo>
                <a:lnTo>
                  <a:pt x="174237" y="71119"/>
                </a:lnTo>
                <a:lnTo>
                  <a:pt x="175520" y="66039"/>
                </a:lnTo>
                <a:lnTo>
                  <a:pt x="177855" y="62229"/>
                </a:lnTo>
                <a:close/>
              </a:path>
              <a:path w="518795" h="544830">
                <a:moveTo>
                  <a:pt x="180355" y="81279"/>
                </a:moveTo>
                <a:lnTo>
                  <a:pt x="175914" y="81279"/>
                </a:lnTo>
                <a:lnTo>
                  <a:pt x="176638" y="82549"/>
                </a:lnTo>
                <a:lnTo>
                  <a:pt x="181572" y="82549"/>
                </a:lnTo>
                <a:lnTo>
                  <a:pt x="180355" y="81279"/>
                </a:lnTo>
                <a:close/>
              </a:path>
              <a:path w="518795" h="544830">
                <a:moveTo>
                  <a:pt x="301650" y="81279"/>
                </a:moveTo>
                <a:lnTo>
                  <a:pt x="295647" y="81279"/>
                </a:lnTo>
                <a:lnTo>
                  <a:pt x="297391" y="82549"/>
                </a:lnTo>
                <a:lnTo>
                  <a:pt x="299759" y="82549"/>
                </a:lnTo>
                <a:lnTo>
                  <a:pt x="301650" y="81279"/>
                </a:lnTo>
                <a:close/>
              </a:path>
              <a:path w="518795" h="544830">
                <a:moveTo>
                  <a:pt x="337093" y="78740"/>
                </a:moveTo>
                <a:lnTo>
                  <a:pt x="336929" y="80010"/>
                </a:lnTo>
                <a:lnTo>
                  <a:pt x="336304" y="82550"/>
                </a:lnTo>
                <a:lnTo>
                  <a:pt x="343738" y="82550"/>
                </a:lnTo>
                <a:lnTo>
                  <a:pt x="344790" y="81280"/>
                </a:lnTo>
                <a:lnTo>
                  <a:pt x="337948" y="81280"/>
                </a:lnTo>
                <a:lnTo>
                  <a:pt x="337093" y="78740"/>
                </a:lnTo>
                <a:close/>
              </a:path>
              <a:path w="518795" h="544830">
                <a:moveTo>
                  <a:pt x="134138" y="76265"/>
                </a:moveTo>
                <a:lnTo>
                  <a:pt x="130028" y="77469"/>
                </a:lnTo>
                <a:lnTo>
                  <a:pt x="125489" y="80009"/>
                </a:lnTo>
                <a:lnTo>
                  <a:pt x="128285" y="80009"/>
                </a:lnTo>
                <a:lnTo>
                  <a:pt x="127791" y="81279"/>
                </a:lnTo>
                <a:lnTo>
                  <a:pt x="129436" y="80009"/>
                </a:lnTo>
                <a:lnTo>
                  <a:pt x="131705" y="77469"/>
                </a:lnTo>
                <a:lnTo>
                  <a:pt x="134138" y="76265"/>
                </a:lnTo>
                <a:close/>
              </a:path>
              <a:path w="518795" h="544830">
                <a:moveTo>
                  <a:pt x="338771" y="63500"/>
                </a:moveTo>
                <a:lnTo>
                  <a:pt x="341073" y="67310"/>
                </a:lnTo>
                <a:lnTo>
                  <a:pt x="342422" y="71120"/>
                </a:lnTo>
                <a:lnTo>
                  <a:pt x="342521" y="73660"/>
                </a:lnTo>
                <a:lnTo>
                  <a:pt x="342619" y="78740"/>
                </a:lnTo>
                <a:lnTo>
                  <a:pt x="340777" y="81280"/>
                </a:lnTo>
                <a:lnTo>
                  <a:pt x="344790" y="81280"/>
                </a:lnTo>
                <a:lnTo>
                  <a:pt x="345843" y="80010"/>
                </a:lnTo>
                <a:lnTo>
                  <a:pt x="346172" y="77470"/>
                </a:lnTo>
                <a:lnTo>
                  <a:pt x="346297" y="76265"/>
                </a:lnTo>
                <a:lnTo>
                  <a:pt x="346323" y="76008"/>
                </a:lnTo>
                <a:lnTo>
                  <a:pt x="346435" y="74930"/>
                </a:lnTo>
                <a:lnTo>
                  <a:pt x="345415" y="72390"/>
                </a:lnTo>
                <a:lnTo>
                  <a:pt x="342915" y="67310"/>
                </a:lnTo>
                <a:lnTo>
                  <a:pt x="341431" y="64922"/>
                </a:lnTo>
                <a:lnTo>
                  <a:pt x="341336" y="64770"/>
                </a:lnTo>
                <a:lnTo>
                  <a:pt x="338771" y="63500"/>
                </a:lnTo>
                <a:close/>
              </a:path>
              <a:path w="518795" h="544830">
                <a:moveTo>
                  <a:pt x="95983" y="68579"/>
                </a:moveTo>
                <a:lnTo>
                  <a:pt x="94207" y="71119"/>
                </a:lnTo>
                <a:lnTo>
                  <a:pt x="92431" y="72389"/>
                </a:lnTo>
                <a:lnTo>
                  <a:pt x="91148" y="74929"/>
                </a:lnTo>
                <a:lnTo>
                  <a:pt x="90701" y="76008"/>
                </a:lnTo>
                <a:lnTo>
                  <a:pt x="90128" y="77469"/>
                </a:lnTo>
                <a:lnTo>
                  <a:pt x="91542" y="80009"/>
                </a:lnTo>
                <a:lnTo>
                  <a:pt x="94042" y="78739"/>
                </a:lnTo>
                <a:lnTo>
                  <a:pt x="95424" y="78739"/>
                </a:lnTo>
                <a:lnTo>
                  <a:pt x="99503" y="77469"/>
                </a:lnTo>
                <a:lnTo>
                  <a:pt x="100522" y="77469"/>
                </a:lnTo>
                <a:lnTo>
                  <a:pt x="102112" y="76008"/>
                </a:lnTo>
                <a:lnTo>
                  <a:pt x="105348" y="76008"/>
                </a:lnTo>
                <a:lnTo>
                  <a:pt x="104371" y="74929"/>
                </a:lnTo>
                <a:lnTo>
                  <a:pt x="94930" y="74929"/>
                </a:lnTo>
                <a:lnTo>
                  <a:pt x="93055" y="72389"/>
                </a:lnTo>
                <a:lnTo>
                  <a:pt x="94766" y="71119"/>
                </a:lnTo>
                <a:lnTo>
                  <a:pt x="95983" y="68579"/>
                </a:lnTo>
                <a:close/>
              </a:path>
              <a:path w="518795" h="544830">
                <a:moveTo>
                  <a:pt x="179566" y="78739"/>
                </a:moveTo>
                <a:lnTo>
                  <a:pt x="178710" y="80009"/>
                </a:lnTo>
                <a:lnTo>
                  <a:pt x="179697" y="80009"/>
                </a:lnTo>
                <a:lnTo>
                  <a:pt x="179566" y="78739"/>
                </a:lnTo>
                <a:close/>
              </a:path>
              <a:path w="518795" h="544830">
                <a:moveTo>
                  <a:pt x="224992" y="55879"/>
                </a:moveTo>
                <a:lnTo>
                  <a:pt x="222788" y="55879"/>
                </a:lnTo>
                <a:lnTo>
                  <a:pt x="222985" y="57149"/>
                </a:lnTo>
                <a:lnTo>
                  <a:pt x="223215" y="58419"/>
                </a:lnTo>
                <a:lnTo>
                  <a:pt x="223413" y="58419"/>
                </a:lnTo>
                <a:lnTo>
                  <a:pt x="224992" y="64769"/>
                </a:lnTo>
                <a:lnTo>
                  <a:pt x="225781" y="69849"/>
                </a:lnTo>
                <a:lnTo>
                  <a:pt x="225748" y="74929"/>
                </a:lnTo>
                <a:lnTo>
                  <a:pt x="224498" y="78739"/>
                </a:lnTo>
                <a:lnTo>
                  <a:pt x="240123" y="78739"/>
                </a:lnTo>
                <a:lnTo>
                  <a:pt x="238681" y="76265"/>
                </a:lnTo>
                <a:lnTo>
                  <a:pt x="235326" y="76265"/>
                </a:lnTo>
                <a:lnTo>
                  <a:pt x="231110" y="72389"/>
                </a:lnTo>
                <a:lnTo>
                  <a:pt x="225781" y="62229"/>
                </a:lnTo>
                <a:lnTo>
                  <a:pt x="224992" y="55879"/>
                </a:lnTo>
                <a:close/>
              </a:path>
              <a:path w="518795" h="544830">
                <a:moveTo>
                  <a:pt x="123614" y="69849"/>
                </a:moveTo>
                <a:lnTo>
                  <a:pt x="119732" y="72389"/>
                </a:lnTo>
                <a:lnTo>
                  <a:pt x="115456" y="74929"/>
                </a:lnTo>
                <a:lnTo>
                  <a:pt x="108848" y="76265"/>
                </a:lnTo>
                <a:lnTo>
                  <a:pt x="109063" y="76265"/>
                </a:lnTo>
                <a:lnTo>
                  <a:pt x="107035" y="77469"/>
                </a:lnTo>
                <a:lnTo>
                  <a:pt x="116245" y="77469"/>
                </a:lnTo>
                <a:lnTo>
                  <a:pt x="117336" y="76008"/>
                </a:lnTo>
                <a:lnTo>
                  <a:pt x="119009" y="73659"/>
                </a:lnTo>
                <a:lnTo>
                  <a:pt x="121180" y="72389"/>
                </a:lnTo>
                <a:lnTo>
                  <a:pt x="123614" y="69849"/>
                </a:lnTo>
                <a:close/>
              </a:path>
              <a:path w="518795" h="544830">
                <a:moveTo>
                  <a:pt x="234926" y="55879"/>
                </a:moveTo>
                <a:lnTo>
                  <a:pt x="224992" y="55879"/>
                </a:lnTo>
                <a:lnTo>
                  <a:pt x="228347" y="58419"/>
                </a:lnTo>
                <a:lnTo>
                  <a:pt x="230880" y="60959"/>
                </a:lnTo>
                <a:lnTo>
                  <a:pt x="235222" y="67309"/>
                </a:lnTo>
                <a:lnTo>
                  <a:pt x="236176" y="71119"/>
                </a:lnTo>
                <a:lnTo>
                  <a:pt x="235289" y="76008"/>
                </a:lnTo>
                <a:lnTo>
                  <a:pt x="235243" y="76265"/>
                </a:lnTo>
                <a:lnTo>
                  <a:pt x="238658" y="76265"/>
                </a:lnTo>
                <a:lnTo>
                  <a:pt x="238051" y="73659"/>
                </a:lnTo>
                <a:lnTo>
                  <a:pt x="238379" y="72389"/>
                </a:lnTo>
                <a:lnTo>
                  <a:pt x="238478" y="71119"/>
                </a:lnTo>
                <a:lnTo>
                  <a:pt x="242886" y="71119"/>
                </a:lnTo>
                <a:lnTo>
                  <a:pt x="240814" y="68579"/>
                </a:lnTo>
                <a:lnTo>
                  <a:pt x="238643" y="66039"/>
                </a:lnTo>
                <a:lnTo>
                  <a:pt x="237031" y="63499"/>
                </a:lnTo>
                <a:lnTo>
                  <a:pt x="235814" y="58419"/>
                </a:lnTo>
                <a:lnTo>
                  <a:pt x="253872" y="58419"/>
                </a:lnTo>
                <a:lnTo>
                  <a:pt x="253039" y="57149"/>
                </a:lnTo>
                <a:lnTo>
                  <a:pt x="236702" y="57149"/>
                </a:lnTo>
                <a:lnTo>
                  <a:pt x="234926" y="55879"/>
                </a:lnTo>
                <a:close/>
              </a:path>
              <a:path w="518795" h="544830">
                <a:moveTo>
                  <a:pt x="305746" y="74929"/>
                </a:moveTo>
                <a:lnTo>
                  <a:pt x="302489" y="74929"/>
                </a:lnTo>
                <a:lnTo>
                  <a:pt x="303838" y="76265"/>
                </a:lnTo>
                <a:lnTo>
                  <a:pt x="303670" y="76265"/>
                </a:lnTo>
                <a:lnTo>
                  <a:pt x="305746" y="74929"/>
                </a:lnTo>
                <a:close/>
              </a:path>
              <a:path w="518795" h="544830">
                <a:moveTo>
                  <a:pt x="105029" y="72389"/>
                </a:moveTo>
                <a:lnTo>
                  <a:pt x="104009" y="73659"/>
                </a:lnTo>
                <a:lnTo>
                  <a:pt x="102299" y="73659"/>
                </a:lnTo>
                <a:lnTo>
                  <a:pt x="99371" y="74929"/>
                </a:lnTo>
                <a:lnTo>
                  <a:pt x="104371" y="74929"/>
                </a:lnTo>
                <a:lnTo>
                  <a:pt x="104338" y="73659"/>
                </a:lnTo>
                <a:lnTo>
                  <a:pt x="105029" y="72389"/>
                </a:lnTo>
                <a:close/>
              </a:path>
              <a:path w="518795" h="544830">
                <a:moveTo>
                  <a:pt x="253872" y="58419"/>
                </a:moveTo>
                <a:lnTo>
                  <a:pt x="235814" y="58419"/>
                </a:lnTo>
                <a:lnTo>
                  <a:pt x="236702" y="59689"/>
                </a:lnTo>
                <a:lnTo>
                  <a:pt x="237097" y="59689"/>
                </a:lnTo>
                <a:lnTo>
                  <a:pt x="237820" y="60959"/>
                </a:lnTo>
                <a:lnTo>
                  <a:pt x="238544" y="60959"/>
                </a:lnTo>
                <a:lnTo>
                  <a:pt x="239268" y="62229"/>
                </a:lnTo>
                <a:lnTo>
                  <a:pt x="243642" y="66039"/>
                </a:lnTo>
                <a:lnTo>
                  <a:pt x="247063" y="69849"/>
                </a:lnTo>
                <a:lnTo>
                  <a:pt x="249563" y="74929"/>
                </a:lnTo>
                <a:lnTo>
                  <a:pt x="290187" y="74929"/>
                </a:lnTo>
                <a:lnTo>
                  <a:pt x="288772" y="69849"/>
                </a:lnTo>
                <a:lnTo>
                  <a:pt x="254563" y="69849"/>
                </a:lnTo>
                <a:lnTo>
                  <a:pt x="254497" y="68579"/>
                </a:lnTo>
                <a:lnTo>
                  <a:pt x="254366" y="67309"/>
                </a:lnTo>
                <a:lnTo>
                  <a:pt x="254300" y="66039"/>
                </a:lnTo>
                <a:lnTo>
                  <a:pt x="254184" y="64922"/>
                </a:lnTo>
                <a:lnTo>
                  <a:pt x="254109" y="63499"/>
                </a:lnTo>
                <a:lnTo>
                  <a:pt x="253991" y="60959"/>
                </a:lnTo>
                <a:lnTo>
                  <a:pt x="253872" y="58419"/>
                </a:lnTo>
                <a:close/>
              </a:path>
              <a:path w="518795" h="544830">
                <a:moveTo>
                  <a:pt x="346632" y="53340"/>
                </a:moveTo>
                <a:lnTo>
                  <a:pt x="348705" y="55880"/>
                </a:lnTo>
                <a:lnTo>
                  <a:pt x="350612" y="58420"/>
                </a:lnTo>
                <a:lnTo>
                  <a:pt x="352356" y="62230"/>
                </a:lnTo>
                <a:lnTo>
                  <a:pt x="354297" y="66040"/>
                </a:lnTo>
                <a:lnTo>
                  <a:pt x="355941" y="69850"/>
                </a:lnTo>
                <a:lnTo>
                  <a:pt x="353672" y="73660"/>
                </a:lnTo>
                <a:lnTo>
                  <a:pt x="358353" y="73660"/>
                </a:lnTo>
                <a:lnTo>
                  <a:pt x="359362" y="71120"/>
                </a:lnTo>
                <a:lnTo>
                  <a:pt x="359362" y="69850"/>
                </a:lnTo>
                <a:lnTo>
                  <a:pt x="359165" y="68580"/>
                </a:lnTo>
                <a:lnTo>
                  <a:pt x="358342" y="68580"/>
                </a:lnTo>
                <a:lnTo>
                  <a:pt x="357487" y="67310"/>
                </a:lnTo>
                <a:lnTo>
                  <a:pt x="356961" y="67310"/>
                </a:lnTo>
                <a:lnTo>
                  <a:pt x="353244" y="62230"/>
                </a:lnTo>
                <a:lnTo>
                  <a:pt x="351599" y="55880"/>
                </a:lnTo>
                <a:lnTo>
                  <a:pt x="346632" y="53340"/>
                </a:lnTo>
                <a:close/>
              </a:path>
              <a:path w="518795" h="544830">
                <a:moveTo>
                  <a:pt x="328442" y="71120"/>
                </a:moveTo>
                <a:lnTo>
                  <a:pt x="323673" y="71120"/>
                </a:lnTo>
                <a:lnTo>
                  <a:pt x="325153" y="72390"/>
                </a:lnTo>
                <a:lnTo>
                  <a:pt x="327291" y="72390"/>
                </a:lnTo>
                <a:lnTo>
                  <a:pt x="328442" y="71120"/>
                </a:lnTo>
                <a:close/>
              </a:path>
              <a:path w="518795" h="544830">
                <a:moveTo>
                  <a:pt x="328738" y="71120"/>
                </a:moveTo>
                <a:lnTo>
                  <a:pt x="328442" y="71120"/>
                </a:lnTo>
                <a:lnTo>
                  <a:pt x="328936" y="72390"/>
                </a:lnTo>
                <a:lnTo>
                  <a:pt x="328738" y="71120"/>
                </a:lnTo>
                <a:close/>
              </a:path>
              <a:path w="518795" h="544830">
                <a:moveTo>
                  <a:pt x="304529" y="66039"/>
                </a:moveTo>
                <a:lnTo>
                  <a:pt x="302686" y="66039"/>
                </a:lnTo>
                <a:lnTo>
                  <a:pt x="303114" y="67309"/>
                </a:lnTo>
                <a:lnTo>
                  <a:pt x="303509" y="68579"/>
                </a:lnTo>
                <a:lnTo>
                  <a:pt x="302193" y="71119"/>
                </a:lnTo>
                <a:lnTo>
                  <a:pt x="306469" y="71119"/>
                </a:lnTo>
                <a:lnTo>
                  <a:pt x="307522" y="68579"/>
                </a:lnTo>
                <a:lnTo>
                  <a:pt x="305055" y="67309"/>
                </a:lnTo>
                <a:lnTo>
                  <a:pt x="304529" y="66039"/>
                </a:lnTo>
                <a:close/>
              </a:path>
              <a:path w="518795" h="544830">
                <a:moveTo>
                  <a:pt x="269299" y="49529"/>
                </a:moveTo>
                <a:lnTo>
                  <a:pt x="264300" y="49529"/>
                </a:lnTo>
                <a:lnTo>
                  <a:pt x="263115" y="50799"/>
                </a:lnTo>
                <a:lnTo>
                  <a:pt x="256043" y="50799"/>
                </a:lnTo>
                <a:lnTo>
                  <a:pt x="267260" y="67309"/>
                </a:lnTo>
                <a:lnTo>
                  <a:pt x="265977" y="68579"/>
                </a:lnTo>
                <a:lnTo>
                  <a:pt x="264596" y="69849"/>
                </a:lnTo>
                <a:lnTo>
                  <a:pt x="288213" y="69849"/>
                </a:lnTo>
                <a:lnTo>
                  <a:pt x="288180" y="68579"/>
                </a:lnTo>
                <a:lnTo>
                  <a:pt x="288049" y="68579"/>
                </a:lnTo>
                <a:lnTo>
                  <a:pt x="287950" y="66039"/>
                </a:lnTo>
                <a:lnTo>
                  <a:pt x="288153" y="64922"/>
                </a:lnTo>
                <a:lnTo>
                  <a:pt x="288180" y="64769"/>
                </a:lnTo>
                <a:lnTo>
                  <a:pt x="288772" y="63499"/>
                </a:lnTo>
                <a:lnTo>
                  <a:pt x="286766" y="63499"/>
                </a:lnTo>
                <a:lnTo>
                  <a:pt x="285779" y="62229"/>
                </a:lnTo>
                <a:lnTo>
                  <a:pt x="283970" y="59689"/>
                </a:lnTo>
                <a:lnTo>
                  <a:pt x="285253" y="59689"/>
                </a:lnTo>
                <a:lnTo>
                  <a:pt x="288312" y="58419"/>
                </a:lnTo>
                <a:lnTo>
                  <a:pt x="290351" y="57149"/>
                </a:lnTo>
                <a:lnTo>
                  <a:pt x="282161" y="57149"/>
                </a:lnTo>
                <a:lnTo>
                  <a:pt x="279694" y="55879"/>
                </a:lnTo>
                <a:lnTo>
                  <a:pt x="277556" y="54609"/>
                </a:lnTo>
                <a:lnTo>
                  <a:pt x="273806" y="50799"/>
                </a:lnTo>
                <a:lnTo>
                  <a:pt x="269299" y="49529"/>
                </a:lnTo>
                <a:close/>
              </a:path>
              <a:path w="518795" h="544830">
                <a:moveTo>
                  <a:pt x="327437" y="64922"/>
                </a:moveTo>
                <a:lnTo>
                  <a:pt x="324627" y="68580"/>
                </a:lnTo>
                <a:lnTo>
                  <a:pt x="329462" y="68580"/>
                </a:lnTo>
                <a:lnTo>
                  <a:pt x="329034" y="67310"/>
                </a:lnTo>
                <a:lnTo>
                  <a:pt x="328146" y="66040"/>
                </a:lnTo>
                <a:lnTo>
                  <a:pt x="327784" y="66040"/>
                </a:lnTo>
                <a:lnTo>
                  <a:pt x="327437" y="64922"/>
                </a:lnTo>
                <a:close/>
              </a:path>
              <a:path w="518795" h="544830">
                <a:moveTo>
                  <a:pt x="353145" y="50800"/>
                </a:moveTo>
                <a:lnTo>
                  <a:pt x="357158" y="55880"/>
                </a:lnTo>
                <a:lnTo>
                  <a:pt x="359263" y="60960"/>
                </a:lnTo>
                <a:lnTo>
                  <a:pt x="359185" y="63500"/>
                </a:lnTo>
                <a:lnTo>
                  <a:pt x="359066" y="67310"/>
                </a:lnTo>
                <a:lnTo>
                  <a:pt x="358342" y="68580"/>
                </a:lnTo>
                <a:lnTo>
                  <a:pt x="361994" y="68580"/>
                </a:lnTo>
                <a:lnTo>
                  <a:pt x="364263" y="67310"/>
                </a:lnTo>
                <a:lnTo>
                  <a:pt x="364757" y="66040"/>
                </a:lnTo>
                <a:lnTo>
                  <a:pt x="364380" y="64922"/>
                </a:lnTo>
                <a:lnTo>
                  <a:pt x="364329" y="64770"/>
                </a:lnTo>
                <a:lnTo>
                  <a:pt x="368803" y="64770"/>
                </a:lnTo>
                <a:lnTo>
                  <a:pt x="369395" y="63500"/>
                </a:lnTo>
                <a:lnTo>
                  <a:pt x="369345" y="62230"/>
                </a:lnTo>
                <a:lnTo>
                  <a:pt x="363540" y="62230"/>
                </a:lnTo>
                <a:lnTo>
                  <a:pt x="362520" y="60960"/>
                </a:lnTo>
                <a:lnTo>
                  <a:pt x="361632" y="59690"/>
                </a:lnTo>
                <a:lnTo>
                  <a:pt x="359000" y="57150"/>
                </a:lnTo>
                <a:lnTo>
                  <a:pt x="356435" y="53340"/>
                </a:lnTo>
                <a:lnTo>
                  <a:pt x="353145" y="50800"/>
                </a:lnTo>
                <a:close/>
              </a:path>
              <a:path w="518795" h="544830">
                <a:moveTo>
                  <a:pt x="307851" y="40639"/>
                </a:moveTo>
                <a:lnTo>
                  <a:pt x="304627" y="40639"/>
                </a:lnTo>
                <a:lnTo>
                  <a:pt x="306272" y="41909"/>
                </a:lnTo>
                <a:lnTo>
                  <a:pt x="306699" y="44449"/>
                </a:lnTo>
                <a:lnTo>
                  <a:pt x="305614" y="45719"/>
                </a:lnTo>
                <a:lnTo>
                  <a:pt x="305088" y="46989"/>
                </a:lnTo>
                <a:lnTo>
                  <a:pt x="305088" y="48259"/>
                </a:lnTo>
                <a:lnTo>
                  <a:pt x="305450" y="48259"/>
                </a:lnTo>
                <a:lnTo>
                  <a:pt x="305680" y="49529"/>
                </a:lnTo>
                <a:lnTo>
                  <a:pt x="306831" y="50799"/>
                </a:lnTo>
                <a:lnTo>
                  <a:pt x="306913" y="52069"/>
                </a:lnTo>
                <a:lnTo>
                  <a:pt x="306996" y="53339"/>
                </a:lnTo>
                <a:lnTo>
                  <a:pt x="305877" y="54609"/>
                </a:lnTo>
                <a:lnTo>
                  <a:pt x="305647" y="55879"/>
                </a:lnTo>
                <a:lnTo>
                  <a:pt x="305318" y="57149"/>
                </a:lnTo>
                <a:lnTo>
                  <a:pt x="306206" y="58419"/>
                </a:lnTo>
                <a:lnTo>
                  <a:pt x="306667" y="60959"/>
                </a:lnTo>
                <a:lnTo>
                  <a:pt x="305351" y="62229"/>
                </a:lnTo>
                <a:lnTo>
                  <a:pt x="305433" y="63499"/>
                </a:lnTo>
                <a:lnTo>
                  <a:pt x="305515" y="64769"/>
                </a:lnTo>
                <a:lnTo>
                  <a:pt x="304035" y="66039"/>
                </a:lnTo>
                <a:lnTo>
                  <a:pt x="304529" y="66039"/>
                </a:lnTo>
                <a:lnTo>
                  <a:pt x="305008" y="67309"/>
                </a:lnTo>
                <a:lnTo>
                  <a:pt x="307193" y="67309"/>
                </a:lnTo>
                <a:lnTo>
                  <a:pt x="307997" y="64922"/>
                </a:lnTo>
                <a:lnTo>
                  <a:pt x="308048" y="64769"/>
                </a:lnTo>
                <a:lnTo>
                  <a:pt x="306634" y="62229"/>
                </a:lnTo>
                <a:lnTo>
                  <a:pt x="309907" y="62229"/>
                </a:lnTo>
                <a:lnTo>
                  <a:pt x="310778" y="60959"/>
                </a:lnTo>
                <a:lnTo>
                  <a:pt x="310811" y="59689"/>
                </a:lnTo>
                <a:lnTo>
                  <a:pt x="310351" y="58419"/>
                </a:lnTo>
                <a:lnTo>
                  <a:pt x="309857" y="57149"/>
                </a:lnTo>
                <a:lnTo>
                  <a:pt x="308048" y="55879"/>
                </a:lnTo>
                <a:lnTo>
                  <a:pt x="309857" y="55879"/>
                </a:lnTo>
                <a:lnTo>
                  <a:pt x="310351" y="53339"/>
                </a:lnTo>
                <a:lnTo>
                  <a:pt x="307061" y="46989"/>
                </a:lnTo>
                <a:lnTo>
                  <a:pt x="309397" y="46989"/>
                </a:lnTo>
                <a:lnTo>
                  <a:pt x="309791" y="45973"/>
                </a:lnTo>
                <a:lnTo>
                  <a:pt x="309890" y="45719"/>
                </a:lnTo>
                <a:lnTo>
                  <a:pt x="309463" y="43179"/>
                </a:lnTo>
                <a:lnTo>
                  <a:pt x="307851" y="40639"/>
                </a:lnTo>
                <a:close/>
              </a:path>
              <a:path w="518795" h="544830">
                <a:moveTo>
                  <a:pt x="207887" y="54609"/>
                </a:moveTo>
                <a:lnTo>
                  <a:pt x="205420" y="54609"/>
                </a:lnTo>
                <a:lnTo>
                  <a:pt x="203808" y="57149"/>
                </a:lnTo>
                <a:lnTo>
                  <a:pt x="203019" y="60959"/>
                </a:lnTo>
                <a:lnTo>
                  <a:pt x="203118" y="62229"/>
                </a:lnTo>
                <a:lnTo>
                  <a:pt x="203216" y="63499"/>
                </a:lnTo>
                <a:lnTo>
                  <a:pt x="203414" y="64769"/>
                </a:lnTo>
                <a:lnTo>
                  <a:pt x="203545" y="64769"/>
                </a:lnTo>
                <a:lnTo>
                  <a:pt x="203644" y="66039"/>
                </a:lnTo>
                <a:lnTo>
                  <a:pt x="206802" y="66039"/>
                </a:lnTo>
                <a:lnTo>
                  <a:pt x="207887" y="64769"/>
                </a:lnTo>
                <a:lnTo>
                  <a:pt x="208677" y="63499"/>
                </a:lnTo>
                <a:lnTo>
                  <a:pt x="210913" y="63499"/>
                </a:lnTo>
                <a:lnTo>
                  <a:pt x="210848" y="59689"/>
                </a:lnTo>
                <a:lnTo>
                  <a:pt x="211012" y="58419"/>
                </a:lnTo>
                <a:lnTo>
                  <a:pt x="211440" y="55879"/>
                </a:lnTo>
                <a:lnTo>
                  <a:pt x="208249" y="55879"/>
                </a:lnTo>
                <a:lnTo>
                  <a:pt x="207887" y="54609"/>
                </a:lnTo>
                <a:close/>
              </a:path>
              <a:path w="518795" h="544830">
                <a:moveTo>
                  <a:pt x="217097" y="63499"/>
                </a:moveTo>
                <a:lnTo>
                  <a:pt x="208677" y="63499"/>
                </a:lnTo>
                <a:lnTo>
                  <a:pt x="208874" y="64769"/>
                </a:lnTo>
                <a:lnTo>
                  <a:pt x="209203" y="66039"/>
                </a:lnTo>
                <a:lnTo>
                  <a:pt x="211374" y="66039"/>
                </a:lnTo>
                <a:lnTo>
                  <a:pt x="212558" y="64769"/>
                </a:lnTo>
                <a:lnTo>
                  <a:pt x="215900" y="64769"/>
                </a:lnTo>
                <a:lnTo>
                  <a:pt x="217097" y="63499"/>
                </a:lnTo>
                <a:close/>
              </a:path>
              <a:path w="518795" h="544830">
                <a:moveTo>
                  <a:pt x="326337" y="60960"/>
                </a:moveTo>
                <a:lnTo>
                  <a:pt x="324791" y="60960"/>
                </a:lnTo>
                <a:lnTo>
                  <a:pt x="326666" y="62230"/>
                </a:lnTo>
                <a:lnTo>
                  <a:pt x="327554" y="64770"/>
                </a:lnTo>
                <a:lnTo>
                  <a:pt x="327916" y="64770"/>
                </a:lnTo>
                <a:lnTo>
                  <a:pt x="328475" y="66040"/>
                </a:lnTo>
                <a:lnTo>
                  <a:pt x="330613" y="66040"/>
                </a:lnTo>
                <a:lnTo>
                  <a:pt x="331600" y="63500"/>
                </a:lnTo>
                <a:lnTo>
                  <a:pt x="331863" y="62230"/>
                </a:lnTo>
                <a:lnTo>
                  <a:pt x="328475" y="62230"/>
                </a:lnTo>
                <a:lnTo>
                  <a:pt x="326337" y="60960"/>
                </a:lnTo>
                <a:close/>
              </a:path>
              <a:path w="518795" h="544830">
                <a:moveTo>
                  <a:pt x="368803" y="64770"/>
                </a:moveTo>
                <a:lnTo>
                  <a:pt x="364329" y="64770"/>
                </a:lnTo>
                <a:lnTo>
                  <a:pt x="364790" y="66040"/>
                </a:lnTo>
                <a:lnTo>
                  <a:pt x="366500" y="66040"/>
                </a:lnTo>
                <a:lnTo>
                  <a:pt x="368803" y="64770"/>
                </a:lnTo>
                <a:close/>
              </a:path>
              <a:path w="518795" h="544830">
                <a:moveTo>
                  <a:pt x="289365" y="62229"/>
                </a:moveTo>
                <a:lnTo>
                  <a:pt x="288016" y="62229"/>
                </a:lnTo>
                <a:lnTo>
                  <a:pt x="287588" y="63499"/>
                </a:lnTo>
                <a:lnTo>
                  <a:pt x="288772" y="63499"/>
                </a:lnTo>
                <a:lnTo>
                  <a:pt x="289365" y="62229"/>
                </a:lnTo>
                <a:close/>
              </a:path>
              <a:path w="518795" h="544830">
                <a:moveTo>
                  <a:pt x="309907" y="62229"/>
                </a:moveTo>
                <a:lnTo>
                  <a:pt x="306634" y="62229"/>
                </a:lnTo>
                <a:lnTo>
                  <a:pt x="307341" y="63499"/>
                </a:lnTo>
                <a:lnTo>
                  <a:pt x="309035" y="63499"/>
                </a:lnTo>
                <a:lnTo>
                  <a:pt x="309907" y="62229"/>
                </a:lnTo>
                <a:close/>
              </a:path>
              <a:path w="518795" h="544830">
                <a:moveTo>
                  <a:pt x="328870" y="55880"/>
                </a:moveTo>
                <a:lnTo>
                  <a:pt x="329396" y="57150"/>
                </a:lnTo>
                <a:lnTo>
                  <a:pt x="329955" y="58420"/>
                </a:lnTo>
                <a:lnTo>
                  <a:pt x="329232" y="59690"/>
                </a:lnTo>
                <a:lnTo>
                  <a:pt x="328475" y="62230"/>
                </a:lnTo>
                <a:lnTo>
                  <a:pt x="331863" y="62230"/>
                </a:lnTo>
                <a:lnTo>
                  <a:pt x="332126" y="60960"/>
                </a:lnTo>
                <a:lnTo>
                  <a:pt x="331468" y="59690"/>
                </a:lnTo>
                <a:lnTo>
                  <a:pt x="330745" y="58420"/>
                </a:lnTo>
                <a:lnTo>
                  <a:pt x="334034" y="58420"/>
                </a:lnTo>
                <a:lnTo>
                  <a:pt x="332455" y="57150"/>
                </a:lnTo>
                <a:lnTo>
                  <a:pt x="329857" y="57150"/>
                </a:lnTo>
                <a:lnTo>
                  <a:pt x="328870" y="55880"/>
                </a:lnTo>
                <a:close/>
              </a:path>
              <a:path w="518795" h="544830">
                <a:moveTo>
                  <a:pt x="350349" y="41910"/>
                </a:moveTo>
                <a:lnTo>
                  <a:pt x="350908" y="43180"/>
                </a:lnTo>
                <a:lnTo>
                  <a:pt x="350974" y="44450"/>
                </a:lnTo>
                <a:lnTo>
                  <a:pt x="349330" y="45720"/>
                </a:lnTo>
                <a:lnTo>
                  <a:pt x="352060" y="45720"/>
                </a:lnTo>
                <a:lnTo>
                  <a:pt x="355711" y="48260"/>
                </a:lnTo>
                <a:lnTo>
                  <a:pt x="358967" y="48260"/>
                </a:lnTo>
                <a:lnTo>
                  <a:pt x="360020" y="50800"/>
                </a:lnTo>
                <a:lnTo>
                  <a:pt x="361632" y="52070"/>
                </a:lnTo>
                <a:lnTo>
                  <a:pt x="362980" y="54610"/>
                </a:lnTo>
                <a:lnTo>
                  <a:pt x="364691" y="57150"/>
                </a:lnTo>
                <a:lnTo>
                  <a:pt x="365974" y="59690"/>
                </a:lnTo>
                <a:lnTo>
                  <a:pt x="364954" y="62230"/>
                </a:lnTo>
                <a:lnTo>
                  <a:pt x="369345" y="62230"/>
                </a:lnTo>
                <a:lnTo>
                  <a:pt x="359790" y="48260"/>
                </a:lnTo>
                <a:lnTo>
                  <a:pt x="361138" y="46990"/>
                </a:lnTo>
                <a:lnTo>
                  <a:pt x="362224" y="45720"/>
                </a:lnTo>
                <a:lnTo>
                  <a:pt x="362290" y="44450"/>
                </a:lnTo>
                <a:lnTo>
                  <a:pt x="356402" y="44450"/>
                </a:lnTo>
                <a:lnTo>
                  <a:pt x="353639" y="43180"/>
                </a:lnTo>
                <a:lnTo>
                  <a:pt x="351961" y="43180"/>
                </a:lnTo>
                <a:lnTo>
                  <a:pt x="350349" y="41910"/>
                </a:lnTo>
                <a:close/>
              </a:path>
              <a:path w="518795" h="544830">
                <a:moveTo>
                  <a:pt x="330745" y="58420"/>
                </a:moveTo>
                <a:lnTo>
                  <a:pt x="332192" y="60960"/>
                </a:lnTo>
                <a:lnTo>
                  <a:pt x="331633" y="59690"/>
                </a:lnTo>
                <a:lnTo>
                  <a:pt x="330745" y="58420"/>
                </a:lnTo>
                <a:close/>
              </a:path>
              <a:path w="518795" h="544830">
                <a:moveTo>
                  <a:pt x="333475" y="49530"/>
                </a:moveTo>
                <a:lnTo>
                  <a:pt x="335383" y="52070"/>
                </a:lnTo>
                <a:lnTo>
                  <a:pt x="336337" y="54610"/>
                </a:lnTo>
                <a:lnTo>
                  <a:pt x="336172" y="55880"/>
                </a:lnTo>
                <a:lnTo>
                  <a:pt x="334034" y="58420"/>
                </a:lnTo>
                <a:lnTo>
                  <a:pt x="330745" y="58420"/>
                </a:lnTo>
                <a:lnTo>
                  <a:pt x="331633" y="59690"/>
                </a:lnTo>
                <a:lnTo>
                  <a:pt x="332126" y="60960"/>
                </a:lnTo>
                <a:lnTo>
                  <a:pt x="336501" y="60960"/>
                </a:lnTo>
                <a:lnTo>
                  <a:pt x="338902" y="59690"/>
                </a:lnTo>
                <a:lnTo>
                  <a:pt x="340251" y="57150"/>
                </a:lnTo>
                <a:lnTo>
                  <a:pt x="338540" y="54610"/>
                </a:lnTo>
                <a:lnTo>
                  <a:pt x="342882" y="54610"/>
                </a:lnTo>
                <a:lnTo>
                  <a:pt x="344198" y="52070"/>
                </a:lnTo>
                <a:lnTo>
                  <a:pt x="337554" y="52070"/>
                </a:lnTo>
                <a:lnTo>
                  <a:pt x="335613" y="50800"/>
                </a:lnTo>
                <a:lnTo>
                  <a:pt x="333475" y="49530"/>
                </a:lnTo>
                <a:close/>
              </a:path>
              <a:path w="518795" h="544830">
                <a:moveTo>
                  <a:pt x="235814" y="46989"/>
                </a:moveTo>
                <a:lnTo>
                  <a:pt x="229103" y="46989"/>
                </a:lnTo>
                <a:lnTo>
                  <a:pt x="233939" y="49529"/>
                </a:lnTo>
                <a:lnTo>
                  <a:pt x="238248" y="53339"/>
                </a:lnTo>
                <a:lnTo>
                  <a:pt x="239235" y="54609"/>
                </a:lnTo>
                <a:lnTo>
                  <a:pt x="239794" y="55879"/>
                </a:lnTo>
                <a:lnTo>
                  <a:pt x="239860" y="57149"/>
                </a:lnTo>
                <a:lnTo>
                  <a:pt x="242392" y="57149"/>
                </a:lnTo>
                <a:lnTo>
                  <a:pt x="241932" y="55879"/>
                </a:lnTo>
                <a:lnTo>
                  <a:pt x="241340" y="53339"/>
                </a:lnTo>
                <a:lnTo>
                  <a:pt x="249432" y="53339"/>
                </a:lnTo>
                <a:lnTo>
                  <a:pt x="245550" y="50799"/>
                </a:lnTo>
                <a:lnTo>
                  <a:pt x="239728" y="50799"/>
                </a:lnTo>
                <a:lnTo>
                  <a:pt x="239169" y="49529"/>
                </a:lnTo>
                <a:lnTo>
                  <a:pt x="235814" y="46989"/>
                </a:lnTo>
                <a:close/>
              </a:path>
              <a:path w="518795" h="544830">
                <a:moveTo>
                  <a:pt x="249432" y="53339"/>
                </a:moveTo>
                <a:lnTo>
                  <a:pt x="243840" y="53339"/>
                </a:lnTo>
                <a:lnTo>
                  <a:pt x="245813" y="54609"/>
                </a:lnTo>
                <a:lnTo>
                  <a:pt x="246636" y="55879"/>
                </a:lnTo>
                <a:lnTo>
                  <a:pt x="247655" y="57149"/>
                </a:lnTo>
                <a:lnTo>
                  <a:pt x="253039" y="57149"/>
                </a:lnTo>
                <a:lnTo>
                  <a:pt x="251372" y="54609"/>
                </a:lnTo>
                <a:lnTo>
                  <a:pt x="249432" y="53339"/>
                </a:lnTo>
                <a:close/>
              </a:path>
              <a:path w="518795" h="544830">
                <a:moveTo>
                  <a:pt x="321896" y="0"/>
                </a:moveTo>
                <a:lnTo>
                  <a:pt x="307686" y="0"/>
                </a:lnTo>
                <a:lnTo>
                  <a:pt x="304693" y="1269"/>
                </a:lnTo>
                <a:lnTo>
                  <a:pt x="297095" y="2539"/>
                </a:lnTo>
                <a:lnTo>
                  <a:pt x="282901" y="17779"/>
                </a:lnTo>
                <a:lnTo>
                  <a:pt x="282778" y="21589"/>
                </a:lnTo>
                <a:lnTo>
                  <a:pt x="282654" y="25399"/>
                </a:lnTo>
                <a:lnTo>
                  <a:pt x="283411" y="30479"/>
                </a:lnTo>
                <a:lnTo>
                  <a:pt x="285055" y="34289"/>
                </a:lnTo>
                <a:lnTo>
                  <a:pt x="285492" y="36238"/>
                </a:lnTo>
                <a:lnTo>
                  <a:pt x="285615" y="36829"/>
                </a:lnTo>
                <a:lnTo>
                  <a:pt x="285944" y="36829"/>
                </a:lnTo>
                <a:lnTo>
                  <a:pt x="286799" y="39369"/>
                </a:lnTo>
                <a:lnTo>
                  <a:pt x="287194" y="40639"/>
                </a:lnTo>
                <a:lnTo>
                  <a:pt x="287786" y="43179"/>
                </a:lnTo>
                <a:lnTo>
                  <a:pt x="288312" y="44449"/>
                </a:lnTo>
                <a:lnTo>
                  <a:pt x="288707" y="46989"/>
                </a:lnTo>
                <a:lnTo>
                  <a:pt x="289036" y="48259"/>
                </a:lnTo>
                <a:lnTo>
                  <a:pt x="288937" y="50799"/>
                </a:lnTo>
                <a:lnTo>
                  <a:pt x="287786" y="54609"/>
                </a:lnTo>
                <a:lnTo>
                  <a:pt x="287029" y="54609"/>
                </a:lnTo>
                <a:lnTo>
                  <a:pt x="282161" y="57149"/>
                </a:lnTo>
                <a:lnTo>
                  <a:pt x="292161" y="50799"/>
                </a:lnTo>
                <a:lnTo>
                  <a:pt x="292522" y="48259"/>
                </a:lnTo>
                <a:lnTo>
                  <a:pt x="292413" y="46989"/>
                </a:lnTo>
                <a:lnTo>
                  <a:pt x="292303" y="45719"/>
                </a:lnTo>
                <a:lnTo>
                  <a:pt x="292193" y="44449"/>
                </a:lnTo>
                <a:lnTo>
                  <a:pt x="291305" y="41909"/>
                </a:lnTo>
                <a:lnTo>
                  <a:pt x="289726" y="38099"/>
                </a:lnTo>
                <a:lnTo>
                  <a:pt x="287062" y="30479"/>
                </a:lnTo>
                <a:lnTo>
                  <a:pt x="286141" y="27939"/>
                </a:lnTo>
                <a:lnTo>
                  <a:pt x="285450" y="21589"/>
                </a:lnTo>
                <a:lnTo>
                  <a:pt x="285549" y="20319"/>
                </a:lnTo>
                <a:lnTo>
                  <a:pt x="285648" y="19049"/>
                </a:lnTo>
                <a:lnTo>
                  <a:pt x="287325" y="12699"/>
                </a:lnTo>
                <a:lnTo>
                  <a:pt x="288937" y="11429"/>
                </a:lnTo>
                <a:lnTo>
                  <a:pt x="291404" y="8889"/>
                </a:lnTo>
                <a:lnTo>
                  <a:pt x="292950" y="7619"/>
                </a:lnTo>
                <a:lnTo>
                  <a:pt x="294792" y="7619"/>
                </a:lnTo>
                <a:lnTo>
                  <a:pt x="297160" y="6349"/>
                </a:lnTo>
                <a:lnTo>
                  <a:pt x="303015" y="3809"/>
                </a:lnTo>
                <a:lnTo>
                  <a:pt x="309397" y="2540"/>
                </a:lnTo>
                <a:lnTo>
                  <a:pt x="336186" y="2540"/>
                </a:lnTo>
                <a:lnTo>
                  <a:pt x="321896" y="0"/>
                </a:lnTo>
                <a:close/>
              </a:path>
              <a:path w="518795" h="544830">
                <a:moveTo>
                  <a:pt x="219170" y="38099"/>
                </a:moveTo>
                <a:lnTo>
                  <a:pt x="213841" y="38099"/>
                </a:lnTo>
                <a:lnTo>
                  <a:pt x="210223" y="41909"/>
                </a:lnTo>
                <a:lnTo>
                  <a:pt x="209334" y="45719"/>
                </a:lnTo>
                <a:lnTo>
                  <a:pt x="210847" y="50799"/>
                </a:lnTo>
                <a:lnTo>
                  <a:pt x="210190" y="52069"/>
                </a:lnTo>
                <a:lnTo>
                  <a:pt x="210025" y="53339"/>
                </a:lnTo>
                <a:lnTo>
                  <a:pt x="209696" y="53339"/>
                </a:lnTo>
                <a:lnTo>
                  <a:pt x="209269" y="55879"/>
                </a:lnTo>
                <a:lnTo>
                  <a:pt x="211637" y="55879"/>
                </a:lnTo>
                <a:lnTo>
                  <a:pt x="211900" y="54609"/>
                </a:lnTo>
                <a:lnTo>
                  <a:pt x="212492" y="53339"/>
                </a:lnTo>
                <a:lnTo>
                  <a:pt x="213150" y="52069"/>
                </a:lnTo>
                <a:lnTo>
                  <a:pt x="213347" y="50799"/>
                </a:lnTo>
                <a:lnTo>
                  <a:pt x="213545" y="50799"/>
                </a:lnTo>
                <a:lnTo>
                  <a:pt x="215058" y="49529"/>
                </a:lnTo>
                <a:lnTo>
                  <a:pt x="216999" y="48259"/>
                </a:lnTo>
                <a:lnTo>
                  <a:pt x="219268" y="46989"/>
                </a:lnTo>
                <a:lnTo>
                  <a:pt x="235814" y="46989"/>
                </a:lnTo>
                <a:lnTo>
                  <a:pt x="234301" y="45973"/>
                </a:lnTo>
                <a:lnTo>
                  <a:pt x="212982" y="45973"/>
                </a:lnTo>
                <a:lnTo>
                  <a:pt x="213742" y="43179"/>
                </a:lnTo>
                <a:lnTo>
                  <a:pt x="214071" y="43179"/>
                </a:lnTo>
                <a:lnTo>
                  <a:pt x="214329" y="42275"/>
                </a:lnTo>
                <a:lnTo>
                  <a:pt x="214433" y="41909"/>
                </a:lnTo>
                <a:lnTo>
                  <a:pt x="215716" y="40639"/>
                </a:lnTo>
                <a:lnTo>
                  <a:pt x="216900" y="39369"/>
                </a:lnTo>
                <a:lnTo>
                  <a:pt x="219170" y="38099"/>
                </a:lnTo>
                <a:close/>
              </a:path>
              <a:path w="518795" h="544830">
                <a:moveTo>
                  <a:pt x="342882" y="54610"/>
                </a:moveTo>
                <a:lnTo>
                  <a:pt x="338540" y="54610"/>
                </a:lnTo>
                <a:lnTo>
                  <a:pt x="340547" y="55880"/>
                </a:lnTo>
                <a:lnTo>
                  <a:pt x="342882" y="54610"/>
                </a:lnTo>
                <a:close/>
              </a:path>
              <a:path w="518795" h="544830">
                <a:moveTo>
                  <a:pt x="207630" y="36238"/>
                </a:moveTo>
                <a:lnTo>
                  <a:pt x="204927" y="39369"/>
                </a:lnTo>
                <a:lnTo>
                  <a:pt x="203775" y="41909"/>
                </a:lnTo>
                <a:lnTo>
                  <a:pt x="201966" y="43179"/>
                </a:lnTo>
                <a:lnTo>
                  <a:pt x="202065" y="44449"/>
                </a:lnTo>
                <a:lnTo>
                  <a:pt x="202164" y="45719"/>
                </a:lnTo>
                <a:lnTo>
                  <a:pt x="204729" y="45719"/>
                </a:lnTo>
                <a:lnTo>
                  <a:pt x="204039" y="46989"/>
                </a:lnTo>
                <a:lnTo>
                  <a:pt x="203907" y="48259"/>
                </a:lnTo>
                <a:lnTo>
                  <a:pt x="203578" y="48259"/>
                </a:lnTo>
                <a:lnTo>
                  <a:pt x="203381" y="49529"/>
                </a:lnTo>
                <a:lnTo>
                  <a:pt x="203249" y="50799"/>
                </a:lnTo>
                <a:lnTo>
                  <a:pt x="203150" y="52069"/>
                </a:lnTo>
                <a:lnTo>
                  <a:pt x="203512" y="53339"/>
                </a:lnTo>
                <a:lnTo>
                  <a:pt x="203808" y="54609"/>
                </a:lnTo>
                <a:lnTo>
                  <a:pt x="206999" y="54609"/>
                </a:lnTo>
                <a:lnTo>
                  <a:pt x="206999" y="53339"/>
                </a:lnTo>
                <a:lnTo>
                  <a:pt x="207723" y="49529"/>
                </a:lnTo>
                <a:lnTo>
                  <a:pt x="208446" y="48259"/>
                </a:lnTo>
                <a:lnTo>
                  <a:pt x="206867" y="46989"/>
                </a:lnTo>
                <a:lnTo>
                  <a:pt x="206209" y="44449"/>
                </a:lnTo>
                <a:lnTo>
                  <a:pt x="206769" y="43179"/>
                </a:lnTo>
                <a:lnTo>
                  <a:pt x="207953" y="41909"/>
                </a:lnTo>
                <a:lnTo>
                  <a:pt x="208479" y="40639"/>
                </a:lnTo>
                <a:lnTo>
                  <a:pt x="207690" y="40639"/>
                </a:lnTo>
                <a:lnTo>
                  <a:pt x="207065" y="39369"/>
                </a:lnTo>
                <a:lnTo>
                  <a:pt x="207098" y="38099"/>
                </a:lnTo>
                <a:lnTo>
                  <a:pt x="207492" y="36829"/>
                </a:lnTo>
                <a:lnTo>
                  <a:pt x="207630" y="36238"/>
                </a:lnTo>
                <a:close/>
              </a:path>
              <a:path w="518795" h="544830">
                <a:moveTo>
                  <a:pt x="336567" y="41910"/>
                </a:moveTo>
                <a:lnTo>
                  <a:pt x="337784" y="43180"/>
                </a:lnTo>
                <a:lnTo>
                  <a:pt x="339725" y="44450"/>
                </a:lnTo>
                <a:lnTo>
                  <a:pt x="340876" y="45720"/>
                </a:lnTo>
                <a:lnTo>
                  <a:pt x="341961" y="48260"/>
                </a:lnTo>
                <a:lnTo>
                  <a:pt x="341863" y="49530"/>
                </a:lnTo>
                <a:lnTo>
                  <a:pt x="341764" y="50800"/>
                </a:lnTo>
                <a:lnTo>
                  <a:pt x="337554" y="52070"/>
                </a:lnTo>
                <a:lnTo>
                  <a:pt x="344198" y="52070"/>
                </a:lnTo>
                <a:lnTo>
                  <a:pt x="344856" y="50800"/>
                </a:lnTo>
                <a:lnTo>
                  <a:pt x="344461" y="48260"/>
                </a:lnTo>
                <a:lnTo>
                  <a:pt x="342915" y="46990"/>
                </a:lnTo>
                <a:lnTo>
                  <a:pt x="351994" y="46990"/>
                </a:lnTo>
                <a:lnTo>
                  <a:pt x="352060" y="45720"/>
                </a:lnTo>
                <a:lnTo>
                  <a:pt x="347915" y="45720"/>
                </a:lnTo>
                <a:lnTo>
                  <a:pt x="343211" y="44450"/>
                </a:lnTo>
                <a:lnTo>
                  <a:pt x="339790" y="43180"/>
                </a:lnTo>
                <a:lnTo>
                  <a:pt x="336567" y="41910"/>
                </a:lnTo>
                <a:close/>
              </a:path>
              <a:path w="518795" h="544830">
                <a:moveTo>
                  <a:pt x="244333" y="49529"/>
                </a:moveTo>
                <a:lnTo>
                  <a:pt x="242721" y="50799"/>
                </a:lnTo>
                <a:lnTo>
                  <a:pt x="245550" y="50799"/>
                </a:lnTo>
                <a:lnTo>
                  <a:pt x="244333" y="49529"/>
                </a:lnTo>
                <a:close/>
              </a:path>
              <a:path w="518795" h="544830">
                <a:moveTo>
                  <a:pt x="252162" y="34289"/>
                </a:moveTo>
                <a:lnTo>
                  <a:pt x="248872" y="34289"/>
                </a:lnTo>
                <a:lnTo>
                  <a:pt x="252030" y="36829"/>
                </a:lnTo>
                <a:lnTo>
                  <a:pt x="253478" y="39369"/>
                </a:lnTo>
                <a:lnTo>
                  <a:pt x="253423" y="40639"/>
                </a:lnTo>
                <a:lnTo>
                  <a:pt x="253313" y="43179"/>
                </a:lnTo>
                <a:lnTo>
                  <a:pt x="253182" y="44449"/>
                </a:lnTo>
                <a:lnTo>
                  <a:pt x="252557" y="46989"/>
                </a:lnTo>
                <a:lnTo>
                  <a:pt x="253576" y="48259"/>
                </a:lnTo>
                <a:lnTo>
                  <a:pt x="254728" y="49529"/>
                </a:lnTo>
                <a:lnTo>
                  <a:pt x="254991" y="49529"/>
                </a:lnTo>
                <a:lnTo>
                  <a:pt x="255912" y="50799"/>
                </a:lnTo>
                <a:lnTo>
                  <a:pt x="260681" y="50799"/>
                </a:lnTo>
                <a:lnTo>
                  <a:pt x="259695" y="49529"/>
                </a:lnTo>
                <a:lnTo>
                  <a:pt x="258741" y="48259"/>
                </a:lnTo>
                <a:lnTo>
                  <a:pt x="256076" y="46989"/>
                </a:lnTo>
                <a:lnTo>
                  <a:pt x="256076" y="38099"/>
                </a:lnTo>
                <a:lnTo>
                  <a:pt x="255714" y="38099"/>
                </a:lnTo>
                <a:lnTo>
                  <a:pt x="252162" y="34289"/>
                </a:lnTo>
                <a:close/>
              </a:path>
              <a:path w="518795" h="544830">
                <a:moveTo>
                  <a:pt x="309397" y="46989"/>
                </a:moveTo>
                <a:lnTo>
                  <a:pt x="307686" y="46989"/>
                </a:lnTo>
                <a:lnTo>
                  <a:pt x="308278" y="48259"/>
                </a:lnTo>
                <a:lnTo>
                  <a:pt x="308903" y="48259"/>
                </a:lnTo>
                <a:lnTo>
                  <a:pt x="309397" y="46989"/>
                </a:lnTo>
                <a:close/>
              </a:path>
              <a:path w="518795" h="544830">
                <a:moveTo>
                  <a:pt x="360653" y="42275"/>
                </a:moveTo>
                <a:lnTo>
                  <a:pt x="359921" y="44450"/>
                </a:lnTo>
                <a:lnTo>
                  <a:pt x="362290" y="44450"/>
                </a:lnTo>
                <a:lnTo>
                  <a:pt x="363704" y="45720"/>
                </a:lnTo>
                <a:lnTo>
                  <a:pt x="365184" y="46990"/>
                </a:lnTo>
                <a:lnTo>
                  <a:pt x="368507" y="46990"/>
                </a:lnTo>
                <a:lnTo>
                  <a:pt x="370414" y="45720"/>
                </a:lnTo>
                <a:lnTo>
                  <a:pt x="371368" y="43180"/>
                </a:lnTo>
                <a:lnTo>
                  <a:pt x="361895" y="43180"/>
                </a:lnTo>
                <a:lnTo>
                  <a:pt x="360653" y="42275"/>
                </a:lnTo>
                <a:close/>
              </a:path>
              <a:path w="518795" h="544830">
                <a:moveTo>
                  <a:pt x="227525" y="38099"/>
                </a:moveTo>
                <a:lnTo>
                  <a:pt x="222459" y="38099"/>
                </a:lnTo>
                <a:lnTo>
                  <a:pt x="223972" y="39369"/>
                </a:lnTo>
                <a:lnTo>
                  <a:pt x="224433" y="39369"/>
                </a:lnTo>
                <a:lnTo>
                  <a:pt x="224794" y="40639"/>
                </a:lnTo>
                <a:lnTo>
                  <a:pt x="224761" y="41909"/>
                </a:lnTo>
                <a:lnTo>
                  <a:pt x="224169" y="43179"/>
                </a:lnTo>
                <a:lnTo>
                  <a:pt x="215913" y="43179"/>
                </a:lnTo>
                <a:lnTo>
                  <a:pt x="212982" y="45973"/>
                </a:lnTo>
                <a:lnTo>
                  <a:pt x="234301" y="45973"/>
                </a:lnTo>
                <a:lnTo>
                  <a:pt x="232031" y="44449"/>
                </a:lnTo>
                <a:lnTo>
                  <a:pt x="227788" y="44449"/>
                </a:lnTo>
                <a:lnTo>
                  <a:pt x="227952" y="43179"/>
                </a:lnTo>
                <a:lnTo>
                  <a:pt x="228069" y="42275"/>
                </a:lnTo>
                <a:lnTo>
                  <a:pt x="228117" y="41909"/>
                </a:lnTo>
                <a:lnTo>
                  <a:pt x="228380" y="40639"/>
                </a:lnTo>
                <a:lnTo>
                  <a:pt x="227525" y="38099"/>
                </a:lnTo>
                <a:close/>
              </a:path>
              <a:path w="518795" h="544830">
                <a:moveTo>
                  <a:pt x="359033" y="30480"/>
                </a:moveTo>
                <a:lnTo>
                  <a:pt x="357553" y="30480"/>
                </a:lnTo>
                <a:lnTo>
                  <a:pt x="358869" y="31750"/>
                </a:lnTo>
                <a:lnTo>
                  <a:pt x="359790" y="33020"/>
                </a:lnTo>
                <a:lnTo>
                  <a:pt x="362816" y="34290"/>
                </a:lnTo>
                <a:lnTo>
                  <a:pt x="364921" y="35560"/>
                </a:lnTo>
                <a:lnTo>
                  <a:pt x="366697" y="36830"/>
                </a:lnTo>
                <a:lnTo>
                  <a:pt x="367816" y="38100"/>
                </a:lnTo>
                <a:lnTo>
                  <a:pt x="369197" y="39370"/>
                </a:lnTo>
                <a:lnTo>
                  <a:pt x="368474" y="41910"/>
                </a:lnTo>
                <a:lnTo>
                  <a:pt x="367290" y="43180"/>
                </a:lnTo>
                <a:lnTo>
                  <a:pt x="371368" y="43180"/>
                </a:lnTo>
                <a:lnTo>
                  <a:pt x="370217" y="41910"/>
                </a:lnTo>
                <a:lnTo>
                  <a:pt x="369757" y="40640"/>
                </a:lnTo>
                <a:lnTo>
                  <a:pt x="374691" y="40640"/>
                </a:lnTo>
                <a:lnTo>
                  <a:pt x="374691" y="39370"/>
                </a:lnTo>
                <a:lnTo>
                  <a:pt x="372816" y="36830"/>
                </a:lnTo>
                <a:lnTo>
                  <a:pt x="368770" y="34290"/>
                </a:lnTo>
                <a:lnTo>
                  <a:pt x="366434" y="34290"/>
                </a:lnTo>
                <a:lnTo>
                  <a:pt x="362915" y="33020"/>
                </a:lnTo>
                <a:lnTo>
                  <a:pt x="361632" y="31750"/>
                </a:lnTo>
                <a:lnTo>
                  <a:pt x="359033" y="30480"/>
                </a:lnTo>
                <a:close/>
              </a:path>
              <a:path w="518795" h="544830">
                <a:moveTo>
                  <a:pt x="360777" y="41910"/>
                </a:moveTo>
                <a:lnTo>
                  <a:pt x="360152" y="41910"/>
                </a:lnTo>
                <a:lnTo>
                  <a:pt x="360653" y="42275"/>
                </a:lnTo>
                <a:lnTo>
                  <a:pt x="360777" y="41910"/>
                </a:lnTo>
                <a:close/>
              </a:path>
              <a:path w="518795" h="544830">
                <a:moveTo>
                  <a:pt x="306469" y="34289"/>
                </a:moveTo>
                <a:lnTo>
                  <a:pt x="307423" y="35559"/>
                </a:lnTo>
                <a:lnTo>
                  <a:pt x="308213" y="36829"/>
                </a:lnTo>
                <a:lnTo>
                  <a:pt x="308015" y="38099"/>
                </a:lnTo>
                <a:lnTo>
                  <a:pt x="307785" y="39369"/>
                </a:lnTo>
                <a:lnTo>
                  <a:pt x="306042" y="40639"/>
                </a:lnTo>
                <a:lnTo>
                  <a:pt x="307851" y="40639"/>
                </a:lnTo>
                <a:lnTo>
                  <a:pt x="309199" y="41909"/>
                </a:lnTo>
                <a:lnTo>
                  <a:pt x="309824" y="41909"/>
                </a:lnTo>
                <a:lnTo>
                  <a:pt x="309759" y="40639"/>
                </a:lnTo>
                <a:lnTo>
                  <a:pt x="309693" y="39369"/>
                </a:lnTo>
                <a:lnTo>
                  <a:pt x="309627" y="38099"/>
                </a:lnTo>
                <a:lnTo>
                  <a:pt x="308443" y="35559"/>
                </a:lnTo>
                <a:lnTo>
                  <a:pt x="306469" y="34289"/>
                </a:lnTo>
                <a:close/>
              </a:path>
              <a:path w="518795" h="544830">
                <a:moveTo>
                  <a:pt x="374691" y="40640"/>
                </a:moveTo>
                <a:lnTo>
                  <a:pt x="371335" y="40640"/>
                </a:lnTo>
                <a:lnTo>
                  <a:pt x="372421" y="41910"/>
                </a:lnTo>
                <a:lnTo>
                  <a:pt x="374691" y="41910"/>
                </a:lnTo>
                <a:lnTo>
                  <a:pt x="374691" y="40640"/>
                </a:lnTo>
                <a:close/>
              </a:path>
              <a:path w="518795" h="544830">
                <a:moveTo>
                  <a:pt x="231176" y="35559"/>
                </a:moveTo>
                <a:lnTo>
                  <a:pt x="217393" y="35559"/>
                </a:lnTo>
                <a:lnTo>
                  <a:pt x="217253" y="36238"/>
                </a:lnTo>
                <a:lnTo>
                  <a:pt x="217130" y="36829"/>
                </a:lnTo>
                <a:lnTo>
                  <a:pt x="215617" y="36829"/>
                </a:lnTo>
                <a:lnTo>
                  <a:pt x="215255" y="38099"/>
                </a:lnTo>
                <a:lnTo>
                  <a:pt x="229399" y="38099"/>
                </a:lnTo>
                <a:lnTo>
                  <a:pt x="230321" y="36829"/>
                </a:lnTo>
                <a:lnTo>
                  <a:pt x="231176" y="35559"/>
                </a:lnTo>
                <a:close/>
              </a:path>
              <a:path w="518795" h="544830">
                <a:moveTo>
                  <a:pt x="208216" y="35559"/>
                </a:moveTo>
                <a:lnTo>
                  <a:pt x="207788" y="35559"/>
                </a:lnTo>
                <a:lnTo>
                  <a:pt x="207630" y="36238"/>
                </a:lnTo>
                <a:lnTo>
                  <a:pt x="208216" y="35559"/>
                </a:lnTo>
                <a:close/>
              </a:path>
              <a:path w="518795" h="544830">
                <a:moveTo>
                  <a:pt x="250451" y="29209"/>
                </a:moveTo>
                <a:lnTo>
                  <a:pt x="219104" y="29209"/>
                </a:lnTo>
                <a:lnTo>
                  <a:pt x="217295" y="30479"/>
                </a:lnTo>
                <a:lnTo>
                  <a:pt x="216768" y="31749"/>
                </a:lnTo>
                <a:lnTo>
                  <a:pt x="217360" y="34289"/>
                </a:lnTo>
                <a:lnTo>
                  <a:pt x="217689" y="35559"/>
                </a:lnTo>
                <a:lnTo>
                  <a:pt x="231834" y="35559"/>
                </a:lnTo>
                <a:lnTo>
                  <a:pt x="232491" y="34289"/>
                </a:lnTo>
                <a:lnTo>
                  <a:pt x="252162" y="34289"/>
                </a:lnTo>
                <a:lnTo>
                  <a:pt x="250978" y="33019"/>
                </a:lnTo>
                <a:lnTo>
                  <a:pt x="250912" y="30479"/>
                </a:lnTo>
                <a:lnTo>
                  <a:pt x="250451" y="29209"/>
                </a:lnTo>
                <a:close/>
              </a:path>
              <a:path w="518795" h="544830">
                <a:moveTo>
                  <a:pt x="243149" y="34289"/>
                </a:moveTo>
                <a:lnTo>
                  <a:pt x="236406" y="34289"/>
                </a:lnTo>
                <a:lnTo>
                  <a:pt x="239597" y="35559"/>
                </a:lnTo>
                <a:lnTo>
                  <a:pt x="241471" y="35559"/>
                </a:lnTo>
                <a:lnTo>
                  <a:pt x="243149" y="34289"/>
                </a:lnTo>
                <a:close/>
              </a:path>
              <a:path w="518795" h="544830">
                <a:moveTo>
                  <a:pt x="248872" y="34289"/>
                </a:moveTo>
                <a:lnTo>
                  <a:pt x="244136" y="34289"/>
                </a:lnTo>
                <a:lnTo>
                  <a:pt x="244958" y="35559"/>
                </a:lnTo>
                <a:lnTo>
                  <a:pt x="248642" y="35559"/>
                </a:lnTo>
                <a:lnTo>
                  <a:pt x="248872" y="34289"/>
                </a:lnTo>
                <a:close/>
              </a:path>
              <a:path w="518795" h="544830">
                <a:moveTo>
                  <a:pt x="356204" y="29210"/>
                </a:moveTo>
                <a:lnTo>
                  <a:pt x="356204" y="30480"/>
                </a:lnTo>
                <a:lnTo>
                  <a:pt x="357652" y="30480"/>
                </a:lnTo>
                <a:lnTo>
                  <a:pt x="356204" y="29210"/>
                </a:lnTo>
                <a:close/>
              </a:path>
              <a:path w="518795" h="544830">
                <a:moveTo>
                  <a:pt x="223643" y="27939"/>
                </a:moveTo>
                <a:lnTo>
                  <a:pt x="221077" y="29209"/>
                </a:lnTo>
                <a:lnTo>
                  <a:pt x="226011" y="29209"/>
                </a:lnTo>
                <a:lnTo>
                  <a:pt x="223643" y="27939"/>
                </a:lnTo>
                <a:close/>
              </a:path>
              <a:path w="518795" h="544830">
                <a:moveTo>
                  <a:pt x="245090" y="26669"/>
                </a:moveTo>
                <a:lnTo>
                  <a:pt x="241110" y="26669"/>
                </a:lnTo>
                <a:lnTo>
                  <a:pt x="240353" y="27939"/>
                </a:lnTo>
                <a:lnTo>
                  <a:pt x="226275" y="27939"/>
                </a:lnTo>
                <a:lnTo>
                  <a:pt x="226011" y="29209"/>
                </a:lnTo>
                <a:lnTo>
                  <a:pt x="249695" y="29209"/>
                </a:lnTo>
                <a:lnTo>
                  <a:pt x="247721" y="27939"/>
                </a:lnTo>
                <a:lnTo>
                  <a:pt x="245090" y="26669"/>
                </a:lnTo>
                <a:close/>
              </a:path>
              <a:path w="518795" h="544830">
                <a:moveTo>
                  <a:pt x="221801" y="3809"/>
                </a:moveTo>
                <a:lnTo>
                  <a:pt x="205157" y="3809"/>
                </a:lnTo>
                <a:lnTo>
                  <a:pt x="209992" y="5079"/>
                </a:lnTo>
                <a:lnTo>
                  <a:pt x="213841" y="5079"/>
                </a:lnTo>
                <a:lnTo>
                  <a:pt x="217295" y="6349"/>
                </a:lnTo>
                <a:lnTo>
                  <a:pt x="219498" y="6349"/>
                </a:lnTo>
                <a:lnTo>
                  <a:pt x="221242" y="7619"/>
                </a:lnTo>
                <a:lnTo>
                  <a:pt x="225485" y="10159"/>
                </a:lnTo>
                <a:lnTo>
                  <a:pt x="227196" y="12699"/>
                </a:lnTo>
                <a:lnTo>
                  <a:pt x="227722" y="15239"/>
                </a:lnTo>
                <a:lnTo>
                  <a:pt x="228018" y="17779"/>
                </a:lnTo>
                <a:lnTo>
                  <a:pt x="228051" y="19049"/>
                </a:lnTo>
                <a:lnTo>
                  <a:pt x="227426" y="22859"/>
                </a:lnTo>
                <a:lnTo>
                  <a:pt x="226439" y="27939"/>
                </a:lnTo>
                <a:lnTo>
                  <a:pt x="229597" y="27939"/>
                </a:lnTo>
                <a:lnTo>
                  <a:pt x="229761" y="26669"/>
                </a:lnTo>
                <a:lnTo>
                  <a:pt x="230880" y="22859"/>
                </a:lnTo>
                <a:lnTo>
                  <a:pt x="231307" y="20319"/>
                </a:lnTo>
                <a:lnTo>
                  <a:pt x="231232" y="19049"/>
                </a:lnTo>
                <a:lnTo>
                  <a:pt x="231157" y="17779"/>
                </a:lnTo>
                <a:lnTo>
                  <a:pt x="231082" y="16509"/>
                </a:lnTo>
                <a:lnTo>
                  <a:pt x="231007" y="15239"/>
                </a:lnTo>
                <a:lnTo>
                  <a:pt x="230931" y="13969"/>
                </a:lnTo>
                <a:lnTo>
                  <a:pt x="230856" y="12699"/>
                </a:lnTo>
                <a:lnTo>
                  <a:pt x="230781" y="11429"/>
                </a:lnTo>
                <a:lnTo>
                  <a:pt x="228314" y="7619"/>
                </a:lnTo>
                <a:lnTo>
                  <a:pt x="221801" y="3809"/>
                </a:lnTo>
                <a:close/>
              </a:path>
              <a:path w="518795" h="544830">
                <a:moveTo>
                  <a:pt x="233478" y="26669"/>
                </a:moveTo>
                <a:lnTo>
                  <a:pt x="231768" y="26669"/>
                </a:lnTo>
                <a:lnTo>
                  <a:pt x="230090" y="27939"/>
                </a:lnTo>
                <a:lnTo>
                  <a:pt x="235123" y="27939"/>
                </a:lnTo>
                <a:lnTo>
                  <a:pt x="233478" y="26669"/>
                </a:lnTo>
                <a:close/>
              </a:path>
            </a:pathLst>
          </a:custGeom>
          <a:solidFill>
            <a:srgbClr val="FFFFFF"/>
          </a:solidFill>
        </p:spPr>
        <p:txBody>
          <a:bodyPr wrap="square" lIns="0" tIns="0" rIns="0" bIns="0" rtlCol="0"/>
          <a:lstStyle/>
          <a:p>
            <a:endParaRPr/>
          </a:p>
        </p:txBody>
      </p:sp>
      <p:pic>
        <p:nvPicPr>
          <p:cNvPr id="18" name="bg object 18"/>
          <p:cNvPicPr/>
          <p:nvPr/>
        </p:nvPicPr>
        <p:blipFill>
          <a:blip r:embed="rId9" cstate="print"/>
          <a:stretch>
            <a:fillRect/>
          </a:stretch>
        </p:blipFill>
        <p:spPr>
          <a:xfrm>
            <a:off x="10909498" y="366988"/>
            <a:ext cx="182658" cy="195054"/>
          </a:xfrm>
          <a:prstGeom prst="rect">
            <a:avLst/>
          </a:prstGeom>
        </p:spPr>
      </p:pic>
      <p:sp>
        <p:nvSpPr>
          <p:cNvPr id="19" name="bg object 19"/>
          <p:cNvSpPr/>
          <p:nvPr/>
        </p:nvSpPr>
        <p:spPr>
          <a:xfrm>
            <a:off x="10786631" y="174053"/>
            <a:ext cx="427355" cy="436245"/>
          </a:xfrm>
          <a:custGeom>
            <a:avLst/>
            <a:gdLst/>
            <a:ahLst/>
            <a:cxnLst/>
            <a:rect l="l" t="t" r="r" b="b"/>
            <a:pathLst>
              <a:path w="427354" h="436245">
                <a:moveTo>
                  <a:pt x="45237" y="90932"/>
                </a:moveTo>
                <a:lnTo>
                  <a:pt x="36017" y="94513"/>
                </a:lnTo>
                <a:lnTo>
                  <a:pt x="35102" y="94449"/>
                </a:lnTo>
                <a:lnTo>
                  <a:pt x="33286" y="94576"/>
                </a:lnTo>
                <a:lnTo>
                  <a:pt x="32308" y="94513"/>
                </a:lnTo>
                <a:lnTo>
                  <a:pt x="30530" y="93624"/>
                </a:lnTo>
                <a:lnTo>
                  <a:pt x="30403" y="92608"/>
                </a:lnTo>
                <a:lnTo>
                  <a:pt x="30530" y="91363"/>
                </a:lnTo>
                <a:lnTo>
                  <a:pt x="30657" y="91160"/>
                </a:lnTo>
                <a:lnTo>
                  <a:pt x="31153" y="89916"/>
                </a:lnTo>
                <a:lnTo>
                  <a:pt x="31851" y="88925"/>
                </a:lnTo>
                <a:lnTo>
                  <a:pt x="32702" y="88138"/>
                </a:lnTo>
                <a:lnTo>
                  <a:pt x="29514" y="90271"/>
                </a:lnTo>
                <a:lnTo>
                  <a:pt x="25857" y="91821"/>
                </a:lnTo>
                <a:lnTo>
                  <a:pt x="20853" y="92811"/>
                </a:lnTo>
                <a:lnTo>
                  <a:pt x="19278" y="91884"/>
                </a:lnTo>
                <a:lnTo>
                  <a:pt x="19773" y="90246"/>
                </a:lnTo>
                <a:lnTo>
                  <a:pt x="23520" y="84366"/>
                </a:lnTo>
                <a:lnTo>
                  <a:pt x="27343" y="80162"/>
                </a:lnTo>
                <a:lnTo>
                  <a:pt x="31546" y="76352"/>
                </a:lnTo>
                <a:lnTo>
                  <a:pt x="27038" y="79298"/>
                </a:lnTo>
                <a:lnTo>
                  <a:pt x="22898" y="82880"/>
                </a:lnTo>
                <a:lnTo>
                  <a:pt x="17767" y="88468"/>
                </a:lnTo>
                <a:lnTo>
                  <a:pt x="16217" y="90639"/>
                </a:lnTo>
                <a:lnTo>
                  <a:pt x="17564" y="94576"/>
                </a:lnTo>
                <a:lnTo>
                  <a:pt x="19735" y="95504"/>
                </a:lnTo>
                <a:lnTo>
                  <a:pt x="23685" y="95199"/>
                </a:lnTo>
                <a:lnTo>
                  <a:pt x="29870" y="91821"/>
                </a:lnTo>
                <a:lnTo>
                  <a:pt x="29210" y="93129"/>
                </a:lnTo>
                <a:lnTo>
                  <a:pt x="28917" y="94615"/>
                </a:lnTo>
                <a:lnTo>
                  <a:pt x="28917" y="97243"/>
                </a:lnTo>
                <a:lnTo>
                  <a:pt x="29540" y="98386"/>
                </a:lnTo>
                <a:lnTo>
                  <a:pt x="31483" y="99085"/>
                </a:lnTo>
                <a:lnTo>
                  <a:pt x="33223" y="98717"/>
                </a:lnTo>
                <a:lnTo>
                  <a:pt x="37211" y="97764"/>
                </a:lnTo>
                <a:lnTo>
                  <a:pt x="40919" y="95758"/>
                </a:lnTo>
                <a:lnTo>
                  <a:pt x="43954" y="92811"/>
                </a:lnTo>
                <a:lnTo>
                  <a:pt x="44348" y="92113"/>
                </a:lnTo>
                <a:lnTo>
                  <a:pt x="45237" y="90932"/>
                </a:lnTo>
                <a:close/>
              </a:path>
              <a:path w="427354" h="436245">
                <a:moveTo>
                  <a:pt x="53289" y="55943"/>
                </a:moveTo>
                <a:lnTo>
                  <a:pt x="49771" y="59296"/>
                </a:lnTo>
                <a:lnTo>
                  <a:pt x="45859" y="62255"/>
                </a:lnTo>
                <a:lnTo>
                  <a:pt x="40627" y="65379"/>
                </a:lnTo>
                <a:lnTo>
                  <a:pt x="39446" y="65963"/>
                </a:lnTo>
                <a:lnTo>
                  <a:pt x="37045" y="65773"/>
                </a:lnTo>
                <a:lnTo>
                  <a:pt x="35864" y="64617"/>
                </a:lnTo>
                <a:lnTo>
                  <a:pt x="36385" y="62979"/>
                </a:lnTo>
                <a:lnTo>
                  <a:pt x="40589" y="59004"/>
                </a:lnTo>
                <a:lnTo>
                  <a:pt x="33451" y="64020"/>
                </a:lnTo>
                <a:lnTo>
                  <a:pt x="26555" y="69456"/>
                </a:lnTo>
                <a:lnTo>
                  <a:pt x="19888" y="75184"/>
                </a:lnTo>
                <a:lnTo>
                  <a:pt x="8953" y="85153"/>
                </a:lnTo>
                <a:lnTo>
                  <a:pt x="0" y="92252"/>
                </a:lnTo>
                <a:lnTo>
                  <a:pt x="101" y="99085"/>
                </a:lnTo>
                <a:lnTo>
                  <a:pt x="4216" y="97929"/>
                </a:lnTo>
                <a:lnTo>
                  <a:pt x="8953" y="91427"/>
                </a:lnTo>
                <a:lnTo>
                  <a:pt x="30137" y="71615"/>
                </a:lnTo>
                <a:lnTo>
                  <a:pt x="31711" y="71056"/>
                </a:lnTo>
                <a:lnTo>
                  <a:pt x="34645" y="69913"/>
                </a:lnTo>
                <a:lnTo>
                  <a:pt x="38125" y="71259"/>
                </a:lnTo>
                <a:lnTo>
                  <a:pt x="43091" y="69354"/>
                </a:lnTo>
                <a:lnTo>
                  <a:pt x="53289" y="55943"/>
                </a:lnTo>
                <a:close/>
              </a:path>
              <a:path w="427354" h="436245">
                <a:moveTo>
                  <a:pt x="58788" y="78155"/>
                </a:moveTo>
                <a:lnTo>
                  <a:pt x="55105" y="77101"/>
                </a:lnTo>
                <a:lnTo>
                  <a:pt x="49999" y="82524"/>
                </a:lnTo>
                <a:lnTo>
                  <a:pt x="46482" y="85877"/>
                </a:lnTo>
                <a:lnTo>
                  <a:pt x="45326" y="87185"/>
                </a:lnTo>
                <a:lnTo>
                  <a:pt x="45466" y="88696"/>
                </a:lnTo>
                <a:lnTo>
                  <a:pt x="47307" y="88201"/>
                </a:lnTo>
                <a:lnTo>
                  <a:pt x="48818" y="86995"/>
                </a:lnTo>
                <a:lnTo>
                  <a:pt x="50228" y="85775"/>
                </a:lnTo>
                <a:lnTo>
                  <a:pt x="53035" y="83413"/>
                </a:lnTo>
                <a:lnTo>
                  <a:pt x="56680" y="80949"/>
                </a:lnTo>
                <a:lnTo>
                  <a:pt x="58788" y="78155"/>
                </a:lnTo>
                <a:close/>
              </a:path>
              <a:path w="427354" h="436245">
                <a:moveTo>
                  <a:pt x="59080" y="87579"/>
                </a:moveTo>
                <a:lnTo>
                  <a:pt x="55270" y="90309"/>
                </a:lnTo>
                <a:lnTo>
                  <a:pt x="51054" y="92646"/>
                </a:lnTo>
                <a:lnTo>
                  <a:pt x="45631" y="94843"/>
                </a:lnTo>
                <a:lnTo>
                  <a:pt x="43980" y="94970"/>
                </a:lnTo>
                <a:lnTo>
                  <a:pt x="43751" y="93891"/>
                </a:lnTo>
                <a:lnTo>
                  <a:pt x="43789" y="93522"/>
                </a:lnTo>
                <a:lnTo>
                  <a:pt x="43154" y="94780"/>
                </a:lnTo>
                <a:lnTo>
                  <a:pt x="42799" y="96151"/>
                </a:lnTo>
                <a:lnTo>
                  <a:pt x="44119" y="98590"/>
                </a:lnTo>
                <a:lnTo>
                  <a:pt x="45694" y="99148"/>
                </a:lnTo>
                <a:lnTo>
                  <a:pt x="48552" y="98818"/>
                </a:lnTo>
                <a:lnTo>
                  <a:pt x="49834" y="98056"/>
                </a:lnTo>
                <a:lnTo>
                  <a:pt x="54470" y="94780"/>
                </a:lnTo>
                <a:lnTo>
                  <a:pt x="57277" y="91427"/>
                </a:lnTo>
                <a:lnTo>
                  <a:pt x="59080" y="87579"/>
                </a:lnTo>
                <a:close/>
              </a:path>
              <a:path w="427354" h="436245">
                <a:moveTo>
                  <a:pt x="71450" y="85153"/>
                </a:moveTo>
                <a:lnTo>
                  <a:pt x="71120" y="82854"/>
                </a:lnTo>
                <a:lnTo>
                  <a:pt x="70523" y="78651"/>
                </a:lnTo>
                <a:lnTo>
                  <a:pt x="61417" y="87718"/>
                </a:lnTo>
                <a:lnTo>
                  <a:pt x="60566" y="88531"/>
                </a:lnTo>
                <a:lnTo>
                  <a:pt x="59639" y="89712"/>
                </a:lnTo>
                <a:lnTo>
                  <a:pt x="60172" y="90741"/>
                </a:lnTo>
                <a:lnTo>
                  <a:pt x="62141" y="90246"/>
                </a:lnTo>
                <a:lnTo>
                  <a:pt x="71450" y="85153"/>
                </a:lnTo>
                <a:close/>
              </a:path>
              <a:path w="427354" h="436245">
                <a:moveTo>
                  <a:pt x="77038" y="43141"/>
                </a:moveTo>
                <a:lnTo>
                  <a:pt x="74206" y="45008"/>
                </a:lnTo>
                <a:lnTo>
                  <a:pt x="71221" y="46621"/>
                </a:lnTo>
                <a:lnTo>
                  <a:pt x="67005" y="48323"/>
                </a:lnTo>
                <a:lnTo>
                  <a:pt x="65951" y="48717"/>
                </a:lnTo>
                <a:lnTo>
                  <a:pt x="63982" y="48717"/>
                </a:lnTo>
                <a:lnTo>
                  <a:pt x="62598" y="47929"/>
                </a:lnTo>
                <a:lnTo>
                  <a:pt x="62369" y="46875"/>
                </a:lnTo>
                <a:lnTo>
                  <a:pt x="62179" y="46088"/>
                </a:lnTo>
                <a:lnTo>
                  <a:pt x="62471" y="45275"/>
                </a:lnTo>
                <a:lnTo>
                  <a:pt x="62826" y="44551"/>
                </a:lnTo>
                <a:lnTo>
                  <a:pt x="63817" y="42748"/>
                </a:lnTo>
                <a:lnTo>
                  <a:pt x="65392" y="41275"/>
                </a:lnTo>
                <a:lnTo>
                  <a:pt x="62242" y="42748"/>
                </a:lnTo>
                <a:lnTo>
                  <a:pt x="47536" y="48717"/>
                </a:lnTo>
                <a:lnTo>
                  <a:pt x="47853" y="48717"/>
                </a:lnTo>
                <a:lnTo>
                  <a:pt x="47091" y="54533"/>
                </a:lnTo>
                <a:lnTo>
                  <a:pt x="47078" y="54698"/>
                </a:lnTo>
                <a:lnTo>
                  <a:pt x="48945" y="54533"/>
                </a:lnTo>
                <a:lnTo>
                  <a:pt x="50787" y="52793"/>
                </a:lnTo>
                <a:lnTo>
                  <a:pt x="52565" y="51777"/>
                </a:lnTo>
                <a:lnTo>
                  <a:pt x="53505" y="51219"/>
                </a:lnTo>
                <a:lnTo>
                  <a:pt x="54571" y="50622"/>
                </a:lnTo>
                <a:lnTo>
                  <a:pt x="57099" y="50622"/>
                </a:lnTo>
                <a:lnTo>
                  <a:pt x="58229" y="51219"/>
                </a:lnTo>
                <a:lnTo>
                  <a:pt x="62763" y="52565"/>
                </a:lnTo>
                <a:lnTo>
                  <a:pt x="66421" y="51650"/>
                </a:lnTo>
                <a:lnTo>
                  <a:pt x="68097" y="50622"/>
                </a:lnTo>
                <a:lnTo>
                  <a:pt x="69342" y="49872"/>
                </a:lnTo>
                <a:lnTo>
                  <a:pt x="72301" y="48133"/>
                </a:lnTo>
                <a:lnTo>
                  <a:pt x="77038" y="43141"/>
                </a:lnTo>
                <a:close/>
              </a:path>
              <a:path w="427354" h="436245">
                <a:moveTo>
                  <a:pt x="97104" y="57531"/>
                </a:moveTo>
                <a:lnTo>
                  <a:pt x="96316" y="58318"/>
                </a:lnTo>
                <a:lnTo>
                  <a:pt x="95389" y="59131"/>
                </a:lnTo>
                <a:lnTo>
                  <a:pt x="93065" y="58839"/>
                </a:lnTo>
                <a:lnTo>
                  <a:pt x="92341" y="57365"/>
                </a:lnTo>
                <a:lnTo>
                  <a:pt x="92697" y="54927"/>
                </a:lnTo>
                <a:lnTo>
                  <a:pt x="93484" y="53911"/>
                </a:lnTo>
                <a:lnTo>
                  <a:pt x="94310" y="52959"/>
                </a:lnTo>
                <a:lnTo>
                  <a:pt x="92176" y="54241"/>
                </a:lnTo>
                <a:lnTo>
                  <a:pt x="89903" y="55219"/>
                </a:lnTo>
                <a:lnTo>
                  <a:pt x="85432" y="56438"/>
                </a:lnTo>
                <a:lnTo>
                  <a:pt x="83451" y="55880"/>
                </a:lnTo>
                <a:lnTo>
                  <a:pt x="82537" y="54991"/>
                </a:lnTo>
                <a:lnTo>
                  <a:pt x="82702" y="53416"/>
                </a:lnTo>
                <a:lnTo>
                  <a:pt x="83451" y="52463"/>
                </a:lnTo>
                <a:lnTo>
                  <a:pt x="84048" y="51803"/>
                </a:lnTo>
                <a:lnTo>
                  <a:pt x="84772" y="51282"/>
                </a:lnTo>
                <a:lnTo>
                  <a:pt x="85598" y="50888"/>
                </a:lnTo>
                <a:lnTo>
                  <a:pt x="76708" y="54432"/>
                </a:lnTo>
                <a:lnTo>
                  <a:pt x="73621" y="54203"/>
                </a:lnTo>
                <a:lnTo>
                  <a:pt x="71970" y="53187"/>
                </a:lnTo>
                <a:lnTo>
                  <a:pt x="71678" y="51054"/>
                </a:lnTo>
                <a:lnTo>
                  <a:pt x="71843" y="50431"/>
                </a:lnTo>
                <a:lnTo>
                  <a:pt x="72072" y="49872"/>
                </a:lnTo>
                <a:lnTo>
                  <a:pt x="70332" y="51155"/>
                </a:lnTo>
                <a:lnTo>
                  <a:pt x="69342" y="52044"/>
                </a:lnTo>
                <a:lnTo>
                  <a:pt x="68326" y="54305"/>
                </a:lnTo>
                <a:lnTo>
                  <a:pt x="68287" y="55714"/>
                </a:lnTo>
                <a:lnTo>
                  <a:pt x="70002" y="57759"/>
                </a:lnTo>
                <a:lnTo>
                  <a:pt x="71615" y="58013"/>
                </a:lnTo>
                <a:lnTo>
                  <a:pt x="72999" y="57658"/>
                </a:lnTo>
                <a:lnTo>
                  <a:pt x="72859" y="57721"/>
                </a:lnTo>
                <a:lnTo>
                  <a:pt x="74206" y="57365"/>
                </a:lnTo>
                <a:lnTo>
                  <a:pt x="75399" y="56578"/>
                </a:lnTo>
                <a:lnTo>
                  <a:pt x="76936" y="55689"/>
                </a:lnTo>
                <a:lnTo>
                  <a:pt x="77368" y="55524"/>
                </a:lnTo>
                <a:lnTo>
                  <a:pt x="77927" y="55918"/>
                </a:lnTo>
                <a:lnTo>
                  <a:pt x="77965" y="56667"/>
                </a:lnTo>
                <a:lnTo>
                  <a:pt x="78130" y="58280"/>
                </a:lnTo>
                <a:lnTo>
                  <a:pt x="79768" y="59499"/>
                </a:lnTo>
                <a:lnTo>
                  <a:pt x="83096" y="59728"/>
                </a:lnTo>
                <a:lnTo>
                  <a:pt x="84709" y="59042"/>
                </a:lnTo>
                <a:lnTo>
                  <a:pt x="86093" y="58115"/>
                </a:lnTo>
                <a:lnTo>
                  <a:pt x="85991" y="59042"/>
                </a:lnTo>
                <a:lnTo>
                  <a:pt x="86652" y="60083"/>
                </a:lnTo>
                <a:lnTo>
                  <a:pt x="87998" y="60617"/>
                </a:lnTo>
                <a:lnTo>
                  <a:pt x="90525" y="60680"/>
                </a:lnTo>
                <a:lnTo>
                  <a:pt x="96253" y="58902"/>
                </a:lnTo>
                <a:lnTo>
                  <a:pt x="97104" y="57531"/>
                </a:lnTo>
                <a:close/>
              </a:path>
              <a:path w="427354" h="436245">
                <a:moveTo>
                  <a:pt x="104241" y="170065"/>
                </a:moveTo>
                <a:lnTo>
                  <a:pt x="103746" y="168757"/>
                </a:lnTo>
                <a:lnTo>
                  <a:pt x="101879" y="169379"/>
                </a:lnTo>
                <a:lnTo>
                  <a:pt x="98056" y="170827"/>
                </a:lnTo>
                <a:lnTo>
                  <a:pt x="96812" y="167703"/>
                </a:lnTo>
                <a:lnTo>
                  <a:pt x="94208" y="161467"/>
                </a:lnTo>
                <a:lnTo>
                  <a:pt x="93129" y="161861"/>
                </a:lnTo>
                <a:lnTo>
                  <a:pt x="92570" y="162090"/>
                </a:lnTo>
                <a:lnTo>
                  <a:pt x="94107" y="165595"/>
                </a:lnTo>
                <a:lnTo>
                  <a:pt x="95631" y="169151"/>
                </a:lnTo>
                <a:lnTo>
                  <a:pt x="97078" y="172669"/>
                </a:lnTo>
                <a:lnTo>
                  <a:pt x="99402" y="171716"/>
                </a:lnTo>
                <a:lnTo>
                  <a:pt x="101815" y="170853"/>
                </a:lnTo>
                <a:lnTo>
                  <a:pt x="104241" y="170065"/>
                </a:lnTo>
                <a:close/>
              </a:path>
              <a:path w="427354" h="436245">
                <a:moveTo>
                  <a:pt x="107619" y="168935"/>
                </a:moveTo>
                <a:lnTo>
                  <a:pt x="106451" y="165341"/>
                </a:lnTo>
                <a:lnTo>
                  <a:pt x="103911" y="158076"/>
                </a:lnTo>
                <a:lnTo>
                  <a:pt x="103352" y="158242"/>
                </a:lnTo>
                <a:lnTo>
                  <a:pt x="102793" y="158445"/>
                </a:lnTo>
                <a:lnTo>
                  <a:pt x="102273" y="158572"/>
                </a:lnTo>
                <a:lnTo>
                  <a:pt x="103555" y="162179"/>
                </a:lnTo>
                <a:lnTo>
                  <a:pt x="104863" y="165798"/>
                </a:lnTo>
                <a:lnTo>
                  <a:pt x="106083" y="169443"/>
                </a:lnTo>
                <a:lnTo>
                  <a:pt x="107111" y="169113"/>
                </a:lnTo>
                <a:lnTo>
                  <a:pt x="107619" y="168935"/>
                </a:lnTo>
                <a:close/>
              </a:path>
              <a:path w="427354" h="436245">
                <a:moveTo>
                  <a:pt x="115951" y="16294"/>
                </a:moveTo>
                <a:lnTo>
                  <a:pt x="115328" y="16294"/>
                </a:lnTo>
                <a:lnTo>
                  <a:pt x="114706" y="16230"/>
                </a:lnTo>
                <a:lnTo>
                  <a:pt x="114211" y="15811"/>
                </a:lnTo>
                <a:lnTo>
                  <a:pt x="113423" y="15176"/>
                </a:lnTo>
                <a:lnTo>
                  <a:pt x="113220" y="14033"/>
                </a:lnTo>
                <a:lnTo>
                  <a:pt x="113525" y="13081"/>
                </a:lnTo>
                <a:lnTo>
                  <a:pt x="113753" y="12090"/>
                </a:lnTo>
                <a:lnTo>
                  <a:pt x="114477" y="11303"/>
                </a:lnTo>
                <a:lnTo>
                  <a:pt x="115290" y="10718"/>
                </a:lnTo>
                <a:lnTo>
                  <a:pt x="113030" y="11468"/>
                </a:lnTo>
                <a:lnTo>
                  <a:pt x="111150" y="13144"/>
                </a:lnTo>
                <a:lnTo>
                  <a:pt x="110197" y="15252"/>
                </a:lnTo>
                <a:lnTo>
                  <a:pt x="110032" y="15570"/>
                </a:lnTo>
                <a:lnTo>
                  <a:pt x="109969" y="15976"/>
                </a:lnTo>
                <a:lnTo>
                  <a:pt x="110197" y="16205"/>
                </a:lnTo>
                <a:lnTo>
                  <a:pt x="110324" y="16370"/>
                </a:lnTo>
                <a:lnTo>
                  <a:pt x="110718" y="16433"/>
                </a:lnTo>
                <a:lnTo>
                  <a:pt x="112433" y="16764"/>
                </a:lnTo>
                <a:lnTo>
                  <a:pt x="114211" y="16687"/>
                </a:lnTo>
                <a:lnTo>
                  <a:pt x="115951" y="16294"/>
                </a:lnTo>
                <a:close/>
              </a:path>
              <a:path w="427354" h="436245">
                <a:moveTo>
                  <a:pt x="118325" y="164020"/>
                </a:moveTo>
                <a:lnTo>
                  <a:pt x="118224" y="162610"/>
                </a:lnTo>
                <a:lnTo>
                  <a:pt x="118135" y="162280"/>
                </a:lnTo>
                <a:lnTo>
                  <a:pt x="118071" y="162090"/>
                </a:lnTo>
                <a:lnTo>
                  <a:pt x="117970" y="161721"/>
                </a:lnTo>
                <a:lnTo>
                  <a:pt x="117843" y="161531"/>
                </a:lnTo>
                <a:lnTo>
                  <a:pt x="117741" y="161391"/>
                </a:lnTo>
                <a:lnTo>
                  <a:pt x="117538" y="161099"/>
                </a:lnTo>
                <a:lnTo>
                  <a:pt x="116586" y="160591"/>
                </a:lnTo>
                <a:lnTo>
                  <a:pt x="116586" y="164020"/>
                </a:lnTo>
                <a:lnTo>
                  <a:pt x="116243" y="164719"/>
                </a:lnTo>
                <a:lnTo>
                  <a:pt x="116179" y="164846"/>
                </a:lnTo>
                <a:lnTo>
                  <a:pt x="115595" y="165303"/>
                </a:lnTo>
                <a:lnTo>
                  <a:pt x="114604" y="165531"/>
                </a:lnTo>
                <a:lnTo>
                  <a:pt x="112331" y="166154"/>
                </a:lnTo>
                <a:lnTo>
                  <a:pt x="111213" y="166484"/>
                </a:lnTo>
                <a:lnTo>
                  <a:pt x="110032" y="162610"/>
                </a:lnTo>
                <a:lnTo>
                  <a:pt x="111125" y="162280"/>
                </a:lnTo>
                <a:lnTo>
                  <a:pt x="113220" y="161721"/>
                </a:lnTo>
                <a:lnTo>
                  <a:pt x="115874" y="161721"/>
                </a:lnTo>
                <a:lnTo>
                  <a:pt x="116319" y="162090"/>
                </a:lnTo>
                <a:lnTo>
                  <a:pt x="116370" y="162280"/>
                </a:lnTo>
                <a:lnTo>
                  <a:pt x="116459" y="162610"/>
                </a:lnTo>
                <a:lnTo>
                  <a:pt x="116586" y="164020"/>
                </a:lnTo>
                <a:lnTo>
                  <a:pt x="116586" y="160591"/>
                </a:lnTo>
                <a:lnTo>
                  <a:pt x="115023" y="160540"/>
                </a:lnTo>
                <a:lnTo>
                  <a:pt x="115658" y="160083"/>
                </a:lnTo>
                <a:lnTo>
                  <a:pt x="115925" y="159753"/>
                </a:lnTo>
                <a:lnTo>
                  <a:pt x="116281" y="159131"/>
                </a:lnTo>
                <a:lnTo>
                  <a:pt x="116255" y="157492"/>
                </a:lnTo>
                <a:lnTo>
                  <a:pt x="116141" y="157060"/>
                </a:lnTo>
                <a:lnTo>
                  <a:pt x="115760" y="156502"/>
                </a:lnTo>
                <a:lnTo>
                  <a:pt x="115404" y="156210"/>
                </a:lnTo>
                <a:lnTo>
                  <a:pt x="114668" y="155651"/>
                </a:lnTo>
                <a:lnTo>
                  <a:pt x="114668" y="159486"/>
                </a:lnTo>
                <a:lnTo>
                  <a:pt x="114363" y="159753"/>
                </a:lnTo>
                <a:lnTo>
                  <a:pt x="114096" y="160083"/>
                </a:lnTo>
                <a:lnTo>
                  <a:pt x="113106" y="160540"/>
                </a:lnTo>
                <a:lnTo>
                  <a:pt x="112941" y="160540"/>
                </a:lnTo>
                <a:lnTo>
                  <a:pt x="110655" y="161099"/>
                </a:lnTo>
                <a:lnTo>
                  <a:pt x="109677" y="161391"/>
                </a:lnTo>
                <a:lnTo>
                  <a:pt x="109245" y="160083"/>
                </a:lnTo>
                <a:lnTo>
                  <a:pt x="109156" y="159753"/>
                </a:lnTo>
                <a:lnTo>
                  <a:pt x="109080" y="159486"/>
                </a:lnTo>
                <a:lnTo>
                  <a:pt x="108978" y="159131"/>
                </a:lnTo>
                <a:lnTo>
                  <a:pt x="108699" y="158305"/>
                </a:lnTo>
                <a:lnTo>
                  <a:pt x="108610" y="158051"/>
                </a:lnTo>
                <a:lnTo>
                  <a:pt x="109575" y="157746"/>
                </a:lnTo>
                <a:lnTo>
                  <a:pt x="110566" y="157492"/>
                </a:lnTo>
                <a:lnTo>
                  <a:pt x="112014" y="157060"/>
                </a:lnTo>
                <a:lnTo>
                  <a:pt x="113944" y="157060"/>
                </a:lnTo>
                <a:lnTo>
                  <a:pt x="114414" y="157492"/>
                </a:lnTo>
                <a:lnTo>
                  <a:pt x="114503" y="157746"/>
                </a:lnTo>
                <a:lnTo>
                  <a:pt x="114617" y="158051"/>
                </a:lnTo>
                <a:lnTo>
                  <a:pt x="114668" y="159486"/>
                </a:lnTo>
                <a:lnTo>
                  <a:pt x="114668" y="155651"/>
                </a:lnTo>
                <a:lnTo>
                  <a:pt x="114503" y="155511"/>
                </a:lnTo>
                <a:lnTo>
                  <a:pt x="112839" y="155511"/>
                </a:lnTo>
                <a:lnTo>
                  <a:pt x="110134" y="156210"/>
                </a:lnTo>
                <a:lnTo>
                  <a:pt x="108318" y="156705"/>
                </a:lnTo>
                <a:lnTo>
                  <a:pt x="106616" y="157251"/>
                </a:lnTo>
                <a:lnTo>
                  <a:pt x="107721" y="160540"/>
                </a:lnTo>
                <a:lnTo>
                  <a:pt x="110159" y="168160"/>
                </a:lnTo>
                <a:lnTo>
                  <a:pt x="111747" y="167703"/>
                </a:lnTo>
                <a:lnTo>
                  <a:pt x="116255" y="166484"/>
                </a:lnTo>
                <a:lnTo>
                  <a:pt x="116420" y="166484"/>
                </a:lnTo>
                <a:lnTo>
                  <a:pt x="117500" y="165735"/>
                </a:lnTo>
                <a:lnTo>
                  <a:pt x="117906" y="164846"/>
                </a:lnTo>
                <a:lnTo>
                  <a:pt x="118325" y="164020"/>
                </a:lnTo>
                <a:close/>
              </a:path>
              <a:path w="427354" h="436245">
                <a:moveTo>
                  <a:pt x="122834" y="3187"/>
                </a:moveTo>
                <a:lnTo>
                  <a:pt x="122796" y="2832"/>
                </a:lnTo>
                <a:lnTo>
                  <a:pt x="120129" y="3911"/>
                </a:lnTo>
                <a:lnTo>
                  <a:pt x="119799" y="4114"/>
                </a:lnTo>
                <a:lnTo>
                  <a:pt x="116154" y="5588"/>
                </a:lnTo>
                <a:lnTo>
                  <a:pt x="115290" y="5880"/>
                </a:lnTo>
                <a:lnTo>
                  <a:pt x="111937" y="7162"/>
                </a:lnTo>
                <a:lnTo>
                  <a:pt x="108458" y="8153"/>
                </a:lnTo>
                <a:lnTo>
                  <a:pt x="101904" y="10718"/>
                </a:lnTo>
                <a:lnTo>
                  <a:pt x="98653" y="12357"/>
                </a:lnTo>
                <a:lnTo>
                  <a:pt x="96189" y="14719"/>
                </a:lnTo>
                <a:lnTo>
                  <a:pt x="95529" y="15316"/>
                </a:lnTo>
                <a:lnTo>
                  <a:pt x="94919" y="16065"/>
                </a:lnTo>
                <a:lnTo>
                  <a:pt x="94640" y="17246"/>
                </a:lnTo>
                <a:lnTo>
                  <a:pt x="94538" y="17640"/>
                </a:lnTo>
                <a:lnTo>
                  <a:pt x="94996" y="18630"/>
                </a:lnTo>
                <a:lnTo>
                  <a:pt x="95821" y="18859"/>
                </a:lnTo>
                <a:lnTo>
                  <a:pt x="89954" y="20739"/>
                </a:lnTo>
                <a:lnTo>
                  <a:pt x="90131" y="20739"/>
                </a:lnTo>
                <a:lnTo>
                  <a:pt x="85293" y="24345"/>
                </a:lnTo>
                <a:lnTo>
                  <a:pt x="82143" y="29235"/>
                </a:lnTo>
                <a:lnTo>
                  <a:pt x="81419" y="30429"/>
                </a:lnTo>
                <a:lnTo>
                  <a:pt x="80860" y="32194"/>
                </a:lnTo>
                <a:lnTo>
                  <a:pt x="82054" y="32981"/>
                </a:lnTo>
                <a:lnTo>
                  <a:pt x="82537" y="33350"/>
                </a:lnTo>
                <a:lnTo>
                  <a:pt x="83108" y="33350"/>
                </a:lnTo>
                <a:lnTo>
                  <a:pt x="85178" y="32981"/>
                </a:lnTo>
                <a:lnTo>
                  <a:pt x="87045" y="32588"/>
                </a:lnTo>
                <a:lnTo>
                  <a:pt x="88061" y="31699"/>
                </a:lnTo>
                <a:lnTo>
                  <a:pt x="86550" y="29933"/>
                </a:lnTo>
                <a:lnTo>
                  <a:pt x="87172" y="28257"/>
                </a:lnTo>
                <a:lnTo>
                  <a:pt x="92036" y="23355"/>
                </a:lnTo>
                <a:lnTo>
                  <a:pt x="96088" y="20739"/>
                </a:lnTo>
                <a:lnTo>
                  <a:pt x="99860" y="19253"/>
                </a:lnTo>
                <a:lnTo>
                  <a:pt x="99593" y="18986"/>
                </a:lnTo>
                <a:lnTo>
                  <a:pt x="99187" y="18630"/>
                </a:lnTo>
                <a:lnTo>
                  <a:pt x="99148" y="17246"/>
                </a:lnTo>
                <a:lnTo>
                  <a:pt x="99568" y="16624"/>
                </a:lnTo>
                <a:lnTo>
                  <a:pt x="99999" y="16065"/>
                </a:lnTo>
                <a:lnTo>
                  <a:pt x="103098" y="12357"/>
                </a:lnTo>
                <a:lnTo>
                  <a:pt x="107467" y="9728"/>
                </a:lnTo>
                <a:lnTo>
                  <a:pt x="112204" y="8648"/>
                </a:lnTo>
                <a:lnTo>
                  <a:pt x="112331" y="8648"/>
                </a:lnTo>
                <a:lnTo>
                  <a:pt x="112814" y="9004"/>
                </a:lnTo>
                <a:lnTo>
                  <a:pt x="114261" y="9537"/>
                </a:lnTo>
                <a:lnTo>
                  <a:pt x="115252" y="9537"/>
                </a:lnTo>
                <a:lnTo>
                  <a:pt x="118833" y="9004"/>
                </a:lnTo>
                <a:lnTo>
                  <a:pt x="117957" y="9004"/>
                </a:lnTo>
                <a:lnTo>
                  <a:pt x="119049" y="8648"/>
                </a:lnTo>
                <a:lnTo>
                  <a:pt x="119214" y="8648"/>
                </a:lnTo>
                <a:lnTo>
                  <a:pt x="119735" y="7429"/>
                </a:lnTo>
                <a:lnTo>
                  <a:pt x="119278" y="7162"/>
                </a:lnTo>
                <a:lnTo>
                  <a:pt x="119240" y="6934"/>
                </a:lnTo>
                <a:lnTo>
                  <a:pt x="119151" y="6540"/>
                </a:lnTo>
                <a:lnTo>
                  <a:pt x="119735" y="5880"/>
                </a:lnTo>
                <a:lnTo>
                  <a:pt x="120624" y="5029"/>
                </a:lnTo>
                <a:lnTo>
                  <a:pt x="121615" y="4241"/>
                </a:lnTo>
                <a:lnTo>
                  <a:pt x="122834" y="3187"/>
                </a:lnTo>
                <a:close/>
              </a:path>
              <a:path w="427354" h="436245">
                <a:moveTo>
                  <a:pt x="129870" y="163766"/>
                </a:moveTo>
                <a:lnTo>
                  <a:pt x="129743" y="163271"/>
                </a:lnTo>
                <a:lnTo>
                  <a:pt x="129667" y="162814"/>
                </a:lnTo>
                <a:lnTo>
                  <a:pt x="129578" y="162382"/>
                </a:lnTo>
                <a:lnTo>
                  <a:pt x="127139" y="162775"/>
                </a:lnTo>
                <a:lnTo>
                  <a:pt x="124739" y="163207"/>
                </a:lnTo>
                <a:lnTo>
                  <a:pt x="122339" y="163728"/>
                </a:lnTo>
                <a:lnTo>
                  <a:pt x="121450" y="159918"/>
                </a:lnTo>
                <a:lnTo>
                  <a:pt x="125958" y="159029"/>
                </a:lnTo>
                <a:lnTo>
                  <a:pt x="128193" y="158673"/>
                </a:lnTo>
                <a:lnTo>
                  <a:pt x="128054" y="157784"/>
                </a:lnTo>
                <a:lnTo>
                  <a:pt x="127965" y="157353"/>
                </a:lnTo>
                <a:lnTo>
                  <a:pt x="123418" y="158140"/>
                </a:lnTo>
                <a:lnTo>
                  <a:pt x="121158" y="158635"/>
                </a:lnTo>
                <a:lnTo>
                  <a:pt x="120294" y="155219"/>
                </a:lnTo>
                <a:lnTo>
                  <a:pt x="125323" y="154241"/>
                </a:lnTo>
                <a:lnTo>
                  <a:pt x="127863" y="153835"/>
                </a:lnTo>
                <a:lnTo>
                  <a:pt x="127571" y="152463"/>
                </a:lnTo>
                <a:lnTo>
                  <a:pt x="124447" y="152984"/>
                </a:lnTo>
                <a:lnTo>
                  <a:pt x="121386" y="153581"/>
                </a:lnTo>
                <a:lnTo>
                  <a:pt x="118325" y="154241"/>
                </a:lnTo>
                <a:lnTo>
                  <a:pt x="120230" y="161658"/>
                </a:lnTo>
                <a:lnTo>
                  <a:pt x="121081" y="165404"/>
                </a:lnTo>
                <a:lnTo>
                  <a:pt x="123977" y="164782"/>
                </a:lnTo>
                <a:lnTo>
                  <a:pt x="126911" y="164223"/>
                </a:lnTo>
                <a:lnTo>
                  <a:pt x="129870" y="163766"/>
                </a:lnTo>
                <a:close/>
              </a:path>
              <a:path w="427354" h="436245">
                <a:moveTo>
                  <a:pt x="134099" y="158178"/>
                </a:moveTo>
                <a:lnTo>
                  <a:pt x="131356" y="158178"/>
                </a:lnTo>
                <a:lnTo>
                  <a:pt x="132232" y="163398"/>
                </a:lnTo>
                <a:lnTo>
                  <a:pt x="133883" y="163398"/>
                </a:lnTo>
                <a:lnTo>
                  <a:pt x="133743" y="162420"/>
                </a:lnTo>
                <a:lnTo>
                  <a:pt x="133616" y="161531"/>
                </a:lnTo>
                <a:lnTo>
                  <a:pt x="133502" y="160832"/>
                </a:lnTo>
                <a:lnTo>
                  <a:pt x="133451" y="160540"/>
                </a:lnTo>
                <a:lnTo>
                  <a:pt x="133350" y="159918"/>
                </a:lnTo>
                <a:lnTo>
                  <a:pt x="133261" y="159359"/>
                </a:lnTo>
                <a:lnTo>
                  <a:pt x="133184" y="158864"/>
                </a:lnTo>
                <a:lnTo>
                  <a:pt x="133096" y="158305"/>
                </a:lnTo>
                <a:lnTo>
                  <a:pt x="134099" y="158178"/>
                </a:lnTo>
                <a:close/>
              </a:path>
              <a:path w="427354" h="436245">
                <a:moveTo>
                  <a:pt x="135724" y="3810"/>
                </a:moveTo>
                <a:lnTo>
                  <a:pt x="135064" y="3810"/>
                </a:lnTo>
                <a:lnTo>
                  <a:pt x="134442" y="3784"/>
                </a:lnTo>
                <a:lnTo>
                  <a:pt x="133845" y="3657"/>
                </a:lnTo>
                <a:lnTo>
                  <a:pt x="132892" y="3492"/>
                </a:lnTo>
                <a:lnTo>
                  <a:pt x="131876" y="3187"/>
                </a:lnTo>
                <a:lnTo>
                  <a:pt x="130759" y="1676"/>
                </a:lnTo>
                <a:lnTo>
                  <a:pt x="130924" y="330"/>
                </a:lnTo>
                <a:lnTo>
                  <a:pt x="131838" y="0"/>
                </a:lnTo>
                <a:lnTo>
                  <a:pt x="128714" y="558"/>
                </a:lnTo>
                <a:lnTo>
                  <a:pt x="125793" y="2235"/>
                </a:lnTo>
                <a:lnTo>
                  <a:pt x="123355" y="5168"/>
                </a:lnTo>
                <a:lnTo>
                  <a:pt x="122961" y="5956"/>
                </a:lnTo>
                <a:lnTo>
                  <a:pt x="123748" y="6667"/>
                </a:lnTo>
                <a:lnTo>
                  <a:pt x="135458" y="4203"/>
                </a:lnTo>
                <a:lnTo>
                  <a:pt x="135724" y="3810"/>
                </a:lnTo>
                <a:close/>
              </a:path>
              <a:path w="427354" h="436245">
                <a:moveTo>
                  <a:pt x="142265" y="162052"/>
                </a:moveTo>
                <a:lnTo>
                  <a:pt x="142074" y="162052"/>
                </a:lnTo>
                <a:lnTo>
                  <a:pt x="141706" y="161696"/>
                </a:lnTo>
                <a:lnTo>
                  <a:pt x="141630" y="161531"/>
                </a:lnTo>
                <a:lnTo>
                  <a:pt x="141541" y="161328"/>
                </a:lnTo>
                <a:lnTo>
                  <a:pt x="141503" y="161201"/>
                </a:lnTo>
                <a:lnTo>
                  <a:pt x="141376" y="160832"/>
                </a:lnTo>
                <a:lnTo>
                  <a:pt x="141287" y="159918"/>
                </a:lnTo>
                <a:lnTo>
                  <a:pt x="141185" y="159359"/>
                </a:lnTo>
                <a:lnTo>
                  <a:pt x="141058" y="158305"/>
                </a:lnTo>
                <a:lnTo>
                  <a:pt x="141046" y="158178"/>
                </a:lnTo>
                <a:lnTo>
                  <a:pt x="140855" y="157721"/>
                </a:lnTo>
                <a:lnTo>
                  <a:pt x="140563" y="157492"/>
                </a:lnTo>
                <a:lnTo>
                  <a:pt x="140296" y="157187"/>
                </a:lnTo>
                <a:lnTo>
                  <a:pt x="139903" y="156997"/>
                </a:lnTo>
                <a:lnTo>
                  <a:pt x="139166" y="156997"/>
                </a:lnTo>
                <a:lnTo>
                  <a:pt x="139903" y="156540"/>
                </a:lnTo>
                <a:lnTo>
                  <a:pt x="140233" y="156210"/>
                </a:lnTo>
                <a:lnTo>
                  <a:pt x="140462" y="155879"/>
                </a:lnTo>
                <a:lnTo>
                  <a:pt x="140792" y="155219"/>
                </a:lnTo>
                <a:lnTo>
                  <a:pt x="140703" y="152730"/>
                </a:lnTo>
                <a:lnTo>
                  <a:pt x="139966" y="151841"/>
                </a:lnTo>
                <a:lnTo>
                  <a:pt x="138976" y="151536"/>
                </a:lnTo>
                <a:lnTo>
                  <a:pt x="138976" y="155511"/>
                </a:lnTo>
                <a:lnTo>
                  <a:pt x="138455" y="155879"/>
                </a:lnTo>
                <a:lnTo>
                  <a:pt x="138582" y="155879"/>
                </a:lnTo>
                <a:lnTo>
                  <a:pt x="138163" y="156210"/>
                </a:lnTo>
                <a:lnTo>
                  <a:pt x="137528" y="156400"/>
                </a:lnTo>
                <a:lnTo>
                  <a:pt x="135394" y="156667"/>
                </a:lnTo>
                <a:lnTo>
                  <a:pt x="135077" y="156667"/>
                </a:lnTo>
                <a:lnTo>
                  <a:pt x="132816" y="156972"/>
                </a:lnTo>
                <a:lnTo>
                  <a:pt x="132372" y="154203"/>
                </a:lnTo>
                <a:lnTo>
                  <a:pt x="132334" y="153974"/>
                </a:lnTo>
                <a:lnTo>
                  <a:pt x="132232" y="153377"/>
                </a:lnTo>
                <a:lnTo>
                  <a:pt x="132168" y="153047"/>
                </a:lnTo>
                <a:lnTo>
                  <a:pt x="133591" y="152857"/>
                </a:lnTo>
                <a:lnTo>
                  <a:pt x="135001" y="152730"/>
                </a:lnTo>
                <a:lnTo>
                  <a:pt x="138137" y="152730"/>
                </a:lnTo>
                <a:lnTo>
                  <a:pt x="138557" y="152857"/>
                </a:lnTo>
                <a:lnTo>
                  <a:pt x="138950" y="153377"/>
                </a:lnTo>
                <a:lnTo>
                  <a:pt x="138976" y="155511"/>
                </a:lnTo>
                <a:lnTo>
                  <a:pt x="138976" y="151536"/>
                </a:lnTo>
                <a:lnTo>
                  <a:pt x="138252" y="151307"/>
                </a:lnTo>
                <a:lnTo>
                  <a:pt x="136220" y="151307"/>
                </a:lnTo>
                <a:lnTo>
                  <a:pt x="132041" y="151841"/>
                </a:lnTo>
                <a:lnTo>
                  <a:pt x="130263" y="152133"/>
                </a:lnTo>
                <a:lnTo>
                  <a:pt x="130784" y="154952"/>
                </a:lnTo>
                <a:lnTo>
                  <a:pt x="130835" y="155219"/>
                </a:lnTo>
                <a:lnTo>
                  <a:pt x="130949" y="155879"/>
                </a:lnTo>
                <a:lnTo>
                  <a:pt x="131051" y="156400"/>
                </a:lnTo>
                <a:lnTo>
                  <a:pt x="131152" y="156997"/>
                </a:lnTo>
                <a:lnTo>
                  <a:pt x="131279" y="157721"/>
                </a:lnTo>
                <a:lnTo>
                  <a:pt x="137998" y="157721"/>
                </a:lnTo>
                <a:lnTo>
                  <a:pt x="139369" y="158178"/>
                </a:lnTo>
                <a:lnTo>
                  <a:pt x="139153" y="158178"/>
                </a:lnTo>
                <a:lnTo>
                  <a:pt x="139407" y="158534"/>
                </a:lnTo>
                <a:lnTo>
                  <a:pt x="139471" y="158864"/>
                </a:lnTo>
                <a:lnTo>
                  <a:pt x="139560" y="159359"/>
                </a:lnTo>
                <a:lnTo>
                  <a:pt x="139674" y="159918"/>
                </a:lnTo>
                <a:lnTo>
                  <a:pt x="139763" y="160540"/>
                </a:lnTo>
                <a:lnTo>
                  <a:pt x="139827" y="160832"/>
                </a:lnTo>
                <a:lnTo>
                  <a:pt x="139954" y="161531"/>
                </a:lnTo>
                <a:lnTo>
                  <a:pt x="140068" y="162052"/>
                </a:lnTo>
                <a:lnTo>
                  <a:pt x="140258" y="162420"/>
                </a:lnTo>
                <a:lnTo>
                  <a:pt x="142265" y="162420"/>
                </a:lnTo>
                <a:lnTo>
                  <a:pt x="142265" y="162052"/>
                </a:lnTo>
                <a:close/>
              </a:path>
              <a:path w="427354" h="436245">
                <a:moveTo>
                  <a:pt x="143967" y="58089"/>
                </a:moveTo>
                <a:lnTo>
                  <a:pt x="123469" y="58089"/>
                </a:lnTo>
                <a:lnTo>
                  <a:pt x="123317" y="58343"/>
                </a:lnTo>
                <a:lnTo>
                  <a:pt x="143789" y="58343"/>
                </a:lnTo>
                <a:lnTo>
                  <a:pt x="143967" y="58089"/>
                </a:lnTo>
                <a:close/>
              </a:path>
              <a:path w="427354" h="436245">
                <a:moveTo>
                  <a:pt x="147726" y="24612"/>
                </a:moveTo>
                <a:lnTo>
                  <a:pt x="147205" y="24942"/>
                </a:lnTo>
                <a:lnTo>
                  <a:pt x="146672" y="25298"/>
                </a:lnTo>
                <a:lnTo>
                  <a:pt x="146253" y="25730"/>
                </a:lnTo>
                <a:lnTo>
                  <a:pt x="146773" y="25400"/>
                </a:lnTo>
                <a:lnTo>
                  <a:pt x="147231" y="25006"/>
                </a:lnTo>
                <a:lnTo>
                  <a:pt x="147726" y="24612"/>
                </a:lnTo>
                <a:close/>
              </a:path>
              <a:path w="427354" h="436245">
                <a:moveTo>
                  <a:pt x="148285" y="53225"/>
                </a:moveTo>
                <a:lnTo>
                  <a:pt x="147205" y="53225"/>
                </a:lnTo>
                <a:lnTo>
                  <a:pt x="146913" y="53543"/>
                </a:lnTo>
                <a:lnTo>
                  <a:pt x="148285" y="53225"/>
                </a:lnTo>
                <a:close/>
              </a:path>
              <a:path w="427354" h="436245">
                <a:moveTo>
                  <a:pt x="149898" y="18173"/>
                </a:moveTo>
                <a:lnTo>
                  <a:pt x="147231" y="19545"/>
                </a:lnTo>
                <a:lnTo>
                  <a:pt x="144411" y="20535"/>
                </a:lnTo>
                <a:lnTo>
                  <a:pt x="141478" y="21158"/>
                </a:lnTo>
                <a:lnTo>
                  <a:pt x="140563" y="21323"/>
                </a:lnTo>
                <a:lnTo>
                  <a:pt x="139903" y="20891"/>
                </a:lnTo>
                <a:lnTo>
                  <a:pt x="139763" y="20497"/>
                </a:lnTo>
                <a:lnTo>
                  <a:pt x="139471" y="19024"/>
                </a:lnTo>
                <a:lnTo>
                  <a:pt x="139471" y="17881"/>
                </a:lnTo>
                <a:lnTo>
                  <a:pt x="139700" y="16789"/>
                </a:lnTo>
                <a:lnTo>
                  <a:pt x="130327" y="16370"/>
                </a:lnTo>
                <a:lnTo>
                  <a:pt x="129540" y="16662"/>
                </a:lnTo>
                <a:lnTo>
                  <a:pt x="128854" y="17284"/>
                </a:lnTo>
                <a:lnTo>
                  <a:pt x="128358" y="18275"/>
                </a:lnTo>
                <a:lnTo>
                  <a:pt x="128295" y="18592"/>
                </a:lnTo>
                <a:lnTo>
                  <a:pt x="128549" y="19151"/>
                </a:lnTo>
                <a:lnTo>
                  <a:pt x="130886" y="19189"/>
                </a:lnTo>
                <a:lnTo>
                  <a:pt x="137172" y="17284"/>
                </a:lnTo>
                <a:lnTo>
                  <a:pt x="137896" y="18072"/>
                </a:lnTo>
                <a:lnTo>
                  <a:pt x="138518" y="18796"/>
                </a:lnTo>
                <a:lnTo>
                  <a:pt x="137007" y="20307"/>
                </a:lnTo>
                <a:lnTo>
                  <a:pt x="138353" y="22402"/>
                </a:lnTo>
                <a:lnTo>
                  <a:pt x="140093" y="22313"/>
                </a:lnTo>
                <a:lnTo>
                  <a:pt x="144310" y="21424"/>
                </a:lnTo>
                <a:lnTo>
                  <a:pt x="147332" y="20104"/>
                </a:lnTo>
                <a:lnTo>
                  <a:pt x="149898" y="18173"/>
                </a:lnTo>
                <a:close/>
              </a:path>
              <a:path w="427354" h="436245">
                <a:moveTo>
                  <a:pt x="151549" y="9766"/>
                </a:moveTo>
                <a:lnTo>
                  <a:pt x="149936" y="10414"/>
                </a:lnTo>
                <a:lnTo>
                  <a:pt x="147396" y="11277"/>
                </a:lnTo>
                <a:lnTo>
                  <a:pt x="145097" y="9004"/>
                </a:lnTo>
                <a:lnTo>
                  <a:pt x="145757" y="7226"/>
                </a:lnTo>
                <a:lnTo>
                  <a:pt x="143052" y="4279"/>
                </a:lnTo>
                <a:lnTo>
                  <a:pt x="137756" y="9499"/>
                </a:lnTo>
                <a:lnTo>
                  <a:pt x="134150" y="7391"/>
                </a:lnTo>
                <a:lnTo>
                  <a:pt x="134734" y="5854"/>
                </a:lnTo>
                <a:lnTo>
                  <a:pt x="136055" y="4673"/>
                </a:lnTo>
                <a:lnTo>
                  <a:pt x="137401" y="3721"/>
                </a:lnTo>
                <a:lnTo>
                  <a:pt x="133743" y="6146"/>
                </a:lnTo>
                <a:lnTo>
                  <a:pt x="129870" y="8216"/>
                </a:lnTo>
                <a:lnTo>
                  <a:pt x="124764" y="10350"/>
                </a:lnTo>
                <a:lnTo>
                  <a:pt x="123558" y="10744"/>
                </a:lnTo>
                <a:lnTo>
                  <a:pt x="122529" y="10287"/>
                </a:lnTo>
                <a:lnTo>
                  <a:pt x="121615" y="9791"/>
                </a:lnTo>
                <a:lnTo>
                  <a:pt x="121450" y="8216"/>
                </a:lnTo>
                <a:lnTo>
                  <a:pt x="122339" y="7823"/>
                </a:lnTo>
                <a:lnTo>
                  <a:pt x="120497" y="8382"/>
                </a:lnTo>
                <a:lnTo>
                  <a:pt x="119011" y="9601"/>
                </a:lnTo>
                <a:lnTo>
                  <a:pt x="118491" y="10680"/>
                </a:lnTo>
                <a:lnTo>
                  <a:pt x="119240" y="12877"/>
                </a:lnTo>
                <a:lnTo>
                  <a:pt x="120853" y="13271"/>
                </a:lnTo>
                <a:lnTo>
                  <a:pt x="125958" y="13271"/>
                </a:lnTo>
                <a:lnTo>
                  <a:pt x="129578" y="11531"/>
                </a:lnTo>
                <a:lnTo>
                  <a:pt x="132041" y="8775"/>
                </a:lnTo>
                <a:lnTo>
                  <a:pt x="131711" y="9169"/>
                </a:lnTo>
                <a:lnTo>
                  <a:pt x="131051" y="10287"/>
                </a:lnTo>
                <a:lnTo>
                  <a:pt x="130721" y="11468"/>
                </a:lnTo>
                <a:lnTo>
                  <a:pt x="132105" y="13830"/>
                </a:lnTo>
                <a:lnTo>
                  <a:pt x="134277" y="13665"/>
                </a:lnTo>
                <a:lnTo>
                  <a:pt x="138417" y="12255"/>
                </a:lnTo>
                <a:lnTo>
                  <a:pt x="140792" y="10909"/>
                </a:lnTo>
                <a:lnTo>
                  <a:pt x="142862" y="9169"/>
                </a:lnTo>
                <a:lnTo>
                  <a:pt x="141846" y="10553"/>
                </a:lnTo>
                <a:lnTo>
                  <a:pt x="141516" y="12192"/>
                </a:lnTo>
                <a:lnTo>
                  <a:pt x="141770" y="13144"/>
                </a:lnTo>
                <a:lnTo>
                  <a:pt x="143027" y="13804"/>
                </a:lnTo>
                <a:lnTo>
                  <a:pt x="146939" y="13347"/>
                </a:lnTo>
                <a:lnTo>
                  <a:pt x="149733" y="11925"/>
                </a:lnTo>
                <a:lnTo>
                  <a:pt x="151549" y="9766"/>
                </a:lnTo>
                <a:close/>
              </a:path>
              <a:path w="427354" h="436245">
                <a:moveTo>
                  <a:pt x="152400" y="151180"/>
                </a:moveTo>
                <a:lnTo>
                  <a:pt x="152336" y="150266"/>
                </a:lnTo>
                <a:lnTo>
                  <a:pt x="148755" y="150291"/>
                </a:lnTo>
                <a:lnTo>
                  <a:pt x="145199" y="150495"/>
                </a:lnTo>
                <a:lnTo>
                  <a:pt x="141681" y="150787"/>
                </a:lnTo>
                <a:lnTo>
                  <a:pt x="141706" y="151244"/>
                </a:lnTo>
                <a:lnTo>
                  <a:pt x="141846" y="152171"/>
                </a:lnTo>
                <a:lnTo>
                  <a:pt x="143294" y="152031"/>
                </a:lnTo>
                <a:lnTo>
                  <a:pt x="144767" y="151968"/>
                </a:lnTo>
                <a:lnTo>
                  <a:pt x="146189" y="151879"/>
                </a:lnTo>
                <a:lnTo>
                  <a:pt x="146443" y="155194"/>
                </a:lnTo>
                <a:lnTo>
                  <a:pt x="146748" y="158572"/>
                </a:lnTo>
                <a:lnTo>
                  <a:pt x="146977" y="161925"/>
                </a:lnTo>
                <a:lnTo>
                  <a:pt x="147535" y="161925"/>
                </a:lnTo>
                <a:lnTo>
                  <a:pt x="148653" y="161861"/>
                </a:lnTo>
                <a:lnTo>
                  <a:pt x="148450" y="158508"/>
                </a:lnTo>
                <a:lnTo>
                  <a:pt x="147993" y="151777"/>
                </a:lnTo>
                <a:lnTo>
                  <a:pt x="149440" y="151676"/>
                </a:lnTo>
                <a:lnTo>
                  <a:pt x="150914" y="151638"/>
                </a:lnTo>
                <a:lnTo>
                  <a:pt x="152400" y="151638"/>
                </a:lnTo>
                <a:lnTo>
                  <a:pt x="152400" y="151180"/>
                </a:lnTo>
                <a:close/>
              </a:path>
              <a:path w="427354" h="436245">
                <a:moveTo>
                  <a:pt x="153250" y="26873"/>
                </a:moveTo>
                <a:lnTo>
                  <a:pt x="153111" y="26873"/>
                </a:lnTo>
                <a:lnTo>
                  <a:pt x="152565" y="27368"/>
                </a:lnTo>
                <a:lnTo>
                  <a:pt x="153250" y="26873"/>
                </a:lnTo>
                <a:close/>
              </a:path>
              <a:path w="427354" h="436245">
                <a:moveTo>
                  <a:pt x="156819" y="36334"/>
                </a:moveTo>
                <a:lnTo>
                  <a:pt x="155282" y="36664"/>
                </a:lnTo>
                <a:lnTo>
                  <a:pt x="153911" y="36664"/>
                </a:lnTo>
                <a:lnTo>
                  <a:pt x="151892" y="36334"/>
                </a:lnTo>
                <a:lnTo>
                  <a:pt x="151587" y="36334"/>
                </a:lnTo>
                <a:lnTo>
                  <a:pt x="149631" y="35712"/>
                </a:lnTo>
                <a:lnTo>
                  <a:pt x="150329" y="33743"/>
                </a:lnTo>
                <a:lnTo>
                  <a:pt x="150596" y="33350"/>
                </a:lnTo>
                <a:lnTo>
                  <a:pt x="151968" y="31737"/>
                </a:lnTo>
                <a:lnTo>
                  <a:pt x="151561" y="31737"/>
                </a:lnTo>
                <a:lnTo>
                  <a:pt x="153441" y="31038"/>
                </a:lnTo>
                <a:lnTo>
                  <a:pt x="153695" y="30988"/>
                </a:lnTo>
                <a:lnTo>
                  <a:pt x="155079" y="30391"/>
                </a:lnTo>
                <a:lnTo>
                  <a:pt x="155498" y="30226"/>
                </a:lnTo>
                <a:lnTo>
                  <a:pt x="154470" y="30391"/>
                </a:lnTo>
                <a:lnTo>
                  <a:pt x="153416" y="30391"/>
                </a:lnTo>
                <a:lnTo>
                  <a:pt x="152361" y="30226"/>
                </a:lnTo>
                <a:lnTo>
                  <a:pt x="152044" y="30226"/>
                </a:lnTo>
                <a:lnTo>
                  <a:pt x="151282" y="29933"/>
                </a:lnTo>
                <a:lnTo>
                  <a:pt x="151231" y="29375"/>
                </a:lnTo>
                <a:lnTo>
                  <a:pt x="151066" y="29375"/>
                </a:lnTo>
                <a:lnTo>
                  <a:pt x="151866" y="28155"/>
                </a:lnTo>
                <a:lnTo>
                  <a:pt x="150825" y="28549"/>
                </a:lnTo>
                <a:lnTo>
                  <a:pt x="148920" y="29375"/>
                </a:lnTo>
                <a:lnTo>
                  <a:pt x="146608" y="29375"/>
                </a:lnTo>
                <a:lnTo>
                  <a:pt x="145262" y="28549"/>
                </a:lnTo>
                <a:lnTo>
                  <a:pt x="145199" y="27368"/>
                </a:lnTo>
                <a:lnTo>
                  <a:pt x="145618" y="26517"/>
                </a:lnTo>
                <a:lnTo>
                  <a:pt x="145783" y="26250"/>
                </a:lnTo>
                <a:lnTo>
                  <a:pt x="145986" y="25984"/>
                </a:lnTo>
                <a:lnTo>
                  <a:pt x="146215" y="25730"/>
                </a:lnTo>
                <a:lnTo>
                  <a:pt x="144640" y="26873"/>
                </a:lnTo>
                <a:lnTo>
                  <a:pt x="142862" y="27800"/>
                </a:lnTo>
                <a:lnTo>
                  <a:pt x="138569" y="29375"/>
                </a:lnTo>
                <a:lnTo>
                  <a:pt x="137160" y="29375"/>
                </a:lnTo>
                <a:lnTo>
                  <a:pt x="135483" y="26873"/>
                </a:lnTo>
                <a:lnTo>
                  <a:pt x="135547" y="26517"/>
                </a:lnTo>
                <a:lnTo>
                  <a:pt x="135623" y="26250"/>
                </a:lnTo>
                <a:lnTo>
                  <a:pt x="135686" y="25984"/>
                </a:lnTo>
                <a:lnTo>
                  <a:pt x="135763" y="25730"/>
                </a:lnTo>
                <a:lnTo>
                  <a:pt x="135826" y="25501"/>
                </a:lnTo>
                <a:lnTo>
                  <a:pt x="136385" y="24511"/>
                </a:lnTo>
                <a:lnTo>
                  <a:pt x="135051" y="25501"/>
                </a:lnTo>
                <a:lnTo>
                  <a:pt x="134823" y="25730"/>
                </a:lnTo>
                <a:lnTo>
                  <a:pt x="134721" y="26250"/>
                </a:lnTo>
                <a:lnTo>
                  <a:pt x="134594" y="26873"/>
                </a:lnTo>
                <a:lnTo>
                  <a:pt x="134493" y="27368"/>
                </a:lnTo>
                <a:lnTo>
                  <a:pt x="134442" y="31737"/>
                </a:lnTo>
                <a:lnTo>
                  <a:pt x="135750" y="33350"/>
                </a:lnTo>
                <a:lnTo>
                  <a:pt x="135902" y="33350"/>
                </a:lnTo>
                <a:lnTo>
                  <a:pt x="137007" y="33540"/>
                </a:lnTo>
                <a:lnTo>
                  <a:pt x="140233" y="33540"/>
                </a:lnTo>
                <a:lnTo>
                  <a:pt x="142659" y="32562"/>
                </a:lnTo>
                <a:lnTo>
                  <a:pt x="144272" y="30988"/>
                </a:lnTo>
                <a:lnTo>
                  <a:pt x="145072" y="32169"/>
                </a:lnTo>
                <a:lnTo>
                  <a:pt x="144653" y="32169"/>
                </a:lnTo>
                <a:lnTo>
                  <a:pt x="146977" y="32753"/>
                </a:lnTo>
                <a:lnTo>
                  <a:pt x="148158" y="32562"/>
                </a:lnTo>
                <a:lnTo>
                  <a:pt x="148551" y="32562"/>
                </a:lnTo>
                <a:lnTo>
                  <a:pt x="149733" y="32169"/>
                </a:lnTo>
                <a:lnTo>
                  <a:pt x="150329" y="31940"/>
                </a:lnTo>
                <a:lnTo>
                  <a:pt x="150698" y="31737"/>
                </a:lnTo>
                <a:lnTo>
                  <a:pt x="150888" y="31737"/>
                </a:lnTo>
                <a:lnTo>
                  <a:pt x="150012" y="32753"/>
                </a:lnTo>
                <a:lnTo>
                  <a:pt x="148615" y="34201"/>
                </a:lnTo>
                <a:lnTo>
                  <a:pt x="148158" y="34823"/>
                </a:lnTo>
                <a:lnTo>
                  <a:pt x="148120" y="36334"/>
                </a:lnTo>
                <a:lnTo>
                  <a:pt x="148755" y="37058"/>
                </a:lnTo>
                <a:lnTo>
                  <a:pt x="151739" y="39001"/>
                </a:lnTo>
                <a:lnTo>
                  <a:pt x="155130" y="38442"/>
                </a:lnTo>
                <a:lnTo>
                  <a:pt x="156552" y="36664"/>
                </a:lnTo>
                <a:lnTo>
                  <a:pt x="156819" y="36334"/>
                </a:lnTo>
                <a:close/>
              </a:path>
              <a:path w="427354" h="436245">
                <a:moveTo>
                  <a:pt x="158648" y="42379"/>
                </a:moveTo>
                <a:lnTo>
                  <a:pt x="155892" y="43827"/>
                </a:lnTo>
                <a:lnTo>
                  <a:pt x="153619" y="46228"/>
                </a:lnTo>
                <a:lnTo>
                  <a:pt x="151879" y="49809"/>
                </a:lnTo>
                <a:lnTo>
                  <a:pt x="151549" y="50698"/>
                </a:lnTo>
                <a:lnTo>
                  <a:pt x="151574" y="50888"/>
                </a:lnTo>
                <a:lnTo>
                  <a:pt x="151688" y="51650"/>
                </a:lnTo>
                <a:lnTo>
                  <a:pt x="151777" y="52438"/>
                </a:lnTo>
                <a:lnTo>
                  <a:pt x="152425" y="53454"/>
                </a:lnTo>
                <a:lnTo>
                  <a:pt x="153289" y="53454"/>
                </a:lnTo>
                <a:lnTo>
                  <a:pt x="152107" y="55219"/>
                </a:lnTo>
                <a:lnTo>
                  <a:pt x="150685" y="60286"/>
                </a:lnTo>
                <a:lnTo>
                  <a:pt x="150583" y="60680"/>
                </a:lnTo>
                <a:lnTo>
                  <a:pt x="150545" y="60820"/>
                </a:lnTo>
                <a:lnTo>
                  <a:pt x="147370" y="60871"/>
                </a:lnTo>
                <a:lnTo>
                  <a:pt x="147205" y="60680"/>
                </a:lnTo>
                <a:lnTo>
                  <a:pt x="150583" y="60680"/>
                </a:lnTo>
                <a:lnTo>
                  <a:pt x="150583" y="60286"/>
                </a:lnTo>
                <a:lnTo>
                  <a:pt x="146862" y="60286"/>
                </a:lnTo>
                <a:lnTo>
                  <a:pt x="145859" y="59105"/>
                </a:lnTo>
                <a:lnTo>
                  <a:pt x="145986" y="59105"/>
                </a:lnTo>
                <a:lnTo>
                  <a:pt x="145326" y="58343"/>
                </a:lnTo>
                <a:lnTo>
                  <a:pt x="143802" y="58343"/>
                </a:lnTo>
                <a:lnTo>
                  <a:pt x="143408" y="59105"/>
                </a:lnTo>
                <a:lnTo>
                  <a:pt x="142900" y="60286"/>
                </a:lnTo>
                <a:lnTo>
                  <a:pt x="122110" y="60286"/>
                </a:lnTo>
                <a:lnTo>
                  <a:pt x="123659" y="57759"/>
                </a:lnTo>
                <a:lnTo>
                  <a:pt x="127228" y="51676"/>
                </a:lnTo>
                <a:lnTo>
                  <a:pt x="126949" y="51943"/>
                </a:lnTo>
                <a:lnTo>
                  <a:pt x="123812" y="55753"/>
                </a:lnTo>
                <a:lnTo>
                  <a:pt x="120713" y="60680"/>
                </a:lnTo>
                <a:lnTo>
                  <a:pt x="118287" y="65709"/>
                </a:lnTo>
                <a:lnTo>
                  <a:pt x="116243" y="62814"/>
                </a:lnTo>
                <a:lnTo>
                  <a:pt x="116154" y="62687"/>
                </a:lnTo>
                <a:lnTo>
                  <a:pt x="116065" y="62255"/>
                </a:lnTo>
                <a:lnTo>
                  <a:pt x="116547" y="61010"/>
                </a:lnTo>
                <a:lnTo>
                  <a:pt x="116674" y="60680"/>
                </a:lnTo>
                <a:lnTo>
                  <a:pt x="120700" y="60680"/>
                </a:lnTo>
                <a:lnTo>
                  <a:pt x="120942" y="60286"/>
                </a:lnTo>
                <a:lnTo>
                  <a:pt x="116827" y="60286"/>
                </a:lnTo>
                <a:lnTo>
                  <a:pt x="117576" y="58343"/>
                </a:lnTo>
                <a:lnTo>
                  <a:pt x="117678" y="58089"/>
                </a:lnTo>
                <a:lnTo>
                  <a:pt x="121500" y="51155"/>
                </a:lnTo>
                <a:lnTo>
                  <a:pt x="123113" y="48463"/>
                </a:lnTo>
                <a:lnTo>
                  <a:pt x="125323" y="45212"/>
                </a:lnTo>
                <a:lnTo>
                  <a:pt x="120332" y="48260"/>
                </a:lnTo>
                <a:lnTo>
                  <a:pt x="118897" y="53848"/>
                </a:lnTo>
                <a:lnTo>
                  <a:pt x="118795" y="54203"/>
                </a:lnTo>
                <a:lnTo>
                  <a:pt x="118719" y="54533"/>
                </a:lnTo>
                <a:lnTo>
                  <a:pt x="114922" y="59105"/>
                </a:lnTo>
                <a:lnTo>
                  <a:pt x="114503" y="59626"/>
                </a:lnTo>
                <a:lnTo>
                  <a:pt x="113614" y="60286"/>
                </a:lnTo>
                <a:lnTo>
                  <a:pt x="112890" y="59918"/>
                </a:lnTo>
                <a:lnTo>
                  <a:pt x="112826" y="57759"/>
                </a:lnTo>
                <a:lnTo>
                  <a:pt x="112788" y="56730"/>
                </a:lnTo>
                <a:lnTo>
                  <a:pt x="112737" y="55029"/>
                </a:lnTo>
                <a:lnTo>
                  <a:pt x="112699" y="53848"/>
                </a:lnTo>
                <a:lnTo>
                  <a:pt x="114871" y="47739"/>
                </a:lnTo>
                <a:lnTo>
                  <a:pt x="118732" y="43205"/>
                </a:lnTo>
                <a:lnTo>
                  <a:pt x="118237" y="43561"/>
                </a:lnTo>
                <a:lnTo>
                  <a:pt x="115493" y="45770"/>
                </a:lnTo>
                <a:lnTo>
                  <a:pt x="112877" y="49314"/>
                </a:lnTo>
                <a:lnTo>
                  <a:pt x="110426" y="52438"/>
                </a:lnTo>
                <a:lnTo>
                  <a:pt x="109270" y="53848"/>
                </a:lnTo>
                <a:lnTo>
                  <a:pt x="108369" y="54902"/>
                </a:lnTo>
                <a:lnTo>
                  <a:pt x="107950" y="54902"/>
                </a:lnTo>
                <a:lnTo>
                  <a:pt x="107632" y="54952"/>
                </a:lnTo>
                <a:lnTo>
                  <a:pt x="107632" y="56730"/>
                </a:lnTo>
                <a:lnTo>
                  <a:pt x="107518" y="57099"/>
                </a:lnTo>
                <a:lnTo>
                  <a:pt x="107391" y="57492"/>
                </a:lnTo>
                <a:lnTo>
                  <a:pt x="107315" y="57759"/>
                </a:lnTo>
                <a:lnTo>
                  <a:pt x="107365" y="57492"/>
                </a:lnTo>
                <a:lnTo>
                  <a:pt x="107505" y="57099"/>
                </a:lnTo>
                <a:lnTo>
                  <a:pt x="107632" y="56730"/>
                </a:lnTo>
                <a:lnTo>
                  <a:pt x="107632" y="54952"/>
                </a:lnTo>
                <a:lnTo>
                  <a:pt x="107010" y="55029"/>
                </a:lnTo>
                <a:lnTo>
                  <a:pt x="106197" y="52857"/>
                </a:lnTo>
                <a:lnTo>
                  <a:pt x="106299" y="51384"/>
                </a:lnTo>
                <a:lnTo>
                  <a:pt x="107035" y="49606"/>
                </a:lnTo>
                <a:lnTo>
                  <a:pt x="107162" y="49314"/>
                </a:lnTo>
                <a:lnTo>
                  <a:pt x="107238" y="49110"/>
                </a:lnTo>
                <a:lnTo>
                  <a:pt x="107429" y="48818"/>
                </a:lnTo>
                <a:lnTo>
                  <a:pt x="110363" y="44513"/>
                </a:lnTo>
                <a:lnTo>
                  <a:pt x="111975" y="42608"/>
                </a:lnTo>
                <a:lnTo>
                  <a:pt x="112826" y="40767"/>
                </a:lnTo>
                <a:lnTo>
                  <a:pt x="112928" y="40538"/>
                </a:lnTo>
                <a:lnTo>
                  <a:pt x="116014" y="40538"/>
                </a:lnTo>
                <a:lnTo>
                  <a:pt x="119900" y="38214"/>
                </a:lnTo>
                <a:lnTo>
                  <a:pt x="119900" y="39255"/>
                </a:lnTo>
                <a:lnTo>
                  <a:pt x="121310" y="39573"/>
                </a:lnTo>
                <a:lnTo>
                  <a:pt x="120357" y="39585"/>
                </a:lnTo>
                <a:lnTo>
                  <a:pt x="121412" y="39585"/>
                </a:lnTo>
                <a:lnTo>
                  <a:pt x="128816" y="39585"/>
                </a:lnTo>
                <a:lnTo>
                  <a:pt x="127495" y="40767"/>
                </a:lnTo>
                <a:lnTo>
                  <a:pt x="127228" y="42354"/>
                </a:lnTo>
                <a:lnTo>
                  <a:pt x="127177" y="42608"/>
                </a:lnTo>
                <a:lnTo>
                  <a:pt x="127076" y="43205"/>
                </a:lnTo>
                <a:lnTo>
                  <a:pt x="128092" y="44970"/>
                </a:lnTo>
                <a:lnTo>
                  <a:pt x="129006" y="46685"/>
                </a:lnTo>
                <a:lnTo>
                  <a:pt x="129108" y="46875"/>
                </a:lnTo>
                <a:lnTo>
                  <a:pt x="129247" y="46875"/>
                </a:lnTo>
                <a:lnTo>
                  <a:pt x="131419" y="47739"/>
                </a:lnTo>
                <a:lnTo>
                  <a:pt x="133426" y="47205"/>
                </a:lnTo>
                <a:lnTo>
                  <a:pt x="131978" y="48818"/>
                </a:lnTo>
                <a:lnTo>
                  <a:pt x="132003" y="49606"/>
                </a:lnTo>
                <a:lnTo>
                  <a:pt x="132486" y="50850"/>
                </a:lnTo>
                <a:lnTo>
                  <a:pt x="132613" y="51155"/>
                </a:lnTo>
                <a:lnTo>
                  <a:pt x="132702" y="51384"/>
                </a:lnTo>
                <a:lnTo>
                  <a:pt x="132816" y="51676"/>
                </a:lnTo>
                <a:lnTo>
                  <a:pt x="132918" y="51943"/>
                </a:lnTo>
                <a:lnTo>
                  <a:pt x="133045" y="52235"/>
                </a:lnTo>
                <a:lnTo>
                  <a:pt x="133121" y="52438"/>
                </a:lnTo>
                <a:lnTo>
                  <a:pt x="133299" y="52438"/>
                </a:lnTo>
                <a:lnTo>
                  <a:pt x="135788" y="53225"/>
                </a:lnTo>
                <a:lnTo>
                  <a:pt x="137528" y="53759"/>
                </a:lnTo>
                <a:lnTo>
                  <a:pt x="139547" y="52857"/>
                </a:lnTo>
                <a:lnTo>
                  <a:pt x="139687" y="52857"/>
                </a:lnTo>
                <a:lnTo>
                  <a:pt x="140970" y="51396"/>
                </a:lnTo>
                <a:lnTo>
                  <a:pt x="140855" y="51676"/>
                </a:lnTo>
                <a:lnTo>
                  <a:pt x="140525" y="52235"/>
                </a:lnTo>
                <a:lnTo>
                  <a:pt x="140423" y="52438"/>
                </a:lnTo>
                <a:lnTo>
                  <a:pt x="140360" y="52565"/>
                </a:lnTo>
                <a:lnTo>
                  <a:pt x="140246" y="55753"/>
                </a:lnTo>
                <a:lnTo>
                  <a:pt x="140436" y="56146"/>
                </a:lnTo>
                <a:lnTo>
                  <a:pt x="140843" y="56730"/>
                </a:lnTo>
                <a:lnTo>
                  <a:pt x="141122" y="57099"/>
                </a:lnTo>
                <a:lnTo>
                  <a:pt x="141655" y="57492"/>
                </a:lnTo>
                <a:lnTo>
                  <a:pt x="142354" y="57759"/>
                </a:lnTo>
                <a:lnTo>
                  <a:pt x="143484" y="57759"/>
                </a:lnTo>
                <a:lnTo>
                  <a:pt x="144183" y="57759"/>
                </a:lnTo>
                <a:lnTo>
                  <a:pt x="143967" y="58089"/>
                </a:lnTo>
                <a:lnTo>
                  <a:pt x="145034" y="58089"/>
                </a:lnTo>
                <a:lnTo>
                  <a:pt x="145021" y="57099"/>
                </a:lnTo>
                <a:lnTo>
                  <a:pt x="144995" y="56146"/>
                </a:lnTo>
                <a:lnTo>
                  <a:pt x="145529" y="55029"/>
                </a:lnTo>
                <a:lnTo>
                  <a:pt x="145783" y="54533"/>
                </a:lnTo>
                <a:lnTo>
                  <a:pt x="146024" y="54533"/>
                </a:lnTo>
                <a:lnTo>
                  <a:pt x="146646" y="53848"/>
                </a:lnTo>
                <a:lnTo>
                  <a:pt x="146342" y="53848"/>
                </a:lnTo>
                <a:lnTo>
                  <a:pt x="145999" y="54203"/>
                </a:lnTo>
                <a:lnTo>
                  <a:pt x="145808" y="54495"/>
                </a:lnTo>
                <a:lnTo>
                  <a:pt x="144576" y="54241"/>
                </a:lnTo>
                <a:lnTo>
                  <a:pt x="144576" y="57099"/>
                </a:lnTo>
                <a:lnTo>
                  <a:pt x="144348" y="57492"/>
                </a:lnTo>
                <a:lnTo>
                  <a:pt x="144043" y="57492"/>
                </a:lnTo>
                <a:lnTo>
                  <a:pt x="144576" y="57099"/>
                </a:lnTo>
                <a:lnTo>
                  <a:pt x="144576" y="54241"/>
                </a:lnTo>
                <a:lnTo>
                  <a:pt x="143522" y="54013"/>
                </a:lnTo>
                <a:lnTo>
                  <a:pt x="142290" y="51384"/>
                </a:lnTo>
                <a:lnTo>
                  <a:pt x="142176" y="51155"/>
                </a:lnTo>
                <a:lnTo>
                  <a:pt x="142036" y="50850"/>
                </a:lnTo>
                <a:lnTo>
                  <a:pt x="142367" y="50203"/>
                </a:lnTo>
                <a:lnTo>
                  <a:pt x="143052" y="48818"/>
                </a:lnTo>
                <a:lnTo>
                  <a:pt x="144526" y="48260"/>
                </a:lnTo>
                <a:lnTo>
                  <a:pt x="144310" y="48260"/>
                </a:lnTo>
                <a:lnTo>
                  <a:pt x="143129" y="48463"/>
                </a:lnTo>
                <a:lnTo>
                  <a:pt x="143268" y="48463"/>
                </a:lnTo>
                <a:lnTo>
                  <a:pt x="142138" y="49110"/>
                </a:lnTo>
                <a:lnTo>
                  <a:pt x="140855" y="49606"/>
                </a:lnTo>
                <a:lnTo>
                  <a:pt x="139534" y="50063"/>
                </a:lnTo>
                <a:lnTo>
                  <a:pt x="137960" y="50203"/>
                </a:lnTo>
                <a:lnTo>
                  <a:pt x="136906" y="49314"/>
                </a:lnTo>
                <a:lnTo>
                  <a:pt x="135826" y="48463"/>
                </a:lnTo>
                <a:lnTo>
                  <a:pt x="135750" y="47739"/>
                </a:lnTo>
                <a:lnTo>
                  <a:pt x="135686" y="47205"/>
                </a:lnTo>
                <a:lnTo>
                  <a:pt x="135737" y="46685"/>
                </a:lnTo>
                <a:lnTo>
                  <a:pt x="136309" y="45212"/>
                </a:lnTo>
                <a:lnTo>
                  <a:pt x="136385" y="44970"/>
                </a:lnTo>
                <a:lnTo>
                  <a:pt x="136550" y="44513"/>
                </a:lnTo>
                <a:lnTo>
                  <a:pt x="136613" y="44348"/>
                </a:lnTo>
                <a:lnTo>
                  <a:pt x="138518" y="42354"/>
                </a:lnTo>
                <a:lnTo>
                  <a:pt x="136385" y="42837"/>
                </a:lnTo>
                <a:lnTo>
                  <a:pt x="134429" y="44907"/>
                </a:lnTo>
                <a:lnTo>
                  <a:pt x="132372" y="44221"/>
                </a:lnTo>
                <a:lnTo>
                  <a:pt x="130263" y="43561"/>
                </a:lnTo>
                <a:lnTo>
                  <a:pt x="130175" y="42354"/>
                </a:lnTo>
                <a:lnTo>
                  <a:pt x="130048" y="40767"/>
                </a:lnTo>
                <a:lnTo>
                  <a:pt x="130035" y="40538"/>
                </a:lnTo>
                <a:lnTo>
                  <a:pt x="130568" y="39585"/>
                </a:lnTo>
                <a:lnTo>
                  <a:pt x="130695" y="39357"/>
                </a:lnTo>
                <a:lnTo>
                  <a:pt x="131254" y="38404"/>
                </a:lnTo>
                <a:lnTo>
                  <a:pt x="131368" y="38214"/>
                </a:lnTo>
                <a:lnTo>
                  <a:pt x="131711" y="37617"/>
                </a:lnTo>
                <a:lnTo>
                  <a:pt x="132080" y="36995"/>
                </a:lnTo>
                <a:lnTo>
                  <a:pt x="132156" y="36868"/>
                </a:lnTo>
                <a:lnTo>
                  <a:pt x="132435" y="36601"/>
                </a:lnTo>
                <a:lnTo>
                  <a:pt x="134213" y="35445"/>
                </a:lnTo>
                <a:lnTo>
                  <a:pt x="135318" y="33769"/>
                </a:lnTo>
                <a:lnTo>
                  <a:pt x="135432" y="33616"/>
                </a:lnTo>
                <a:lnTo>
                  <a:pt x="132207" y="35153"/>
                </a:lnTo>
                <a:lnTo>
                  <a:pt x="128854" y="36309"/>
                </a:lnTo>
                <a:lnTo>
                  <a:pt x="124117" y="37426"/>
                </a:lnTo>
                <a:lnTo>
                  <a:pt x="122669" y="37617"/>
                </a:lnTo>
                <a:lnTo>
                  <a:pt x="121932" y="36995"/>
                </a:lnTo>
                <a:lnTo>
                  <a:pt x="121780" y="36868"/>
                </a:lnTo>
                <a:lnTo>
                  <a:pt x="121094" y="36309"/>
                </a:lnTo>
                <a:lnTo>
                  <a:pt x="121145" y="35153"/>
                </a:lnTo>
                <a:lnTo>
                  <a:pt x="121323" y="34861"/>
                </a:lnTo>
                <a:lnTo>
                  <a:pt x="121640" y="34493"/>
                </a:lnTo>
                <a:lnTo>
                  <a:pt x="114376" y="36868"/>
                </a:lnTo>
                <a:lnTo>
                  <a:pt x="112102" y="36144"/>
                </a:lnTo>
                <a:lnTo>
                  <a:pt x="111963" y="35915"/>
                </a:lnTo>
                <a:lnTo>
                  <a:pt x="111277" y="34861"/>
                </a:lnTo>
                <a:lnTo>
                  <a:pt x="111379" y="34493"/>
                </a:lnTo>
                <a:lnTo>
                  <a:pt x="111848" y="33769"/>
                </a:lnTo>
                <a:lnTo>
                  <a:pt x="110134" y="34861"/>
                </a:lnTo>
                <a:lnTo>
                  <a:pt x="108229" y="35915"/>
                </a:lnTo>
                <a:lnTo>
                  <a:pt x="106146" y="35712"/>
                </a:lnTo>
                <a:lnTo>
                  <a:pt x="105079" y="35712"/>
                </a:lnTo>
                <a:lnTo>
                  <a:pt x="104228" y="35153"/>
                </a:lnTo>
                <a:lnTo>
                  <a:pt x="103962" y="34861"/>
                </a:lnTo>
                <a:lnTo>
                  <a:pt x="102730" y="32689"/>
                </a:lnTo>
                <a:lnTo>
                  <a:pt x="103289" y="32105"/>
                </a:lnTo>
                <a:lnTo>
                  <a:pt x="104343" y="31216"/>
                </a:lnTo>
                <a:lnTo>
                  <a:pt x="102400" y="31965"/>
                </a:lnTo>
                <a:lnTo>
                  <a:pt x="100431" y="34366"/>
                </a:lnTo>
                <a:lnTo>
                  <a:pt x="100469" y="34493"/>
                </a:lnTo>
                <a:lnTo>
                  <a:pt x="100571" y="34861"/>
                </a:lnTo>
                <a:lnTo>
                  <a:pt x="100660" y="35153"/>
                </a:lnTo>
                <a:lnTo>
                  <a:pt x="100749" y="35445"/>
                </a:lnTo>
                <a:lnTo>
                  <a:pt x="100825" y="35712"/>
                </a:lnTo>
                <a:lnTo>
                  <a:pt x="100888" y="35915"/>
                </a:lnTo>
                <a:lnTo>
                  <a:pt x="101003" y="36309"/>
                </a:lnTo>
                <a:lnTo>
                  <a:pt x="101092" y="36601"/>
                </a:lnTo>
                <a:lnTo>
                  <a:pt x="103390" y="39027"/>
                </a:lnTo>
                <a:lnTo>
                  <a:pt x="106743" y="38696"/>
                </a:lnTo>
                <a:lnTo>
                  <a:pt x="108254" y="37846"/>
                </a:lnTo>
                <a:lnTo>
                  <a:pt x="109677" y="36995"/>
                </a:lnTo>
                <a:lnTo>
                  <a:pt x="109677" y="38404"/>
                </a:lnTo>
                <a:lnTo>
                  <a:pt x="110896" y="39585"/>
                </a:lnTo>
                <a:lnTo>
                  <a:pt x="111036" y="39585"/>
                </a:lnTo>
                <a:lnTo>
                  <a:pt x="112166" y="40043"/>
                </a:lnTo>
                <a:lnTo>
                  <a:pt x="109118" y="42608"/>
                </a:lnTo>
                <a:lnTo>
                  <a:pt x="108788" y="42837"/>
                </a:lnTo>
                <a:lnTo>
                  <a:pt x="105689" y="46685"/>
                </a:lnTo>
                <a:lnTo>
                  <a:pt x="103124" y="51943"/>
                </a:lnTo>
                <a:lnTo>
                  <a:pt x="102603" y="53225"/>
                </a:lnTo>
                <a:lnTo>
                  <a:pt x="102603" y="55753"/>
                </a:lnTo>
                <a:lnTo>
                  <a:pt x="103162" y="57099"/>
                </a:lnTo>
                <a:lnTo>
                  <a:pt x="105460" y="58343"/>
                </a:lnTo>
                <a:lnTo>
                  <a:pt x="106489" y="58089"/>
                </a:lnTo>
                <a:lnTo>
                  <a:pt x="107200" y="58089"/>
                </a:lnTo>
                <a:lnTo>
                  <a:pt x="107696" y="59626"/>
                </a:lnTo>
                <a:lnTo>
                  <a:pt x="109054" y="60680"/>
                </a:lnTo>
                <a:lnTo>
                  <a:pt x="109982" y="61429"/>
                </a:lnTo>
                <a:lnTo>
                  <a:pt x="111582" y="61429"/>
                </a:lnTo>
                <a:lnTo>
                  <a:pt x="112801" y="60680"/>
                </a:lnTo>
                <a:lnTo>
                  <a:pt x="112826" y="64363"/>
                </a:lnTo>
                <a:lnTo>
                  <a:pt x="114109" y="66725"/>
                </a:lnTo>
                <a:lnTo>
                  <a:pt x="115785" y="67754"/>
                </a:lnTo>
                <a:lnTo>
                  <a:pt x="114846" y="68033"/>
                </a:lnTo>
                <a:lnTo>
                  <a:pt x="115138" y="68033"/>
                </a:lnTo>
                <a:lnTo>
                  <a:pt x="123151" y="75819"/>
                </a:lnTo>
                <a:lnTo>
                  <a:pt x="121970" y="68033"/>
                </a:lnTo>
                <a:lnTo>
                  <a:pt x="120878" y="67284"/>
                </a:lnTo>
                <a:lnTo>
                  <a:pt x="120396" y="66954"/>
                </a:lnTo>
                <a:lnTo>
                  <a:pt x="120421" y="66725"/>
                </a:lnTo>
                <a:lnTo>
                  <a:pt x="120523" y="65709"/>
                </a:lnTo>
                <a:lnTo>
                  <a:pt x="120662" y="64363"/>
                </a:lnTo>
                <a:lnTo>
                  <a:pt x="120713" y="63931"/>
                </a:lnTo>
                <a:lnTo>
                  <a:pt x="120827" y="62814"/>
                </a:lnTo>
                <a:lnTo>
                  <a:pt x="120891" y="62255"/>
                </a:lnTo>
                <a:lnTo>
                  <a:pt x="121869" y="60680"/>
                </a:lnTo>
                <a:lnTo>
                  <a:pt x="142849" y="60680"/>
                </a:lnTo>
                <a:lnTo>
                  <a:pt x="142773" y="61429"/>
                </a:lnTo>
                <a:lnTo>
                  <a:pt x="142659" y="62255"/>
                </a:lnTo>
                <a:lnTo>
                  <a:pt x="142595" y="62687"/>
                </a:lnTo>
                <a:lnTo>
                  <a:pt x="144043" y="64122"/>
                </a:lnTo>
                <a:lnTo>
                  <a:pt x="145618" y="64363"/>
                </a:lnTo>
                <a:lnTo>
                  <a:pt x="147472" y="64363"/>
                </a:lnTo>
                <a:lnTo>
                  <a:pt x="148145" y="63931"/>
                </a:lnTo>
                <a:lnTo>
                  <a:pt x="150101" y="62814"/>
                </a:lnTo>
                <a:lnTo>
                  <a:pt x="151028" y="61010"/>
                </a:lnTo>
                <a:lnTo>
                  <a:pt x="154698" y="60248"/>
                </a:lnTo>
                <a:lnTo>
                  <a:pt x="154305" y="58508"/>
                </a:lnTo>
                <a:lnTo>
                  <a:pt x="153619" y="57683"/>
                </a:lnTo>
                <a:lnTo>
                  <a:pt x="154800" y="54203"/>
                </a:lnTo>
                <a:lnTo>
                  <a:pt x="156222" y="52133"/>
                </a:lnTo>
                <a:lnTo>
                  <a:pt x="156413" y="52133"/>
                </a:lnTo>
                <a:lnTo>
                  <a:pt x="157403" y="50698"/>
                </a:lnTo>
                <a:lnTo>
                  <a:pt x="157073" y="50888"/>
                </a:lnTo>
                <a:lnTo>
                  <a:pt x="156235" y="52108"/>
                </a:lnTo>
                <a:lnTo>
                  <a:pt x="155067" y="51841"/>
                </a:lnTo>
                <a:lnTo>
                  <a:pt x="154279" y="51650"/>
                </a:lnTo>
                <a:lnTo>
                  <a:pt x="153758" y="50888"/>
                </a:lnTo>
                <a:lnTo>
                  <a:pt x="153708" y="49022"/>
                </a:lnTo>
                <a:lnTo>
                  <a:pt x="153949" y="48387"/>
                </a:lnTo>
                <a:lnTo>
                  <a:pt x="155422" y="45669"/>
                </a:lnTo>
                <a:lnTo>
                  <a:pt x="156870" y="43827"/>
                </a:lnTo>
                <a:lnTo>
                  <a:pt x="158648" y="42379"/>
                </a:lnTo>
                <a:close/>
              </a:path>
              <a:path w="427354" h="436245">
                <a:moveTo>
                  <a:pt x="163093" y="161925"/>
                </a:moveTo>
                <a:lnTo>
                  <a:pt x="161823" y="158369"/>
                </a:lnTo>
                <a:lnTo>
                  <a:pt x="161315" y="157099"/>
                </a:lnTo>
                <a:lnTo>
                  <a:pt x="160134" y="154165"/>
                </a:lnTo>
                <a:lnTo>
                  <a:pt x="159410" y="152514"/>
                </a:lnTo>
                <a:lnTo>
                  <a:pt x="159410" y="157099"/>
                </a:lnTo>
                <a:lnTo>
                  <a:pt x="155409" y="157099"/>
                </a:lnTo>
                <a:lnTo>
                  <a:pt x="156083" y="155346"/>
                </a:lnTo>
                <a:lnTo>
                  <a:pt x="156705" y="153644"/>
                </a:lnTo>
                <a:lnTo>
                  <a:pt x="157403" y="152006"/>
                </a:lnTo>
                <a:lnTo>
                  <a:pt x="158788" y="155346"/>
                </a:lnTo>
                <a:lnTo>
                  <a:pt x="159410" y="157099"/>
                </a:lnTo>
                <a:lnTo>
                  <a:pt x="159410" y="152514"/>
                </a:lnTo>
                <a:lnTo>
                  <a:pt x="159194" y="152006"/>
                </a:lnTo>
                <a:lnTo>
                  <a:pt x="158457" y="150291"/>
                </a:lnTo>
                <a:lnTo>
                  <a:pt x="156451" y="150291"/>
                </a:lnTo>
                <a:lnTo>
                  <a:pt x="154889" y="154165"/>
                </a:lnTo>
                <a:lnTo>
                  <a:pt x="153390" y="158051"/>
                </a:lnTo>
                <a:lnTo>
                  <a:pt x="151968" y="161925"/>
                </a:lnTo>
                <a:lnTo>
                  <a:pt x="153644" y="161925"/>
                </a:lnTo>
                <a:lnTo>
                  <a:pt x="154139" y="160604"/>
                </a:lnTo>
                <a:lnTo>
                  <a:pt x="154520" y="159524"/>
                </a:lnTo>
                <a:lnTo>
                  <a:pt x="154978" y="158369"/>
                </a:lnTo>
                <a:lnTo>
                  <a:pt x="159994" y="158369"/>
                </a:lnTo>
                <a:lnTo>
                  <a:pt x="160426" y="159524"/>
                </a:lnTo>
                <a:lnTo>
                  <a:pt x="161239" y="161925"/>
                </a:lnTo>
                <a:lnTo>
                  <a:pt x="163093" y="161925"/>
                </a:lnTo>
                <a:close/>
              </a:path>
              <a:path w="427354" h="436245">
                <a:moveTo>
                  <a:pt x="167792" y="5880"/>
                </a:moveTo>
                <a:lnTo>
                  <a:pt x="164045" y="7721"/>
                </a:lnTo>
                <a:lnTo>
                  <a:pt x="162166" y="8610"/>
                </a:lnTo>
                <a:lnTo>
                  <a:pt x="160921" y="9232"/>
                </a:lnTo>
                <a:lnTo>
                  <a:pt x="159270" y="9829"/>
                </a:lnTo>
                <a:lnTo>
                  <a:pt x="157010" y="8318"/>
                </a:lnTo>
                <a:lnTo>
                  <a:pt x="156972" y="6604"/>
                </a:lnTo>
                <a:lnTo>
                  <a:pt x="158419" y="4305"/>
                </a:lnTo>
                <a:lnTo>
                  <a:pt x="160820" y="3022"/>
                </a:lnTo>
                <a:lnTo>
                  <a:pt x="157365" y="4800"/>
                </a:lnTo>
                <a:lnTo>
                  <a:pt x="154736" y="7556"/>
                </a:lnTo>
                <a:lnTo>
                  <a:pt x="153885" y="9537"/>
                </a:lnTo>
                <a:lnTo>
                  <a:pt x="154406" y="11366"/>
                </a:lnTo>
                <a:lnTo>
                  <a:pt x="154470" y="11696"/>
                </a:lnTo>
                <a:lnTo>
                  <a:pt x="154635" y="12065"/>
                </a:lnTo>
                <a:lnTo>
                  <a:pt x="154901" y="12255"/>
                </a:lnTo>
                <a:lnTo>
                  <a:pt x="155232" y="12458"/>
                </a:lnTo>
                <a:lnTo>
                  <a:pt x="155625" y="12484"/>
                </a:lnTo>
                <a:lnTo>
                  <a:pt x="158978" y="12547"/>
                </a:lnTo>
                <a:lnTo>
                  <a:pt x="161937" y="11404"/>
                </a:lnTo>
                <a:lnTo>
                  <a:pt x="164172" y="9537"/>
                </a:lnTo>
                <a:lnTo>
                  <a:pt x="164274" y="9131"/>
                </a:lnTo>
                <a:lnTo>
                  <a:pt x="164439" y="8775"/>
                </a:lnTo>
                <a:lnTo>
                  <a:pt x="164642" y="8420"/>
                </a:lnTo>
                <a:lnTo>
                  <a:pt x="165366" y="7264"/>
                </a:lnTo>
                <a:lnTo>
                  <a:pt x="166611" y="6578"/>
                </a:lnTo>
                <a:lnTo>
                  <a:pt x="167792" y="5880"/>
                </a:lnTo>
                <a:close/>
              </a:path>
              <a:path w="427354" h="436245">
                <a:moveTo>
                  <a:pt x="175755" y="155486"/>
                </a:moveTo>
                <a:lnTo>
                  <a:pt x="175602" y="154927"/>
                </a:lnTo>
                <a:lnTo>
                  <a:pt x="175514" y="154559"/>
                </a:lnTo>
                <a:lnTo>
                  <a:pt x="175387" y="154139"/>
                </a:lnTo>
                <a:lnTo>
                  <a:pt x="174574" y="153022"/>
                </a:lnTo>
                <a:lnTo>
                  <a:pt x="173951" y="152234"/>
                </a:lnTo>
                <a:lnTo>
                  <a:pt x="173951" y="155714"/>
                </a:lnTo>
                <a:lnTo>
                  <a:pt x="173786" y="157124"/>
                </a:lnTo>
                <a:lnTo>
                  <a:pt x="171615" y="160870"/>
                </a:lnTo>
                <a:lnTo>
                  <a:pt x="166446" y="160870"/>
                </a:lnTo>
                <a:lnTo>
                  <a:pt x="166547" y="159029"/>
                </a:lnTo>
                <a:lnTo>
                  <a:pt x="166636" y="157124"/>
                </a:lnTo>
                <a:lnTo>
                  <a:pt x="166738" y="154139"/>
                </a:lnTo>
                <a:lnTo>
                  <a:pt x="166814" y="151803"/>
                </a:lnTo>
                <a:lnTo>
                  <a:pt x="166801" y="152336"/>
                </a:lnTo>
                <a:lnTo>
                  <a:pt x="171450" y="152336"/>
                </a:lnTo>
                <a:lnTo>
                  <a:pt x="172466" y="152819"/>
                </a:lnTo>
                <a:lnTo>
                  <a:pt x="173647" y="154559"/>
                </a:lnTo>
                <a:lnTo>
                  <a:pt x="173888" y="155486"/>
                </a:lnTo>
                <a:lnTo>
                  <a:pt x="173951" y="155714"/>
                </a:lnTo>
                <a:lnTo>
                  <a:pt x="173951" y="152234"/>
                </a:lnTo>
                <a:lnTo>
                  <a:pt x="173621" y="151803"/>
                </a:lnTo>
                <a:lnTo>
                  <a:pt x="172237" y="151079"/>
                </a:lnTo>
                <a:lnTo>
                  <a:pt x="170421" y="150888"/>
                </a:lnTo>
                <a:lnTo>
                  <a:pt x="168617" y="150723"/>
                </a:lnTo>
                <a:lnTo>
                  <a:pt x="164960" y="150723"/>
                </a:lnTo>
                <a:lnTo>
                  <a:pt x="164909" y="154139"/>
                </a:lnTo>
                <a:lnTo>
                  <a:pt x="164782" y="159321"/>
                </a:lnTo>
                <a:lnTo>
                  <a:pt x="164668" y="162090"/>
                </a:lnTo>
                <a:lnTo>
                  <a:pt x="172643" y="162217"/>
                </a:lnTo>
                <a:lnTo>
                  <a:pt x="171843" y="162585"/>
                </a:lnTo>
                <a:lnTo>
                  <a:pt x="173456" y="161861"/>
                </a:lnTo>
                <a:lnTo>
                  <a:pt x="174091" y="160870"/>
                </a:lnTo>
                <a:lnTo>
                  <a:pt x="174485" y="160274"/>
                </a:lnTo>
                <a:lnTo>
                  <a:pt x="174942" y="159626"/>
                </a:lnTo>
                <a:lnTo>
                  <a:pt x="175133" y="159321"/>
                </a:lnTo>
                <a:lnTo>
                  <a:pt x="175526" y="158280"/>
                </a:lnTo>
                <a:lnTo>
                  <a:pt x="175590" y="157124"/>
                </a:lnTo>
                <a:lnTo>
                  <a:pt x="175729" y="155714"/>
                </a:lnTo>
                <a:lnTo>
                  <a:pt x="175755" y="155486"/>
                </a:lnTo>
                <a:close/>
              </a:path>
              <a:path w="427354" h="436245">
                <a:moveTo>
                  <a:pt x="178714" y="16040"/>
                </a:moveTo>
                <a:lnTo>
                  <a:pt x="165430" y="3390"/>
                </a:lnTo>
                <a:lnTo>
                  <a:pt x="167932" y="4470"/>
                </a:lnTo>
                <a:lnTo>
                  <a:pt x="170230" y="6184"/>
                </a:lnTo>
                <a:lnTo>
                  <a:pt x="171843" y="8382"/>
                </a:lnTo>
                <a:lnTo>
                  <a:pt x="172821" y="9893"/>
                </a:lnTo>
                <a:lnTo>
                  <a:pt x="173647" y="11595"/>
                </a:lnTo>
                <a:lnTo>
                  <a:pt x="173126" y="15049"/>
                </a:lnTo>
                <a:lnTo>
                  <a:pt x="171348" y="16598"/>
                </a:lnTo>
                <a:lnTo>
                  <a:pt x="169303" y="16065"/>
                </a:lnTo>
                <a:lnTo>
                  <a:pt x="168973" y="15875"/>
                </a:lnTo>
                <a:lnTo>
                  <a:pt x="168719" y="15278"/>
                </a:lnTo>
                <a:lnTo>
                  <a:pt x="169633" y="13347"/>
                </a:lnTo>
                <a:lnTo>
                  <a:pt x="170662" y="12293"/>
                </a:lnTo>
                <a:lnTo>
                  <a:pt x="171945" y="11569"/>
                </a:lnTo>
                <a:lnTo>
                  <a:pt x="170561" y="12153"/>
                </a:lnTo>
                <a:lnTo>
                  <a:pt x="169075" y="12522"/>
                </a:lnTo>
                <a:lnTo>
                  <a:pt x="166674" y="12712"/>
                </a:lnTo>
                <a:lnTo>
                  <a:pt x="165684" y="12649"/>
                </a:lnTo>
                <a:lnTo>
                  <a:pt x="164274" y="11531"/>
                </a:lnTo>
                <a:lnTo>
                  <a:pt x="164084" y="10553"/>
                </a:lnTo>
                <a:lnTo>
                  <a:pt x="164236" y="9626"/>
                </a:lnTo>
                <a:lnTo>
                  <a:pt x="163322" y="10553"/>
                </a:lnTo>
                <a:lnTo>
                  <a:pt x="162433" y="11506"/>
                </a:lnTo>
                <a:lnTo>
                  <a:pt x="161213" y="13347"/>
                </a:lnTo>
                <a:lnTo>
                  <a:pt x="161315" y="14922"/>
                </a:lnTo>
                <a:lnTo>
                  <a:pt x="162928" y="15252"/>
                </a:lnTo>
                <a:lnTo>
                  <a:pt x="166052" y="15049"/>
                </a:lnTo>
                <a:lnTo>
                  <a:pt x="168122" y="14820"/>
                </a:lnTo>
                <a:lnTo>
                  <a:pt x="169468" y="13474"/>
                </a:lnTo>
                <a:lnTo>
                  <a:pt x="168681" y="14782"/>
                </a:lnTo>
                <a:lnTo>
                  <a:pt x="167855" y="16040"/>
                </a:lnTo>
                <a:lnTo>
                  <a:pt x="167068" y="17348"/>
                </a:lnTo>
                <a:lnTo>
                  <a:pt x="166649" y="18008"/>
                </a:lnTo>
                <a:lnTo>
                  <a:pt x="166217" y="18757"/>
                </a:lnTo>
                <a:lnTo>
                  <a:pt x="166319" y="19545"/>
                </a:lnTo>
                <a:lnTo>
                  <a:pt x="166509" y="20739"/>
                </a:lnTo>
                <a:lnTo>
                  <a:pt x="167932" y="21386"/>
                </a:lnTo>
                <a:lnTo>
                  <a:pt x="170357" y="20993"/>
                </a:lnTo>
                <a:lnTo>
                  <a:pt x="171373" y="20205"/>
                </a:lnTo>
                <a:lnTo>
                  <a:pt x="173355" y="18592"/>
                </a:lnTo>
                <a:lnTo>
                  <a:pt x="174371" y="17678"/>
                </a:lnTo>
                <a:lnTo>
                  <a:pt x="175463" y="16954"/>
                </a:lnTo>
                <a:lnTo>
                  <a:pt x="176110" y="18173"/>
                </a:lnTo>
                <a:lnTo>
                  <a:pt x="176085" y="19646"/>
                </a:lnTo>
                <a:lnTo>
                  <a:pt x="176936" y="20764"/>
                </a:lnTo>
                <a:lnTo>
                  <a:pt x="177761" y="19850"/>
                </a:lnTo>
                <a:lnTo>
                  <a:pt x="178320" y="18364"/>
                </a:lnTo>
                <a:lnTo>
                  <a:pt x="178714" y="16040"/>
                </a:lnTo>
                <a:close/>
              </a:path>
              <a:path w="427354" h="436245">
                <a:moveTo>
                  <a:pt x="190715" y="31153"/>
                </a:moveTo>
                <a:lnTo>
                  <a:pt x="189674" y="30060"/>
                </a:lnTo>
                <a:lnTo>
                  <a:pt x="189369" y="30060"/>
                </a:lnTo>
                <a:lnTo>
                  <a:pt x="189369" y="31838"/>
                </a:lnTo>
                <a:lnTo>
                  <a:pt x="189369" y="32956"/>
                </a:lnTo>
                <a:lnTo>
                  <a:pt x="188912" y="33413"/>
                </a:lnTo>
                <a:lnTo>
                  <a:pt x="187794" y="33413"/>
                </a:lnTo>
                <a:lnTo>
                  <a:pt x="187337" y="32956"/>
                </a:lnTo>
                <a:lnTo>
                  <a:pt x="187337" y="31838"/>
                </a:lnTo>
                <a:lnTo>
                  <a:pt x="187756" y="31381"/>
                </a:lnTo>
                <a:lnTo>
                  <a:pt x="188912" y="31381"/>
                </a:lnTo>
                <a:lnTo>
                  <a:pt x="189369" y="31838"/>
                </a:lnTo>
                <a:lnTo>
                  <a:pt x="189369" y="30060"/>
                </a:lnTo>
                <a:lnTo>
                  <a:pt x="187071" y="30060"/>
                </a:lnTo>
                <a:lnTo>
                  <a:pt x="185978" y="31153"/>
                </a:lnTo>
                <a:lnTo>
                  <a:pt x="185978" y="33743"/>
                </a:lnTo>
                <a:lnTo>
                  <a:pt x="187071" y="34823"/>
                </a:lnTo>
                <a:lnTo>
                  <a:pt x="189674" y="34823"/>
                </a:lnTo>
                <a:lnTo>
                  <a:pt x="190715" y="33743"/>
                </a:lnTo>
                <a:lnTo>
                  <a:pt x="190715" y="33413"/>
                </a:lnTo>
                <a:lnTo>
                  <a:pt x="190715" y="31381"/>
                </a:lnTo>
                <a:lnTo>
                  <a:pt x="190715" y="31153"/>
                </a:lnTo>
                <a:close/>
              </a:path>
              <a:path w="427354" h="436245">
                <a:moveTo>
                  <a:pt x="232333" y="427380"/>
                </a:moveTo>
                <a:lnTo>
                  <a:pt x="226669" y="427380"/>
                </a:lnTo>
                <a:lnTo>
                  <a:pt x="226314" y="426008"/>
                </a:lnTo>
                <a:lnTo>
                  <a:pt x="226288" y="422656"/>
                </a:lnTo>
                <a:lnTo>
                  <a:pt x="226415" y="422033"/>
                </a:lnTo>
                <a:lnTo>
                  <a:pt x="226834" y="420255"/>
                </a:lnTo>
                <a:lnTo>
                  <a:pt x="223812" y="420255"/>
                </a:lnTo>
                <a:lnTo>
                  <a:pt x="223812" y="417131"/>
                </a:lnTo>
                <a:lnTo>
                  <a:pt x="223418" y="417131"/>
                </a:lnTo>
                <a:lnTo>
                  <a:pt x="223418" y="422656"/>
                </a:lnTo>
                <a:lnTo>
                  <a:pt x="223418" y="426008"/>
                </a:lnTo>
                <a:lnTo>
                  <a:pt x="220230" y="426008"/>
                </a:lnTo>
                <a:lnTo>
                  <a:pt x="220230" y="422656"/>
                </a:lnTo>
                <a:lnTo>
                  <a:pt x="223418" y="422656"/>
                </a:lnTo>
                <a:lnTo>
                  <a:pt x="223418" y="417131"/>
                </a:lnTo>
                <a:lnTo>
                  <a:pt x="220192" y="417131"/>
                </a:lnTo>
                <a:lnTo>
                  <a:pt x="220192" y="420255"/>
                </a:lnTo>
                <a:lnTo>
                  <a:pt x="216115" y="420255"/>
                </a:lnTo>
                <a:lnTo>
                  <a:pt x="216115" y="417131"/>
                </a:lnTo>
                <a:lnTo>
                  <a:pt x="215912" y="417131"/>
                </a:lnTo>
                <a:lnTo>
                  <a:pt x="215912" y="422656"/>
                </a:lnTo>
                <a:lnTo>
                  <a:pt x="215887" y="426008"/>
                </a:lnTo>
                <a:lnTo>
                  <a:pt x="212598" y="426008"/>
                </a:lnTo>
                <a:lnTo>
                  <a:pt x="212661" y="423049"/>
                </a:lnTo>
                <a:lnTo>
                  <a:pt x="212725" y="422656"/>
                </a:lnTo>
                <a:lnTo>
                  <a:pt x="215912" y="422656"/>
                </a:lnTo>
                <a:lnTo>
                  <a:pt x="215912" y="417131"/>
                </a:lnTo>
                <a:lnTo>
                  <a:pt x="212496" y="417131"/>
                </a:lnTo>
                <a:lnTo>
                  <a:pt x="212496" y="420255"/>
                </a:lnTo>
                <a:lnTo>
                  <a:pt x="208381" y="420255"/>
                </a:lnTo>
                <a:lnTo>
                  <a:pt x="208381" y="417131"/>
                </a:lnTo>
                <a:lnTo>
                  <a:pt x="208254" y="417131"/>
                </a:lnTo>
                <a:lnTo>
                  <a:pt x="208254" y="422656"/>
                </a:lnTo>
                <a:lnTo>
                  <a:pt x="208216" y="426008"/>
                </a:lnTo>
                <a:lnTo>
                  <a:pt x="205028" y="426008"/>
                </a:lnTo>
                <a:lnTo>
                  <a:pt x="205028" y="422656"/>
                </a:lnTo>
                <a:lnTo>
                  <a:pt x="208254" y="422656"/>
                </a:lnTo>
                <a:lnTo>
                  <a:pt x="208254" y="417131"/>
                </a:lnTo>
                <a:lnTo>
                  <a:pt x="204736" y="417131"/>
                </a:lnTo>
                <a:lnTo>
                  <a:pt x="204736" y="420255"/>
                </a:lnTo>
                <a:lnTo>
                  <a:pt x="202730" y="420255"/>
                </a:lnTo>
                <a:lnTo>
                  <a:pt x="202272" y="422033"/>
                </a:lnTo>
                <a:lnTo>
                  <a:pt x="202234" y="422325"/>
                </a:lnTo>
                <a:lnTo>
                  <a:pt x="202107" y="423964"/>
                </a:lnTo>
                <a:lnTo>
                  <a:pt x="198615" y="427380"/>
                </a:lnTo>
                <a:lnTo>
                  <a:pt x="192887" y="427380"/>
                </a:lnTo>
                <a:lnTo>
                  <a:pt x="196418" y="433197"/>
                </a:lnTo>
                <a:lnTo>
                  <a:pt x="201383" y="436219"/>
                </a:lnTo>
                <a:lnTo>
                  <a:pt x="224993" y="436219"/>
                </a:lnTo>
                <a:lnTo>
                  <a:pt x="230987" y="432435"/>
                </a:lnTo>
                <a:lnTo>
                  <a:pt x="232333" y="427380"/>
                </a:lnTo>
                <a:close/>
              </a:path>
              <a:path w="427354" h="436245">
                <a:moveTo>
                  <a:pt x="261251" y="4114"/>
                </a:moveTo>
                <a:lnTo>
                  <a:pt x="260680" y="4114"/>
                </a:lnTo>
                <a:lnTo>
                  <a:pt x="259473" y="4305"/>
                </a:lnTo>
                <a:lnTo>
                  <a:pt x="253682" y="6146"/>
                </a:lnTo>
                <a:lnTo>
                  <a:pt x="250063" y="9994"/>
                </a:lnTo>
                <a:lnTo>
                  <a:pt x="248970" y="14528"/>
                </a:lnTo>
                <a:lnTo>
                  <a:pt x="248729" y="15709"/>
                </a:lnTo>
                <a:lnTo>
                  <a:pt x="248780" y="30746"/>
                </a:lnTo>
                <a:lnTo>
                  <a:pt x="250177" y="36144"/>
                </a:lnTo>
                <a:lnTo>
                  <a:pt x="250291" y="36601"/>
                </a:lnTo>
                <a:lnTo>
                  <a:pt x="251802" y="39560"/>
                </a:lnTo>
                <a:lnTo>
                  <a:pt x="253619" y="45859"/>
                </a:lnTo>
                <a:lnTo>
                  <a:pt x="253682" y="46723"/>
                </a:lnTo>
                <a:lnTo>
                  <a:pt x="253758" y="47840"/>
                </a:lnTo>
                <a:lnTo>
                  <a:pt x="253873" y="49415"/>
                </a:lnTo>
                <a:lnTo>
                  <a:pt x="252260" y="52273"/>
                </a:lnTo>
                <a:lnTo>
                  <a:pt x="251142" y="54305"/>
                </a:lnTo>
                <a:lnTo>
                  <a:pt x="243979" y="57365"/>
                </a:lnTo>
                <a:lnTo>
                  <a:pt x="244500" y="59499"/>
                </a:lnTo>
                <a:lnTo>
                  <a:pt x="245198" y="62217"/>
                </a:lnTo>
                <a:lnTo>
                  <a:pt x="253123" y="59499"/>
                </a:lnTo>
                <a:lnTo>
                  <a:pt x="254469" y="58051"/>
                </a:lnTo>
                <a:lnTo>
                  <a:pt x="254977" y="57365"/>
                </a:lnTo>
                <a:lnTo>
                  <a:pt x="256832" y="55359"/>
                </a:lnTo>
                <a:lnTo>
                  <a:pt x="256146" y="51257"/>
                </a:lnTo>
                <a:lnTo>
                  <a:pt x="255257" y="47840"/>
                </a:lnTo>
                <a:lnTo>
                  <a:pt x="257594" y="46723"/>
                </a:lnTo>
                <a:lnTo>
                  <a:pt x="258584" y="44780"/>
                </a:lnTo>
                <a:lnTo>
                  <a:pt x="258978" y="44018"/>
                </a:lnTo>
                <a:lnTo>
                  <a:pt x="258953" y="43700"/>
                </a:lnTo>
                <a:lnTo>
                  <a:pt x="256476" y="38074"/>
                </a:lnTo>
                <a:lnTo>
                  <a:pt x="255473" y="38074"/>
                </a:lnTo>
                <a:lnTo>
                  <a:pt x="254889" y="37223"/>
                </a:lnTo>
                <a:lnTo>
                  <a:pt x="254800" y="36995"/>
                </a:lnTo>
                <a:lnTo>
                  <a:pt x="255638" y="36995"/>
                </a:lnTo>
                <a:lnTo>
                  <a:pt x="256070" y="37223"/>
                </a:lnTo>
                <a:lnTo>
                  <a:pt x="257365" y="37223"/>
                </a:lnTo>
                <a:lnTo>
                  <a:pt x="257365" y="36995"/>
                </a:lnTo>
                <a:lnTo>
                  <a:pt x="257365" y="35648"/>
                </a:lnTo>
                <a:lnTo>
                  <a:pt x="257365" y="35153"/>
                </a:lnTo>
                <a:lnTo>
                  <a:pt x="256717" y="32791"/>
                </a:lnTo>
                <a:lnTo>
                  <a:pt x="256209" y="30746"/>
                </a:lnTo>
                <a:lnTo>
                  <a:pt x="256082" y="30264"/>
                </a:lnTo>
                <a:lnTo>
                  <a:pt x="256032" y="30060"/>
                </a:lnTo>
                <a:lnTo>
                  <a:pt x="256171" y="30060"/>
                </a:lnTo>
                <a:lnTo>
                  <a:pt x="256603" y="30454"/>
                </a:lnTo>
                <a:lnTo>
                  <a:pt x="257238" y="30746"/>
                </a:lnTo>
                <a:lnTo>
                  <a:pt x="257530" y="30746"/>
                </a:lnTo>
                <a:lnTo>
                  <a:pt x="257797" y="30594"/>
                </a:lnTo>
                <a:lnTo>
                  <a:pt x="258051" y="30454"/>
                </a:lnTo>
                <a:lnTo>
                  <a:pt x="258229" y="30264"/>
                </a:lnTo>
                <a:lnTo>
                  <a:pt x="258343" y="28752"/>
                </a:lnTo>
                <a:lnTo>
                  <a:pt x="257962" y="28028"/>
                </a:lnTo>
                <a:lnTo>
                  <a:pt x="257644" y="27241"/>
                </a:lnTo>
                <a:lnTo>
                  <a:pt x="257263" y="26289"/>
                </a:lnTo>
                <a:lnTo>
                  <a:pt x="256882" y="25590"/>
                </a:lnTo>
                <a:lnTo>
                  <a:pt x="255574" y="23456"/>
                </a:lnTo>
                <a:lnTo>
                  <a:pt x="254812" y="22148"/>
                </a:lnTo>
                <a:lnTo>
                  <a:pt x="254660" y="21894"/>
                </a:lnTo>
                <a:lnTo>
                  <a:pt x="254596" y="21755"/>
                </a:lnTo>
                <a:lnTo>
                  <a:pt x="254800" y="21755"/>
                </a:lnTo>
                <a:lnTo>
                  <a:pt x="255295" y="22148"/>
                </a:lnTo>
                <a:lnTo>
                  <a:pt x="256413" y="22898"/>
                </a:lnTo>
                <a:lnTo>
                  <a:pt x="257632" y="23329"/>
                </a:lnTo>
                <a:lnTo>
                  <a:pt x="259448" y="23329"/>
                </a:lnTo>
                <a:lnTo>
                  <a:pt x="259791" y="22898"/>
                </a:lnTo>
                <a:lnTo>
                  <a:pt x="260311" y="22148"/>
                </a:lnTo>
                <a:lnTo>
                  <a:pt x="260426" y="21755"/>
                </a:lnTo>
                <a:lnTo>
                  <a:pt x="260540" y="19977"/>
                </a:lnTo>
                <a:lnTo>
                  <a:pt x="260426" y="17678"/>
                </a:lnTo>
                <a:lnTo>
                  <a:pt x="259105" y="15976"/>
                </a:lnTo>
                <a:lnTo>
                  <a:pt x="257822" y="13931"/>
                </a:lnTo>
                <a:lnTo>
                  <a:pt x="258013" y="14528"/>
                </a:lnTo>
                <a:lnTo>
                  <a:pt x="258711" y="15709"/>
                </a:lnTo>
                <a:lnTo>
                  <a:pt x="259270" y="16459"/>
                </a:lnTo>
                <a:lnTo>
                  <a:pt x="259207" y="18072"/>
                </a:lnTo>
                <a:lnTo>
                  <a:pt x="258775" y="18669"/>
                </a:lnTo>
                <a:lnTo>
                  <a:pt x="257924" y="19621"/>
                </a:lnTo>
                <a:lnTo>
                  <a:pt x="257530" y="19977"/>
                </a:lnTo>
                <a:lnTo>
                  <a:pt x="255879" y="19977"/>
                </a:lnTo>
                <a:lnTo>
                  <a:pt x="254635" y="19621"/>
                </a:lnTo>
                <a:lnTo>
                  <a:pt x="254393" y="19621"/>
                </a:lnTo>
                <a:lnTo>
                  <a:pt x="254508" y="18961"/>
                </a:lnTo>
                <a:lnTo>
                  <a:pt x="253415" y="17475"/>
                </a:lnTo>
                <a:lnTo>
                  <a:pt x="252857" y="17221"/>
                </a:lnTo>
                <a:lnTo>
                  <a:pt x="252425" y="17475"/>
                </a:lnTo>
                <a:lnTo>
                  <a:pt x="252501" y="19812"/>
                </a:lnTo>
                <a:lnTo>
                  <a:pt x="253225" y="21755"/>
                </a:lnTo>
                <a:lnTo>
                  <a:pt x="253492" y="22123"/>
                </a:lnTo>
                <a:lnTo>
                  <a:pt x="254406" y="23329"/>
                </a:lnTo>
                <a:lnTo>
                  <a:pt x="254508" y="23456"/>
                </a:lnTo>
                <a:lnTo>
                  <a:pt x="254762" y="23723"/>
                </a:lnTo>
                <a:lnTo>
                  <a:pt x="254863" y="23888"/>
                </a:lnTo>
                <a:lnTo>
                  <a:pt x="255524" y="24638"/>
                </a:lnTo>
                <a:lnTo>
                  <a:pt x="255993" y="25069"/>
                </a:lnTo>
                <a:lnTo>
                  <a:pt x="256260" y="25400"/>
                </a:lnTo>
                <a:lnTo>
                  <a:pt x="256349" y="26060"/>
                </a:lnTo>
                <a:lnTo>
                  <a:pt x="256438" y="26682"/>
                </a:lnTo>
                <a:lnTo>
                  <a:pt x="256311" y="27012"/>
                </a:lnTo>
                <a:lnTo>
                  <a:pt x="256209" y="27241"/>
                </a:lnTo>
                <a:lnTo>
                  <a:pt x="255460" y="27241"/>
                </a:lnTo>
                <a:lnTo>
                  <a:pt x="255041" y="26898"/>
                </a:lnTo>
                <a:lnTo>
                  <a:pt x="255041" y="28994"/>
                </a:lnTo>
                <a:lnTo>
                  <a:pt x="254762" y="28752"/>
                </a:lnTo>
                <a:lnTo>
                  <a:pt x="254101" y="28028"/>
                </a:lnTo>
                <a:lnTo>
                  <a:pt x="254838" y="28752"/>
                </a:lnTo>
                <a:lnTo>
                  <a:pt x="255041" y="28994"/>
                </a:lnTo>
                <a:lnTo>
                  <a:pt x="255041" y="26898"/>
                </a:lnTo>
                <a:lnTo>
                  <a:pt x="254800" y="26682"/>
                </a:lnTo>
                <a:lnTo>
                  <a:pt x="254647" y="26289"/>
                </a:lnTo>
                <a:lnTo>
                  <a:pt x="254571" y="26060"/>
                </a:lnTo>
                <a:lnTo>
                  <a:pt x="254177" y="25590"/>
                </a:lnTo>
                <a:lnTo>
                  <a:pt x="253809" y="25069"/>
                </a:lnTo>
                <a:lnTo>
                  <a:pt x="253187" y="24638"/>
                </a:lnTo>
                <a:lnTo>
                  <a:pt x="252590" y="24841"/>
                </a:lnTo>
                <a:lnTo>
                  <a:pt x="252590" y="27660"/>
                </a:lnTo>
                <a:lnTo>
                  <a:pt x="253961" y="30060"/>
                </a:lnTo>
                <a:lnTo>
                  <a:pt x="255320" y="32588"/>
                </a:lnTo>
                <a:lnTo>
                  <a:pt x="255651" y="33286"/>
                </a:lnTo>
                <a:lnTo>
                  <a:pt x="255955" y="33807"/>
                </a:lnTo>
                <a:lnTo>
                  <a:pt x="255511" y="35153"/>
                </a:lnTo>
                <a:lnTo>
                  <a:pt x="255435" y="35420"/>
                </a:lnTo>
                <a:lnTo>
                  <a:pt x="255358" y="35648"/>
                </a:lnTo>
                <a:lnTo>
                  <a:pt x="254050" y="33807"/>
                </a:lnTo>
                <a:lnTo>
                  <a:pt x="253834" y="34404"/>
                </a:lnTo>
                <a:lnTo>
                  <a:pt x="253669" y="35153"/>
                </a:lnTo>
                <a:lnTo>
                  <a:pt x="253555" y="35648"/>
                </a:lnTo>
                <a:lnTo>
                  <a:pt x="253453" y="36144"/>
                </a:lnTo>
                <a:lnTo>
                  <a:pt x="253339" y="36601"/>
                </a:lnTo>
                <a:lnTo>
                  <a:pt x="253250" y="36995"/>
                </a:lnTo>
                <a:lnTo>
                  <a:pt x="254368" y="38074"/>
                </a:lnTo>
                <a:lnTo>
                  <a:pt x="256336" y="40449"/>
                </a:lnTo>
                <a:lnTo>
                  <a:pt x="257200" y="41592"/>
                </a:lnTo>
                <a:lnTo>
                  <a:pt x="257175" y="44018"/>
                </a:lnTo>
                <a:lnTo>
                  <a:pt x="257035" y="44488"/>
                </a:lnTo>
                <a:lnTo>
                  <a:pt x="256095" y="44780"/>
                </a:lnTo>
                <a:lnTo>
                  <a:pt x="255181" y="44488"/>
                </a:lnTo>
                <a:lnTo>
                  <a:pt x="255409" y="44488"/>
                </a:lnTo>
                <a:lnTo>
                  <a:pt x="254901" y="44018"/>
                </a:lnTo>
                <a:lnTo>
                  <a:pt x="253707" y="41592"/>
                </a:lnTo>
                <a:lnTo>
                  <a:pt x="253085" y="39751"/>
                </a:lnTo>
                <a:lnTo>
                  <a:pt x="252679" y="37223"/>
                </a:lnTo>
                <a:lnTo>
                  <a:pt x="252564" y="36601"/>
                </a:lnTo>
                <a:lnTo>
                  <a:pt x="252501" y="36144"/>
                </a:lnTo>
                <a:lnTo>
                  <a:pt x="251739" y="34404"/>
                </a:lnTo>
                <a:lnTo>
                  <a:pt x="251637" y="33807"/>
                </a:lnTo>
                <a:lnTo>
                  <a:pt x="251536" y="33286"/>
                </a:lnTo>
                <a:lnTo>
                  <a:pt x="251409" y="32588"/>
                </a:lnTo>
                <a:lnTo>
                  <a:pt x="250659" y="29146"/>
                </a:lnTo>
                <a:lnTo>
                  <a:pt x="250761" y="26682"/>
                </a:lnTo>
                <a:lnTo>
                  <a:pt x="250888" y="22898"/>
                </a:lnTo>
                <a:lnTo>
                  <a:pt x="251002" y="19621"/>
                </a:lnTo>
                <a:lnTo>
                  <a:pt x="251079" y="15709"/>
                </a:lnTo>
                <a:lnTo>
                  <a:pt x="250875" y="15709"/>
                </a:lnTo>
                <a:lnTo>
                  <a:pt x="254203" y="8712"/>
                </a:lnTo>
                <a:lnTo>
                  <a:pt x="256933" y="6743"/>
                </a:lnTo>
                <a:lnTo>
                  <a:pt x="260591" y="4610"/>
                </a:lnTo>
                <a:lnTo>
                  <a:pt x="261251" y="4114"/>
                </a:lnTo>
                <a:close/>
              </a:path>
              <a:path w="427354" h="436245">
                <a:moveTo>
                  <a:pt x="264541" y="152133"/>
                </a:moveTo>
                <a:lnTo>
                  <a:pt x="263220" y="152260"/>
                </a:lnTo>
                <a:lnTo>
                  <a:pt x="262534" y="152361"/>
                </a:lnTo>
                <a:lnTo>
                  <a:pt x="261505" y="154330"/>
                </a:lnTo>
                <a:lnTo>
                  <a:pt x="259600" y="158178"/>
                </a:lnTo>
                <a:lnTo>
                  <a:pt x="256768" y="155028"/>
                </a:lnTo>
                <a:lnTo>
                  <a:pt x="255257" y="153441"/>
                </a:lnTo>
                <a:lnTo>
                  <a:pt x="253911" y="153708"/>
                </a:lnTo>
                <a:lnTo>
                  <a:pt x="253288" y="153809"/>
                </a:lnTo>
                <a:lnTo>
                  <a:pt x="255257" y="155714"/>
                </a:lnTo>
                <a:lnTo>
                  <a:pt x="257162" y="157657"/>
                </a:lnTo>
                <a:lnTo>
                  <a:pt x="258978" y="159562"/>
                </a:lnTo>
                <a:lnTo>
                  <a:pt x="259168" y="161036"/>
                </a:lnTo>
                <a:lnTo>
                  <a:pt x="259397" y="162547"/>
                </a:lnTo>
                <a:lnTo>
                  <a:pt x="259664" y="163995"/>
                </a:lnTo>
                <a:lnTo>
                  <a:pt x="261251" y="163766"/>
                </a:lnTo>
                <a:lnTo>
                  <a:pt x="260654" y="159296"/>
                </a:lnTo>
                <a:lnTo>
                  <a:pt x="261874" y="156895"/>
                </a:lnTo>
                <a:lnTo>
                  <a:pt x="263156" y="154495"/>
                </a:lnTo>
                <a:lnTo>
                  <a:pt x="264541" y="152133"/>
                </a:lnTo>
                <a:close/>
              </a:path>
              <a:path w="427354" h="436245">
                <a:moveTo>
                  <a:pt x="266039" y="13931"/>
                </a:moveTo>
                <a:lnTo>
                  <a:pt x="263093" y="10121"/>
                </a:lnTo>
                <a:lnTo>
                  <a:pt x="263017" y="11671"/>
                </a:lnTo>
                <a:lnTo>
                  <a:pt x="262686" y="12065"/>
                </a:lnTo>
                <a:lnTo>
                  <a:pt x="262369" y="12357"/>
                </a:lnTo>
                <a:lnTo>
                  <a:pt x="262178" y="12585"/>
                </a:lnTo>
                <a:lnTo>
                  <a:pt x="262064" y="12712"/>
                </a:lnTo>
                <a:lnTo>
                  <a:pt x="261340" y="13081"/>
                </a:lnTo>
                <a:lnTo>
                  <a:pt x="258762" y="13081"/>
                </a:lnTo>
                <a:lnTo>
                  <a:pt x="256743" y="12585"/>
                </a:lnTo>
                <a:lnTo>
                  <a:pt x="255536" y="12065"/>
                </a:lnTo>
                <a:lnTo>
                  <a:pt x="256451" y="12585"/>
                </a:lnTo>
                <a:lnTo>
                  <a:pt x="257467" y="13474"/>
                </a:lnTo>
                <a:lnTo>
                  <a:pt x="257822" y="13931"/>
                </a:lnTo>
                <a:lnTo>
                  <a:pt x="259600" y="15709"/>
                </a:lnTo>
                <a:lnTo>
                  <a:pt x="266014" y="15709"/>
                </a:lnTo>
                <a:lnTo>
                  <a:pt x="266039" y="13931"/>
                </a:lnTo>
                <a:close/>
              </a:path>
              <a:path w="427354" h="436245">
                <a:moveTo>
                  <a:pt x="273316" y="9931"/>
                </a:moveTo>
                <a:lnTo>
                  <a:pt x="272491" y="7950"/>
                </a:lnTo>
                <a:lnTo>
                  <a:pt x="269900" y="5194"/>
                </a:lnTo>
                <a:lnTo>
                  <a:pt x="266407" y="3416"/>
                </a:lnTo>
                <a:lnTo>
                  <a:pt x="267589" y="4051"/>
                </a:lnTo>
                <a:lnTo>
                  <a:pt x="268808" y="4762"/>
                </a:lnTo>
                <a:lnTo>
                  <a:pt x="269532" y="5854"/>
                </a:lnTo>
                <a:lnTo>
                  <a:pt x="270230" y="6997"/>
                </a:lnTo>
                <a:lnTo>
                  <a:pt x="270230" y="8712"/>
                </a:lnTo>
                <a:lnTo>
                  <a:pt x="269138" y="9436"/>
                </a:lnTo>
                <a:lnTo>
                  <a:pt x="267957" y="10287"/>
                </a:lnTo>
                <a:lnTo>
                  <a:pt x="266382" y="9690"/>
                </a:lnTo>
                <a:lnTo>
                  <a:pt x="259473" y="6350"/>
                </a:lnTo>
                <a:lnTo>
                  <a:pt x="260654" y="6997"/>
                </a:lnTo>
                <a:lnTo>
                  <a:pt x="263055" y="9956"/>
                </a:lnTo>
                <a:lnTo>
                  <a:pt x="265290" y="11899"/>
                </a:lnTo>
                <a:lnTo>
                  <a:pt x="268249" y="12979"/>
                </a:lnTo>
                <a:lnTo>
                  <a:pt x="271678" y="12915"/>
                </a:lnTo>
                <a:lnTo>
                  <a:pt x="272072" y="12877"/>
                </a:lnTo>
                <a:lnTo>
                  <a:pt x="272592" y="12458"/>
                </a:lnTo>
                <a:lnTo>
                  <a:pt x="272859" y="11760"/>
                </a:lnTo>
                <a:lnTo>
                  <a:pt x="273316" y="9931"/>
                </a:lnTo>
                <a:close/>
              </a:path>
              <a:path w="427354" h="436245">
                <a:moveTo>
                  <a:pt x="273710" y="63639"/>
                </a:moveTo>
                <a:lnTo>
                  <a:pt x="273583" y="62776"/>
                </a:lnTo>
                <a:lnTo>
                  <a:pt x="273481" y="62026"/>
                </a:lnTo>
                <a:lnTo>
                  <a:pt x="273202" y="61468"/>
                </a:lnTo>
                <a:lnTo>
                  <a:pt x="270878" y="59334"/>
                </a:lnTo>
                <a:lnTo>
                  <a:pt x="271145" y="59334"/>
                </a:lnTo>
                <a:lnTo>
                  <a:pt x="269735" y="59004"/>
                </a:lnTo>
                <a:lnTo>
                  <a:pt x="269100" y="58343"/>
                </a:lnTo>
                <a:lnTo>
                  <a:pt x="268185" y="58343"/>
                </a:lnTo>
                <a:lnTo>
                  <a:pt x="268947" y="58610"/>
                </a:lnTo>
                <a:lnTo>
                  <a:pt x="269062" y="59004"/>
                </a:lnTo>
                <a:lnTo>
                  <a:pt x="269163" y="59334"/>
                </a:lnTo>
                <a:lnTo>
                  <a:pt x="269278" y="59728"/>
                </a:lnTo>
                <a:lnTo>
                  <a:pt x="269405" y="60185"/>
                </a:lnTo>
                <a:lnTo>
                  <a:pt x="269468" y="60388"/>
                </a:lnTo>
                <a:lnTo>
                  <a:pt x="269570" y="60706"/>
                </a:lnTo>
                <a:lnTo>
                  <a:pt x="269659" y="61010"/>
                </a:lnTo>
                <a:lnTo>
                  <a:pt x="269748" y="61302"/>
                </a:lnTo>
                <a:lnTo>
                  <a:pt x="269798" y="61468"/>
                </a:lnTo>
                <a:lnTo>
                  <a:pt x="270446" y="62776"/>
                </a:lnTo>
                <a:lnTo>
                  <a:pt x="271513" y="64262"/>
                </a:lnTo>
                <a:lnTo>
                  <a:pt x="272046" y="64846"/>
                </a:lnTo>
                <a:lnTo>
                  <a:pt x="273253" y="64846"/>
                </a:lnTo>
                <a:lnTo>
                  <a:pt x="273710" y="63639"/>
                </a:lnTo>
                <a:close/>
              </a:path>
              <a:path w="427354" h="436245">
                <a:moveTo>
                  <a:pt x="275729" y="51384"/>
                </a:moveTo>
                <a:lnTo>
                  <a:pt x="268643" y="42837"/>
                </a:lnTo>
                <a:lnTo>
                  <a:pt x="270421" y="44323"/>
                </a:lnTo>
                <a:lnTo>
                  <a:pt x="271932" y="46126"/>
                </a:lnTo>
                <a:lnTo>
                  <a:pt x="272961" y="48133"/>
                </a:lnTo>
                <a:lnTo>
                  <a:pt x="273354" y="48856"/>
                </a:lnTo>
                <a:lnTo>
                  <a:pt x="273608" y="49479"/>
                </a:lnTo>
                <a:lnTo>
                  <a:pt x="273519" y="51384"/>
                </a:lnTo>
                <a:lnTo>
                  <a:pt x="273088" y="52133"/>
                </a:lnTo>
                <a:lnTo>
                  <a:pt x="271094" y="52590"/>
                </a:lnTo>
                <a:lnTo>
                  <a:pt x="270294" y="51384"/>
                </a:lnTo>
                <a:lnTo>
                  <a:pt x="270040" y="51384"/>
                </a:lnTo>
                <a:lnTo>
                  <a:pt x="270916" y="52628"/>
                </a:lnTo>
                <a:lnTo>
                  <a:pt x="271132" y="52628"/>
                </a:lnTo>
                <a:lnTo>
                  <a:pt x="272529" y="54698"/>
                </a:lnTo>
                <a:lnTo>
                  <a:pt x="273710" y="58153"/>
                </a:lnTo>
                <a:lnTo>
                  <a:pt x="272986" y="59004"/>
                </a:lnTo>
                <a:lnTo>
                  <a:pt x="272910" y="59334"/>
                </a:lnTo>
                <a:lnTo>
                  <a:pt x="272821" y="59728"/>
                </a:lnTo>
                <a:lnTo>
                  <a:pt x="272719" y="60185"/>
                </a:lnTo>
                <a:lnTo>
                  <a:pt x="272656" y="60706"/>
                </a:lnTo>
                <a:lnTo>
                  <a:pt x="274243" y="61010"/>
                </a:lnTo>
                <a:lnTo>
                  <a:pt x="275031" y="60388"/>
                </a:lnTo>
                <a:lnTo>
                  <a:pt x="275069" y="60185"/>
                </a:lnTo>
                <a:lnTo>
                  <a:pt x="275170" y="59728"/>
                </a:lnTo>
                <a:lnTo>
                  <a:pt x="275259" y="59334"/>
                </a:lnTo>
                <a:lnTo>
                  <a:pt x="275348" y="59004"/>
                </a:lnTo>
                <a:lnTo>
                  <a:pt x="275450" y="58610"/>
                </a:lnTo>
                <a:lnTo>
                  <a:pt x="275564" y="58153"/>
                </a:lnTo>
                <a:lnTo>
                  <a:pt x="275691" y="57683"/>
                </a:lnTo>
                <a:lnTo>
                  <a:pt x="274764" y="55029"/>
                </a:lnTo>
                <a:lnTo>
                  <a:pt x="274040" y="53949"/>
                </a:lnTo>
                <a:lnTo>
                  <a:pt x="274929" y="53784"/>
                </a:lnTo>
                <a:lnTo>
                  <a:pt x="275551" y="52920"/>
                </a:lnTo>
                <a:lnTo>
                  <a:pt x="275640" y="52133"/>
                </a:lnTo>
                <a:lnTo>
                  <a:pt x="275729" y="51384"/>
                </a:lnTo>
                <a:close/>
              </a:path>
              <a:path w="427354" h="436245">
                <a:moveTo>
                  <a:pt x="280987" y="26225"/>
                </a:moveTo>
                <a:lnTo>
                  <a:pt x="280555" y="25793"/>
                </a:lnTo>
                <a:lnTo>
                  <a:pt x="279501" y="25069"/>
                </a:lnTo>
                <a:lnTo>
                  <a:pt x="279996" y="25463"/>
                </a:lnTo>
                <a:lnTo>
                  <a:pt x="280517" y="25857"/>
                </a:lnTo>
                <a:lnTo>
                  <a:pt x="280987" y="26225"/>
                </a:lnTo>
                <a:close/>
              </a:path>
              <a:path w="427354" h="436245">
                <a:moveTo>
                  <a:pt x="282105" y="155092"/>
                </a:moveTo>
                <a:lnTo>
                  <a:pt x="281940" y="154533"/>
                </a:lnTo>
                <a:lnTo>
                  <a:pt x="281863" y="154241"/>
                </a:lnTo>
                <a:lnTo>
                  <a:pt x="281736" y="153809"/>
                </a:lnTo>
                <a:lnTo>
                  <a:pt x="280555" y="152400"/>
                </a:lnTo>
                <a:lnTo>
                  <a:pt x="280352" y="152171"/>
                </a:lnTo>
                <a:lnTo>
                  <a:pt x="280352" y="155092"/>
                </a:lnTo>
                <a:lnTo>
                  <a:pt x="280238" y="158470"/>
                </a:lnTo>
                <a:lnTo>
                  <a:pt x="280098" y="158927"/>
                </a:lnTo>
                <a:lnTo>
                  <a:pt x="278841" y="160832"/>
                </a:lnTo>
                <a:lnTo>
                  <a:pt x="277660" y="161429"/>
                </a:lnTo>
                <a:lnTo>
                  <a:pt x="274967" y="161429"/>
                </a:lnTo>
                <a:lnTo>
                  <a:pt x="271907" y="155778"/>
                </a:lnTo>
                <a:lnTo>
                  <a:pt x="272034" y="155282"/>
                </a:lnTo>
                <a:lnTo>
                  <a:pt x="272262" y="154533"/>
                </a:lnTo>
                <a:lnTo>
                  <a:pt x="273773" y="152857"/>
                </a:lnTo>
                <a:lnTo>
                  <a:pt x="274828" y="152400"/>
                </a:lnTo>
                <a:lnTo>
                  <a:pt x="277672" y="152400"/>
                </a:lnTo>
                <a:lnTo>
                  <a:pt x="278511" y="152654"/>
                </a:lnTo>
                <a:lnTo>
                  <a:pt x="280060" y="154241"/>
                </a:lnTo>
                <a:lnTo>
                  <a:pt x="280352" y="155092"/>
                </a:lnTo>
                <a:lnTo>
                  <a:pt x="280352" y="152171"/>
                </a:lnTo>
                <a:lnTo>
                  <a:pt x="279857" y="151574"/>
                </a:lnTo>
                <a:lnTo>
                  <a:pt x="278625" y="151079"/>
                </a:lnTo>
                <a:lnTo>
                  <a:pt x="273875" y="151079"/>
                </a:lnTo>
                <a:lnTo>
                  <a:pt x="272262" y="151866"/>
                </a:lnTo>
                <a:lnTo>
                  <a:pt x="270484" y="154533"/>
                </a:lnTo>
                <a:lnTo>
                  <a:pt x="270357" y="158927"/>
                </a:lnTo>
                <a:lnTo>
                  <a:pt x="270954" y="160312"/>
                </a:lnTo>
                <a:lnTo>
                  <a:pt x="273050" y="162382"/>
                </a:lnTo>
                <a:lnTo>
                  <a:pt x="274497" y="162839"/>
                </a:lnTo>
                <a:lnTo>
                  <a:pt x="277837" y="162839"/>
                </a:lnTo>
                <a:lnTo>
                  <a:pt x="279666" y="162052"/>
                </a:lnTo>
                <a:lnTo>
                  <a:pt x="280174" y="161429"/>
                </a:lnTo>
                <a:lnTo>
                  <a:pt x="281609" y="159651"/>
                </a:lnTo>
                <a:lnTo>
                  <a:pt x="282028" y="158470"/>
                </a:lnTo>
                <a:lnTo>
                  <a:pt x="282105" y="155092"/>
                </a:lnTo>
                <a:close/>
              </a:path>
              <a:path w="427354" h="436245">
                <a:moveTo>
                  <a:pt x="284340" y="66027"/>
                </a:moveTo>
                <a:lnTo>
                  <a:pt x="284200" y="65151"/>
                </a:lnTo>
                <a:lnTo>
                  <a:pt x="284111" y="64262"/>
                </a:lnTo>
                <a:lnTo>
                  <a:pt x="283946" y="63411"/>
                </a:lnTo>
                <a:lnTo>
                  <a:pt x="283806" y="63563"/>
                </a:lnTo>
                <a:lnTo>
                  <a:pt x="283718" y="63728"/>
                </a:lnTo>
                <a:lnTo>
                  <a:pt x="283578" y="63830"/>
                </a:lnTo>
                <a:lnTo>
                  <a:pt x="283908" y="64554"/>
                </a:lnTo>
                <a:lnTo>
                  <a:pt x="284111" y="65316"/>
                </a:lnTo>
                <a:lnTo>
                  <a:pt x="284340" y="66027"/>
                </a:lnTo>
                <a:close/>
              </a:path>
              <a:path w="427354" h="436245">
                <a:moveTo>
                  <a:pt x="292950" y="28651"/>
                </a:moveTo>
                <a:lnTo>
                  <a:pt x="292430" y="26225"/>
                </a:lnTo>
                <a:lnTo>
                  <a:pt x="290880" y="25069"/>
                </a:lnTo>
                <a:lnTo>
                  <a:pt x="291439" y="26022"/>
                </a:lnTo>
                <a:lnTo>
                  <a:pt x="291769" y="27406"/>
                </a:lnTo>
                <a:lnTo>
                  <a:pt x="291147" y="28422"/>
                </a:lnTo>
                <a:lnTo>
                  <a:pt x="290195" y="29870"/>
                </a:lnTo>
                <a:lnTo>
                  <a:pt x="287883" y="29641"/>
                </a:lnTo>
                <a:lnTo>
                  <a:pt x="286245" y="29006"/>
                </a:lnTo>
                <a:lnTo>
                  <a:pt x="284365" y="28359"/>
                </a:lnTo>
                <a:lnTo>
                  <a:pt x="282625" y="27406"/>
                </a:lnTo>
                <a:lnTo>
                  <a:pt x="281051" y="26289"/>
                </a:lnTo>
                <a:lnTo>
                  <a:pt x="281305" y="26517"/>
                </a:lnTo>
                <a:lnTo>
                  <a:pt x="281508" y="26771"/>
                </a:lnTo>
                <a:lnTo>
                  <a:pt x="282105" y="27889"/>
                </a:lnTo>
                <a:lnTo>
                  <a:pt x="282003" y="29146"/>
                </a:lnTo>
                <a:lnTo>
                  <a:pt x="280657" y="29933"/>
                </a:lnTo>
                <a:lnTo>
                  <a:pt x="277456" y="29540"/>
                </a:lnTo>
                <a:lnTo>
                  <a:pt x="275526" y="28651"/>
                </a:lnTo>
                <a:lnTo>
                  <a:pt x="273977" y="27406"/>
                </a:lnTo>
                <a:lnTo>
                  <a:pt x="274637" y="27990"/>
                </a:lnTo>
                <a:lnTo>
                  <a:pt x="275158" y="28613"/>
                </a:lnTo>
                <a:lnTo>
                  <a:pt x="276009" y="29768"/>
                </a:lnTo>
                <a:lnTo>
                  <a:pt x="275945" y="30035"/>
                </a:lnTo>
                <a:lnTo>
                  <a:pt x="275945" y="30556"/>
                </a:lnTo>
                <a:lnTo>
                  <a:pt x="275323" y="30784"/>
                </a:lnTo>
                <a:lnTo>
                  <a:pt x="274828" y="30848"/>
                </a:lnTo>
                <a:lnTo>
                  <a:pt x="273773" y="30911"/>
                </a:lnTo>
                <a:lnTo>
                  <a:pt x="272719" y="30911"/>
                </a:lnTo>
                <a:lnTo>
                  <a:pt x="271703" y="30746"/>
                </a:lnTo>
                <a:lnTo>
                  <a:pt x="272656" y="31115"/>
                </a:lnTo>
                <a:lnTo>
                  <a:pt x="274472" y="31940"/>
                </a:lnTo>
                <a:lnTo>
                  <a:pt x="276085" y="32727"/>
                </a:lnTo>
                <a:lnTo>
                  <a:pt x="277202" y="34099"/>
                </a:lnTo>
                <a:lnTo>
                  <a:pt x="277431" y="35115"/>
                </a:lnTo>
                <a:lnTo>
                  <a:pt x="276504" y="36601"/>
                </a:lnTo>
                <a:lnTo>
                  <a:pt x="275615" y="36868"/>
                </a:lnTo>
                <a:lnTo>
                  <a:pt x="273316" y="37223"/>
                </a:lnTo>
                <a:lnTo>
                  <a:pt x="271868" y="37122"/>
                </a:lnTo>
                <a:lnTo>
                  <a:pt x="270421" y="36868"/>
                </a:lnTo>
                <a:lnTo>
                  <a:pt x="272135" y="39001"/>
                </a:lnTo>
                <a:lnTo>
                  <a:pt x="275526" y="39560"/>
                </a:lnTo>
                <a:lnTo>
                  <a:pt x="278574" y="37617"/>
                </a:lnTo>
                <a:lnTo>
                  <a:pt x="279209" y="36868"/>
                </a:lnTo>
                <a:lnTo>
                  <a:pt x="279171" y="35318"/>
                </a:lnTo>
                <a:lnTo>
                  <a:pt x="277037" y="33083"/>
                </a:lnTo>
                <a:lnTo>
                  <a:pt x="275755" y="31965"/>
                </a:lnTo>
                <a:lnTo>
                  <a:pt x="274370" y="31051"/>
                </a:lnTo>
                <a:lnTo>
                  <a:pt x="277139" y="32753"/>
                </a:lnTo>
                <a:lnTo>
                  <a:pt x="280327" y="33312"/>
                </a:lnTo>
                <a:lnTo>
                  <a:pt x="282130" y="32816"/>
                </a:lnTo>
                <a:lnTo>
                  <a:pt x="282994" y="31546"/>
                </a:lnTo>
                <a:lnTo>
                  <a:pt x="284594" y="33083"/>
                </a:lnTo>
                <a:lnTo>
                  <a:pt x="286842" y="34010"/>
                </a:lnTo>
                <a:lnTo>
                  <a:pt x="289102" y="34099"/>
                </a:lnTo>
                <a:lnTo>
                  <a:pt x="290296" y="34099"/>
                </a:lnTo>
                <a:lnTo>
                  <a:pt x="291579" y="33870"/>
                </a:lnTo>
                <a:lnTo>
                  <a:pt x="292265" y="32956"/>
                </a:lnTo>
                <a:lnTo>
                  <a:pt x="292823" y="32296"/>
                </a:lnTo>
                <a:lnTo>
                  <a:pt x="292950" y="31381"/>
                </a:lnTo>
                <a:lnTo>
                  <a:pt x="292950" y="28651"/>
                </a:lnTo>
                <a:close/>
              </a:path>
              <a:path w="427354" h="436245">
                <a:moveTo>
                  <a:pt x="294182" y="152755"/>
                </a:moveTo>
                <a:lnTo>
                  <a:pt x="292392" y="151892"/>
                </a:lnTo>
                <a:lnTo>
                  <a:pt x="292392" y="153936"/>
                </a:lnTo>
                <a:lnTo>
                  <a:pt x="292366" y="154762"/>
                </a:lnTo>
                <a:lnTo>
                  <a:pt x="292265" y="155486"/>
                </a:lnTo>
                <a:lnTo>
                  <a:pt x="291998" y="155981"/>
                </a:lnTo>
                <a:lnTo>
                  <a:pt x="291084" y="156464"/>
                </a:lnTo>
                <a:lnTo>
                  <a:pt x="285915" y="156464"/>
                </a:lnTo>
                <a:lnTo>
                  <a:pt x="286042" y="153936"/>
                </a:lnTo>
                <a:lnTo>
                  <a:pt x="286080" y="152755"/>
                </a:lnTo>
                <a:lnTo>
                  <a:pt x="290715" y="152755"/>
                </a:lnTo>
                <a:lnTo>
                  <a:pt x="291541" y="153047"/>
                </a:lnTo>
                <a:lnTo>
                  <a:pt x="292176" y="153441"/>
                </a:lnTo>
                <a:lnTo>
                  <a:pt x="292392" y="153936"/>
                </a:lnTo>
                <a:lnTo>
                  <a:pt x="292392" y="151892"/>
                </a:lnTo>
                <a:lnTo>
                  <a:pt x="291973" y="151676"/>
                </a:lnTo>
                <a:lnTo>
                  <a:pt x="291172" y="151511"/>
                </a:lnTo>
                <a:lnTo>
                  <a:pt x="284391" y="151511"/>
                </a:lnTo>
                <a:lnTo>
                  <a:pt x="284353" y="153047"/>
                </a:lnTo>
                <a:lnTo>
                  <a:pt x="284226" y="156997"/>
                </a:lnTo>
                <a:lnTo>
                  <a:pt x="284099" y="162483"/>
                </a:lnTo>
                <a:lnTo>
                  <a:pt x="285686" y="162483"/>
                </a:lnTo>
                <a:lnTo>
                  <a:pt x="285813" y="158673"/>
                </a:lnTo>
                <a:lnTo>
                  <a:pt x="285826" y="158076"/>
                </a:lnTo>
                <a:lnTo>
                  <a:pt x="290982" y="158076"/>
                </a:lnTo>
                <a:lnTo>
                  <a:pt x="291477" y="158343"/>
                </a:lnTo>
                <a:lnTo>
                  <a:pt x="291655" y="158673"/>
                </a:lnTo>
                <a:lnTo>
                  <a:pt x="291769" y="158864"/>
                </a:lnTo>
                <a:lnTo>
                  <a:pt x="291858" y="162839"/>
                </a:lnTo>
                <a:lnTo>
                  <a:pt x="293738" y="162839"/>
                </a:lnTo>
                <a:lnTo>
                  <a:pt x="293738" y="162483"/>
                </a:lnTo>
                <a:lnTo>
                  <a:pt x="293382" y="162483"/>
                </a:lnTo>
                <a:lnTo>
                  <a:pt x="293344" y="158343"/>
                </a:lnTo>
                <a:lnTo>
                  <a:pt x="293204" y="158076"/>
                </a:lnTo>
                <a:lnTo>
                  <a:pt x="292760" y="157454"/>
                </a:lnTo>
                <a:lnTo>
                  <a:pt x="292595" y="157454"/>
                </a:lnTo>
                <a:lnTo>
                  <a:pt x="292163" y="157251"/>
                </a:lnTo>
                <a:lnTo>
                  <a:pt x="292722" y="156997"/>
                </a:lnTo>
                <a:lnTo>
                  <a:pt x="293154" y="156730"/>
                </a:lnTo>
                <a:lnTo>
                  <a:pt x="293370" y="156464"/>
                </a:lnTo>
                <a:lnTo>
                  <a:pt x="293789" y="155981"/>
                </a:lnTo>
                <a:lnTo>
                  <a:pt x="294005" y="155486"/>
                </a:lnTo>
                <a:lnTo>
                  <a:pt x="294119" y="153936"/>
                </a:lnTo>
                <a:lnTo>
                  <a:pt x="294170" y="153441"/>
                </a:lnTo>
                <a:lnTo>
                  <a:pt x="293827" y="152755"/>
                </a:lnTo>
                <a:lnTo>
                  <a:pt x="294182" y="152755"/>
                </a:lnTo>
                <a:close/>
              </a:path>
              <a:path w="427354" h="436245">
                <a:moveTo>
                  <a:pt x="298970" y="19126"/>
                </a:moveTo>
                <a:lnTo>
                  <a:pt x="298907" y="18796"/>
                </a:lnTo>
                <a:lnTo>
                  <a:pt x="298450" y="17843"/>
                </a:lnTo>
                <a:lnTo>
                  <a:pt x="297853" y="17183"/>
                </a:lnTo>
                <a:lnTo>
                  <a:pt x="297167" y="16598"/>
                </a:lnTo>
                <a:lnTo>
                  <a:pt x="296278" y="15836"/>
                </a:lnTo>
                <a:lnTo>
                  <a:pt x="295160" y="15214"/>
                </a:lnTo>
                <a:lnTo>
                  <a:pt x="294233" y="14782"/>
                </a:lnTo>
                <a:lnTo>
                  <a:pt x="295186" y="15481"/>
                </a:lnTo>
                <a:lnTo>
                  <a:pt x="295910" y="16459"/>
                </a:lnTo>
                <a:lnTo>
                  <a:pt x="296379" y="17551"/>
                </a:lnTo>
                <a:lnTo>
                  <a:pt x="294563" y="17551"/>
                </a:lnTo>
                <a:lnTo>
                  <a:pt x="292760" y="17386"/>
                </a:lnTo>
                <a:lnTo>
                  <a:pt x="290029" y="16827"/>
                </a:lnTo>
                <a:lnTo>
                  <a:pt x="287883" y="16040"/>
                </a:lnTo>
                <a:lnTo>
                  <a:pt x="287566" y="17284"/>
                </a:lnTo>
                <a:lnTo>
                  <a:pt x="287489" y="17678"/>
                </a:lnTo>
                <a:lnTo>
                  <a:pt x="287693" y="18135"/>
                </a:lnTo>
                <a:lnTo>
                  <a:pt x="287820" y="19189"/>
                </a:lnTo>
                <a:lnTo>
                  <a:pt x="287718" y="19939"/>
                </a:lnTo>
                <a:lnTo>
                  <a:pt x="287489" y="20967"/>
                </a:lnTo>
                <a:lnTo>
                  <a:pt x="287362" y="21361"/>
                </a:lnTo>
                <a:lnTo>
                  <a:pt x="286702" y="21780"/>
                </a:lnTo>
                <a:lnTo>
                  <a:pt x="285788" y="21615"/>
                </a:lnTo>
                <a:lnTo>
                  <a:pt x="282892" y="20993"/>
                </a:lnTo>
                <a:lnTo>
                  <a:pt x="280022" y="20015"/>
                </a:lnTo>
                <a:lnTo>
                  <a:pt x="277393" y="18630"/>
                </a:lnTo>
                <a:lnTo>
                  <a:pt x="279958" y="20574"/>
                </a:lnTo>
                <a:lnTo>
                  <a:pt x="282956" y="21920"/>
                </a:lnTo>
                <a:lnTo>
                  <a:pt x="287159" y="22733"/>
                </a:lnTo>
                <a:lnTo>
                  <a:pt x="288874" y="22872"/>
                </a:lnTo>
                <a:lnTo>
                  <a:pt x="289598" y="21818"/>
                </a:lnTo>
                <a:lnTo>
                  <a:pt x="290258" y="20764"/>
                </a:lnTo>
                <a:lnTo>
                  <a:pt x="288747" y="19316"/>
                </a:lnTo>
                <a:lnTo>
                  <a:pt x="290093" y="17805"/>
                </a:lnTo>
                <a:lnTo>
                  <a:pt x="296379" y="19646"/>
                </a:lnTo>
                <a:lnTo>
                  <a:pt x="298716" y="19710"/>
                </a:lnTo>
                <a:lnTo>
                  <a:pt x="298970" y="19126"/>
                </a:lnTo>
                <a:close/>
              </a:path>
              <a:path w="427354" h="436245">
                <a:moveTo>
                  <a:pt x="306374" y="157251"/>
                </a:moveTo>
                <a:lnTo>
                  <a:pt x="306298" y="156146"/>
                </a:lnTo>
                <a:lnTo>
                  <a:pt x="306247" y="155752"/>
                </a:lnTo>
                <a:lnTo>
                  <a:pt x="304952" y="153644"/>
                </a:lnTo>
                <a:lnTo>
                  <a:pt x="305155" y="153644"/>
                </a:lnTo>
                <a:lnTo>
                  <a:pt x="304660" y="153352"/>
                </a:lnTo>
                <a:lnTo>
                  <a:pt x="304660" y="157251"/>
                </a:lnTo>
                <a:lnTo>
                  <a:pt x="304431" y="158572"/>
                </a:lnTo>
                <a:lnTo>
                  <a:pt x="302107" y="162115"/>
                </a:lnTo>
                <a:lnTo>
                  <a:pt x="297332" y="162115"/>
                </a:lnTo>
                <a:lnTo>
                  <a:pt x="297929" y="157251"/>
                </a:lnTo>
                <a:lnTo>
                  <a:pt x="297954" y="157060"/>
                </a:lnTo>
                <a:lnTo>
                  <a:pt x="298069" y="156146"/>
                </a:lnTo>
                <a:lnTo>
                  <a:pt x="298157" y="155321"/>
                </a:lnTo>
                <a:lnTo>
                  <a:pt x="298259" y="154432"/>
                </a:lnTo>
                <a:lnTo>
                  <a:pt x="298361" y="153644"/>
                </a:lnTo>
                <a:lnTo>
                  <a:pt x="300355" y="153644"/>
                </a:lnTo>
                <a:lnTo>
                  <a:pt x="302691" y="153936"/>
                </a:lnTo>
                <a:lnTo>
                  <a:pt x="303606" y="154432"/>
                </a:lnTo>
                <a:lnTo>
                  <a:pt x="304076" y="155321"/>
                </a:lnTo>
                <a:lnTo>
                  <a:pt x="304571" y="156146"/>
                </a:lnTo>
                <a:lnTo>
                  <a:pt x="304660" y="157251"/>
                </a:lnTo>
                <a:lnTo>
                  <a:pt x="304660" y="153352"/>
                </a:lnTo>
                <a:lnTo>
                  <a:pt x="303606" y="152730"/>
                </a:lnTo>
                <a:lnTo>
                  <a:pt x="301904" y="152527"/>
                </a:lnTo>
                <a:lnTo>
                  <a:pt x="300228" y="152260"/>
                </a:lnTo>
                <a:lnTo>
                  <a:pt x="298551" y="152069"/>
                </a:lnTo>
                <a:lnTo>
                  <a:pt x="296887" y="152069"/>
                </a:lnTo>
                <a:lnTo>
                  <a:pt x="296151" y="158572"/>
                </a:lnTo>
                <a:lnTo>
                  <a:pt x="296037" y="159715"/>
                </a:lnTo>
                <a:lnTo>
                  <a:pt x="295960" y="160413"/>
                </a:lnTo>
                <a:lnTo>
                  <a:pt x="295897" y="160934"/>
                </a:lnTo>
                <a:lnTo>
                  <a:pt x="295770" y="162115"/>
                </a:lnTo>
                <a:lnTo>
                  <a:pt x="295681" y="162979"/>
                </a:lnTo>
                <a:lnTo>
                  <a:pt x="298780" y="163334"/>
                </a:lnTo>
                <a:lnTo>
                  <a:pt x="302983" y="163461"/>
                </a:lnTo>
                <a:lnTo>
                  <a:pt x="303771" y="163131"/>
                </a:lnTo>
                <a:lnTo>
                  <a:pt x="304495" y="162115"/>
                </a:lnTo>
                <a:lnTo>
                  <a:pt x="305523" y="160705"/>
                </a:lnTo>
                <a:lnTo>
                  <a:pt x="305943" y="159715"/>
                </a:lnTo>
                <a:lnTo>
                  <a:pt x="306374" y="157251"/>
                </a:lnTo>
                <a:close/>
              </a:path>
              <a:path w="427354" h="436245">
                <a:moveTo>
                  <a:pt x="311899" y="19062"/>
                </a:moveTo>
                <a:lnTo>
                  <a:pt x="309333" y="16395"/>
                </a:lnTo>
                <a:lnTo>
                  <a:pt x="308381" y="16002"/>
                </a:lnTo>
                <a:lnTo>
                  <a:pt x="307822" y="16002"/>
                </a:lnTo>
                <a:lnTo>
                  <a:pt x="306539" y="15481"/>
                </a:lnTo>
                <a:lnTo>
                  <a:pt x="307136" y="15836"/>
                </a:lnTo>
                <a:lnTo>
                  <a:pt x="307721" y="16268"/>
                </a:lnTo>
                <a:lnTo>
                  <a:pt x="307975" y="16992"/>
                </a:lnTo>
                <a:lnTo>
                  <a:pt x="308025" y="18402"/>
                </a:lnTo>
                <a:lnTo>
                  <a:pt x="307314" y="18834"/>
                </a:lnTo>
                <a:lnTo>
                  <a:pt x="305714" y="18834"/>
                </a:lnTo>
                <a:lnTo>
                  <a:pt x="301599" y="18008"/>
                </a:lnTo>
                <a:lnTo>
                  <a:pt x="303212" y="19392"/>
                </a:lnTo>
                <a:lnTo>
                  <a:pt x="303923" y="19812"/>
                </a:lnTo>
                <a:lnTo>
                  <a:pt x="305333" y="20599"/>
                </a:lnTo>
                <a:lnTo>
                  <a:pt x="308203" y="21615"/>
                </a:lnTo>
                <a:lnTo>
                  <a:pt x="308940" y="21818"/>
                </a:lnTo>
                <a:lnTo>
                  <a:pt x="309892" y="21615"/>
                </a:lnTo>
                <a:lnTo>
                  <a:pt x="310134" y="21615"/>
                </a:lnTo>
                <a:lnTo>
                  <a:pt x="311061" y="21221"/>
                </a:lnTo>
                <a:lnTo>
                  <a:pt x="311772" y="20599"/>
                </a:lnTo>
                <a:lnTo>
                  <a:pt x="311899" y="19812"/>
                </a:lnTo>
                <a:lnTo>
                  <a:pt x="311899" y="19062"/>
                </a:lnTo>
                <a:close/>
              </a:path>
              <a:path w="427354" h="436245">
                <a:moveTo>
                  <a:pt x="317360" y="16433"/>
                </a:moveTo>
                <a:lnTo>
                  <a:pt x="317131" y="15709"/>
                </a:lnTo>
                <a:lnTo>
                  <a:pt x="316141" y="13601"/>
                </a:lnTo>
                <a:lnTo>
                  <a:pt x="314236" y="11925"/>
                </a:lnTo>
                <a:lnTo>
                  <a:pt x="312039" y="11176"/>
                </a:lnTo>
                <a:lnTo>
                  <a:pt x="312851" y="11760"/>
                </a:lnTo>
                <a:lnTo>
                  <a:pt x="313575" y="12547"/>
                </a:lnTo>
                <a:lnTo>
                  <a:pt x="314109" y="14465"/>
                </a:lnTo>
                <a:lnTo>
                  <a:pt x="313905" y="15608"/>
                </a:lnTo>
                <a:lnTo>
                  <a:pt x="313118" y="16268"/>
                </a:lnTo>
                <a:lnTo>
                  <a:pt x="312623" y="16687"/>
                </a:lnTo>
                <a:lnTo>
                  <a:pt x="312039" y="16789"/>
                </a:lnTo>
                <a:lnTo>
                  <a:pt x="311378" y="16789"/>
                </a:lnTo>
                <a:lnTo>
                  <a:pt x="313080" y="17183"/>
                </a:lnTo>
                <a:lnTo>
                  <a:pt x="314896" y="17221"/>
                </a:lnTo>
                <a:lnTo>
                  <a:pt x="316636" y="16891"/>
                </a:lnTo>
                <a:lnTo>
                  <a:pt x="317004" y="16827"/>
                </a:lnTo>
                <a:lnTo>
                  <a:pt x="317131" y="16662"/>
                </a:lnTo>
                <a:lnTo>
                  <a:pt x="317360" y="16433"/>
                </a:lnTo>
                <a:close/>
              </a:path>
              <a:path w="427354" h="436245">
                <a:moveTo>
                  <a:pt x="318249" y="155549"/>
                </a:moveTo>
                <a:lnTo>
                  <a:pt x="315353" y="154825"/>
                </a:lnTo>
                <a:lnTo>
                  <a:pt x="312394" y="154203"/>
                </a:lnTo>
                <a:lnTo>
                  <a:pt x="309397" y="153708"/>
                </a:lnTo>
                <a:lnTo>
                  <a:pt x="308673" y="157327"/>
                </a:lnTo>
                <a:lnTo>
                  <a:pt x="307301" y="164617"/>
                </a:lnTo>
                <a:lnTo>
                  <a:pt x="310095" y="165138"/>
                </a:lnTo>
                <a:lnTo>
                  <a:pt x="312851" y="165696"/>
                </a:lnTo>
                <a:lnTo>
                  <a:pt x="315620" y="166357"/>
                </a:lnTo>
                <a:lnTo>
                  <a:pt x="315747" y="165925"/>
                </a:lnTo>
                <a:lnTo>
                  <a:pt x="315810" y="165506"/>
                </a:lnTo>
                <a:lnTo>
                  <a:pt x="315950" y="165049"/>
                </a:lnTo>
                <a:lnTo>
                  <a:pt x="311340" y="163995"/>
                </a:lnTo>
                <a:lnTo>
                  <a:pt x="309067" y="163563"/>
                </a:lnTo>
                <a:lnTo>
                  <a:pt x="309308" y="162344"/>
                </a:lnTo>
                <a:lnTo>
                  <a:pt x="309562" y="161099"/>
                </a:lnTo>
                <a:lnTo>
                  <a:pt x="309791" y="159854"/>
                </a:lnTo>
                <a:lnTo>
                  <a:pt x="311962" y="160248"/>
                </a:lnTo>
                <a:lnTo>
                  <a:pt x="314109" y="160705"/>
                </a:lnTo>
                <a:lnTo>
                  <a:pt x="316242" y="161226"/>
                </a:lnTo>
                <a:lnTo>
                  <a:pt x="316369" y="160807"/>
                </a:lnTo>
                <a:lnTo>
                  <a:pt x="316445" y="160413"/>
                </a:lnTo>
                <a:lnTo>
                  <a:pt x="316572" y="159956"/>
                </a:lnTo>
                <a:lnTo>
                  <a:pt x="312267" y="158965"/>
                </a:lnTo>
                <a:lnTo>
                  <a:pt x="310095" y="158572"/>
                </a:lnTo>
                <a:lnTo>
                  <a:pt x="310553" y="156375"/>
                </a:lnTo>
                <a:lnTo>
                  <a:pt x="310743" y="155333"/>
                </a:lnTo>
                <a:lnTo>
                  <a:pt x="313118" y="155778"/>
                </a:lnTo>
                <a:lnTo>
                  <a:pt x="315556" y="156298"/>
                </a:lnTo>
                <a:lnTo>
                  <a:pt x="317919" y="156857"/>
                </a:lnTo>
                <a:lnTo>
                  <a:pt x="318020" y="156400"/>
                </a:lnTo>
                <a:lnTo>
                  <a:pt x="318147" y="155981"/>
                </a:lnTo>
                <a:lnTo>
                  <a:pt x="318249" y="155549"/>
                </a:lnTo>
                <a:close/>
              </a:path>
              <a:path w="427354" h="436245">
                <a:moveTo>
                  <a:pt x="329958" y="158838"/>
                </a:moveTo>
                <a:lnTo>
                  <a:pt x="328447" y="158343"/>
                </a:lnTo>
                <a:lnTo>
                  <a:pt x="326504" y="164020"/>
                </a:lnTo>
                <a:lnTo>
                  <a:pt x="325589" y="166916"/>
                </a:lnTo>
                <a:lnTo>
                  <a:pt x="324662" y="163461"/>
                </a:lnTo>
                <a:lnTo>
                  <a:pt x="323608" y="160045"/>
                </a:lnTo>
                <a:lnTo>
                  <a:pt x="322465" y="156603"/>
                </a:lnTo>
                <a:lnTo>
                  <a:pt x="321805" y="156464"/>
                </a:lnTo>
                <a:lnTo>
                  <a:pt x="321183" y="156273"/>
                </a:lnTo>
                <a:lnTo>
                  <a:pt x="320548" y="156108"/>
                </a:lnTo>
                <a:lnTo>
                  <a:pt x="317588" y="166814"/>
                </a:lnTo>
                <a:lnTo>
                  <a:pt x="319011" y="167208"/>
                </a:lnTo>
                <a:lnTo>
                  <a:pt x="320624" y="161429"/>
                </a:lnTo>
                <a:lnTo>
                  <a:pt x="321475" y="158534"/>
                </a:lnTo>
                <a:lnTo>
                  <a:pt x="322656" y="161988"/>
                </a:lnTo>
                <a:lnTo>
                  <a:pt x="323710" y="165404"/>
                </a:lnTo>
                <a:lnTo>
                  <a:pt x="324662" y="168859"/>
                </a:lnTo>
                <a:lnTo>
                  <a:pt x="325221" y="168986"/>
                </a:lnTo>
                <a:lnTo>
                  <a:pt x="326313" y="169341"/>
                </a:lnTo>
                <a:lnTo>
                  <a:pt x="327494" y="165836"/>
                </a:lnTo>
                <a:lnTo>
                  <a:pt x="328739" y="162344"/>
                </a:lnTo>
                <a:lnTo>
                  <a:pt x="329958" y="158838"/>
                </a:lnTo>
                <a:close/>
              </a:path>
              <a:path w="427354" h="436245">
                <a:moveTo>
                  <a:pt x="331939" y="59766"/>
                </a:moveTo>
                <a:lnTo>
                  <a:pt x="330822" y="58712"/>
                </a:lnTo>
                <a:lnTo>
                  <a:pt x="330542" y="58407"/>
                </a:lnTo>
                <a:lnTo>
                  <a:pt x="330593" y="58712"/>
                </a:lnTo>
                <a:lnTo>
                  <a:pt x="330962" y="59334"/>
                </a:lnTo>
                <a:lnTo>
                  <a:pt x="331050" y="59461"/>
                </a:lnTo>
                <a:lnTo>
                  <a:pt x="331939" y="59766"/>
                </a:lnTo>
                <a:close/>
              </a:path>
              <a:path w="427354" h="436245">
                <a:moveTo>
                  <a:pt x="332054" y="59855"/>
                </a:moveTo>
                <a:lnTo>
                  <a:pt x="331381" y="59855"/>
                </a:lnTo>
                <a:lnTo>
                  <a:pt x="332054" y="59855"/>
                </a:lnTo>
                <a:close/>
              </a:path>
              <a:path w="427354" h="436245">
                <a:moveTo>
                  <a:pt x="342506" y="51777"/>
                </a:moveTo>
                <a:lnTo>
                  <a:pt x="342061" y="51485"/>
                </a:lnTo>
                <a:lnTo>
                  <a:pt x="340880" y="51155"/>
                </a:lnTo>
                <a:lnTo>
                  <a:pt x="342506" y="51777"/>
                </a:lnTo>
                <a:close/>
              </a:path>
              <a:path w="427354" h="436245">
                <a:moveTo>
                  <a:pt x="344728" y="33286"/>
                </a:moveTo>
                <a:lnTo>
                  <a:pt x="344170" y="31508"/>
                </a:lnTo>
                <a:lnTo>
                  <a:pt x="340258" y="25463"/>
                </a:lnTo>
                <a:lnTo>
                  <a:pt x="335483" y="21818"/>
                </a:lnTo>
                <a:lnTo>
                  <a:pt x="335661" y="21818"/>
                </a:lnTo>
                <a:lnTo>
                  <a:pt x="329768" y="19939"/>
                </a:lnTo>
                <a:lnTo>
                  <a:pt x="330581" y="19710"/>
                </a:lnTo>
                <a:lnTo>
                  <a:pt x="330974" y="18732"/>
                </a:lnTo>
                <a:lnTo>
                  <a:pt x="319087" y="9766"/>
                </a:lnTo>
                <a:lnTo>
                  <a:pt x="315087" y="8115"/>
                </a:lnTo>
                <a:lnTo>
                  <a:pt x="307327" y="5537"/>
                </a:lnTo>
                <a:lnTo>
                  <a:pt x="300456" y="2832"/>
                </a:lnTo>
                <a:lnTo>
                  <a:pt x="302298" y="4114"/>
                </a:lnTo>
                <a:lnTo>
                  <a:pt x="304203" y="5257"/>
                </a:lnTo>
                <a:lnTo>
                  <a:pt x="305816" y="6972"/>
                </a:lnTo>
                <a:lnTo>
                  <a:pt x="306108" y="7226"/>
                </a:lnTo>
                <a:lnTo>
                  <a:pt x="306412" y="7594"/>
                </a:lnTo>
                <a:lnTo>
                  <a:pt x="306285" y="8115"/>
                </a:lnTo>
                <a:lnTo>
                  <a:pt x="306235" y="8382"/>
                </a:lnTo>
                <a:lnTo>
                  <a:pt x="305612" y="8382"/>
                </a:lnTo>
                <a:lnTo>
                  <a:pt x="305727" y="8534"/>
                </a:lnTo>
                <a:lnTo>
                  <a:pt x="304990" y="8318"/>
                </a:lnTo>
                <a:lnTo>
                  <a:pt x="305803" y="8636"/>
                </a:lnTo>
                <a:lnTo>
                  <a:pt x="305714" y="10287"/>
                </a:lnTo>
                <a:lnTo>
                  <a:pt x="303809" y="11277"/>
                </a:lnTo>
                <a:lnTo>
                  <a:pt x="297497" y="8712"/>
                </a:lnTo>
                <a:lnTo>
                  <a:pt x="293611" y="6604"/>
                </a:lnTo>
                <a:lnTo>
                  <a:pt x="289890" y="4203"/>
                </a:lnTo>
                <a:lnTo>
                  <a:pt x="291274" y="5168"/>
                </a:lnTo>
                <a:lnTo>
                  <a:pt x="292620" y="6273"/>
                </a:lnTo>
                <a:lnTo>
                  <a:pt x="293217" y="7861"/>
                </a:lnTo>
                <a:lnTo>
                  <a:pt x="289636" y="9956"/>
                </a:lnTo>
                <a:lnTo>
                  <a:pt x="284302" y="4762"/>
                </a:lnTo>
                <a:lnTo>
                  <a:pt x="281609" y="7721"/>
                </a:lnTo>
                <a:lnTo>
                  <a:pt x="282232" y="9499"/>
                </a:lnTo>
                <a:lnTo>
                  <a:pt x="279895" y="11734"/>
                </a:lnTo>
                <a:lnTo>
                  <a:pt x="277393" y="10909"/>
                </a:lnTo>
                <a:lnTo>
                  <a:pt x="275818" y="10223"/>
                </a:lnTo>
                <a:lnTo>
                  <a:pt x="277622" y="12395"/>
                </a:lnTo>
                <a:lnTo>
                  <a:pt x="280428" y="13804"/>
                </a:lnTo>
                <a:lnTo>
                  <a:pt x="283184" y="14198"/>
                </a:lnTo>
                <a:lnTo>
                  <a:pt x="284302" y="14300"/>
                </a:lnTo>
                <a:lnTo>
                  <a:pt x="285521" y="13639"/>
                </a:lnTo>
                <a:lnTo>
                  <a:pt x="285788" y="12687"/>
                </a:lnTo>
                <a:lnTo>
                  <a:pt x="285483" y="11010"/>
                </a:lnTo>
                <a:lnTo>
                  <a:pt x="284467" y="9626"/>
                </a:lnTo>
                <a:lnTo>
                  <a:pt x="286512" y="11366"/>
                </a:lnTo>
                <a:lnTo>
                  <a:pt x="288874" y="12712"/>
                </a:lnTo>
                <a:lnTo>
                  <a:pt x="293014" y="14135"/>
                </a:lnTo>
                <a:lnTo>
                  <a:pt x="295160" y="14300"/>
                </a:lnTo>
                <a:lnTo>
                  <a:pt x="296570" y="11963"/>
                </a:lnTo>
                <a:lnTo>
                  <a:pt x="296278" y="10744"/>
                </a:lnTo>
                <a:lnTo>
                  <a:pt x="295287" y="9232"/>
                </a:lnTo>
                <a:lnTo>
                  <a:pt x="297726" y="12001"/>
                </a:lnTo>
                <a:lnTo>
                  <a:pt x="301409" y="13741"/>
                </a:lnTo>
                <a:lnTo>
                  <a:pt x="306438" y="13741"/>
                </a:lnTo>
                <a:lnTo>
                  <a:pt x="308089" y="13347"/>
                </a:lnTo>
                <a:lnTo>
                  <a:pt x="308813" y="11137"/>
                </a:lnTo>
                <a:lnTo>
                  <a:pt x="308686" y="10896"/>
                </a:lnTo>
                <a:lnTo>
                  <a:pt x="310908" y="11341"/>
                </a:lnTo>
                <a:lnTo>
                  <a:pt x="313385" y="9766"/>
                </a:lnTo>
                <a:lnTo>
                  <a:pt x="318122" y="10807"/>
                </a:lnTo>
                <a:lnTo>
                  <a:pt x="322491" y="13474"/>
                </a:lnTo>
                <a:lnTo>
                  <a:pt x="326009" y="17678"/>
                </a:lnTo>
                <a:lnTo>
                  <a:pt x="326440" y="18338"/>
                </a:lnTo>
                <a:lnTo>
                  <a:pt x="326440" y="19710"/>
                </a:lnTo>
                <a:lnTo>
                  <a:pt x="325716" y="20370"/>
                </a:lnTo>
                <a:lnTo>
                  <a:pt x="325056" y="20104"/>
                </a:lnTo>
                <a:lnTo>
                  <a:pt x="325678" y="20408"/>
                </a:lnTo>
                <a:lnTo>
                  <a:pt x="325818" y="20408"/>
                </a:lnTo>
                <a:lnTo>
                  <a:pt x="329463" y="21818"/>
                </a:lnTo>
                <a:lnTo>
                  <a:pt x="333514" y="24472"/>
                </a:lnTo>
                <a:lnTo>
                  <a:pt x="338416" y="29375"/>
                </a:lnTo>
                <a:lnTo>
                  <a:pt x="339039" y="31051"/>
                </a:lnTo>
                <a:lnTo>
                  <a:pt x="337489" y="32791"/>
                </a:lnTo>
                <a:lnTo>
                  <a:pt x="338518" y="33705"/>
                </a:lnTo>
                <a:lnTo>
                  <a:pt x="340220" y="34074"/>
                </a:lnTo>
                <a:lnTo>
                  <a:pt x="342595" y="34467"/>
                </a:lnTo>
                <a:lnTo>
                  <a:pt x="343014" y="34467"/>
                </a:lnTo>
                <a:lnTo>
                  <a:pt x="344728" y="33286"/>
                </a:lnTo>
                <a:close/>
              </a:path>
              <a:path w="427354" h="436245">
                <a:moveTo>
                  <a:pt x="344881" y="76606"/>
                </a:moveTo>
                <a:lnTo>
                  <a:pt x="344576" y="76314"/>
                </a:lnTo>
                <a:lnTo>
                  <a:pt x="344309" y="76314"/>
                </a:lnTo>
                <a:lnTo>
                  <a:pt x="344881" y="76606"/>
                </a:lnTo>
                <a:close/>
              </a:path>
              <a:path w="427354" h="436245">
                <a:moveTo>
                  <a:pt x="348221" y="78346"/>
                </a:moveTo>
                <a:lnTo>
                  <a:pt x="344881" y="76606"/>
                </a:lnTo>
                <a:lnTo>
                  <a:pt x="344741" y="76771"/>
                </a:lnTo>
                <a:lnTo>
                  <a:pt x="344703" y="77000"/>
                </a:lnTo>
                <a:lnTo>
                  <a:pt x="344589" y="77698"/>
                </a:lnTo>
                <a:lnTo>
                  <a:pt x="344462" y="78346"/>
                </a:lnTo>
                <a:lnTo>
                  <a:pt x="344398" y="78676"/>
                </a:lnTo>
                <a:lnTo>
                  <a:pt x="341490" y="78676"/>
                </a:lnTo>
                <a:lnTo>
                  <a:pt x="339686" y="78346"/>
                </a:lnTo>
                <a:lnTo>
                  <a:pt x="336080" y="77698"/>
                </a:lnTo>
                <a:lnTo>
                  <a:pt x="331368" y="76123"/>
                </a:lnTo>
                <a:lnTo>
                  <a:pt x="327164" y="73977"/>
                </a:lnTo>
                <a:lnTo>
                  <a:pt x="326986" y="73977"/>
                </a:lnTo>
                <a:lnTo>
                  <a:pt x="327152" y="75031"/>
                </a:lnTo>
                <a:lnTo>
                  <a:pt x="327253" y="75628"/>
                </a:lnTo>
                <a:lnTo>
                  <a:pt x="327304" y="76606"/>
                </a:lnTo>
                <a:lnTo>
                  <a:pt x="325412" y="78651"/>
                </a:lnTo>
                <a:lnTo>
                  <a:pt x="324929" y="79171"/>
                </a:lnTo>
                <a:lnTo>
                  <a:pt x="322567" y="79171"/>
                </a:lnTo>
                <a:lnTo>
                  <a:pt x="323761" y="79959"/>
                </a:lnTo>
                <a:lnTo>
                  <a:pt x="325386" y="79959"/>
                </a:lnTo>
                <a:lnTo>
                  <a:pt x="327253" y="79171"/>
                </a:lnTo>
                <a:lnTo>
                  <a:pt x="327393" y="79171"/>
                </a:lnTo>
                <a:lnTo>
                  <a:pt x="328015" y="78676"/>
                </a:lnTo>
                <a:lnTo>
                  <a:pt x="330212" y="78676"/>
                </a:lnTo>
                <a:lnTo>
                  <a:pt x="330873" y="79171"/>
                </a:lnTo>
                <a:lnTo>
                  <a:pt x="335153" y="82130"/>
                </a:lnTo>
                <a:lnTo>
                  <a:pt x="339826" y="83121"/>
                </a:lnTo>
                <a:lnTo>
                  <a:pt x="345109" y="82130"/>
                </a:lnTo>
                <a:lnTo>
                  <a:pt x="346468" y="81699"/>
                </a:lnTo>
                <a:lnTo>
                  <a:pt x="346964" y="80721"/>
                </a:lnTo>
                <a:lnTo>
                  <a:pt x="348043" y="78676"/>
                </a:lnTo>
                <a:lnTo>
                  <a:pt x="348221" y="78346"/>
                </a:lnTo>
                <a:close/>
              </a:path>
              <a:path w="427354" h="436245">
                <a:moveTo>
                  <a:pt x="359105" y="54927"/>
                </a:moveTo>
                <a:lnTo>
                  <a:pt x="358089" y="52628"/>
                </a:lnTo>
                <a:lnTo>
                  <a:pt x="357098" y="51777"/>
                </a:lnTo>
                <a:lnTo>
                  <a:pt x="355879" y="50825"/>
                </a:lnTo>
                <a:lnTo>
                  <a:pt x="355587" y="50660"/>
                </a:lnTo>
                <a:lnTo>
                  <a:pt x="355358" y="50495"/>
                </a:lnTo>
                <a:lnTo>
                  <a:pt x="355473" y="53949"/>
                </a:lnTo>
                <a:lnTo>
                  <a:pt x="355269" y="53949"/>
                </a:lnTo>
                <a:lnTo>
                  <a:pt x="353644" y="54927"/>
                </a:lnTo>
                <a:lnTo>
                  <a:pt x="352640" y="54927"/>
                </a:lnTo>
                <a:lnTo>
                  <a:pt x="350685" y="55092"/>
                </a:lnTo>
                <a:lnTo>
                  <a:pt x="349427" y="54533"/>
                </a:lnTo>
                <a:lnTo>
                  <a:pt x="347814" y="53949"/>
                </a:lnTo>
                <a:lnTo>
                  <a:pt x="345782" y="53124"/>
                </a:lnTo>
                <a:lnTo>
                  <a:pt x="343179" y="52044"/>
                </a:lnTo>
                <a:lnTo>
                  <a:pt x="342506" y="51777"/>
                </a:lnTo>
                <a:lnTo>
                  <a:pt x="344766" y="55549"/>
                </a:lnTo>
                <a:lnTo>
                  <a:pt x="344258" y="56083"/>
                </a:lnTo>
                <a:lnTo>
                  <a:pt x="343789" y="56476"/>
                </a:lnTo>
                <a:lnTo>
                  <a:pt x="341934" y="56972"/>
                </a:lnTo>
                <a:lnTo>
                  <a:pt x="339864" y="56476"/>
                </a:lnTo>
                <a:lnTo>
                  <a:pt x="337464" y="55778"/>
                </a:lnTo>
                <a:lnTo>
                  <a:pt x="335534" y="54927"/>
                </a:lnTo>
                <a:lnTo>
                  <a:pt x="334759" y="54533"/>
                </a:lnTo>
                <a:lnTo>
                  <a:pt x="333019" y="53517"/>
                </a:lnTo>
                <a:lnTo>
                  <a:pt x="333921" y="54533"/>
                </a:lnTo>
                <a:lnTo>
                  <a:pt x="334975" y="58089"/>
                </a:lnTo>
                <a:lnTo>
                  <a:pt x="334340" y="59334"/>
                </a:lnTo>
                <a:lnTo>
                  <a:pt x="331939" y="59766"/>
                </a:lnTo>
                <a:lnTo>
                  <a:pt x="332244" y="59855"/>
                </a:lnTo>
                <a:lnTo>
                  <a:pt x="332867" y="60058"/>
                </a:lnTo>
                <a:lnTo>
                  <a:pt x="335546" y="60845"/>
                </a:lnTo>
                <a:lnTo>
                  <a:pt x="336804" y="61239"/>
                </a:lnTo>
                <a:lnTo>
                  <a:pt x="339699" y="61239"/>
                </a:lnTo>
                <a:lnTo>
                  <a:pt x="340423" y="60515"/>
                </a:lnTo>
                <a:lnTo>
                  <a:pt x="340588" y="60248"/>
                </a:lnTo>
                <a:lnTo>
                  <a:pt x="340702" y="60058"/>
                </a:lnTo>
                <a:lnTo>
                  <a:pt x="340829" y="59855"/>
                </a:lnTo>
                <a:lnTo>
                  <a:pt x="341541" y="58712"/>
                </a:lnTo>
                <a:lnTo>
                  <a:pt x="341642" y="58940"/>
                </a:lnTo>
                <a:lnTo>
                  <a:pt x="343344" y="59855"/>
                </a:lnTo>
                <a:lnTo>
                  <a:pt x="344601" y="60248"/>
                </a:lnTo>
                <a:lnTo>
                  <a:pt x="345059" y="60248"/>
                </a:lnTo>
                <a:lnTo>
                  <a:pt x="347522" y="60058"/>
                </a:lnTo>
                <a:lnTo>
                  <a:pt x="349072" y="58940"/>
                </a:lnTo>
                <a:lnTo>
                  <a:pt x="349199" y="58940"/>
                </a:lnTo>
                <a:lnTo>
                  <a:pt x="349211" y="58712"/>
                </a:lnTo>
                <a:lnTo>
                  <a:pt x="349338" y="56972"/>
                </a:lnTo>
                <a:lnTo>
                  <a:pt x="349338" y="56476"/>
                </a:lnTo>
                <a:lnTo>
                  <a:pt x="349986" y="56083"/>
                </a:lnTo>
                <a:lnTo>
                  <a:pt x="351624" y="56972"/>
                </a:lnTo>
                <a:lnTo>
                  <a:pt x="353047" y="57950"/>
                </a:lnTo>
                <a:lnTo>
                  <a:pt x="355803" y="58623"/>
                </a:lnTo>
                <a:lnTo>
                  <a:pt x="357390" y="58407"/>
                </a:lnTo>
                <a:lnTo>
                  <a:pt x="358317" y="57327"/>
                </a:lnTo>
                <a:lnTo>
                  <a:pt x="359003" y="56476"/>
                </a:lnTo>
                <a:lnTo>
                  <a:pt x="359105" y="56083"/>
                </a:lnTo>
                <a:lnTo>
                  <a:pt x="359105" y="55092"/>
                </a:lnTo>
                <a:lnTo>
                  <a:pt x="359105" y="54927"/>
                </a:lnTo>
                <a:close/>
              </a:path>
              <a:path w="427354" h="436245">
                <a:moveTo>
                  <a:pt x="367626" y="90182"/>
                </a:moveTo>
                <a:lnTo>
                  <a:pt x="366737" y="89001"/>
                </a:lnTo>
                <a:lnTo>
                  <a:pt x="365848" y="88201"/>
                </a:lnTo>
                <a:lnTo>
                  <a:pt x="364858" y="87249"/>
                </a:lnTo>
                <a:lnTo>
                  <a:pt x="356704" y="79146"/>
                </a:lnTo>
                <a:lnTo>
                  <a:pt x="356108" y="83375"/>
                </a:lnTo>
                <a:lnTo>
                  <a:pt x="355815" y="85648"/>
                </a:lnTo>
                <a:lnTo>
                  <a:pt x="365150" y="90741"/>
                </a:lnTo>
                <a:lnTo>
                  <a:pt x="367131" y="91262"/>
                </a:lnTo>
                <a:lnTo>
                  <a:pt x="367626" y="90182"/>
                </a:lnTo>
                <a:close/>
              </a:path>
              <a:path w="427354" h="436245">
                <a:moveTo>
                  <a:pt x="380187" y="55194"/>
                </a:moveTo>
                <a:lnTo>
                  <a:pt x="379437" y="49110"/>
                </a:lnTo>
                <a:lnTo>
                  <a:pt x="365061" y="43230"/>
                </a:lnTo>
                <a:lnTo>
                  <a:pt x="361861" y="41757"/>
                </a:lnTo>
                <a:lnTo>
                  <a:pt x="363448" y="43230"/>
                </a:lnTo>
                <a:lnTo>
                  <a:pt x="364832" y="45770"/>
                </a:lnTo>
                <a:lnTo>
                  <a:pt x="365086" y="46621"/>
                </a:lnTo>
                <a:lnTo>
                  <a:pt x="364629" y="48463"/>
                </a:lnTo>
                <a:lnTo>
                  <a:pt x="363474" y="49085"/>
                </a:lnTo>
                <a:lnTo>
                  <a:pt x="361302" y="49250"/>
                </a:lnTo>
                <a:lnTo>
                  <a:pt x="356082" y="47117"/>
                </a:lnTo>
                <a:lnTo>
                  <a:pt x="353047" y="45504"/>
                </a:lnTo>
                <a:lnTo>
                  <a:pt x="350227" y="43624"/>
                </a:lnTo>
                <a:lnTo>
                  <a:pt x="354965" y="48653"/>
                </a:lnTo>
                <a:lnTo>
                  <a:pt x="357924" y="50393"/>
                </a:lnTo>
                <a:lnTo>
                  <a:pt x="360883" y="52070"/>
                </a:lnTo>
                <a:lnTo>
                  <a:pt x="364502" y="52997"/>
                </a:lnTo>
                <a:lnTo>
                  <a:pt x="369011" y="51676"/>
                </a:lnTo>
                <a:lnTo>
                  <a:pt x="370255" y="51015"/>
                </a:lnTo>
                <a:lnTo>
                  <a:pt x="372694" y="51155"/>
                </a:lnTo>
                <a:lnTo>
                  <a:pt x="373710" y="51676"/>
                </a:lnTo>
                <a:lnTo>
                  <a:pt x="376440" y="53314"/>
                </a:lnTo>
                <a:lnTo>
                  <a:pt x="378307" y="55029"/>
                </a:lnTo>
                <a:lnTo>
                  <a:pt x="380187" y="55194"/>
                </a:lnTo>
                <a:close/>
              </a:path>
              <a:path w="427354" h="436245">
                <a:moveTo>
                  <a:pt x="381863" y="87579"/>
                </a:moveTo>
                <a:lnTo>
                  <a:pt x="380720" y="86271"/>
                </a:lnTo>
                <a:lnTo>
                  <a:pt x="377190" y="82918"/>
                </a:lnTo>
                <a:lnTo>
                  <a:pt x="372097" y="77495"/>
                </a:lnTo>
                <a:lnTo>
                  <a:pt x="368414" y="78549"/>
                </a:lnTo>
                <a:lnTo>
                  <a:pt x="370547" y="81407"/>
                </a:lnTo>
                <a:lnTo>
                  <a:pt x="374230" y="83832"/>
                </a:lnTo>
                <a:lnTo>
                  <a:pt x="378383" y="87388"/>
                </a:lnTo>
                <a:lnTo>
                  <a:pt x="379920" y="88595"/>
                </a:lnTo>
                <a:lnTo>
                  <a:pt x="381736" y="89090"/>
                </a:lnTo>
                <a:lnTo>
                  <a:pt x="381863" y="87579"/>
                </a:lnTo>
                <a:close/>
              </a:path>
              <a:path w="427354" h="436245">
                <a:moveTo>
                  <a:pt x="386613" y="72809"/>
                </a:moveTo>
                <a:lnTo>
                  <a:pt x="380288" y="72567"/>
                </a:lnTo>
                <a:lnTo>
                  <a:pt x="380720" y="72237"/>
                </a:lnTo>
                <a:lnTo>
                  <a:pt x="381711" y="71589"/>
                </a:lnTo>
                <a:lnTo>
                  <a:pt x="381825" y="71323"/>
                </a:lnTo>
                <a:lnTo>
                  <a:pt x="381723" y="70929"/>
                </a:lnTo>
                <a:lnTo>
                  <a:pt x="381647" y="70650"/>
                </a:lnTo>
                <a:lnTo>
                  <a:pt x="381533" y="70243"/>
                </a:lnTo>
                <a:lnTo>
                  <a:pt x="381495" y="70104"/>
                </a:lnTo>
                <a:lnTo>
                  <a:pt x="381406" y="69748"/>
                </a:lnTo>
                <a:lnTo>
                  <a:pt x="380707" y="68567"/>
                </a:lnTo>
                <a:lnTo>
                  <a:pt x="379399" y="66332"/>
                </a:lnTo>
                <a:lnTo>
                  <a:pt x="377596" y="64617"/>
                </a:lnTo>
                <a:lnTo>
                  <a:pt x="377151" y="64160"/>
                </a:lnTo>
                <a:lnTo>
                  <a:pt x="377393" y="64617"/>
                </a:lnTo>
                <a:lnTo>
                  <a:pt x="378777" y="66586"/>
                </a:lnTo>
                <a:lnTo>
                  <a:pt x="377329" y="67906"/>
                </a:lnTo>
                <a:lnTo>
                  <a:pt x="376745" y="68364"/>
                </a:lnTo>
                <a:lnTo>
                  <a:pt x="375716" y="68364"/>
                </a:lnTo>
                <a:lnTo>
                  <a:pt x="372643" y="68541"/>
                </a:lnTo>
                <a:lnTo>
                  <a:pt x="369570" y="67741"/>
                </a:lnTo>
                <a:lnTo>
                  <a:pt x="367106" y="66332"/>
                </a:lnTo>
                <a:lnTo>
                  <a:pt x="367157" y="66586"/>
                </a:lnTo>
                <a:lnTo>
                  <a:pt x="367563" y="67246"/>
                </a:lnTo>
                <a:lnTo>
                  <a:pt x="367512" y="67741"/>
                </a:lnTo>
                <a:lnTo>
                  <a:pt x="367398" y="68922"/>
                </a:lnTo>
                <a:lnTo>
                  <a:pt x="364794" y="70802"/>
                </a:lnTo>
                <a:lnTo>
                  <a:pt x="362661" y="70408"/>
                </a:lnTo>
                <a:lnTo>
                  <a:pt x="357682" y="68961"/>
                </a:lnTo>
                <a:lnTo>
                  <a:pt x="357682" y="72428"/>
                </a:lnTo>
                <a:lnTo>
                  <a:pt x="357403" y="72237"/>
                </a:lnTo>
                <a:lnTo>
                  <a:pt x="357543" y="72237"/>
                </a:lnTo>
                <a:lnTo>
                  <a:pt x="357682" y="72428"/>
                </a:lnTo>
                <a:lnTo>
                  <a:pt x="357682" y="68961"/>
                </a:lnTo>
                <a:lnTo>
                  <a:pt x="356374" y="68567"/>
                </a:lnTo>
                <a:lnTo>
                  <a:pt x="352171" y="66586"/>
                </a:lnTo>
                <a:lnTo>
                  <a:pt x="350977" y="65824"/>
                </a:lnTo>
                <a:lnTo>
                  <a:pt x="352856" y="67449"/>
                </a:lnTo>
                <a:lnTo>
                  <a:pt x="354723" y="69748"/>
                </a:lnTo>
                <a:lnTo>
                  <a:pt x="355041" y="70104"/>
                </a:lnTo>
                <a:lnTo>
                  <a:pt x="355155" y="70243"/>
                </a:lnTo>
                <a:lnTo>
                  <a:pt x="355422" y="70650"/>
                </a:lnTo>
                <a:lnTo>
                  <a:pt x="355511" y="73685"/>
                </a:lnTo>
                <a:lnTo>
                  <a:pt x="354850" y="73685"/>
                </a:lnTo>
                <a:lnTo>
                  <a:pt x="352856" y="73977"/>
                </a:lnTo>
                <a:lnTo>
                  <a:pt x="351015" y="73685"/>
                </a:lnTo>
                <a:lnTo>
                  <a:pt x="346557" y="73025"/>
                </a:lnTo>
                <a:lnTo>
                  <a:pt x="345744" y="72809"/>
                </a:lnTo>
                <a:lnTo>
                  <a:pt x="341807" y="71589"/>
                </a:lnTo>
                <a:lnTo>
                  <a:pt x="340461" y="70929"/>
                </a:lnTo>
                <a:lnTo>
                  <a:pt x="340550" y="71107"/>
                </a:lnTo>
                <a:lnTo>
                  <a:pt x="340347" y="70929"/>
                </a:lnTo>
                <a:lnTo>
                  <a:pt x="339890" y="70650"/>
                </a:lnTo>
                <a:lnTo>
                  <a:pt x="338797" y="70104"/>
                </a:lnTo>
                <a:lnTo>
                  <a:pt x="338924" y="70243"/>
                </a:lnTo>
                <a:lnTo>
                  <a:pt x="340575" y="71158"/>
                </a:lnTo>
                <a:lnTo>
                  <a:pt x="342430" y="73025"/>
                </a:lnTo>
                <a:lnTo>
                  <a:pt x="344144" y="75628"/>
                </a:lnTo>
                <a:lnTo>
                  <a:pt x="344004" y="75031"/>
                </a:lnTo>
                <a:lnTo>
                  <a:pt x="343573" y="73977"/>
                </a:lnTo>
                <a:lnTo>
                  <a:pt x="346138" y="75031"/>
                </a:lnTo>
                <a:lnTo>
                  <a:pt x="348843" y="75857"/>
                </a:lnTo>
                <a:lnTo>
                  <a:pt x="353085" y="76771"/>
                </a:lnTo>
                <a:lnTo>
                  <a:pt x="354799" y="77000"/>
                </a:lnTo>
                <a:lnTo>
                  <a:pt x="356273" y="76314"/>
                </a:lnTo>
                <a:lnTo>
                  <a:pt x="357695" y="75628"/>
                </a:lnTo>
                <a:lnTo>
                  <a:pt x="358571" y="73685"/>
                </a:lnTo>
                <a:lnTo>
                  <a:pt x="357962" y="72809"/>
                </a:lnTo>
                <a:lnTo>
                  <a:pt x="358241" y="72809"/>
                </a:lnTo>
                <a:lnTo>
                  <a:pt x="359956" y="73977"/>
                </a:lnTo>
                <a:lnTo>
                  <a:pt x="362546" y="75628"/>
                </a:lnTo>
                <a:lnTo>
                  <a:pt x="367880" y="75628"/>
                </a:lnTo>
                <a:lnTo>
                  <a:pt x="370738" y="72809"/>
                </a:lnTo>
                <a:lnTo>
                  <a:pt x="370941" y="72809"/>
                </a:lnTo>
                <a:lnTo>
                  <a:pt x="370713" y="72237"/>
                </a:lnTo>
                <a:lnTo>
                  <a:pt x="370560" y="71882"/>
                </a:lnTo>
                <a:lnTo>
                  <a:pt x="370446" y="71589"/>
                </a:lnTo>
                <a:lnTo>
                  <a:pt x="370344" y="71323"/>
                </a:lnTo>
                <a:lnTo>
                  <a:pt x="370293" y="71196"/>
                </a:lnTo>
                <a:lnTo>
                  <a:pt x="370192" y="70929"/>
                </a:lnTo>
                <a:lnTo>
                  <a:pt x="370078" y="70650"/>
                </a:lnTo>
                <a:lnTo>
                  <a:pt x="369976" y="70408"/>
                </a:lnTo>
                <a:lnTo>
                  <a:pt x="369862" y="70104"/>
                </a:lnTo>
                <a:lnTo>
                  <a:pt x="371729" y="71196"/>
                </a:lnTo>
                <a:lnTo>
                  <a:pt x="373837" y="71882"/>
                </a:lnTo>
                <a:lnTo>
                  <a:pt x="375793" y="72212"/>
                </a:lnTo>
                <a:lnTo>
                  <a:pt x="376872" y="71323"/>
                </a:lnTo>
                <a:lnTo>
                  <a:pt x="377812" y="72478"/>
                </a:lnTo>
                <a:lnTo>
                  <a:pt x="377393" y="72466"/>
                </a:lnTo>
                <a:lnTo>
                  <a:pt x="378104" y="72809"/>
                </a:lnTo>
                <a:lnTo>
                  <a:pt x="379971" y="72809"/>
                </a:lnTo>
                <a:lnTo>
                  <a:pt x="386613" y="72809"/>
                </a:lnTo>
                <a:close/>
              </a:path>
              <a:path w="427354" h="436245">
                <a:moveTo>
                  <a:pt x="393153" y="84759"/>
                </a:moveTo>
                <a:lnTo>
                  <a:pt x="391210" y="79438"/>
                </a:lnTo>
                <a:lnTo>
                  <a:pt x="383082" y="75628"/>
                </a:lnTo>
                <a:lnTo>
                  <a:pt x="381939" y="75031"/>
                </a:lnTo>
                <a:lnTo>
                  <a:pt x="378294" y="73025"/>
                </a:lnTo>
                <a:lnTo>
                  <a:pt x="388975" y="85839"/>
                </a:lnTo>
                <a:lnTo>
                  <a:pt x="393153" y="84759"/>
                </a:lnTo>
                <a:close/>
              </a:path>
              <a:path w="427354" h="436245">
                <a:moveTo>
                  <a:pt x="410972" y="91059"/>
                </a:moveTo>
                <a:lnTo>
                  <a:pt x="409435" y="88900"/>
                </a:lnTo>
                <a:lnTo>
                  <a:pt x="404304" y="83312"/>
                </a:lnTo>
                <a:lnTo>
                  <a:pt x="400151" y="79730"/>
                </a:lnTo>
                <a:lnTo>
                  <a:pt x="395643" y="76771"/>
                </a:lnTo>
                <a:lnTo>
                  <a:pt x="399859" y="80619"/>
                </a:lnTo>
                <a:lnTo>
                  <a:pt x="403707" y="84785"/>
                </a:lnTo>
                <a:lnTo>
                  <a:pt x="407390" y="90665"/>
                </a:lnTo>
                <a:lnTo>
                  <a:pt x="407924" y="92278"/>
                </a:lnTo>
                <a:lnTo>
                  <a:pt x="406336" y="93268"/>
                </a:lnTo>
                <a:lnTo>
                  <a:pt x="401408" y="92278"/>
                </a:lnTo>
                <a:lnTo>
                  <a:pt x="397852" y="90741"/>
                </a:lnTo>
                <a:lnTo>
                  <a:pt x="394690" y="88696"/>
                </a:lnTo>
                <a:lnTo>
                  <a:pt x="395325" y="89154"/>
                </a:lnTo>
                <a:lnTo>
                  <a:pt x="395782" y="89877"/>
                </a:lnTo>
                <a:lnTo>
                  <a:pt x="396836" y="91617"/>
                </a:lnTo>
                <a:lnTo>
                  <a:pt x="397090" y="92151"/>
                </a:lnTo>
                <a:lnTo>
                  <a:pt x="400024" y="93789"/>
                </a:lnTo>
                <a:lnTo>
                  <a:pt x="403542" y="95694"/>
                </a:lnTo>
                <a:lnTo>
                  <a:pt x="405485" y="95834"/>
                </a:lnTo>
                <a:lnTo>
                  <a:pt x="407454" y="95961"/>
                </a:lnTo>
                <a:lnTo>
                  <a:pt x="409625" y="94970"/>
                </a:lnTo>
                <a:lnTo>
                  <a:pt x="410972" y="91059"/>
                </a:lnTo>
                <a:close/>
              </a:path>
              <a:path w="427354" h="436245">
                <a:moveTo>
                  <a:pt x="427355" y="92608"/>
                </a:moveTo>
                <a:lnTo>
                  <a:pt x="418376" y="85547"/>
                </a:lnTo>
                <a:lnTo>
                  <a:pt x="413943" y="81407"/>
                </a:lnTo>
                <a:lnTo>
                  <a:pt x="407454" y="75552"/>
                </a:lnTo>
                <a:lnTo>
                  <a:pt x="400786" y="69824"/>
                </a:lnTo>
                <a:lnTo>
                  <a:pt x="393890" y="64376"/>
                </a:lnTo>
                <a:lnTo>
                  <a:pt x="386765" y="59334"/>
                </a:lnTo>
                <a:lnTo>
                  <a:pt x="390982" y="63334"/>
                </a:lnTo>
                <a:lnTo>
                  <a:pt x="391502" y="64985"/>
                </a:lnTo>
                <a:lnTo>
                  <a:pt x="390321" y="66128"/>
                </a:lnTo>
                <a:lnTo>
                  <a:pt x="389064" y="66230"/>
                </a:lnTo>
                <a:lnTo>
                  <a:pt x="387819" y="66433"/>
                </a:lnTo>
                <a:lnTo>
                  <a:pt x="381469" y="62687"/>
                </a:lnTo>
                <a:lnTo>
                  <a:pt x="377558" y="59728"/>
                </a:lnTo>
                <a:lnTo>
                  <a:pt x="374040" y="56375"/>
                </a:lnTo>
                <a:lnTo>
                  <a:pt x="384238" y="69811"/>
                </a:lnTo>
                <a:lnTo>
                  <a:pt x="389229" y="71678"/>
                </a:lnTo>
                <a:lnTo>
                  <a:pt x="392684" y="70408"/>
                </a:lnTo>
                <a:lnTo>
                  <a:pt x="397230" y="71983"/>
                </a:lnTo>
                <a:lnTo>
                  <a:pt x="418414" y="91757"/>
                </a:lnTo>
                <a:lnTo>
                  <a:pt x="423176" y="98323"/>
                </a:lnTo>
                <a:lnTo>
                  <a:pt x="427228" y="99402"/>
                </a:lnTo>
                <a:lnTo>
                  <a:pt x="427355" y="92608"/>
                </a:lnTo>
                <a:close/>
              </a:path>
            </a:pathLst>
          </a:custGeom>
          <a:solidFill>
            <a:srgbClr val="FFFFFF"/>
          </a:solidFill>
        </p:spPr>
        <p:txBody>
          <a:bodyPr wrap="square" lIns="0" tIns="0" rIns="0" bIns="0" rtlCol="0"/>
          <a:lstStyle/>
          <a:p>
            <a:endParaRPr/>
          </a:p>
        </p:txBody>
      </p:sp>
      <p:pic>
        <p:nvPicPr>
          <p:cNvPr id="20" name="bg object 20"/>
          <p:cNvPicPr/>
          <p:nvPr/>
        </p:nvPicPr>
        <p:blipFill>
          <a:blip r:embed="rId10" cstate="print"/>
          <a:stretch>
            <a:fillRect/>
          </a:stretch>
        </p:blipFill>
        <p:spPr>
          <a:xfrm>
            <a:off x="10071824" y="763116"/>
            <a:ext cx="1851291" cy="320693"/>
          </a:xfrm>
          <a:prstGeom prst="rect">
            <a:avLst/>
          </a:prstGeom>
        </p:spPr>
      </p:pic>
      <p:sp>
        <p:nvSpPr>
          <p:cNvPr id="21" name="bg object 21"/>
          <p:cNvSpPr/>
          <p:nvPr/>
        </p:nvSpPr>
        <p:spPr>
          <a:xfrm>
            <a:off x="10743518" y="1148182"/>
            <a:ext cx="254635" cy="43180"/>
          </a:xfrm>
          <a:custGeom>
            <a:avLst/>
            <a:gdLst/>
            <a:ahLst/>
            <a:cxnLst/>
            <a:rect l="l" t="t" r="r" b="b"/>
            <a:pathLst>
              <a:path w="254634" h="43180">
                <a:moveTo>
                  <a:pt x="254333" y="0"/>
                </a:moveTo>
                <a:lnTo>
                  <a:pt x="0" y="0"/>
                </a:lnTo>
                <a:lnTo>
                  <a:pt x="0" y="42638"/>
                </a:lnTo>
                <a:lnTo>
                  <a:pt x="254333" y="42638"/>
                </a:lnTo>
                <a:lnTo>
                  <a:pt x="254333" y="0"/>
                </a:lnTo>
                <a:close/>
              </a:path>
            </a:pathLst>
          </a:custGeom>
          <a:solidFill>
            <a:srgbClr val="FDC607"/>
          </a:solidFill>
        </p:spPr>
        <p:txBody>
          <a:bodyPr wrap="square" lIns="0" tIns="0" rIns="0" bIns="0" rtlCol="0"/>
          <a:lstStyle/>
          <a:p>
            <a:endParaRPr/>
          </a:p>
        </p:txBody>
      </p:sp>
      <p:sp>
        <p:nvSpPr>
          <p:cNvPr id="22" name="bg object 22"/>
          <p:cNvSpPr/>
          <p:nvPr/>
        </p:nvSpPr>
        <p:spPr>
          <a:xfrm>
            <a:off x="10997851" y="1148182"/>
            <a:ext cx="130810" cy="43180"/>
          </a:xfrm>
          <a:custGeom>
            <a:avLst/>
            <a:gdLst/>
            <a:ahLst/>
            <a:cxnLst/>
            <a:rect l="l" t="t" r="r" b="b"/>
            <a:pathLst>
              <a:path w="130809" h="43180">
                <a:moveTo>
                  <a:pt x="130225" y="0"/>
                </a:moveTo>
                <a:lnTo>
                  <a:pt x="0" y="0"/>
                </a:lnTo>
                <a:lnTo>
                  <a:pt x="0" y="42638"/>
                </a:lnTo>
                <a:lnTo>
                  <a:pt x="130225" y="42638"/>
                </a:lnTo>
                <a:lnTo>
                  <a:pt x="130225" y="0"/>
                </a:lnTo>
                <a:close/>
              </a:path>
            </a:pathLst>
          </a:custGeom>
          <a:solidFill>
            <a:srgbClr val="21397A"/>
          </a:solidFill>
        </p:spPr>
        <p:txBody>
          <a:bodyPr wrap="square" lIns="0" tIns="0" rIns="0" bIns="0" rtlCol="0"/>
          <a:lstStyle/>
          <a:p>
            <a:endParaRPr/>
          </a:p>
        </p:txBody>
      </p:sp>
      <p:sp>
        <p:nvSpPr>
          <p:cNvPr id="23" name="bg object 23"/>
          <p:cNvSpPr/>
          <p:nvPr/>
        </p:nvSpPr>
        <p:spPr>
          <a:xfrm>
            <a:off x="11128077" y="1148182"/>
            <a:ext cx="130810" cy="43180"/>
          </a:xfrm>
          <a:custGeom>
            <a:avLst/>
            <a:gdLst/>
            <a:ahLst/>
            <a:cxnLst/>
            <a:rect l="l" t="t" r="r" b="b"/>
            <a:pathLst>
              <a:path w="130809" h="43180">
                <a:moveTo>
                  <a:pt x="130225" y="0"/>
                </a:moveTo>
                <a:lnTo>
                  <a:pt x="0" y="0"/>
                </a:lnTo>
                <a:lnTo>
                  <a:pt x="0" y="42638"/>
                </a:lnTo>
                <a:lnTo>
                  <a:pt x="130225" y="42638"/>
                </a:lnTo>
                <a:lnTo>
                  <a:pt x="130225" y="0"/>
                </a:lnTo>
                <a:close/>
              </a:path>
            </a:pathLst>
          </a:custGeom>
          <a:solidFill>
            <a:srgbClr val="D50E25"/>
          </a:solidFill>
        </p:spPr>
        <p:txBody>
          <a:bodyPr wrap="square" lIns="0" tIns="0" rIns="0" bIns="0" rtlCol="0"/>
          <a:lstStyle/>
          <a:p>
            <a:endParaRPr/>
          </a:p>
        </p:txBody>
      </p:sp>
      <p:sp>
        <p:nvSpPr>
          <p:cNvPr id="2" name="Holder 2"/>
          <p:cNvSpPr>
            <a:spLocks noGrp="1"/>
          </p:cNvSpPr>
          <p:nvPr>
            <p:ph type="title"/>
          </p:nvPr>
        </p:nvSpPr>
        <p:spPr>
          <a:xfrm>
            <a:off x="820013" y="326593"/>
            <a:ext cx="423544" cy="69723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3" name="Holder 3"/>
          <p:cNvSpPr>
            <a:spLocks noGrp="1"/>
          </p:cNvSpPr>
          <p:nvPr>
            <p:ph type="body" idx="1"/>
          </p:nvPr>
        </p:nvSpPr>
        <p:spPr>
          <a:xfrm>
            <a:off x="5272785" y="1058037"/>
            <a:ext cx="5848350" cy="203835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4" r:id="rId6"/>
    <p:sldLayoutId id="214748367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21927919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69035" y="163708"/>
            <a:ext cx="1855745" cy="1028771"/>
          </a:xfrm>
          <a:prstGeom prst="rect">
            <a:avLst/>
          </a:prstGeom>
        </p:spPr>
      </p:pic>
    </p:spTree>
    <p:extLst>
      <p:ext uri="{BB962C8B-B14F-4D97-AF65-F5344CB8AC3E}">
        <p14:creationId xmlns:p14="http://schemas.microsoft.com/office/powerpoint/2010/main" val="32923303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81" r:id="rId4"/>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22477996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42.sv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9.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41.svg"/><Relationship Id="rId4" Type="http://schemas.openxmlformats.org/officeDocument/2006/relationships/image" Target="../media/image38.sv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8.svg"/><Relationship Id="rId7" Type="http://schemas.openxmlformats.org/officeDocument/2006/relationships/image" Target="../media/image46.sv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sv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image" Target="../media/image63.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image" Target="../media/image65.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image" Target="../media/image67.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image" Target="../media/image69.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upersalud.sharepoint.com/sites/PlanAnualdeGestin/Lists/REPORTE%20SEGUIMIENTO%20PAG/Reporte.aspx"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Escudo de Colombia"/>
          <p:cNvPicPr/>
          <p:nvPr/>
        </p:nvPicPr>
        <p:blipFill>
          <a:blip r:embed="rId2" cstate="print"/>
          <a:stretch>
            <a:fillRect/>
          </a:stretch>
        </p:blipFill>
        <p:spPr>
          <a:xfrm>
            <a:off x="5483561" y="2203784"/>
            <a:ext cx="1245679" cy="1308100"/>
          </a:xfrm>
          <a:prstGeom prst="rect">
            <a:avLst/>
          </a:prstGeom>
        </p:spPr>
      </p:pic>
      <p:sp>
        <p:nvSpPr>
          <p:cNvPr id="3" name="object 3">
            <a:extLst>
              <a:ext uri="{C183D7F6-B498-43B3-948B-1728B52AA6E4}">
                <adec:decorative xmlns:adec="http://schemas.microsoft.com/office/drawing/2017/decorative" val="1"/>
              </a:ext>
            </a:extLst>
          </p:cNvPr>
          <p:cNvSpPr/>
          <p:nvPr/>
        </p:nvSpPr>
        <p:spPr>
          <a:xfrm>
            <a:off x="3868959" y="3633580"/>
            <a:ext cx="476884" cy="625475"/>
          </a:xfrm>
          <a:custGeom>
            <a:avLst/>
            <a:gdLst/>
            <a:ahLst/>
            <a:cxnLst/>
            <a:rect l="l" t="t" r="r" b="b"/>
            <a:pathLst>
              <a:path w="476885" h="625475">
                <a:moveTo>
                  <a:pt x="249476" y="0"/>
                </a:moveTo>
                <a:lnTo>
                  <a:pt x="183593" y="5851"/>
                </a:lnTo>
                <a:lnTo>
                  <a:pt x="125977" y="23327"/>
                </a:lnTo>
                <a:lnTo>
                  <a:pt x="78248" y="51260"/>
                </a:lnTo>
                <a:lnTo>
                  <a:pt x="42214" y="88801"/>
                </a:lnTo>
                <a:lnTo>
                  <a:pt x="19538" y="134645"/>
                </a:lnTo>
                <a:lnTo>
                  <a:pt x="11979" y="187961"/>
                </a:lnTo>
                <a:lnTo>
                  <a:pt x="18471" y="236849"/>
                </a:lnTo>
                <a:lnTo>
                  <a:pt x="37947" y="277931"/>
                </a:lnTo>
                <a:lnTo>
                  <a:pt x="70406" y="311210"/>
                </a:lnTo>
                <a:lnTo>
                  <a:pt x="115850" y="336690"/>
                </a:lnTo>
                <a:lnTo>
                  <a:pt x="174278" y="354374"/>
                </a:lnTo>
                <a:lnTo>
                  <a:pt x="269256" y="374222"/>
                </a:lnTo>
                <a:lnTo>
                  <a:pt x="294089" y="380219"/>
                </a:lnTo>
                <a:lnTo>
                  <a:pt x="331883" y="394462"/>
                </a:lnTo>
                <a:lnTo>
                  <a:pt x="361398" y="423155"/>
                </a:lnTo>
                <a:lnTo>
                  <a:pt x="366902" y="450087"/>
                </a:lnTo>
                <a:lnTo>
                  <a:pt x="364959" y="467349"/>
                </a:lnTo>
                <a:lnTo>
                  <a:pt x="335807" y="509140"/>
                </a:lnTo>
                <a:lnTo>
                  <a:pt x="295450" y="526314"/>
                </a:lnTo>
                <a:lnTo>
                  <a:pt x="236546" y="532024"/>
                </a:lnTo>
                <a:lnTo>
                  <a:pt x="207310" y="530993"/>
                </a:lnTo>
                <a:lnTo>
                  <a:pt x="152263" y="522770"/>
                </a:lnTo>
                <a:lnTo>
                  <a:pt x="101723" y="506555"/>
                </a:lnTo>
                <a:lnTo>
                  <a:pt x="55335" y="483300"/>
                </a:lnTo>
                <a:lnTo>
                  <a:pt x="33656" y="469073"/>
                </a:lnTo>
                <a:lnTo>
                  <a:pt x="0" y="556142"/>
                </a:lnTo>
                <a:lnTo>
                  <a:pt x="47074" y="584696"/>
                </a:lnTo>
                <a:lnTo>
                  <a:pt x="103632" y="606560"/>
                </a:lnTo>
                <a:lnTo>
                  <a:pt x="167535" y="620445"/>
                </a:lnTo>
                <a:lnTo>
                  <a:pt x="236641" y="625072"/>
                </a:lnTo>
                <a:lnTo>
                  <a:pt x="272139" y="623634"/>
                </a:lnTo>
                <a:lnTo>
                  <a:pt x="335824" y="612175"/>
                </a:lnTo>
                <a:lnTo>
                  <a:pt x="389465" y="589582"/>
                </a:lnTo>
                <a:lnTo>
                  <a:pt x="431110" y="557461"/>
                </a:lnTo>
                <a:lnTo>
                  <a:pt x="460185" y="516385"/>
                </a:lnTo>
                <a:lnTo>
                  <a:pt x="474874" y="468534"/>
                </a:lnTo>
                <a:lnTo>
                  <a:pt x="476711" y="442203"/>
                </a:lnTo>
                <a:lnTo>
                  <a:pt x="474090" y="411479"/>
                </a:lnTo>
                <a:lnTo>
                  <a:pt x="453127" y="359714"/>
                </a:lnTo>
                <a:lnTo>
                  <a:pt x="411094" y="320623"/>
                </a:lnTo>
                <a:lnTo>
                  <a:pt x="347382" y="292174"/>
                </a:lnTo>
                <a:lnTo>
                  <a:pt x="307381" y="281831"/>
                </a:lnTo>
                <a:lnTo>
                  <a:pt x="190009" y="256331"/>
                </a:lnTo>
                <a:lnTo>
                  <a:pt x="170459" y="249622"/>
                </a:lnTo>
                <a:lnTo>
                  <a:pt x="133368" y="223075"/>
                </a:lnTo>
                <a:lnTo>
                  <a:pt x="121693" y="183533"/>
                </a:lnTo>
                <a:lnTo>
                  <a:pt x="123797" y="164273"/>
                </a:lnTo>
                <a:lnTo>
                  <a:pt x="155353" y="118059"/>
                </a:lnTo>
                <a:lnTo>
                  <a:pt x="195499" y="99338"/>
                </a:lnTo>
                <a:lnTo>
                  <a:pt x="248621" y="93071"/>
                </a:lnTo>
                <a:lnTo>
                  <a:pt x="298078" y="96850"/>
                </a:lnTo>
                <a:lnTo>
                  <a:pt x="343629" y="108184"/>
                </a:lnTo>
                <a:lnTo>
                  <a:pt x="385293" y="127064"/>
                </a:lnTo>
                <a:lnTo>
                  <a:pt x="423089" y="153484"/>
                </a:lnTo>
                <a:lnTo>
                  <a:pt x="456749" y="70693"/>
                </a:lnTo>
                <a:lnTo>
                  <a:pt x="415887" y="40832"/>
                </a:lnTo>
                <a:lnTo>
                  <a:pt x="366047" y="18503"/>
                </a:lnTo>
                <a:lnTo>
                  <a:pt x="309724" y="4625"/>
                </a:lnTo>
                <a:lnTo>
                  <a:pt x="280087" y="1156"/>
                </a:lnTo>
                <a:lnTo>
                  <a:pt x="249476" y="0"/>
                </a:lnTo>
                <a:close/>
              </a:path>
            </a:pathLst>
          </a:custGeom>
          <a:solidFill>
            <a:srgbClr val="31B4A8"/>
          </a:solidFill>
        </p:spPr>
        <p:txBody>
          <a:bodyPr wrap="square" lIns="0" tIns="0" rIns="0" bIns="0" rtlCol="0"/>
          <a:lstStyle/>
          <a:p>
            <a:endParaRPr lang="es-CO" noProof="0" dirty="0"/>
          </a:p>
        </p:txBody>
      </p:sp>
      <p:sp>
        <p:nvSpPr>
          <p:cNvPr id="4" name="object 4">
            <a:extLst>
              <a:ext uri="{C183D7F6-B498-43B3-948B-1728B52AA6E4}">
                <adec:decorative xmlns:adec="http://schemas.microsoft.com/office/drawing/2017/decorative" val="1"/>
              </a:ext>
            </a:extLst>
          </p:cNvPr>
          <p:cNvSpPr/>
          <p:nvPr/>
        </p:nvSpPr>
        <p:spPr>
          <a:xfrm>
            <a:off x="4427725" y="3828263"/>
            <a:ext cx="390525" cy="430530"/>
          </a:xfrm>
          <a:custGeom>
            <a:avLst/>
            <a:gdLst/>
            <a:ahLst/>
            <a:cxnLst/>
            <a:rect l="l" t="t" r="r" b="b"/>
            <a:pathLst>
              <a:path w="390525" h="430529">
                <a:moveTo>
                  <a:pt x="390316" y="0"/>
                </a:moveTo>
                <a:lnTo>
                  <a:pt x="282392" y="0"/>
                </a:lnTo>
                <a:lnTo>
                  <a:pt x="282392" y="237169"/>
                </a:lnTo>
                <a:lnTo>
                  <a:pt x="280656" y="260529"/>
                </a:lnTo>
                <a:lnTo>
                  <a:pt x="266792" y="299979"/>
                </a:lnTo>
                <a:lnTo>
                  <a:pt x="239883" y="329088"/>
                </a:lnTo>
                <a:lnTo>
                  <a:pt x="204496" y="343941"/>
                </a:lnTo>
                <a:lnTo>
                  <a:pt x="183874" y="345795"/>
                </a:lnTo>
                <a:lnTo>
                  <a:pt x="165389" y="344443"/>
                </a:lnTo>
                <a:lnTo>
                  <a:pt x="126064" y="324239"/>
                </a:lnTo>
                <a:lnTo>
                  <a:pt x="109048" y="278842"/>
                </a:lnTo>
                <a:lnTo>
                  <a:pt x="107908" y="257871"/>
                </a:lnTo>
                <a:lnTo>
                  <a:pt x="107908" y="79"/>
                </a:lnTo>
                <a:lnTo>
                  <a:pt x="0" y="79"/>
                </a:lnTo>
                <a:lnTo>
                  <a:pt x="0" y="256163"/>
                </a:lnTo>
                <a:lnTo>
                  <a:pt x="4318" y="309422"/>
                </a:lnTo>
                <a:lnTo>
                  <a:pt x="17272" y="352985"/>
                </a:lnTo>
                <a:lnTo>
                  <a:pt x="38862" y="386857"/>
                </a:lnTo>
                <a:lnTo>
                  <a:pt x="69088" y="411045"/>
                </a:lnTo>
                <a:lnTo>
                  <a:pt x="107950" y="425554"/>
                </a:lnTo>
                <a:lnTo>
                  <a:pt x="155448" y="430294"/>
                </a:lnTo>
                <a:lnTo>
                  <a:pt x="196221" y="425824"/>
                </a:lnTo>
                <a:lnTo>
                  <a:pt x="231399" y="412408"/>
                </a:lnTo>
                <a:lnTo>
                  <a:pt x="260971" y="390039"/>
                </a:lnTo>
                <a:lnTo>
                  <a:pt x="284925" y="358708"/>
                </a:lnTo>
                <a:lnTo>
                  <a:pt x="284925" y="421659"/>
                </a:lnTo>
                <a:lnTo>
                  <a:pt x="390316" y="421659"/>
                </a:lnTo>
                <a:lnTo>
                  <a:pt x="390316" y="0"/>
                </a:lnTo>
                <a:close/>
              </a:path>
            </a:pathLst>
          </a:custGeom>
          <a:solidFill>
            <a:srgbClr val="31B4A8"/>
          </a:solidFill>
        </p:spPr>
        <p:txBody>
          <a:bodyPr wrap="square" lIns="0" tIns="0" rIns="0" bIns="0" rtlCol="0"/>
          <a:lstStyle/>
          <a:p>
            <a:endParaRPr lang="es-CO" noProof="0" dirty="0"/>
          </a:p>
        </p:txBody>
      </p:sp>
      <p:sp>
        <p:nvSpPr>
          <p:cNvPr id="5" name="object 5">
            <a:extLst>
              <a:ext uri="{C183D7F6-B498-43B3-948B-1728B52AA6E4}">
                <adec:decorative xmlns:adec="http://schemas.microsoft.com/office/drawing/2017/decorative" val="1"/>
              </a:ext>
            </a:extLst>
          </p:cNvPr>
          <p:cNvSpPr/>
          <p:nvPr/>
        </p:nvSpPr>
        <p:spPr>
          <a:xfrm>
            <a:off x="4930321" y="3819723"/>
            <a:ext cx="429259" cy="586105"/>
          </a:xfrm>
          <a:custGeom>
            <a:avLst/>
            <a:gdLst/>
            <a:ahLst/>
            <a:cxnLst/>
            <a:rect l="l" t="t" r="r" b="b"/>
            <a:pathLst>
              <a:path w="429260" h="586104">
                <a:moveTo>
                  <a:pt x="105311" y="8619"/>
                </a:moveTo>
                <a:lnTo>
                  <a:pt x="0" y="8619"/>
                </a:lnTo>
                <a:lnTo>
                  <a:pt x="79" y="585819"/>
                </a:lnTo>
                <a:lnTo>
                  <a:pt x="108003" y="585819"/>
                </a:lnTo>
                <a:lnTo>
                  <a:pt x="108003" y="367627"/>
                </a:lnTo>
                <a:lnTo>
                  <a:pt x="387015" y="367627"/>
                </a:lnTo>
                <a:lnTo>
                  <a:pt x="393090" y="359364"/>
                </a:lnTo>
                <a:lnTo>
                  <a:pt x="394390" y="356992"/>
                </a:lnTo>
                <a:lnTo>
                  <a:pt x="213235" y="356992"/>
                </a:lnTo>
                <a:lnTo>
                  <a:pt x="190252" y="354803"/>
                </a:lnTo>
                <a:lnTo>
                  <a:pt x="151414" y="337323"/>
                </a:lnTo>
                <a:lnTo>
                  <a:pt x="122717" y="302600"/>
                </a:lnTo>
                <a:lnTo>
                  <a:pt x="108021" y="251243"/>
                </a:lnTo>
                <a:lnTo>
                  <a:pt x="106187" y="219124"/>
                </a:lnTo>
                <a:lnTo>
                  <a:pt x="108008" y="186976"/>
                </a:lnTo>
                <a:lnTo>
                  <a:pt x="122686" y="135299"/>
                </a:lnTo>
                <a:lnTo>
                  <a:pt x="151381" y="101110"/>
                </a:lnTo>
                <a:lnTo>
                  <a:pt x="190241" y="84056"/>
                </a:lnTo>
                <a:lnTo>
                  <a:pt x="213235" y="81921"/>
                </a:lnTo>
                <a:lnTo>
                  <a:pt x="394527" y="81921"/>
                </a:lnTo>
                <a:lnTo>
                  <a:pt x="393038" y="79256"/>
                </a:lnTo>
                <a:lnTo>
                  <a:pt x="390489" y="75848"/>
                </a:lnTo>
                <a:lnTo>
                  <a:pt x="105311" y="75848"/>
                </a:lnTo>
                <a:lnTo>
                  <a:pt x="105311" y="8619"/>
                </a:lnTo>
                <a:close/>
              </a:path>
              <a:path w="429260" h="586104">
                <a:moveTo>
                  <a:pt x="387015" y="367627"/>
                </a:moveTo>
                <a:lnTo>
                  <a:pt x="108003" y="367627"/>
                </a:lnTo>
                <a:lnTo>
                  <a:pt x="118525" y="383167"/>
                </a:lnTo>
                <a:lnTo>
                  <a:pt x="131193" y="397035"/>
                </a:lnTo>
                <a:lnTo>
                  <a:pt x="162875" y="419754"/>
                </a:lnTo>
                <a:lnTo>
                  <a:pt x="200932" y="434279"/>
                </a:lnTo>
                <a:lnTo>
                  <a:pt x="243561" y="439119"/>
                </a:lnTo>
                <a:lnTo>
                  <a:pt x="270684" y="437446"/>
                </a:lnTo>
                <a:lnTo>
                  <a:pt x="319468" y="424060"/>
                </a:lnTo>
                <a:lnTo>
                  <a:pt x="360675" y="397534"/>
                </a:lnTo>
                <a:lnTo>
                  <a:pt x="387015" y="367627"/>
                </a:lnTo>
                <a:close/>
              </a:path>
              <a:path w="429260" h="586104">
                <a:moveTo>
                  <a:pt x="394527" y="81921"/>
                </a:moveTo>
                <a:lnTo>
                  <a:pt x="213235" y="81921"/>
                </a:lnTo>
                <a:lnTo>
                  <a:pt x="236217" y="84056"/>
                </a:lnTo>
                <a:lnTo>
                  <a:pt x="256824" y="90455"/>
                </a:lnTo>
                <a:lnTo>
                  <a:pt x="275056" y="101110"/>
                </a:lnTo>
                <a:lnTo>
                  <a:pt x="290912" y="116011"/>
                </a:lnTo>
                <a:lnTo>
                  <a:pt x="303753" y="135299"/>
                </a:lnTo>
                <a:lnTo>
                  <a:pt x="312851" y="158796"/>
                </a:lnTo>
                <a:lnTo>
                  <a:pt x="312934" y="159010"/>
                </a:lnTo>
                <a:lnTo>
                  <a:pt x="318303" y="186239"/>
                </a:lnTo>
                <a:lnTo>
                  <a:pt x="318401" y="186735"/>
                </a:lnTo>
                <a:lnTo>
                  <a:pt x="318448" y="186976"/>
                </a:lnTo>
                <a:lnTo>
                  <a:pt x="320282" y="219124"/>
                </a:lnTo>
                <a:lnTo>
                  <a:pt x="318448" y="251003"/>
                </a:lnTo>
                <a:lnTo>
                  <a:pt x="312934" y="278836"/>
                </a:lnTo>
                <a:lnTo>
                  <a:pt x="290912" y="322048"/>
                </a:lnTo>
                <a:lnTo>
                  <a:pt x="256854" y="348244"/>
                </a:lnTo>
                <a:lnTo>
                  <a:pt x="213235" y="356992"/>
                </a:lnTo>
                <a:lnTo>
                  <a:pt x="394390" y="356992"/>
                </a:lnTo>
                <a:lnTo>
                  <a:pt x="416034" y="310161"/>
                </a:lnTo>
                <a:lnTo>
                  <a:pt x="427696" y="251916"/>
                </a:lnTo>
                <a:lnTo>
                  <a:pt x="429162" y="219124"/>
                </a:lnTo>
                <a:lnTo>
                  <a:pt x="427729" y="186976"/>
                </a:lnTo>
                <a:lnTo>
                  <a:pt x="427696" y="186239"/>
                </a:lnTo>
                <a:lnTo>
                  <a:pt x="423313" y="155803"/>
                </a:lnTo>
                <a:lnTo>
                  <a:pt x="416034" y="127808"/>
                </a:lnTo>
                <a:lnTo>
                  <a:pt x="405883" y="102244"/>
                </a:lnTo>
                <a:lnTo>
                  <a:pt x="394527" y="81921"/>
                </a:lnTo>
                <a:close/>
              </a:path>
              <a:path w="429260" h="586104">
                <a:moveTo>
                  <a:pt x="243482" y="0"/>
                </a:moveTo>
                <a:lnTo>
                  <a:pt x="199338" y="5169"/>
                </a:lnTo>
                <a:lnTo>
                  <a:pt x="160183" y="20717"/>
                </a:lnTo>
                <a:lnTo>
                  <a:pt x="128085" y="44837"/>
                </a:lnTo>
                <a:lnTo>
                  <a:pt x="105311" y="75848"/>
                </a:lnTo>
                <a:lnTo>
                  <a:pt x="390489" y="75848"/>
                </a:lnTo>
                <a:lnTo>
                  <a:pt x="360430" y="41499"/>
                </a:lnTo>
                <a:lnTo>
                  <a:pt x="318832" y="15045"/>
                </a:lnTo>
                <a:lnTo>
                  <a:pt x="270232" y="1674"/>
                </a:lnTo>
                <a:lnTo>
                  <a:pt x="243482" y="0"/>
                </a:lnTo>
                <a:close/>
              </a:path>
            </a:pathLst>
          </a:custGeom>
          <a:solidFill>
            <a:srgbClr val="31B4A8"/>
          </a:solidFill>
        </p:spPr>
        <p:txBody>
          <a:bodyPr wrap="square" lIns="0" tIns="0" rIns="0" bIns="0" rtlCol="0"/>
          <a:lstStyle/>
          <a:p>
            <a:endParaRPr lang="es-CO" noProof="0" dirty="0"/>
          </a:p>
        </p:txBody>
      </p:sp>
      <p:sp>
        <p:nvSpPr>
          <p:cNvPr id="6" name="object 6">
            <a:extLst>
              <a:ext uri="{C183D7F6-B498-43B3-948B-1728B52AA6E4}">
                <adec:decorative xmlns:adec="http://schemas.microsoft.com/office/drawing/2017/decorative" val="1"/>
              </a:ext>
            </a:extLst>
          </p:cNvPr>
          <p:cNvSpPr/>
          <p:nvPr/>
        </p:nvSpPr>
        <p:spPr>
          <a:xfrm>
            <a:off x="5424966" y="3819723"/>
            <a:ext cx="406400" cy="439420"/>
          </a:xfrm>
          <a:custGeom>
            <a:avLst/>
            <a:gdLst/>
            <a:ahLst/>
            <a:cxnLst/>
            <a:rect l="l" t="t" r="r" b="b"/>
            <a:pathLst>
              <a:path w="406400" h="439420">
                <a:moveTo>
                  <a:pt x="211572" y="0"/>
                </a:moveTo>
                <a:lnTo>
                  <a:pt x="153582" y="6968"/>
                </a:lnTo>
                <a:lnTo>
                  <a:pt x="102302" y="27992"/>
                </a:lnTo>
                <a:lnTo>
                  <a:pt x="59603" y="61334"/>
                </a:lnTo>
                <a:lnTo>
                  <a:pt x="27238" y="105185"/>
                </a:lnTo>
                <a:lnTo>
                  <a:pt x="6789" y="158015"/>
                </a:lnTo>
                <a:lnTo>
                  <a:pt x="0" y="219883"/>
                </a:lnTo>
                <a:lnTo>
                  <a:pt x="1751" y="252374"/>
                </a:lnTo>
                <a:lnTo>
                  <a:pt x="15766" y="310587"/>
                </a:lnTo>
                <a:lnTo>
                  <a:pt x="43575" y="359455"/>
                </a:lnTo>
                <a:lnTo>
                  <a:pt x="83515" y="397378"/>
                </a:lnTo>
                <a:lnTo>
                  <a:pt x="135096" y="423867"/>
                </a:lnTo>
                <a:lnTo>
                  <a:pt x="196836" y="437255"/>
                </a:lnTo>
                <a:lnTo>
                  <a:pt x="231363" y="438925"/>
                </a:lnTo>
                <a:lnTo>
                  <a:pt x="229082" y="438925"/>
                </a:lnTo>
                <a:lnTo>
                  <a:pt x="277104" y="435192"/>
                </a:lnTo>
                <a:lnTo>
                  <a:pt x="322901" y="424213"/>
                </a:lnTo>
                <a:lnTo>
                  <a:pt x="364758" y="406967"/>
                </a:lnTo>
                <a:lnTo>
                  <a:pt x="398836" y="384526"/>
                </a:lnTo>
                <a:lnTo>
                  <a:pt x="387340" y="356992"/>
                </a:lnTo>
                <a:lnTo>
                  <a:pt x="233030" y="356992"/>
                </a:lnTo>
                <a:lnTo>
                  <a:pt x="180934" y="349925"/>
                </a:lnTo>
                <a:lnTo>
                  <a:pt x="141991" y="328732"/>
                </a:lnTo>
                <a:lnTo>
                  <a:pt x="116203" y="293421"/>
                </a:lnTo>
                <a:lnTo>
                  <a:pt x="103569" y="244001"/>
                </a:lnTo>
                <a:lnTo>
                  <a:pt x="405804" y="244001"/>
                </a:lnTo>
                <a:lnTo>
                  <a:pt x="405804" y="212095"/>
                </a:lnTo>
                <a:lnTo>
                  <a:pt x="403695" y="181999"/>
                </a:lnTo>
                <a:lnTo>
                  <a:pt x="103727" y="181999"/>
                </a:lnTo>
                <a:lnTo>
                  <a:pt x="108200" y="158248"/>
                </a:lnTo>
                <a:lnTo>
                  <a:pt x="125874" y="118576"/>
                </a:lnTo>
                <a:lnTo>
                  <a:pt x="154919" y="89786"/>
                </a:lnTo>
                <a:lnTo>
                  <a:pt x="193287" y="75126"/>
                </a:lnTo>
                <a:lnTo>
                  <a:pt x="214842" y="73374"/>
                </a:lnTo>
                <a:lnTo>
                  <a:pt x="365762" y="73374"/>
                </a:lnTo>
                <a:lnTo>
                  <a:pt x="353623" y="56854"/>
                </a:lnTo>
                <a:lnTo>
                  <a:pt x="325148" y="31992"/>
                </a:lnTo>
                <a:lnTo>
                  <a:pt x="291981" y="14223"/>
                </a:lnTo>
                <a:lnTo>
                  <a:pt x="254122" y="3557"/>
                </a:lnTo>
                <a:lnTo>
                  <a:pt x="211572" y="0"/>
                </a:lnTo>
                <a:close/>
              </a:path>
              <a:path w="406400" h="439420">
                <a:moveTo>
                  <a:pt x="368588" y="312077"/>
                </a:moveTo>
                <a:lnTo>
                  <a:pt x="321210" y="339985"/>
                </a:lnTo>
                <a:lnTo>
                  <a:pt x="268434" y="354283"/>
                </a:lnTo>
                <a:lnTo>
                  <a:pt x="233030" y="356992"/>
                </a:lnTo>
                <a:lnTo>
                  <a:pt x="387340" y="356992"/>
                </a:lnTo>
                <a:lnTo>
                  <a:pt x="368588" y="312077"/>
                </a:lnTo>
                <a:close/>
              </a:path>
              <a:path w="406400" h="439420">
                <a:moveTo>
                  <a:pt x="365762" y="73374"/>
                </a:moveTo>
                <a:lnTo>
                  <a:pt x="215920" y="73374"/>
                </a:lnTo>
                <a:lnTo>
                  <a:pt x="237641" y="75126"/>
                </a:lnTo>
                <a:lnTo>
                  <a:pt x="256715" y="80369"/>
                </a:lnTo>
                <a:lnTo>
                  <a:pt x="298577" y="116947"/>
                </a:lnTo>
                <a:lnTo>
                  <a:pt x="313058" y="157252"/>
                </a:lnTo>
                <a:lnTo>
                  <a:pt x="316170" y="181999"/>
                </a:lnTo>
                <a:lnTo>
                  <a:pt x="403695" y="181999"/>
                </a:lnTo>
                <a:lnTo>
                  <a:pt x="402539" y="165501"/>
                </a:lnTo>
                <a:lnTo>
                  <a:pt x="392749" y="124114"/>
                </a:lnTo>
                <a:lnTo>
                  <a:pt x="376441" y="87907"/>
                </a:lnTo>
                <a:lnTo>
                  <a:pt x="365762" y="73374"/>
                </a:lnTo>
                <a:close/>
              </a:path>
            </a:pathLst>
          </a:custGeom>
          <a:solidFill>
            <a:srgbClr val="31B4A8"/>
          </a:solidFill>
        </p:spPr>
        <p:txBody>
          <a:bodyPr wrap="square" lIns="0" tIns="0" rIns="0" bIns="0" rtlCol="0"/>
          <a:lstStyle/>
          <a:p>
            <a:endParaRPr lang="es-CO" noProof="0" dirty="0"/>
          </a:p>
        </p:txBody>
      </p:sp>
      <p:sp>
        <p:nvSpPr>
          <p:cNvPr id="7" name="object 7">
            <a:extLst>
              <a:ext uri="{C183D7F6-B498-43B3-948B-1728B52AA6E4}">
                <adec:decorative xmlns:adec="http://schemas.microsoft.com/office/drawing/2017/decorative" val="1"/>
              </a:ext>
            </a:extLst>
          </p:cNvPr>
          <p:cNvSpPr/>
          <p:nvPr/>
        </p:nvSpPr>
        <p:spPr>
          <a:xfrm>
            <a:off x="5916358" y="3817124"/>
            <a:ext cx="669925" cy="441959"/>
          </a:xfrm>
          <a:custGeom>
            <a:avLst/>
            <a:gdLst/>
            <a:ahLst/>
            <a:cxnLst/>
            <a:rect l="l" t="t" r="r" b="b"/>
            <a:pathLst>
              <a:path w="669925" h="441960">
                <a:moveTo>
                  <a:pt x="278091" y="91465"/>
                </a:moveTo>
                <a:lnTo>
                  <a:pt x="271119" y="0"/>
                </a:lnTo>
                <a:lnTo>
                  <a:pt x="238340" y="2603"/>
                </a:lnTo>
                <a:lnTo>
                  <a:pt x="191770" y="10706"/>
                </a:lnTo>
                <a:lnTo>
                  <a:pt x="154101" y="27190"/>
                </a:lnTo>
                <a:lnTo>
                  <a:pt x="125285" y="52070"/>
                </a:lnTo>
                <a:lnTo>
                  <a:pt x="105308" y="85382"/>
                </a:lnTo>
                <a:lnTo>
                  <a:pt x="105308" y="11226"/>
                </a:lnTo>
                <a:lnTo>
                  <a:pt x="0" y="11226"/>
                </a:lnTo>
                <a:lnTo>
                  <a:pt x="76" y="432993"/>
                </a:lnTo>
                <a:lnTo>
                  <a:pt x="109664" y="432993"/>
                </a:lnTo>
                <a:lnTo>
                  <a:pt x="109664" y="206159"/>
                </a:lnTo>
                <a:lnTo>
                  <a:pt x="116306" y="162521"/>
                </a:lnTo>
                <a:lnTo>
                  <a:pt x="136207" y="129882"/>
                </a:lnTo>
                <a:lnTo>
                  <a:pt x="169392" y="108216"/>
                </a:lnTo>
                <a:lnTo>
                  <a:pt x="215849" y="97536"/>
                </a:lnTo>
                <a:lnTo>
                  <a:pt x="278091" y="91465"/>
                </a:lnTo>
                <a:close/>
              </a:path>
              <a:path w="669925" h="441960">
                <a:moveTo>
                  <a:pt x="669404" y="307086"/>
                </a:moveTo>
                <a:lnTo>
                  <a:pt x="662190" y="265277"/>
                </a:lnTo>
                <a:lnTo>
                  <a:pt x="640499" y="232930"/>
                </a:lnTo>
                <a:lnTo>
                  <a:pt x="604735" y="209638"/>
                </a:lnTo>
                <a:lnTo>
                  <a:pt x="555383" y="194957"/>
                </a:lnTo>
                <a:lnTo>
                  <a:pt x="469074" y="178536"/>
                </a:lnTo>
                <a:lnTo>
                  <a:pt x="447548" y="172415"/>
                </a:lnTo>
                <a:lnTo>
                  <a:pt x="432155" y="162636"/>
                </a:lnTo>
                <a:lnTo>
                  <a:pt x="422910" y="149161"/>
                </a:lnTo>
                <a:lnTo>
                  <a:pt x="419823" y="132003"/>
                </a:lnTo>
                <a:lnTo>
                  <a:pt x="421081" y="120497"/>
                </a:lnTo>
                <a:lnTo>
                  <a:pt x="451573" y="86753"/>
                </a:lnTo>
                <a:lnTo>
                  <a:pt x="502640" y="78549"/>
                </a:lnTo>
                <a:lnTo>
                  <a:pt x="518807" y="79298"/>
                </a:lnTo>
                <a:lnTo>
                  <a:pt x="569556" y="90601"/>
                </a:lnTo>
                <a:lnTo>
                  <a:pt x="616419" y="113563"/>
                </a:lnTo>
                <a:lnTo>
                  <a:pt x="629577" y="123355"/>
                </a:lnTo>
                <a:lnTo>
                  <a:pt x="658952" y="52654"/>
                </a:lnTo>
                <a:lnTo>
                  <a:pt x="626567" y="30772"/>
                </a:lnTo>
                <a:lnTo>
                  <a:pt x="588086" y="15100"/>
                </a:lnTo>
                <a:lnTo>
                  <a:pt x="545820" y="5740"/>
                </a:lnTo>
                <a:lnTo>
                  <a:pt x="501777" y="2603"/>
                </a:lnTo>
                <a:lnTo>
                  <a:pt x="476161" y="3632"/>
                </a:lnTo>
                <a:lnTo>
                  <a:pt x="429514" y="11849"/>
                </a:lnTo>
                <a:lnTo>
                  <a:pt x="389293" y="28079"/>
                </a:lnTo>
                <a:lnTo>
                  <a:pt x="357517" y="51308"/>
                </a:lnTo>
                <a:lnTo>
                  <a:pt x="327825" y="98526"/>
                </a:lnTo>
                <a:lnTo>
                  <a:pt x="322110" y="137121"/>
                </a:lnTo>
                <a:lnTo>
                  <a:pt x="328955" y="179171"/>
                </a:lnTo>
                <a:lnTo>
                  <a:pt x="349491" y="212178"/>
                </a:lnTo>
                <a:lnTo>
                  <a:pt x="383743" y="236105"/>
                </a:lnTo>
                <a:lnTo>
                  <a:pt x="431698" y="250977"/>
                </a:lnTo>
                <a:lnTo>
                  <a:pt x="518007" y="267398"/>
                </a:lnTo>
                <a:lnTo>
                  <a:pt x="541439" y="274167"/>
                </a:lnTo>
                <a:lnTo>
                  <a:pt x="558165" y="284187"/>
                </a:lnTo>
                <a:lnTo>
                  <a:pt x="568185" y="297446"/>
                </a:lnTo>
                <a:lnTo>
                  <a:pt x="571525" y="313918"/>
                </a:lnTo>
                <a:lnTo>
                  <a:pt x="570268" y="324980"/>
                </a:lnTo>
                <a:lnTo>
                  <a:pt x="539699" y="357657"/>
                </a:lnTo>
                <a:lnTo>
                  <a:pt x="489585" y="365671"/>
                </a:lnTo>
                <a:lnTo>
                  <a:pt x="469773" y="364947"/>
                </a:lnTo>
                <a:lnTo>
                  <a:pt x="430085" y="359105"/>
                </a:lnTo>
                <a:lnTo>
                  <a:pt x="390829" y="347535"/>
                </a:lnTo>
                <a:lnTo>
                  <a:pt x="354965" y="330911"/>
                </a:lnTo>
                <a:lnTo>
                  <a:pt x="338505" y="320763"/>
                </a:lnTo>
                <a:lnTo>
                  <a:pt x="310870" y="391490"/>
                </a:lnTo>
                <a:lnTo>
                  <a:pt x="345821" y="412877"/>
                </a:lnTo>
                <a:lnTo>
                  <a:pt x="388543" y="428625"/>
                </a:lnTo>
                <a:lnTo>
                  <a:pt x="436892" y="438315"/>
                </a:lnTo>
                <a:lnTo>
                  <a:pt x="488950" y="441629"/>
                </a:lnTo>
                <a:lnTo>
                  <a:pt x="527888" y="439394"/>
                </a:lnTo>
                <a:lnTo>
                  <a:pt x="593496" y="421474"/>
                </a:lnTo>
                <a:lnTo>
                  <a:pt x="641680" y="386257"/>
                </a:lnTo>
                <a:lnTo>
                  <a:pt x="666318" y="336867"/>
                </a:lnTo>
                <a:lnTo>
                  <a:pt x="669404" y="307086"/>
                </a:lnTo>
                <a:close/>
              </a:path>
            </a:pathLst>
          </a:custGeom>
          <a:solidFill>
            <a:srgbClr val="31B4A8"/>
          </a:solidFill>
        </p:spPr>
        <p:txBody>
          <a:bodyPr wrap="square" lIns="0" tIns="0" rIns="0" bIns="0" rtlCol="0"/>
          <a:lstStyle/>
          <a:p>
            <a:endParaRPr lang="es-CO" noProof="0" dirty="0"/>
          </a:p>
        </p:txBody>
      </p:sp>
      <p:sp>
        <p:nvSpPr>
          <p:cNvPr id="8" name="object 8">
            <a:extLst>
              <a:ext uri="{C183D7F6-B498-43B3-948B-1728B52AA6E4}">
                <adec:decorative xmlns:adec="http://schemas.microsoft.com/office/drawing/2017/decorative" val="1"/>
              </a:ext>
            </a:extLst>
          </p:cNvPr>
          <p:cNvSpPr/>
          <p:nvPr/>
        </p:nvSpPr>
        <p:spPr>
          <a:xfrm>
            <a:off x="6652989" y="3819802"/>
            <a:ext cx="381635" cy="439420"/>
          </a:xfrm>
          <a:custGeom>
            <a:avLst/>
            <a:gdLst/>
            <a:ahLst/>
            <a:cxnLst/>
            <a:rect l="l" t="t" r="r" b="b"/>
            <a:pathLst>
              <a:path w="381634" h="439420">
                <a:moveTo>
                  <a:pt x="362874" y="81083"/>
                </a:moveTo>
                <a:lnTo>
                  <a:pt x="195973" y="81083"/>
                </a:lnTo>
                <a:lnTo>
                  <a:pt x="216803" y="82275"/>
                </a:lnTo>
                <a:lnTo>
                  <a:pt x="234396" y="85844"/>
                </a:lnTo>
                <a:lnTo>
                  <a:pt x="268153" y="111061"/>
                </a:lnTo>
                <a:lnTo>
                  <a:pt x="278876" y="162175"/>
                </a:lnTo>
                <a:lnTo>
                  <a:pt x="278876" y="180306"/>
                </a:lnTo>
                <a:lnTo>
                  <a:pt x="248629" y="180306"/>
                </a:lnTo>
                <a:lnTo>
                  <a:pt x="205161" y="181055"/>
                </a:lnTo>
                <a:lnTo>
                  <a:pt x="166340" y="183308"/>
                </a:lnTo>
                <a:lnTo>
                  <a:pt x="102698" y="192365"/>
                </a:lnTo>
                <a:lnTo>
                  <a:pt x="55852" y="208200"/>
                </a:lnTo>
                <a:lnTo>
                  <a:pt x="24150" y="231579"/>
                </a:lnTo>
                <a:lnTo>
                  <a:pt x="1634" y="282657"/>
                </a:lnTo>
                <a:lnTo>
                  <a:pt x="1513" y="283184"/>
                </a:lnTo>
                <a:lnTo>
                  <a:pt x="0" y="305261"/>
                </a:lnTo>
                <a:lnTo>
                  <a:pt x="1263" y="323723"/>
                </a:lnTo>
                <a:lnTo>
                  <a:pt x="5057" y="341223"/>
                </a:lnTo>
                <a:lnTo>
                  <a:pt x="31357" y="387652"/>
                </a:lnTo>
                <a:lnTo>
                  <a:pt x="76330" y="421193"/>
                </a:lnTo>
                <a:lnTo>
                  <a:pt x="114644" y="434437"/>
                </a:lnTo>
                <a:lnTo>
                  <a:pt x="159793" y="438945"/>
                </a:lnTo>
                <a:lnTo>
                  <a:pt x="157893" y="438945"/>
                </a:lnTo>
                <a:lnTo>
                  <a:pt x="178063" y="437747"/>
                </a:lnTo>
                <a:lnTo>
                  <a:pt x="178822" y="437747"/>
                </a:lnTo>
                <a:lnTo>
                  <a:pt x="198923" y="433891"/>
                </a:lnTo>
                <a:lnTo>
                  <a:pt x="233901" y="418726"/>
                </a:lnTo>
                <a:lnTo>
                  <a:pt x="272027" y="379814"/>
                </a:lnTo>
                <a:lnTo>
                  <a:pt x="279647" y="364694"/>
                </a:lnTo>
                <a:lnTo>
                  <a:pt x="180374" y="364694"/>
                </a:lnTo>
                <a:lnTo>
                  <a:pt x="163644" y="363556"/>
                </a:lnTo>
                <a:lnTo>
                  <a:pt x="125106" y="346562"/>
                </a:lnTo>
                <a:lnTo>
                  <a:pt x="105231" y="300034"/>
                </a:lnTo>
                <a:lnTo>
                  <a:pt x="107194" y="284922"/>
                </a:lnTo>
                <a:lnTo>
                  <a:pt x="136746" y="254748"/>
                </a:lnTo>
                <a:lnTo>
                  <a:pt x="180632" y="245347"/>
                </a:lnTo>
                <a:lnTo>
                  <a:pt x="249341" y="242214"/>
                </a:lnTo>
                <a:lnTo>
                  <a:pt x="381574" y="242214"/>
                </a:lnTo>
                <a:lnTo>
                  <a:pt x="381574" y="175087"/>
                </a:lnTo>
                <a:lnTo>
                  <a:pt x="378768" y="133174"/>
                </a:lnTo>
                <a:lnTo>
                  <a:pt x="370350" y="97151"/>
                </a:lnTo>
                <a:lnTo>
                  <a:pt x="362874" y="81083"/>
                </a:lnTo>
                <a:close/>
              </a:path>
              <a:path w="381634" h="439420">
                <a:moveTo>
                  <a:pt x="381574" y="363081"/>
                </a:moveTo>
                <a:lnTo>
                  <a:pt x="280460" y="363080"/>
                </a:lnTo>
                <a:lnTo>
                  <a:pt x="280460" y="430310"/>
                </a:lnTo>
                <a:lnTo>
                  <a:pt x="381574" y="430310"/>
                </a:lnTo>
                <a:lnTo>
                  <a:pt x="381574" y="363081"/>
                </a:lnTo>
                <a:close/>
              </a:path>
              <a:path w="381634" h="439420">
                <a:moveTo>
                  <a:pt x="381574" y="242214"/>
                </a:moveTo>
                <a:lnTo>
                  <a:pt x="278797" y="242214"/>
                </a:lnTo>
                <a:lnTo>
                  <a:pt x="278709" y="262276"/>
                </a:lnTo>
                <a:lnTo>
                  <a:pt x="277044" y="282657"/>
                </a:lnTo>
                <a:lnTo>
                  <a:pt x="262996" y="319727"/>
                </a:lnTo>
                <a:lnTo>
                  <a:pt x="235782" y="348194"/>
                </a:lnTo>
                <a:lnTo>
                  <a:pt x="180374" y="364694"/>
                </a:lnTo>
                <a:lnTo>
                  <a:pt x="279647" y="364694"/>
                </a:lnTo>
                <a:lnTo>
                  <a:pt x="280460" y="363080"/>
                </a:lnTo>
                <a:lnTo>
                  <a:pt x="381574" y="363081"/>
                </a:lnTo>
                <a:lnTo>
                  <a:pt x="381574" y="242214"/>
                </a:lnTo>
                <a:close/>
              </a:path>
              <a:path w="381634" h="439420">
                <a:moveTo>
                  <a:pt x="199378" y="0"/>
                </a:moveTo>
                <a:lnTo>
                  <a:pt x="151810" y="3669"/>
                </a:lnTo>
                <a:lnTo>
                  <a:pt x="101757" y="14263"/>
                </a:lnTo>
                <a:lnTo>
                  <a:pt x="55464" y="30653"/>
                </a:lnTo>
                <a:lnTo>
                  <a:pt x="17182" y="51715"/>
                </a:lnTo>
                <a:lnTo>
                  <a:pt x="48309" y="125071"/>
                </a:lnTo>
                <a:lnTo>
                  <a:pt x="67212" y="114539"/>
                </a:lnTo>
                <a:lnTo>
                  <a:pt x="86050" y="105510"/>
                </a:lnTo>
                <a:lnTo>
                  <a:pt x="123443" y="91814"/>
                </a:lnTo>
                <a:lnTo>
                  <a:pt x="178160" y="81759"/>
                </a:lnTo>
                <a:lnTo>
                  <a:pt x="195973" y="81083"/>
                </a:lnTo>
                <a:lnTo>
                  <a:pt x="362874" y="81083"/>
                </a:lnTo>
                <a:lnTo>
                  <a:pt x="356320" y="67000"/>
                </a:lnTo>
                <a:lnTo>
                  <a:pt x="336678" y="42700"/>
                </a:lnTo>
                <a:lnTo>
                  <a:pt x="311261" y="24019"/>
                </a:lnTo>
                <a:lnTo>
                  <a:pt x="279905" y="10675"/>
                </a:lnTo>
                <a:lnTo>
                  <a:pt x="242611" y="2668"/>
                </a:lnTo>
                <a:lnTo>
                  <a:pt x="199378" y="0"/>
                </a:lnTo>
                <a:close/>
              </a:path>
            </a:pathLst>
          </a:custGeom>
          <a:solidFill>
            <a:srgbClr val="31B4A8"/>
          </a:solidFill>
        </p:spPr>
        <p:txBody>
          <a:bodyPr wrap="square" lIns="0" tIns="0" rIns="0" bIns="0" rtlCol="0"/>
          <a:lstStyle/>
          <a:p>
            <a:endParaRPr lang="es-CO" noProof="0" dirty="0"/>
          </a:p>
        </p:txBody>
      </p:sp>
      <p:sp>
        <p:nvSpPr>
          <p:cNvPr id="9" name="object 9">
            <a:extLst>
              <a:ext uri="{C183D7F6-B498-43B3-948B-1728B52AA6E4}">
                <adec:decorative xmlns:adec="http://schemas.microsoft.com/office/drawing/2017/decorative" val="1"/>
              </a:ext>
            </a:extLst>
          </p:cNvPr>
          <p:cNvSpPr/>
          <p:nvPr/>
        </p:nvSpPr>
        <p:spPr>
          <a:xfrm>
            <a:off x="7144151" y="3642121"/>
            <a:ext cx="210820" cy="617220"/>
          </a:xfrm>
          <a:custGeom>
            <a:avLst/>
            <a:gdLst/>
            <a:ahLst/>
            <a:cxnLst/>
            <a:rect l="l" t="t" r="r" b="b"/>
            <a:pathLst>
              <a:path w="210820" h="617220">
                <a:moveTo>
                  <a:pt x="107924" y="0"/>
                </a:moveTo>
                <a:lnTo>
                  <a:pt x="0" y="0"/>
                </a:lnTo>
                <a:lnTo>
                  <a:pt x="0" y="455314"/>
                </a:lnTo>
                <a:lnTo>
                  <a:pt x="2241" y="492576"/>
                </a:lnTo>
                <a:lnTo>
                  <a:pt x="20176" y="552715"/>
                </a:lnTo>
                <a:lnTo>
                  <a:pt x="56208" y="593500"/>
                </a:lnTo>
                <a:lnTo>
                  <a:pt x="111675" y="613970"/>
                </a:lnTo>
                <a:lnTo>
                  <a:pt x="146802" y="616627"/>
                </a:lnTo>
                <a:lnTo>
                  <a:pt x="177880" y="614658"/>
                </a:lnTo>
                <a:lnTo>
                  <a:pt x="208959" y="608846"/>
                </a:lnTo>
                <a:lnTo>
                  <a:pt x="210701" y="523484"/>
                </a:lnTo>
                <a:lnTo>
                  <a:pt x="198903" y="526331"/>
                </a:lnTo>
                <a:lnTo>
                  <a:pt x="173486" y="527754"/>
                </a:lnTo>
                <a:lnTo>
                  <a:pt x="144802" y="522910"/>
                </a:lnTo>
                <a:lnTo>
                  <a:pt x="124314" y="508373"/>
                </a:lnTo>
                <a:lnTo>
                  <a:pt x="112021" y="484133"/>
                </a:lnTo>
                <a:lnTo>
                  <a:pt x="107924" y="450182"/>
                </a:lnTo>
                <a:lnTo>
                  <a:pt x="107924" y="0"/>
                </a:lnTo>
                <a:close/>
              </a:path>
            </a:pathLst>
          </a:custGeom>
          <a:solidFill>
            <a:srgbClr val="31B4A8"/>
          </a:solidFill>
        </p:spPr>
        <p:txBody>
          <a:bodyPr wrap="square" lIns="0" tIns="0" rIns="0" bIns="0" rtlCol="0"/>
          <a:lstStyle/>
          <a:p>
            <a:endParaRPr lang="es-CO" noProof="0" dirty="0"/>
          </a:p>
        </p:txBody>
      </p:sp>
      <p:sp>
        <p:nvSpPr>
          <p:cNvPr id="10" name="object 10">
            <a:extLst>
              <a:ext uri="{C183D7F6-B498-43B3-948B-1728B52AA6E4}">
                <adec:decorative xmlns:adec="http://schemas.microsoft.com/office/drawing/2017/decorative" val="1"/>
              </a:ext>
            </a:extLst>
          </p:cNvPr>
          <p:cNvSpPr/>
          <p:nvPr/>
        </p:nvSpPr>
        <p:spPr>
          <a:xfrm>
            <a:off x="7416930" y="3828264"/>
            <a:ext cx="390525" cy="430530"/>
          </a:xfrm>
          <a:custGeom>
            <a:avLst/>
            <a:gdLst/>
            <a:ahLst/>
            <a:cxnLst/>
            <a:rect l="l" t="t" r="r" b="b"/>
            <a:pathLst>
              <a:path w="390525" h="430529">
                <a:moveTo>
                  <a:pt x="390284" y="0"/>
                </a:moveTo>
                <a:lnTo>
                  <a:pt x="282360" y="0"/>
                </a:lnTo>
                <a:lnTo>
                  <a:pt x="282360" y="237169"/>
                </a:lnTo>
                <a:lnTo>
                  <a:pt x="280637" y="260529"/>
                </a:lnTo>
                <a:lnTo>
                  <a:pt x="266827" y="299979"/>
                </a:lnTo>
                <a:lnTo>
                  <a:pt x="239923" y="329088"/>
                </a:lnTo>
                <a:lnTo>
                  <a:pt x="204496" y="343941"/>
                </a:lnTo>
                <a:lnTo>
                  <a:pt x="183858" y="345795"/>
                </a:lnTo>
                <a:lnTo>
                  <a:pt x="165373" y="344443"/>
                </a:lnTo>
                <a:lnTo>
                  <a:pt x="126056" y="324239"/>
                </a:lnTo>
                <a:lnTo>
                  <a:pt x="109064" y="278842"/>
                </a:lnTo>
                <a:lnTo>
                  <a:pt x="107924" y="257871"/>
                </a:lnTo>
                <a:lnTo>
                  <a:pt x="107924" y="79"/>
                </a:lnTo>
                <a:lnTo>
                  <a:pt x="0" y="79"/>
                </a:lnTo>
                <a:lnTo>
                  <a:pt x="0" y="256163"/>
                </a:lnTo>
                <a:lnTo>
                  <a:pt x="4315" y="309422"/>
                </a:lnTo>
                <a:lnTo>
                  <a:pt x="17264" y="352985"/>
                </a:lnTo>
                <a:lnTo>
                  <a:pt x="38848" y="386857"/>
                </a:lnTo>
                <a:lnTo>
                  <a:pt x="69069" y="411045"/>
                </a:lnTo>
                <a:lnTo>
                  <a:pt x="107930" y="425554"/>
                </a:lnTo>
                <a:lnTo>
                  <a:pt x="155432" y="430294"/>
                </a:lnTo>
                <a:lnTo>
                  <a:pt x="196217" y="425824"/>
                </a:lnTo>
                <a:lnTo>
                  <a:pt x="231397" y="412408"/>
                </a:lnTo>
                <a:lnTo>
                  <a:pt x="260980" y="390039"/>
                </a:lnTo>
                <a:lnTo>
                  <a:pt x="284973" y="358708"/>
                </a:lnTo>
                <a:lnTo>
                  <a:pt x="284973" y="421659"/>
                </a:lnTo>
                <a:lnTo>
                  <a:pt x="390284" y="421659"/>
                </a:lnTo>
                <a:lnTo>
                  <a:pt x="390284" y="0"/>
                </a:lnTo>
                <a:close/>
              </a:path>
            </a:pathLst>
          </a:custGeom>
          <a:solidFill>
            <a:srgbClr val="31B4A8"/>
          </a:solidFill>
        </p:spPr>
        <p:txBody>
          <a:bodyPr wrap="square" lIns="0" tIns="0" rIns="0" bIns="0" rtlCol="0"/>
          <a:lstStyle/>
          <a:p>
            <a:endParaRPr lang="es-CO" noProof="0" dirty="0"/>
          </a:p>
        </p:txBody>
      </p:sp>
      <p:sp>
        <p:nvSpPr>
          <p:cNvPr id="11" name="object 11">
            <a:extLst>
              <a:ext uri="{C183D7F6-B498-43B3-948B-1728B52AA6E4}">
                <adec:decorative xmlns:adec="http://schemas.microsoft.com/office/drawing/2017/decorative" val="1"/>
              </a:ext>
            </a:extLst>
          </p:cNvPr>
          <p:cNvSpPr/>
          <p:nvPr/>
        </p:nvSpPr>
        <p:spPr>
          <a:xfrm>
            <a:off x="7896219" y="3641883"/>
            <a:ext cx="429259" cy="617220"/>
          </a:xfrm>
          <a:custGeom>
            <a:avLst/>
            <a:gdLst/>
            <a:ahLst/>
            <a:cxnLst/>
            <a:rect l="l" t="t" r="r" b="b"/>
            <a:pathLst>
              <a:path w="429259" h="617220">
                <a:moveTo>
                  <a:pt x="185675" y="177602"/>
                </a:moveTo>
                <a:lnTo>
                  <a:pt x="133742" y="184304"/>
                </a:lnTo>
                <a:lnTo>
                  <a:pt x="88520" y="204408"/>
                </a:lnTo>
                <a:lnTo>
                  <a:pt x="51235" y="236674"/>
                </a:lnTo>
                <a:lnTo>
                  <a:pt x="23275" y="279894"/>
                </a:lnTo>
                <a:lnTo>
                  <a:pt x="5815" y="333702"/>
                </a:lnTo>
                <a:lnTo>
                  <a:pt x="0" y="396869"/>
                </a:lnTo>
                <a:lnTo>
                  <a:pt x="1428" y="428843"/>
                </a:lnTo>
                <a:lnTo>
                  <a:pt x="1450" y="429339"/>
                </a:lnTo>
                <a:lnTo>
                  <a:pt x="13090" y="487771"/>
                </a:lnTo>
                <a:lnTo>
                  <a:pt x="36119" y="537014"/>
                </a:lnTo>
                <a:lnTo>
                  <a:pt x="68727" y="575184"/>
                </a:lnTo>
                <a:lnTo>
                  <a:pt x="110303" y="601707"/>
                </a:lnTo>
                <a:lnTo>
                  <a:pt x="158859" y="615095"/>
                </a:lnTo>
                <a:lnTo>
                  <a:pt x="185675" y="616769"/>
                </a:lnTo>
                <a:lnTo>
                  <a:pt x="185675" y="616579"/>
                </a:lnTo>
                <a:lnTo>
                  <a:pt x="208419" y="615248"/>
                </a:lnTo>
                <a:lnTo>
                  <a:pt x="250313" y="604646"/>
                </a:lnTo>
                <a:lnTo>
                  <a:pt x="286745" y="583910"/>
                </a:lnTo>
                <a:lnTo>
                  <a:pt x="313944" y="555217"/>
                </a:lnTo>
                <a:lnTo>
                  <a:pt x="323847" y="538058"/>
                </a:lnTo>
                <a:lnTo>
                  <a:pt x="429158" y="538058"/>
                </a:lnTo>
                <a:lnTo>
                  <a:pt x="429158" y="534832"/>
                </a:lnTo>
                <a:lnTo>
                  <a:pt x="215923" y="534831"/>
                </a:lnTo>
                <a:lnTo>
                  <a:pt x="192940" y="532643"/>
                </a:lnTo>
                <a:lnTo>
                  <a:pt x="154102" y="515163"/>
                </a:lnTo>
                <a:lnTo>
                  <a:pt x="125371" y="480440"/>
                </a:lnTo>
                <a:lnTo>
                  <a:pt x="110749" y="429339"/>
                </a:lnTo>
                <a:lnTo>
                  <a:pt x="108870" y="396869"/>
                </a:lnTo>
                <a:lnTo>
                  <a:pt x="110685" y="364815"/>
                </a:lnTo>
                <a:lnTo>
                  <a:pt x="125340" y="313138"/>
                </a:lnTo>
                <a:lnTo>
                  <a:pt x="154068" y="278950"/>
                </a:lnTo>
                <a:lnTo>
                  <a:pt x="192929" y="261896"/>
                </a:lnTo>
                <a:lnTo>
                  <a:pt x="215923" y="259761"/>
                </a:lnTo>
                <a:lnTo>
                  <a:pt x="429158" y="259761"/>
                </a:lnTo>
                <a:lnTo>
                  <a:pt x="429158" y="250082"/>
                </a:lnTo>
                <a:lnTo>
                  <a:pt x="321234" y="250082"/>
                </a:lnTo>
                <a:lnTo>
                  <a:pt x="311053" y="234488"/>
                </a:lnTo>
                <a:lnTo>
                  <a:pt x="298578" y="220516"/>
                </a:lnTo>
                <a:lnTo>
                  <a:pt x="266836" y="197450"/>
                </a:lnTo>
                <a:lnTo>
                  <a:pt x="228394" y="182574"/>
                </a:lnTo>
                <a:lnTo>
                  <a:pt x="207576" y="178846"/>
                </a:lnTo>
                <a:lnTo>
                  <a:pt x="185675" y="177602"/>
                </a:lnTo>
                <a:close/>
              </a:path>
              <a:path w="429259" h="617220">
                <a:moveTo>
                  <a:pt x="429158" y="538058"/>
                </a:moveTo>
                <a:lnTo>
                  <a:pt x="323847" y="538058"/>
                </a:lnTo>
                <a:lnTo>
                  <a:pt x="323847" y="607936"/>
                </a:lnTo>
                <a:lnTo>
                  <a:pt x="429158" y="607936"/>
                </a:lnTo>
                <a:lnTo>
                  <a:pt x="429158" y="538058"/>
                </a:lnTo>
                <a:close/>
              </a:path>
              <a:path w="429259" h="617220">
                <a:moveTo>
                  <a:pt x="429158" y="259761"/>
                </a:moveTo>
                <a:lnTo>
                  <a:pt x="215923" y="259761"/>
                </a:lnTo>
                <a:lnTo>
                  <a:pt x="238894" y="261896"/>
                </a:lnTo>
                <a:lnTo>
                  <a:pt x="259482" y="268295"/>
                </a:lnTo>
                <a:lnTo>
                  <a:pt x="293600" y="293850"/>
                </a:lnTo>
                <a:lnTo>
                  <a:pt x="315539" y="336636"/>
                </a:lnTo>
                <a:lnTo>
                  <a:pt x="321089" y="364575"/>
                </a:lnTo>
                <a:lnTo>
                  <a:pt x="321136" y="364815"/>
                </a:lnTo>
                <a:lnTo>
                  <a:pt x="322976" y="396869"/>
                </a:lnTo>
                <a:lnTo>
                  <a:pt x="321136" y="428843"/>
                </a:lnTo>
                <a:lnTo>
                  <a:pt x="315622" y="456676"/>
                </a:lnTo>
                <a:lnTo>
                  <a:pt x="293600" y="499888"/>
                </a:lnTo>
                <a:lnTo>
                  <a:pt x="259542" y="526084"/>
                </a:lnTo>
                <a:lnTo>
                  <a:pt x="215923" y="534831"/>
                </a:lnTo>
                <a:lnTo>
                  <a:pt x="429158" y="534832"/>
                </a:lnTo>
                <a:lnTo>
                  <a:pt x="429158" y="259761"/>
                </a:lnTo>
                <a:close/>
              </a:path>
              <a:path w="429259" h="617220">
                <a:moveTo>
                  <a:pt x="429158" y="0"/>
                </a:moveTo>
                <a:lnTo>
                  <a:pt x="321234" y="0"/>
                </a:lnTo>
                <a:lnTo>
                  <a:pt x="321234" y="250082"/>
                </a:lnTo>
                <a:lnTo>
                  <a:pt x="429158" y="250082"/>
                </a:lnTo>
                <a:lnTo>
                  <a:pt x="429158" y="0"/>
                </a:lnTo>
                <a:close/>
              </a:path>
            </a:pathLst>
          </a:custGeom>
          <a:solidFill>
            <a:srgbClr val="31B4A8"/>
          </a:solidFill>
        </p:spPr>
        <p:txBody>
          <a:bodyPr wrap="square" lIns="0" tIns="0" rIns="0" bIns="0" rtlCol="0"/>
          <a:lstStyle/>
          <a:p>
            <a:endParaRPr lang="es-CO" noProof="0" dirty="0"/>
          </a:p>
        </p:txBody>
      </p:sp>
      <p:grpSp>
        <p:nvGrpSpPr>
          <p:cNvPr id="12" name="object 12" descr="Bandera de Colombia"/>
          <p:cNvGrpSpPr/>
          <p:nvPr/>
        </p:nvGrpSpPr>
        <p:grpSpPr>
          <a:xfrm>
            <a:off x="5485857" y="4560498"/>
            <a:ext cx="1239520" cy="102870"/>
            <a:chOff x="5485857" y="4560498"/>
            <a:chExt cx="1239520" cy="102870"/>
          </a:xfrm>
        </p:grpSpPr>
        <p:sp>
          <p:nvSpPr>
            <p:cNvPr id="13" name="object 13"/>
            <p:cNvSpPr/>
            <p:nvPr/>
          </p:nvSpPr>
          <p:spPr>
            <a:xfrm>
              <a:off x="5485857" y="4560498"/>
              <a:ext cx="612775" cy="102870"/>
            </a:xfrm>
            <a:custGeom>
              <a:avLst/>
              <a:gdLst/>
              <a:ahLst/>
              <a:cxnLst/>
              <a:rect l="l" t="t" r="r" b="b"/>
              <a:pathLst>
                <a:path w="612775" h="102870">
                  <a:moveTo>
                    <a:pt x="612229" y="0"/>
                  </a:moveTo>
                  <a:lnTo>
                    <a:pt x="0" y="0"/>
                  </a:lnTo>
                  <a:lnTo>
                    <a:pt x="0" y="102637"/>
                  </a:lnTo>
                  <a:lnTo>
                    <a:pt x="612229" y="102637"/>
                  </a:lnTo>
                  <a:lnTo>
                    <a:pt x="612229" y="0"/>
                  </a:lnTo>
                  <a:close/>
                </a:path>
              </a:pathLst>
            </a:custGeom>
            <a:solidFill>
              <a:srgbClr val="FDC607"/>
            </a:solidFill>
          </p:spPr>
          <p:txBody>
            <a:bodyPr wrap="square" lIns="0" tIns="0" rIns="0" bIns="0" rtlCol="0"/>
            <a:lstStyle/>
            <a:p>
              <a:endParaRPr lang="es-CO" noProof="0" dirty="0"/>
            </a:p>
          </p:txBody>
        </p:sp>
        <p:sp>
          <p:nvSpPr>
            <p:cNvPr id="14" name="object 14"/>
            <p:cNvSpPr/>
            <p:nvPr/>
          </p:nvSpPr>
          <p:spPr>
            <a:xfrm>
              <a:off x="6098087" y="4560498"/>
              <a:ext cx="313690" cy="102870"/>
            </a:xfrm>
            <a:custGeom>
              <a:avLst/>
              <a:gdLst/>
              <a:ahLst/>
              <a:cxnLst/>
              <a:rect l="l" t="t" r="r" b="b"/>
              <a:pathLst>
                <a:path w="313689" h="102870">
                  <a:moveTo>
                    <a:pt x="313478" y="0"/>
                  </a:moveTo>
                  <a:lnTo>
                    <a:pt x="0" y="0"/>
                  </a:lnTo>
                  <a:lnTo>
                    <a:pt x="0" y="102637"/>
                  </a:lnTo>
                  <a:lnTo>
                    <a:pt x="313478" y="102637"/>
                  </a:lnTo>
                  <a:lnTo>
                    <a:pt x="313478" y="0"/>
                  </a:lnTo>
                  <a:close/>
                </a:path>
              </a:pathLst>
            </a:custGeom>
            <a:solidFill>
              <a:srgbClr val="21397A"/>
            </a:solidFill>
          </p:spPr>
          <p:txBody>
            <a:bodyPr wrap="square" lIns="0" tIns="0" rIns="0" bIns="0" rtlCol="0"/>
            <a:lstStyle/>
            <a:p>
              <a:endParaRPr lang="es-CO" noProof="0" dirty="0"/>
            </a:p>
          </p:txBody>
        </p:sp>
        <p:sp>
          <p:nvSpPr>
            <p:cNvPr id="15" name="object 15"/>
            <p:cNvSpPr/>
            <p:nvPr/>
          </p:nvSpPr>
          <p:spPr>
            <a:xfrm>
              <a:off x="6411565" y="4560498"/>
              <a:ext cx="313690" cy="102870"/>
            </a:xfrm>
            <a:custGeom>
              <a:avLst/>
              <a:gdLst/>
              <a:ahLst/>
              <a:cxnLst/>
              <a:rect l="l" t="t" r="r" b="b"/>
              <a:pathLst>
                <a:path w="313690" h="102870">
                  <a:moveTo>
                    <a:pt x="313478" y="0"/>
                  </a:moveTo>
                  <a:lnTo>
                    <a:pt x="0" y="0"/>
                  </a:lnTo>
                  <a:lnTo>
                    <a:pt x="0" y="102636"/>
                  </a:lnTo>
                  <a:lnTo>
                    <a:pt x="313478" y="102637"/>
                  </a:lnTo>
                  <a:lnTo>
                    <a:pt x="313478" y="0"/>
                  </a:lnTo>
                  <a:close/>
                </a:path>
              </a:pathLst>
            </a:custGeom>
            <a:solidFill>
              <a:srgbClr val="D50E25"/>
            </a:solidFill>
          </p:spPr>
          <p:txBody>
            <a:bodyPr wrap="square" lIns="0" tIns="0" rIns="0" bIns="0" rtlCol="0"/>
            <a:lstStyle/>
            <a:p>
              <a:endParaRPr lang="es-CO" noProof="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6882C-32E5-450E-C6D5-141EBECADD0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E4C9D1DB-4E75-7B15-A71D-70DD29EB3739}"/>
              </a:ext>
            </a:extLst>
          </p:cNvPr>
          <p:cNvSpPr txBox="1"/>
          <p:nvPr/>
        </p:nvSpPr>
        <p:spPr>
          <a:xfrm>
            <a:off x="2286000" y="274607"/>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graphicFrame>
        <p:nvGraphicFramePr>
          <p:cNvPr id="7" name="Tabla 6">
            <a:extLst>
              <a:ext uri="{FF2B5EF4-FFF2-40B4-BE49-F238E27FC236}">
                <a16:creationId xmlns:a16="http://schemas.microsoft.com/office/drawing/2014/main" id="{F4AC51DE-B17A-BC41-90FB-BA706A104ACD}"/>
              </a:ext>
            </a:extLst>
          </p:cNvPr>
          <p:cNvGraphicFramePr>
            <a:graphicFrameLocks noGrp="1"/>
          </p:cNvGraphicFramePr>
          <p:nvPr>
            <p:extLst>
              <p:ext uri="{D42A27DB-BD31-4B8C-83A1-F6EECF244321}">
                <p14:modId xmlns:p14="http://schemas.microsoft.com/office/powerpoint/2010/main" val="4130431711"/>
              </p:ext>
            </p:extLst>
          </p:nvPr>
        </p:nvGraphicFramePr>
        <p:xfrm>
          <a:off x="457200" y="1828996"/>
          <a:ext cx="11277600" cy="3733604"/>
        </p:xfrm>
        <a:graphic>
          <a:graphicData uri="http://schemas.openxmlformats.org/drawingml/2006/table">
            <a:tbl>
              <a:tblPr firstRow="1">
                <a:tableStyleId>{616DA210-FB5B-4158-B5E0-FEB733F419BA}</a:tableStyleId>
              </a:tblPr>
              <a:tblGrid>
                <a:gridCol w="652604">
                  <a:extLst>
                    <a:ext uri="{9D8B030D-6E8A-4147-A177-3AD203B41FA5}">
                      <a16:colId xmlns:a16="http://schemas.microsoft.com/office/drawing/2014/main" val="2661298549"/>
                    </a:ext>
                  </a:extLst>
                </a:gridCol>
                <a:gridCol w="1479872">
                  <a:extLst>
                    <a:ext uri="{9D8B030D-6E8A-4147-A177-3AD203B41FA5}">
                      <a16:colId xmlns:a16="http://schemas.microsoft.com/office/drawing/2014/main" val="4294001460"/>
                    </a:ext>
                  </a:extLst>
                </a:gridCol>
                <a:gridCol w="5639924">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219200">
                  <a:extLst>
                    <a:ext uri="{9D8B030D-6E8A-4147-A177-3AD203B41FA5}">
                      <a16:colId xmlns:a16="http://schemas.microsoft.com/office/drawing/2014/main" val="334797448"/>
                    </a:ext>
                  </a:extLst>
                </a:gridCol>
                <a:gridCol w="1295400">
                  <a:extLst>
                    <a:ext uri="{9D8B030D-6E8A-4147-A177-3AD203B41FA5}">
                      <a16:colId xmlns:a16="http://schemas.microsoft.com/office/drawing/2014/main" val="925196286"/>
                    </a:ext>
                  </a:extLst>
                </a:gridCol>
              </a:tblGrid>
              <a:tr h="563684">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Acción Estratégica</a:t>
                      </a:r>
                    </a:p>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3054030">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El mejoramiento de la capacidad de movilización de recursos internos, como los impuestos saludables en alcohol, tabaco, alimentos y bebidas ultra procesadas y azucaradas, así como los recursos provenientes de los juegos de suerte y azar, loterías y apuestas permanentes o chance articulado con el plan estratégico intersectorial para promover hábitos saludables.</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Indicador:</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Porcentaje de alertas generadas en desarrollo de las acciones de IV a generadores, recaudadores y administradores de recursos del SGSSS con acciones de gestión sobre el total de alertas</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La meta aprobada para este indicador por el Comité Sectorial de Gestión y Desempeño que sesionó el 17 de diciembre de 2025 es del 100% del 2024 al 2026, (antes 80%). Esta meta significa que del total de alertas generadas en desarrollo de las acciones de IV a generadores, recaudadores y administradores de recursos del SGSSS, todas deben tener acciones de gestión.</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En ese sentido y dada la aprobación del incremento de la meta, se tiene que en la vigencia 2023 se logró una ejecución del 80% y, por lo tanto, un cumplimiento del 100%; en el año 2024, se obtuvo una ejecución del 100% y un cumplimiento de la meta del 100%, y al cierre del año 2025, </a:t>
                      </a:r>
                      <a:r>
                        <a:rPr lang="es-CO" sz="800" b="1" i="0" u="none" strike="noStrike" noProof="0" dirty="0">
                          <a:solidFill>
                            <a:srgbClr val="000000"/>
                          </a:solidFill>
                          <a:effectLst/>
                          <a:latin typeface="Verdana" panose="020B0604030504040204" pitchFamily="34" charset="0"/>
                          <a:ea typeface="Verdana" panose="020B0604030504040204" pitchFamily="34" charset="0"/>
                        </a:rPr>
                        <a:t>se han identificado y gestionado un total de 43 alertas </a:t>
                      </a:r>
                      <a:r>
                        <a:rPr lang="es-CO" sz="800" b="0" i="0" u="none" strike="noStrike" noProof="0" dirty="0">
                          <a:solidFill>
                            <a:srgbClr val="000000"/>
                          </a:solidFill>
                          <a:effectLst/>
                          <a:latin typeface="Verdana" panose="020B0604030504040204" pitchFamily="34" charset="0"/>
                          <a:ea typeface="Verdana" panose="020B0604030504040204" pitchFamily="34" charset="0"/>
                        </a:rPr>
                        <a:t>(40 T-II, 2 T-III y 1 T-IV) lo que representa un cumplimiento del 100% de la meta en lo corrido del cuatrienio. </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En el último trimestre del año 2025, la Delegatura para Entidades Territoriales (DET) trasladó a la Delegatura de Investigaciones Administrativas (DIA) una de las alertas generadas en el tercer trimestre para su gestión y trámite, mientras que otra alerta se encuentra en los tiempos establecidos para la elaboración, revisión y seguimiento del plan de mejoramiento en el año 2026. </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1" i="0" u="none" strike="noStrike" noProof="0" dirty="0">
                          <a:solidFill>
                            <a:srgbClr val="000000"/>
                          </a:solidFill>
                          <a:effectLst/>
                          <a:latin typeface="Verdana" panose="020B0604030504040204" pitchFamily="34" charset="0"/>
                          <a:ea typeface="Verdana" panose="020B0604030504040204" pitchFamily="34" charset="0"/>
                        </a:rPr>
                        <a:t>Delegatura para Entidades Territoriales y Generadores, Recaudadores y Administradores de recursos del SGSSS</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451E26CB-C3A1-48D3-9418-41CB817804F9}"/>
              </a:ext>
            </a:extLst>
          </p:cNvPr>
          <p:cNvSpPr/>
          <p:nvPr/>
        </p:nvSpPr>
        <p:spPr>
          <a:xfrm>
            <a:off x="9448800" y="365779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dirty="0">
                <a:solidFill>
                  <a:schemeClr val="bg1"/>
                </a:solidFill>
                <a:latin typeface="Verdana" panose="020B0604030504040204" pitchFamily="34" charset="0"/>
                <a:ea typeface="Verdana" panose="020B0604030504040204" pitchFamily="34" charset="0"/>
                <a:cs typeface="Arial"/>
                <a:sym typeface="Arial"/>
              </a:rPr>
              <a:t>(43)</a:t>
            </a:r>
            <a:endPar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ED5B1EB7-E3F4-5E01-8FF3-800CA5336616}"/>
              </a:ext>
            </a:extLst>
          </p:cNvPr>
          <p:cNvSpPr/>
          <p:nvPr/>
        </p:nvSpPr>
        <p:spPr>
          <a:xfrm>
            <a:off x="8396706" y="365779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(43)</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404185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97FC8-D73E-B7BE-AE45-1D51DC5915B0}"/>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5325D04-B0B5-C1E8-75C5-B929BC3A43A1}"/>
              </a:ext>
            </a:extLst>
          </p:cNvPr>
          <p:cNvGraphicFramePr>
            <a:graphicFrameLocks noGrp="1"/>
          </p:cNvGraphicFramePr>
          <p:nvPr>
            <p:extLst>
              <p:ext uri="{D42A27DB-BD31-4B8C-83A1-F6EECF244321}">
                <p14:modId xmlns:p14="http://schemas.microsoft.com/office/powerpoint/2010/main" val="2863804794"/>
              </p:ext>
            </p:extLst>
          </p:nvPr>
        </p:nvGraphicFramePr>
        <p:xfrm>
          <a:off x="381000" y="1443287"/>
          <a:ext cx="11430000" cy="5308033"/>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06018">
                  <a:extLst>
                    <a:ext uri="{9D8B030D-6E8A-4147-A177-3AD203B41FA5}">
                      <a16:colId xmlns:a16="http://schemas.microsoft.com/office/drawing/2014/main" val="4294001460"/>
                    </a:ext>
                  </a:extLst>
                </a:gridCol>
                <a:gridCol w="5961582">
                  <a:extLst>
                    <a:ext uri="{9D8B030D-6E8A-4147-A177-3AD203B41FA5}">
                      <a16:colId xmlns:a16="http://schemas.microsoft.com/office/drawing/2014/main" val="1680724253"/>
                    </a:ext>
                  </a:extLst>
                </a:gridCol>
                <a:gridCol w="1066800">
                  <a:extLst>
                    <a:ext uri="{9D8B030D-6E8A-4147-A177-3AD203B41FA5}">
                      <a16:colId xmlns:a16="http://schemas.microsoft.com/office/drawing/2014/main" val="3940073173"/>
                    </a:ext>
                  </a:extLst>
                </a:gridCol>
                <a:gridCol w="1143000">
                  <a:extLst>
                    <a:ext uri="{9D8B030D-6E8A-4147-A177-3AD203B41FA5}">
                      <a16:colId xmlns:a16="http://schemas.microsoft.com/office/drawing/2014/main" val="334797448"/>
                    </a:ext>
                  </a:extLst>
                </a:gridCol>
                <a:gridCol w="1143000">
                  <a:extLst>
                    <a:ext uri="{9D8B030D-6E8A-4147-A177-3AD203B41FA5}">
                      <a16:colId xmlns:a16="http://schemas.microsoft.com/office/drawing/2014/main" val="1931308703"/>
                    </a:ext>
                  </a:extLst>
                </a:gridCol>
              </a:tblGrid>
              <a:tr h="461713">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Acción Estratégica</a:t>
                      </a:r>
                    </a:p>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3231988">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l" fontAlgn="ctr"/>
                      <a:r>
                        <a:rPr lang="es-CO" sz="900" b="1" i="0" u="none" strike="noStrike" noProof="0" dirty="0">
                          <a:solidFill>
                            <a:srgbClr val="000000"/>
                          </a:solidFill>
                          <a:effectLst/>
                          <a:latin typeface="Verdana" panose="020B0604030504040204" pitchFamily="34" charset="0"/>
                          <a:ea typeface="Verdana" panose="020B0604030504040204" pitchFamily="34" charset="0"/>
                        </a:rPr>
                        <a:t>Acción:</a:t>
                      </a: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Implementar mecanismos de regulación de precios, incluyendo la evaluación por valor terapéutico.</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900" b="1" i="0" u="none" strike="noStrike" noProof="0" dirty="0">
                          <a:solidFill>
                            <a:srgbClr val="000000"/>
                          </a:solidFill>
                          <a:effectLst/>
                          <a:latin typeface="Verdana" panose="020B0604030504040204" pitchFamily="34" charset="0"/>
                          <a:ea typeface="Verdana" panose="020B0604030504040204" pitchFamily="34" charset="0"/>
                        </a:rPr>
                        <a:t>Indicador:</a:t>
                      </a:r>
                      <a:br>
                        <a:rPr lang="es-CO" sz="900" b="0" i="0" u="none" strike="noStrike" noProof="0" dirty="0">
                          <a:solidFill>
                            <a:srgbClr val="000000"/>
                          </a:solidFill>
                          <a:effectLst/>
                          <a:latin typeface="Verdana" panose="020B0604030504040204" pitchFamily="34" charset="0"/>
                          <a:ea typeface="Verdana" panose="020B0604030504040204" pitchFamily="34" charset="0"/>
                        </a:rPr>
                      </a:br>
                      <a:r>
                        <a:rPr lang="es-CO" sz="900" b="0" i="0" u="none" strike="noStrike" noProof="0" dirty="0">
                          <a:solidFill>
                            <a:srgbClr val="000000"/>
                          </a:solidFill>
                          <a:effectLst/>
                          <a:latin typeface="Verdana" panose="020B0604030504040204" pitchFamily="34" charset="0"/>
                          <a:ea typeface="Verdana" panose="020B0604030504040204" pitchFamily="34" charset="0"/>
                        </a:rPr>
                        <a:t>Porcentaje de fórmulas de medicamentos Plan de Beneficios en Salud dispensadas de manera completa por el Gestor Farmacéutico (GF) </a:t>
                      </a:r>
                    </a:p>
                  </a:txBody>
                  <a:tcPr marL="0" marR="0" marT="0" marB="0" anchor="ctr"/>
                </a:tc>
                <a:tc>
                  <a:txBody>
                    <a:bodyPr/>
                    <a:lstStyle/>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Nota: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La Supersalud solicitó el incremento de la meta de este indicador en la sesión del Comité Sectorial de Gestión y Desempeño celebrada el 17 de diciembre de 2025, lo cual se aprobó, de la siguiente manera: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Meta 2024: Aumenta de 60% a 95%.</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Meta 2025: Aumenta de 75% a 100%.</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Meta 2026: Aumenta de 85% a 100%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El monitoreo de esta acción se realiza mediante el indicador "Porcentaje de fórmulas de medicamentos Plan de Beneficios en Salud dispensadas de manera completa por el Gestor Farmacéutico (GF)". Las metas, ejecuciones y cumplimientos desagregados del cuatrienio para este indicador, son:</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2023: Meta 0%, no tenía meta asignada porque inicia medición a partir del año 2024.</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2024: Meta 95%,con ejecución del 89% para un cumplimiento del 93,68%.</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2025: Meta 100%, con ejecución 84,31%.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cuanto al avance 2025, </a:t>
                      </a:r>
                      <a:r>
                        <a:rPr lang="es-CO" sz="600" b="1" i="0" u="none" strike="noStrike" noProof="0" dirty="0">
                          <a:solidFill>
                            <a:srgbClr val="000000"/>
                          </a:solidFill>
                          <a:effectLst/>
                          <a:latin typeface="Verdana" panose="020B0604030504040204" pitchFamily="34" charset="0"/>
                          <a:ea typeface="Verdana" panose="020B0604030504040204" pitchFamily="34" charset="0"/>
                        </a:rPr>
                        <a:t>se han generado un total de 177.501.207 fórmulas de medicamentos PBS y No PBS, de las cuales se han dispensado 149.660.694 fórmulas completas, lo que representa el 84,31% de las fórmulas de medicamentos PBS y No PBS solicitadas en el periodo</a:t>
                      </a:r>
                      <a:r>
                        <a:rPr lang="es-CO" sz="600" b="0" i="0" u="none" strike="noStrike" noProof="0" dirty="0">
                          <a:solidFill>
                            <a:srgbClr val="000000"/>
                          </a:solidFill>
                          <a:effectLst/>
                          <a:latin typeface="Verdana" panose="020B0604030504040204" pitchFamily="34" charset="0"/>
                          <a:ea typeface="Verdana" panose="020B0604030504040204" pitchFamily="34" charset="0"/>
                        </a:rPr>
                        <a:t>, dejando de dispensar completas un total de 27.840.513 fórmulas, encontrándose por debajo de la meta propuesta para la vigencia 2025 (100%).</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Estos datos representan a 54 gestores farmacéuticos que a la fecha de corte reportan información. Este seguimiento permitió generar alertas de riesgos que derivaron en acciones particulares de supervisión: 5 auditorías y 5 visitas de verificación rápida a establecimientos farmacéuticos, con miras a evidenciar situaciones que afectan la entrega completa de las fórmulas de medicamentos y así generar acciones de mejoramiento para proteger el derecho de los usuarios al acceso oportuno a los medicamentos.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Las visitas de verificación rápida se hicieron a los siguientes Gestores Farmacéuticos: NEUROMÉDICA S.A.S, EVE DISTRIBUCIONES SAS, EVEDISA, DROGUERIAS Y FARMACIAS CRUZ VERDE S.A.S, MEDISFARMA S.A.S y DISTRIBUCION DE MEDICAMENTOS DISTRIMEDV S.A.S.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Las auditorías se efectuaron a los siguientes Gestores Farmacéuticos: DISTRIBUIDORA COLOMBIANA DE MEDICAMENTOS Y TECNOLOGÍAS EN SALUD SAS - DISCOLMETS SAS, MARCAZSALUD RC SAS, MENNAR S.A.S, INSERCOOP, DISTRIBUIDORA COLOMBIANA DE MEDICAMENTOS Y TECNOLOGÍAS EN SALUD SAS - DISCOLMETS SAS.</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Plan de Choque: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Ahora bien, con el propósito de mejorar los resultados, la Supersalud está implementando un plan de choque para medicamentos no sólo dirigido a los Gestores Farmacéuticos sino también a los demás actores en el marco de la garantía del derecho a la salud, cuyo objetivo y el alcance son los siguientes: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Objetivo: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Subsanar fallas y procurar la garantía del derecho a la salud  implicando a todos los actores del Sistema General de Seguridad Social en Salud, EPS, IPS, Gestores Farmacéuticos y autoridades mediante una estrategia institucional de 8 meses, desde diciembre de 2025, con impacto a nivel nacional.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Alcance: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Protección del derecho a la salud de los usuarios con acciones de inspección, vigilancia y control a los sujetos vigilados, en el marco de las competencias establecidas en el Decreto 1080 de 2021.</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ese mismo sentido, la Supersalud está desplegando las siguientes acciones de inspección y vigilancia para que se incremente el porcentaje de fórmulas de medicamentos Plan de Beneficios en Salud que se dispensan de manera completa a los usuarios por los Gestores Farmacéuticos: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Identificar y establecer estrategias conjuntas para asegurar el pago de la deuda a los Gestores Farmacéuticos, por lo cual se proponen alternativas como la inclusión del giro directo en el plan de estabilización de pagos requerido a las EPS intervenidas.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Asegurar la respuesta de fondo a las PQR, evidenciando solución de la causa, con el fin de reducir su incidencia.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Asegurar el acompañamiento al avance en la estrategia de compra conjunta de medicamentos.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Asegurar el seguimiento al plan de choque a medicamentos, junto con los planes de mejora y compromisos concertados con los Gestores Farmacéuticos objeto de inspección. </a:t>
                      </a:r>
                    </a:p>
                  </a:txBody>
                  <a:tcPr marL="0" marR="0" marT="0" marB="0" anchor="ctr"/>
                </a:tc>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                 </a:t>
                      </a: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1" i="0" u="none" strike="noStrike" noProof="0" dirty="0">
                          <a:solidFill>
                            <a:srgbClr val="000000"/>
                          </a:solidFill>
                          <a:effectLst/>
                          <a:latin typeface="Verdana" panose="020B0604030504040204" pitchFamily="34" charset="0"/>
                          <a:ea typeface="Verdana" panose="020B0604030504040204" pitchFamily="34" charset="0"/>
                        </a:rPr>
                        <a:t>Delegatura  para Operadores Logísticos de Tecnologías en salud y Gestores Farmacéuticos</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CF42BB8E-3310-8CC8-9125-DA9C7A764424}"/>
              </a:ext>
            </a:extLst>
          </p:cNvPr>
          <p:cNvSpPr txBox="1"/>
          <p:nvPr/>
        </p:nvSpPr>
        <p:spPr>
          <a:xfrm>
            <a:off x="2362200" y="228600"/>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A22DFF26-3439-B37E-DDB7-51D32DA3F956}"/>
              </a:ext>
            </a:extLst>
          </p:cNvPr>
          <p:cNvSpPr/>
          <p:nvPr/>
        </p:nvSpPr>
        <p:spPr>
          <a:xfrm>
            <a:off x="9753600" y="3764372"/>
            <a:ext cx="838199" cy="80762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rPr>
              <a:t>84,31%</a:t>
            </a:r>
            <a:endParaRPr kumimoji="0" lang="es-CO" sz="14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7B227DAC-C0C0-BBD5-D9B4-B3683DC2E799}"/>
              </a:ext>
            </a:extLst>
          </p:cNvPr>
          <p:cNvSpPr/>
          <p:nvPr/>
        </p:nvSpPr>
        <p:spPr>
          <a:xfrm>
            <a:off x="8661363" y="3810000"/>
            <a:ext cx="711237" cy="6901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80353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B6E531-FDF7-3AE3-E7DE-886C9B55B403}"/>
              </a:ext>
              <a:ext uri="{C183D7F6-B498-43B3-948B-1728B52AA6E4}">
                <adec:decorative xmlns:adec="http://schemas.microsoft.com/office/drawing/2017/decorative" val="0"/>
              </a:ext>
            </a:extLst>
          </p:cNvPr>
          <p:cNvSpPr txBox="1"/>
          <p:nvPr/>
        </p:nvSpPr>
        <p:spPr>
          <a:xfrm>
            <a:off x="1421289" y="416483"/>
            <a:ext cx="6019800" cy="523220"/>
          </a:xfrm>
          <a:prstGeom prst="rect">
            <a:avLst/>
          </a:prstGeom>
          <a:noFill/>
        </p:spPr>
        <p:txBody>
          <a:bodyPr wrap="square">
            <a:spAutoFit/>
          </a:bodyPr>
          <a:lstStyle/>
          <a:p>
            <a:pPr algn="l" fontAlgn="ctr"/>
            <a:r>
              <a:rPr lang="es-CO" sz="2800" b="1" noProof="0" dirty="0">
                <a:solidFill>
                  <a:schemeClr val="bg1"/>
                </a:solidFill>
                <a:latin typeface="Verdana" panose="020B0604030504040204" pitchFamily="34" charset="0"/>
                <a:ea typeface="Verdana" panose="020B0604030504040204" pitchFamily="34" charset="0"/>
              </a:rPr>
              <a:t>Plan Estratégico Sectorial</a:t>
            </a:r>
          </a:p>
        </p:txBody>
      </p:sp>
      <p:sp>
        <p:nvSpPr>
          <p:cNvPr id="5" name="Rectangle 4">
            <a:extLst>
              <a:ext uri="{FF2B5EF4-FFF2-40B4-BE49-F238E27FC236}">
                <a16:creationId xmlns:a16="http://schemas.microsoft.com/office/drawing/2014/main" id="{ACFB33C7-3496-4E55-777E-BF3577BB7E97}"/>
              </a:ext>
              <a:ext uri="{C183D7F6-B498-43B3-948B-1728B52AA6E4}">
                <adec:decorative xmlns:adec="http://schemas.microsoft.com/office/drawing/2017/decorative" val="0"/>
              </a:ext>
            </a:extLst>
          </p:cNvPr>
          <p:cNvSpPr>
            <a:spLocks noChangeArrowheads="1"/>
          </p:cNvSpPr>
          <p:nvPr/>
        </p:nvSpPr>
        <p:spPr bwMode="auto">
          <a:xfrm>
            <a:off x="7460663" y="1451330"/>
            <a:ext cx="4724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2104" tIns="45720" rIns="406272" bIns="45720" numCol="1" anchor="ctr" anchorCtr="0" compatLnSpc="1">
            <a:prstTxWarp prst="textNoShape">
              <a:avLst/>
            </a:prstTxWarp>
            <a:spAutoFit/>
          </a:bodyPr>
          <a:lstStyle/>
          <a:p>
            <a:pPr marL="457200" marR="0" lvl="1" indent="0" algn="ctr" defTabSz="914400" rtl="0" eaLnBrk="0" fontAlgn="base" latinLnBrk="0" hangingPunct="0">
              <a:lnSpc>
                <a:spcPct val="100000"/>
              </a:lnSpc>
              <a:spcBef>
                <a:spcPct val="0"/>
              </a:spcBef>
              <a:spcAft>
                <a:spcPct val="0"/>
              </a:spcAft>
              <a:buClr>
                <a:srgbClr val="2A958B"/>
              </a:buClr>
              <a:buSzPct val="100000"/>
              <a:tabLst/>
            </a:pPr>
            <a:r>
              <a:rPr kumimoji="0" lang="es-CO" sz="1600" b="1" i="0" u="none" strike="noStrike" cap="none" normalizeH="0" baseline="0" noProof="0" dirty="0">
                <a:ln>
                  <a:noFill/>
                </a:ln>
                <a:solidFill>
                  <a:srgbClr val="2A958B"/>
                </a:solidFill>
                <a:effectLst/>
                <a:latin typeface="Verdana" panose="020B0604030504040204" pitchFamily="34" charset="0"/>
                <a:ea typeface="Verdana" panose="020B0604030504040204" pitchFamily="34" charset="0"/>
              </a:rPr>
              <a:t>Estructura y Articulación del Plan Estratégico Sectorial en el Marco del Plan Nacional de Desarrollo</a:t>
            </a:r>
            <a:endParaRPr kumimoji="0" lang="es-CO" sz="24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endParaRPr>
          </a:p>
        </p:txBody>
      </p:sp>
      <p:grpSp>
        <p:nvGrpSpPr>
          <p:cNvPr id="6" name="Group 25">
            <a:extLst>
              <a:ext uri="{FF2B5EF4-FFF2-40B4-BE49-F238E27FC236}">
                <a16:creationId xmlns:a16="http://schemas.microsoft.com/office/drawing/2014/main" id="{9CEF76D2-13EF-24BF-8298-AC6C12B6A6E3}"/>
              </a:ext>
              <a:ext uri="{C183D7F6-B498-43B3-948B-1728B52AA6E4}">
                <adec:decorative xmlns:adec="http://schemas.microsoft.com/office/drawing/2017/decorative" val="0"/>
              </a:ext>
            </a:extLst>
          </p:cNvPr>
          <p:cNvGrpSpPr>
            <a:grpSpLocks/>
          </p:cNvGrpSpPr>
          <p:nvPr/>
        </p:nvGrpSpPr>
        <p:grpSpPr>
          <a:xfrm>
            <a:off x="158694" y="1599374"/>
            <a:ext cx="7607410" cy="5175710"/>
            <a:chOff x="4762" y="-108729"/>
            <a:chExt cx="5755368" cy="3672666"/>
          </a:xfrm>
        </p:grpSpPr>
        <p:pic>
          <p:nvPicPr>
            <p:cNvPr id="7" name="Image 26" descr="Imagen que contiene Gráfico  Descripción generada automáticamente">
              <a:extLst>
                <a:ext uri="{FF2B5EF4-FFF2-40B4-BE49-F238E27FC236}">
                  <a16:creationId xmlns:a16="http://schemas.microsoft.com/office/drawing/2014/main" id="{230D5EA8-E936-FB5D-AD79-ADA13AB8EC37}"/>
                </a:ext>
              </a:extLst>
            </p:cNvPr>
            <p:cNvPicPr/>
            <p:nvPr/>
          </p:nvPicPr>
          <p:blipFill>
            <a:blip r:embed="rId2" cstate="print"/>
            <a:stretch>
              <a:fillRect/>
            </a:stretch>
          </p:blipFill>
          <p:spPr>
            <a:xfrm>
              <a:off x="4762" y="-108729"/>
              <a:ext cx="5755368" cy="3549269"/>
            </a:xfrm>
            <a:prstGeom prst="rect">
              <a:avLst/>
            </a:prstGeom>
            <a:ln>
              <a:noFill/>
            </a:ln>
          </p:spPr>
        </p:pic>
        <p:sp>
          <p:nvSpPr>
            <p:cNvPr id="8" name="Graphic 27">
              <a:extLst>
                <a:ext uri="{FF2B5EF4-FFF2-40B4-BE49-F238E27FC236}">
                  <a16:creationId xmlns:a16="http://schemas.microsoft.com/office/drawing/2014/main" id="{E8955961-9DC8-E45C-802D-ACA668706ECE}"/>
                </a:ext>
              </a:extLst>
            </p:cNvPr>
            <p:cNvSpPr/>
            <p:nvPr/>
          </p:nvSpPr>
          <p:spPr>
            <a:xfrm>
              <a:off x="4762" y="4762"/>
              <a:ext cx="5640070" cy="3559175"/>
            </a:xfrm>
            <a:custGeom>
              <a:avLst/>
              <a:gdLst/>
              <a:ahLst/>
              <a:cxnLst/>
              <a:rect l="l" t="t" r="r" b="b"/>
              <a:pathLst>
                <a:path w="5640070" h="3559175">
                  <a:moveTo>
                    <a:pt x="0" y="3558794"/>
                  </a:moveTo>
                  <a:lnTo>
                    <a:pt x="5640070" y="3558794"/>
                  </a:lnTo>
                  <a:lnTo>
                    <a:pt x="5640070" y="0"/>
                  </a:lnTo>
                  <a:lnTo>
                    <a:pt x="0" y="0"/>
                  </a:lnTo>
                  <a:lnTo>
                    <a:pt x="0" y="3558794"/>
                  </a:lnTo>
                  <a:close/>
                </a:path>
              </a:pathLst>
            </a:custGeom>
            <a:ln w="9525">
              <a:noFill/>
              <a:prstDash val="solid"/>
            </a:ln>
          </p:spPr>
          <p:txBody>
            <a:bodyPr wrap="square" lIns="0" tIns="0" rIns="0" bIns="0" rtlCol="0">
              <a:prstTxWarp prst="textNoShape">
                <a:avLst/>
              </a:prstTxWarp>
              <a:noAutofit/>
            </a:bodyPr>
            <a:lstStyle/>
            <a:p>
              <a:endParaRPr lang="es-CO" sz="2000" noProof="0" dirty="0"/>
            </a:p>
          </p:txBody>
        </p:sp>
      </p:grpSp>
      <p:sp>
        <p:nvSpPr>
          <p:cNvPr id="11" name="CuadroTexto 10">
            <a:extLst>
              <a:ext uri="{FF2B5EF4-FFF2-40B4-BE49-F238E27FC236}">
                <a16:creationId xmlns:a16="http://schemas.microsoft.com/office/drawing/2014/main" id="{637E53B7-D725-5558-4A26-168BB7EB7237}"/>
              </a:ext>
              <a:ext uri="{C183D7F6-B498-43B3-948B-1728B52AA6E4}">
                <adec:decorative xmlns:adec="http://schemas.microsoft.com/office/drawing/2017/decorative" val="0"/>
              </a:ext>
            </a:extLst>
          </p:cNvPr>
          <p:cNvSpPr txBox="1"/>
          <p:nvPr/>
        </p:nvSpPr>
        <p:spPr>
          <a:xfrm>
            <a:off x="8229600" y="2667000"/>
            <a:ext cx="4107863" cy="4031873"/>
          </a:xfrm>
          <a:prstGeom prst="rect">
            <a:avLst/>
          </a:prstGeom>
          <a:noFill/>
        </p:spPr>
        <p:txBody>
          <a:bodyPr wrap="square">
            <a:spAutoFit/>
          </a:bodyPr>
          <a:lstStyle/>
          <a:p>
            <a:pPr marL="166370" marR="394970" algn="just"/>
            <a:r>
              <a:rPr lang="es-CO" sz="1600" noProof="0" dirty="0">
                <a:effectLst/>
                <a:latin typeface="Verdana" panose="020B0604030504040204" pitchFamily="34" charset="0"/>
                <a:ea typeface="Verdana" panose="020B0604030504040204" pitchFamily="34" charset="0"/>
                <a:cs typeface="Arial MT"/>
              </a:rPr>
              <a:t>La planeación estratégica en el sector salud se estructura en tres niveles complementarios: el Plan Estratégico Sectorial (PES), el Plan Estratégico Institucional</a:t>
            </a:r>
            <a:r>
              <a:rPr lang="es-CO" sz="1600" spc="-10" noProof="0" dirty="0">
                <a:effectLst/>
                <a:latin typeface="Verdana" panose="020B0604030504040204" pitchFamily="34" charset="0"/>
                <a:ea typeface="Verdana" panose="020B0604030504040204" pitchFamily="34" charset="0"/>
                <a:cs typeface="Arial MT"/>
              </a:rPr>
              <a:t> </a:t>
            </a:r>
            <a:r>
              <a:rPr lang="es-CO" sz="1600" noProof="0" dirty="0">
                <a:effectLst/>
                <a:latin typeface="Verdana" panose="020B0604030504040204" pitchFamily="34" charset="0"/>
                <a:ea typeface="Verdana" panose="020B0604030504040204" pitchFamily="34" charset="0"/>
                <a:cs typeface="Arial MT"/>
              </a:rPr>
              <a:t>(PEI)</a:t>
            </a:r>
            <a:r>
              <a:rPr lang="es-CO" sz="1600" spc="-10" noProof="0" dirty="0">
                <a:effectLst/>
                <a:latin typeface="Verdana" panose="020B0604030504040204" pitchFamily="34" charset="0"/>
                <a:ea typeface="Verdana" panose="020B0604030504040204" pitchFamily="34" charset="0"/>
                <a:cs typeface="Arial MT"/>
              </a:rPr>
              <a:t> </a:t>
            </a:r>
            <a:r>
              <a:rPr lang="es-CO" sz="1600" noProof="0" dirty="0">
                <a:effectLst/>
                <a:latin typeface="Verdana" panose="020B0604030504040204" pitchFamily="34" charset="0"/>
                <a:ea typeface="Verdana" panose="020B0604030504040204" pitchFamily="34" charset="0"/>
                <a:cs typeface="Arial MT"/>
              </a:rPr>
              <a:t>y</a:t>
            </a:r>
            <a:r>
              <a:rPr lang="es-CO" sz="1600" spc="-5" noProof="0" dirty="0">
                <a:effectLst/>
                <a:latin typeface="Verdana" panose="020B0604030504040204" pitchFamily="34" charset="0"/>
                <a:ea typeface="Verdana" panose="020B0604030504040204" pitchFamily="34" charset="0"/>
                <a:cs typeface="Arial MT"/>
              </a:rPr>
              <a:t> </a:t>
            </a:r>
            <a:r>
              <a:rPr lang="es-CO" sz="1600" noProof="0" dirty="0">
                <a:effectLst/>
                <a:latin typeface="Verdana" panose="020B0604030504040204" pitchFamily="34" charset="0"/>
                <a:ea typeface="Verdana" panose="020B0604030504040204" pitchFamily="34" charset="0"/>
                <a:cs typeface="Arial MT"/>
              </a:rPr>
              <a:t>el</a:t>
            </a:r>
            <a:r>
              <a:rPr lang="es-CO" sz="1600" spc="-20" noProof="0" dirty="0">
                <a:effectLst/>
                <a:latin typeface="Verdana" panose="020B0604030504040204" pitchFamily="34" charset="0"/>
                <a:ea typeface="Verdana" panose="020B0604030504040204" pitchFamily="34" charset="0"/>
                <a:cs typeface="Arial MT"/>
              </a:rPr>
              <a:t> </a:t>
            </a:r>
            <a:r>
              <a:rPr lang="es-CO" sz="1600" noProof="0" dirty="0">
                <a:effectLst/>
                <a:latin typeface="Verdana" panose="020B0604030504040204" pitchFamily="34" charset="0"/>
                <a:ea typeface="Verdana" panose="020B0604030504040204" pitchFamily="34" charset="0"/>
                <a:cs typeface="Arial MT"/>
              </a:rPr>
              <a:t>Plan de</a:t>
            </a:r>
            <a:r>
              <a:rPr lang="es-CO" sz="1600" spc="-70" noProof="0" dirty="0">
                <a:effectLst/>
                <a:latin typeface="Verdana" panose="020B0604030504040204" pitchFamily="34" charset="0"/>
                <a:ea typeface="Verdana" panose="020B0604030504040204" pitchFamily="34" charset="0"/>
                <a:cs typeface="Arial MT"/>
              </a:rPr>
              <a:t> </a:t>
            </a:r>
            <a:r>
              <a:rPr lang="es-CO" sz="1600" noProof="0" dirty="0">
                <a:effectLst/>
                <a:latin typeface="Verdana" panose="020B0604030504040204" pitchFamily="34" charset="0"/>
                <a:ea typeface="Verdana" panose="020B0604030504040204" pitchFamily="34" charset="0"/>
                <a:cs typeface="Arial MT"/>
              </a:rPr>
              <a:t>Acción</a:t>
            </a:r>
            <a:r>
              <a:rPr lang="es-CO" sz="1600" spc="-70" noProof="0" dirty="0">
                <a:effectLst/>
                <a:latin typeface="Verdana" panose="020B0604030504040204" pitchFamily="34" charset="0"/>
                <a:ea typeface="Verdana" panose="020B0604030504040204" pitchFamily="34" charset="0"/>
                <a:cs typeface="Arial MT"/>
              </a:rPr>
              <a:t> </a:t>
            </a:r>
            <a:r>
              <a:rPr lang="es-CO" sz="1600" noProof="0" dirty="0">
                <a:effectLst/>
                <a:latin typeface="Verdana" panose="020B0604030504040204" pitchFamily="34" charset="0"/>
                <a:ea typeface="Verdana" panose="020B0604030504040204" pitchFamily="34" charset="0"/>
                <a:cs typeface="Arial MT"/>
              </a:rPr>
              <a:t>Anual</a:t>
            </a:r>
            <a:r>
              <a:rPr lang="es-CO" sz="1600" spc="-10" noProof="0" dirty="0">
                <a:effectLst/>
                <a:latin typeface="Verdana" panose="020B0604030504040204" pitchFamily="34" charset="0"/>
                <a:ea typeface="Verdana" panose="020B0604030504040204" pitchFamily="34" charset="0"/>
                <a:cs typeface="Arial MT"/>
              </a:rPr>
              <a:t> </a:t>
            </a:r>
            <a:r>
              <a:rPr lang="es-CO" sz="1600" noProof="0" dirty="0">
                <a:effectLst/>
                <a:latin typeface="Verdana" panose="020B0604030504040204" pitchFamily="34" charset="0"/>
                <a:ea typeface="Verdana" panose="020B0604030504040204" pitchFamily="34" charset="0"/>
                <a:cs typeface="Arial MT"/>
              </a:rPr>
              <a:t>(PAA). Estos</a:t>
            </a:r>
            <a:r>
              <a:rPr lang="es-CO" sz="1600" spc="-5" noProof="0" dirty="0">
                <a:effectLst/>
                <a:latin typeface="Verdana" panose="020B0604030504040204" pitchFamily="34" charset="0"/>
                <a:ea typeface="Verdana" panose="020B0604030504040204" pitchFamily="34" charset="0"/>
                <a:cs typeface="Arial MT"/>
              </a:rPr>
              <a:t> </a:t>
            </a:r>
            <a:r>
              <a:rPr lang="es-CO" sz="1600" noProof="0" dirty="0">
                <a:effectLst/>
                <a:latin typeface="Verdana" panose="020B0604030504040204" pitchFamily="34" charset="0"/>
                <a:ea typeface="Verdana" panose="020B0604030504040204" pitchFamily="34" charset="0"/>
                <a:cs typeface="Arial MT"/>
              </a:rPr>
              <a:t>instrumentos</a:t>
            </a:r>
            <a:r>
              <a:rPr lang="es-CO" sz="1600" spc="-5" noProof="0" dirty="0">
                <a:effectLst/>
                <a:latin typeface="Verdana" panose="020B0604030504040204" pitchFamily="34" charset="0"/>
                <a:ea typeface="Verdana" panose="020B0604030504040204" pitchFamily="34" charset="0"/>
                <a:cs typeface="Arial MT"/>
              </a:rPr>
              <a:t> </a:t>
            </a:r>
            <a:r>
              <a:rPr lang="es-CO" sz="1600" noProof="0" dirty="0">
                <a:effectLst/>
                <a:latin typeface="Verdana" panose="020B0604030504040204" pitchFamily="34" charset="0"/>
                <a:ea typeface="Verdana" panose="020B0604030504040204" pitchFamily="34" charset="0"/>
                <a:cs typeface="Arial MT"/>
              </a:rPr>
              <a:t>constituyen el marco rector que integra y articula los lineamientos de políticas públicas, estrategias gubernamentales y normativas sectoriales, garantizando su alineación con los objetivos del Plan Nacional de Desarrollo (PND).</a:t>
            </a:r>
          </a:p>
        </p:txBody>
      </p:sp>
    </p:spTree>
    <p:extLst>
      <p:ext uri="{BB962C8B-B14F-4D97-AF65-F5344CB8AC3E}">
        <p14:creationId xmlns:p14="http://schemas.microsoft.com/office/powerpoint/2010/main" val="114635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87844-BDD2-BCD6-F8B6-4B84734894AF}"/>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654DB097-D2BD-1BC4-0727-9057A3E027E5}"/>
              </a:ext>
              <a:ext uri="{C183D7F6-B498-43B3-948B-1728B52AA6E4}">
                <adec:decorative xmlns:adec="http://schemas.microsoft.com/office/drawing/2017/decorative" val="1"/>
              </a:ext>
            </a:extLst>
          </p:cNvPr>
          <p:cNvGrpSpPr/>
          <p:nvPr/>
        </p:nvGrpSpPr>
        <p:grpSpPr>
          <a:xfrm>
            <a:off x="5765182" y="1367254"/>
            <a:ext cx="5710625" cy="620237"/>
            <a:chOff x="0" y="-114300"/>
            <a:chExt cx="9107960" cy="1240475"/>
          </a:xfrm>
        </p:grpSpPr>
        <p:sp>
          <p:nvSpPr>
            <p:cNvPr id="27" name="TextBox 27">
              <a:extLst>
                <a:ext uri="{FF2B5EF4-FFF2-40B4-BE49-F238E27FC236}">
                  <a16:creationId xmlns:a16="http://schemas.microsoft.com/office/drawing/2014/main" id="{A82F5FD4-9B83-948F-2832-9B2CDEC08A80}"/>
                </a:ext>
              </a:extLst>
            </p:cNvPr>
            <p:cNvSpPr txBox="1"/>
            <p:nvPr/>
          </p:nvSpPr>
          <p:spPr>
            <a:xfrm>
              <a:off x="0" y="735299"/>
              <a:ext cx="8311631" cy="390876"/>
            </a:xfrm>
            <a:prstGeom prst="rect">
              <a:avLst/>
            </a:prstGeom>
          </p:spPr>
          <p:txBody>
            <a:bodyPr lIns="0" tIns="0" rIns="0" bIns="0" rtlCol="0" anchor="t">
              <a:spAutoFit/>
            </a:bodyPr>
            <a:lstStyle/>
            <a:p>
              <a:pPr algn="l" defTabSz="609630" rtl="0">
                <a:lnSpc>
                  <a:spcPts val="1691"/>
                </a:lnSpc>
              </a:pPr>
              <a:r>
                <a:rPr lang="es-CO" sz="1200" kern="1200" spc="48" noProof="0" dirty="0">
                  <a:solidFill>
                    <a:srgbClr val="191919"/>
                  </a:solidFill>
                  <a:latin typeface="Verdana" panose="020B0604030504040204" pitchFamily="34" charset="0"/>
                  <a:ea typeface="Verdana" panose="020B0604030504040204" pitchFamily="34" charset="0"/>
                  <a:cs typeface="+mn-cs"/>
                </a:rPr>
                <a:t>Seguridad humana y justicia social (1 ch y 2c)</a:t>
              </a:r>
            </a:p>
          </p:txBody>
        </p:sp>
        <p:sp>
          <p:nvSpPr>
            <p:cNvPr id="28" name="TextBox 28">
              <a:extLst>
                <a:ext uri="{FF2B5EF4-FFF2-40B4-BE49-F238E27FC236}">
                  <a16:creationId xmlns:a16="http://schemas.microsoft.com/office/drawing/2014/main" id="{0FB6C980-7918-5F2C-BCCF-C227D998CEDB}"/>
                </a:ext>
              </a:extLst>
            </p:cNvPr>
            <p:cNvSpPr txBox="1"/>
            <p:nvPr/>
          </p:nvSpPr>
          <p:spPr>
            <a:xfrm>
              <a:off x="0" y="-114300"/>
              <a:ext cx="9107960" cy="602472"/>
            </a:xfrm>
            <a:prstGeom prst="rect">
              <a:avLst/>
            </a:prstGeom>
          </p:spPr>
          <p:txBody>
            <a:bodyPr wrap="square" lIns="0" tIns="0" rIns="0" bIns="0" rtlCol="0" anchor="t">
              <a:spAutoFit/>
            </a:bodyPr>
            <a:lstStyle/>
            <a:p>
              <a:pPr algn="l" defTabSz="609630" rtl="0">
                <a:lnSpc>
                  <a:spcPts val="2808"/>
                </a:lnSpc>
              </a:pPr>
              <a:r>
                <a:rPr lang="es-CO" sz="1200" b="1" kern="1200" spc="156" noProof="0" dirty="0">
                  <a:solidFill>
                    <a:srgbClr val="32B4A8"/>
                  </a:solidFill>
                  <a:latin typeface="Verdana" panose="020B0604030504040204" pitchFamily="34" charset="0"/>
                  <a:ea typeface="Verdana" panose="020B0604030504040204" pitchFamily="34" charset="0"/>
                  <a:cs typeface="+mn-cs"/>
                </a:rPr>
                <a:t>Eje transformacional </a:t>
              </a:r>
              <a:r>
                <a:rPr lang="es-CO" sz="1200" kern="1200" spc="156" noProof="0" dirty="0">
                  <a:solidFill>
                    <a:srgbClr val="32B4A8"/>
                  </a:solidFill>
                  <a:latin typeface="Verdana" panose="020B0604030504040204" pitchFamily="34" charset="0"/>
                  <a:ea typeface="Verdana" panose="020B0604030504040204" pitchFamily="34" charset="0"/>
                  <a:cs typeface="+mn-cs"/>
                </a:rPr>
                <a:t>(1de5): </a:t>
              </a:r>
            </a:p>
          </p:txBody>
        </p:sp>
      </p:grpSp>
      <p:grpSp>
        <p:nvGrpSpPr>
          <p:cNvPr id="32" name="Group 32">
            <a:extLst>
              <a:ext uri="{FF2B5EF4-FFF2-40B4-BE49-F238E27FC236}">
                <a16:creationId xmlns:a16="http://schemas.microsoft.com/office/drawing/2014/main" id="{10AD5B7A-1E4F-79D3-D7C7-56E418D1E629}"/>
              </a:ext>
              <a:ext uri="{C183D7F6-B498-43B3-948B-1728B52AA6E4}">
                <adec:decorative xmlns:adec="http://schemas.microsoft.com/office/drawing/2017/decorative" val="1"/>
              </a:ext>
            </a:extLst>
          </p:cNvPr>
          <p:cNvGrpSpPr/>
          <p:nvPr/>
        </p:nvGrpSpPr>
        <p:grpSpPr>
          <a:xfrm>
            <a:off x="3796083" y="3375239"/>
            <a:ext cx="8254009" cy="913626"/>
            <a:chOff x="0" y="-114300"/>
            <a:chExt cx="9427180" cy="1827254"/>
          </a:xfrm>
        </p:grpSpPr>
        <p:sp>
          <p:nvSpPr>
            <p:cNvPr id="33" name="TextBox 33">
              <a:extLst>
                <a:ext uri="{FF2B5EF4-FFF2-40B4-BE49-F238E27FC236}">
                  <a16:creationId xmlns:a16="http://schemas.microsoft.com/office/drawing/2014/main" id="{4420F7AB-F589-5B36-752E-70C90B8C9C0A}"/>
                </a:ext>
              </a:extLst>
            </p:cNvPr>
            <p:cNvSpPr txBox="1"/>
            <p:nvPr/>
          </p:nvSpPr>
          <p:spPr>
            <a:xfrm>
              <a:off x="0" y="661639"/>
              <a:ext cx="9427180" cy="1051315"/>
            </a:xfrm>
            <a:prstGeom prst="rect">
              <a:avLst/>
            </a:prstGeom>
          </p:spPr>
          <p:txBody>
            <a:bodyPr lIns="0" tIns="0" rIns="0" bIns="0" rtlCol="0" anchor="t">
              <a:spAutoFit/>
            </a:bodyPr>
            <a:lstStyle/>
            <a:p>
              <a:pPr algn="l" defTabSz="609630" rtl="0">
                <a:lnSpc>
                  <a:spcPts val="2217"/>
                </a:lnSpc>
              </a:pPr>
              <a:r>
                <a:rPr lang="es-CO" sz="1200" kern="1200" spc="63" noProof="0" dirty="0">
                  <a:solidFill>
                    <a:srgbClr val="191919"/>
                  </a:solidFill>
                  <a:latin typeface="Verdana" panose="020B0604030504040204" pitchFamily="34" charset="0"/>
                  <a:ea typeface="Verdana" panose="020B0604030504040204" pitchFamily="34" charset="0"/>
                  <a:cs typeface="+mn-cs"/>
                </a:rPr>
                <a:t>Hacia un sistema de salud garantista, universal, basado en un modelo de salud preventivo y predictivo.</a:t>
              </a:r>
            </a:p>
          </p:txBody>
        </p:sp>
        <p:sp>
          <p:nvSpPr>
            <p:cNvPr id="34" name="TextBox 34">
              <a:extLst>
                <a:ext uri="{FF2B5EF4-FFF2-40B4-BE49-F238E27FC236}">
                  <a16:creationId xmlns:a16="http://schemas.microsoft.com/office/drawing/2014/main" id="{8CBCAE41-53D0-51A8-580A-7308164ED4CB}"/>
                </a:ext>
              </a:extLst>
            </p:cNvPr>
            <p:cNvSpPr txBox="1"/>
            <p:nvPr/>
          </p:nvSpPr>
          <p:spPr>
            <a:xfrm>
              <a:off x="0" y="-114300"/>
              <a:ext cx="9427180" cy="602473"/>
            </a:xfrm>
            <a:prstGeom prst="rect">
              <a:avLst/>
            </a:prstGeom>
          </p:spPr>
          <p:txBody>
            <a:bodyPr wrap="square" lIns="0" tIns="0" rIns="0" bIns="0" rtlCol="0" anchor="t">
              <a:spAutoFit/>
            </a:bodyPr>
            <a:lstStyle/>
            <a:p>
              <a:pPr algn="l" defTabSz="609630" rtl="0">
                <a:lnSpc>
                  <a:spcPts val="2808"/>
                </a:lnSpc>
              </a:pPr>
              <a:r>
                <a:rPr lang="es-CO" sz="1200" b="1" kern="1200" spc="156" noProof="0" dirty="0">
                  <a:solidFill>
                    <a:srgbClr val="32B4A8"/>
                  </a:solidFill>
                  <a:latin typeface="Verdana" panose="020B0604030504040204" pitchFamily="34" charset="0"/>
                  <a:ea typeface="Verdana" panose="020B0604030504040204" pitchFamily="34" charset="0"/>
                  <a:cs typeface="+mn-cs"/>
                </a:rPr>
                <a:t>Componente </a:t>
              </a:r>
              <a:r>
                <a:rPr lang="es-CO" sz="1200" kern="1200" spc="156" noProof="0" dirty="0">
                  <a:solidFill>
                    <a:srgbClr val="32B4A8"/>
                  </a:solidFill>
                  <a:latin typeface="Verdana" panose="020B0604030504040204" pitchFamily="34" charset="0"/>
                  <a:ea typeface="Verdana" panose="020B0604030504040204" pitchFamily="34" charset="0"/>
                  <a:cs typeface="+mn-cs"/>
                </a:rPr>
                <a:t>(1 de 4): </a:t>
              </a:r>
            </a:p>
          </p:txBody>
        </p:sp>
      </p:grpSp>
      <p:sp>
        <p:nvSpPr>
          <p:cNvPr id="42" name="TextBox 42">
            <a:extLst>
              <a:ext uri="{FF2B5EF4-FFF2-40B4-BE49-F238E27FC236}">
                <a16:creationId xmlns:a16="http://schemas.microsoft.com/office/drawing/2014/main" id="{821D564D-E0FB-63F2-6122-2AB61FA46A9E}"/>
              </a:ext>
            </a:extLst>
          </p:cNvPr>
          <p:cNvSpPr txBox="1"/>
          <p:nvPr/>
        </p:nvSpPr>
        <p:spPr>
          <a:xfrm>
            <a:off x="395848" y="1584870"/>
            <a:ext cx="1894274" cy="1969770"/>
          </a:xfrm>
          <a:prstGeom prst="rect">
            <a:avLst/>
          </a:prstGeom>
        </p:spPr>
        <p:txBody>
          <a:bodyPr wrap="square" lIns="0" tIns="0" rIns="0" bIns="0" rtlCol="0" anchor="t">
            <a:spAutoFit/>
          </a:bodyPr>
          <a:lstStyle/>
          <a:p>
            <a:pPr algn="l" defTabSz="609630" rtl="0"/>
            <a:r>
              <a:rPr lang="es-CO" sz="1600" b="1" kern="1200" spc="71" noProof="0" dirty="0">
                <a:solidFill>
                  <a:srgbClr val="32B4A8"/>
                </a:solidFill>
                <a:latin typeface="Verdana" panose="020B0604030504040204" pitchFamily="34" charset="0"/>
                <a:ea typeface="Verdana" panose="020B0604030504040204" pitchFamily="34" charset="0"/>
                <a:cs typeface="+mn-cs"/>
              </a:rPr>
              <a:t>La Superintendencia Nacional de Salud  - SNS tiene acciones a cargo que se alinean con el PES: </a:t>
            </a:r>
          </a:p>
        </p:txBody>
      </p:sp>
      <p:sp>
        <p:nvSpPr>
          <p:cNvPr id="49" name="CuadroTexto 48">
            <a:extLst>
              <a:ext uri="{FF2B5EF4-FFF2-40B4-BE49-F238E27FC236}">
                <a16:creationId xmlns:a16="http://schemas.microsoft.com/office/drawing/2014/main" id="{97E7EFC8-ED5E-2BF1-0CF5-CCE55688BCEF}"/>
              </a:ext>
            </a:extLst>
          </p:cNvPr>
          <p:cNvSpPr txBox="1"/>
          <p:nvPr/>
        </p:nvSpPr>
        <p:spPr>
          <a:xfrm>
            <a:off x="1375607" y="365097"/>
            <a:ext cx="6721502" cy="523220"/>
          </a:xfrm>
          <a:prstGeom prst="rect">
            <a:avLst/>
          </a:prstGeom>
          <a:noFill/>
        </p:spPr>
        <p:txBody>
          <a:bodyPr wrap="square" rtlCol="0">
            <a:spAutoFit/>
          </a:bodyPr>
          <a:lstStyle/>
          <a:p>
            <a:pPr algn="l"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Despliegue del Plan Sectorial</a:t>
            </a:r>
          </a:p>
        </p:txBody>
      </p:sp>
      <p:grpSp>
        <p:nvGrpSpPr>
          <p:cNvPr id="50" name="Group 26">
            <a:extLst>
              <a:ext uri="{FF2B5EF4-FFF2-40B4-BE49-F238E27FC236}">
                <a16:creationId xmlns:a16="http://schemas.microsoft.com/office/drawing/2014/main" id="{9ACE6B81-D8E3-4A73-64B3-D9A5BD6CD0B7}"/>
              </a:ext>
              <a:ext uri="{C183D7F6-B498-43B3-948B-1728B52AA6E4}">
                <adec:decorative xmlns:adec="http://schemas.microsoft.com/office/drawing/2017/decorative" val="1"/>
              </a:ext>
            </a:extLst>
          </p:cNvPr>
          <p:cNvGrpSpPr/>
          <p:nvPr/>
        </p:nvGrpSpPr>
        <p:grpSpPr>
          <a:xfrm>
            <a:off x="4804739" y="2193349"/>
            <a:ext cx="7047766" cy="838247"/>
            <a:chOff x="0" y="-114300"/>
            <a:chExt cx="8311632" cy="1676494"/>
          </a:xfrm>
        </p:grpSpPr>
        <p:sp>
          <p:nvSpPr>
            <p:cNvPr id="51" name="TextBox 27">
              <a:extLst>
                <a:ext uri="{FF2B5EF4-FFF2-40B4-BE49-F238E27FC236}">
                  <a16:creationId xmlns:a16="http://schemas.microsoft.com/office/drawing/2014/main" id="{6FA62CD5-0F8A-63F8-C5BD-BD5A788C6CBA}"/>
                </a:ext>
              </a:extLst>
            </p:cNvPr>
            <p:cNvSpPr txBox="1"/>
            <p:nvPr/>
          </p:nvSpPr>
          <p:spPr>
            <a:xfrm>
              <a:off x="0" y="735300"/>
              <a:ext cx="8311632" cy="826894"/>
            </a:xfrm>
            <a:prstGeom prst="rect">
              <a:avLst/>
            </a:prstGeom>
          </p:spPr>
          <p:txBody>
            <a:bodyPr lIns="0" tIns="0" rIns="0" bIns="0" rtlCol="0" anchor="t">
              <a:spAutoFit/>
            </a:bodyPr>
            <a:lstStyle/>
            <a:p>
              <a:pPr algn="l" defTabSz="609630" rtl="0">
                <a:lnSpc>
                  <a:spcPts val="1691"/>
                </a:lnSpc>
              </a:pPr>
              <a:r>
                <a:rPr lang="es-CO" sz="1200" kern="1200" spc="48" noProof="0" dirty="0">
                  <a:solidFill>
                    <a:srgbClr val="191919"/>
                  </a:solidFill>
                  <a:latin typeface="Verdana" panose="020B0604030504040204" pitchFamily="34" charset="0"/>
                  <a:ea typeface="Verdana" panose="020B0604030504040204" pitchFamily="34" charset="0"/>
                  <a:cs typeface="+mn-cs"/>
                </a:rPr>
                <a:t>Superación de privaciones como fundamento de la dignidad humana y condiciones básicas para el bienestar. </a:t>
              </a:r>
            </a:p>
          </p:txBody>
        </p:sp>
        <p:sp>
          <p:nvSpPr>
            <p:cNvPr id="52" name="TextBox 28">
              <a:extLst>
                <a:ext uri="{FF2B5EF4-FFF2-40B4-BE49-F238E27FC236}">
                  <a16:creationId xmlns:a16="http://schemas.microsoft.com/office/drawing/2014/main" id="{D7015F98-3086-D6C3-D575-72C2F403CB78}"/>
                </a:ext>
              </a:extLst>
            </p:cNvPr>
            <p:cNvSpPr txBox="1"/>
            <p:nvPr/>
          </p:nvSpPr>
          <p:spPr>
            <a:xfrm>
              <a:off x="0" y="-114300"/>
              <a:ext cx="8311632" cy="602472"/>
            </a:xfrm>
            <a:prstGeom prst="rect">
              <a:avLst/>
            </a:prstGeom>
          </p:spPr>
          <p:txBody>
            <a:bodyPr lIns="0" tIns="0" rIns="0" bIns="0" rtlCol="0" anchor="t">
              <a:spAutoFit/>
            </a:bodyPr>
            <a:lstStyle/>
            <a:p>
              <a:pPr algn="l" defTabSz="609630" rtl="0">
                <a:lnSpc>
                  <a:spcPts val="2808"/>
                </a:lnSpc>
              </a:pPr>
              <a:r>
                <a:rPr lang="es-CO" sz="1200" b="1" kern="1200" spc="156" noProof="0" dirty="0">
                  <a:solidFill>
                    <a:srgbClr val="32B4A8"/>
                  </a:solidFill>
                  <a:latin typeface="Verdana" panose="020B0604030504040204" pitchFamily="34" charset="0"/>
                  <a:ea typeface="Verdana" panose="020B0604030504040204" pitchFamily="34" charset="0"/>
                  <a:cs typeface="+mn-cs"/>
                </a:rPr>
                <a:t>Catalizador </a:t>
              </a:r>
              <a:r>
                <a:rPr lang="es-CO" sz="1200" kern="1200" spc="156" noProof="0" dirty="0">
                  <a:solidFill>
                    <a:srgbClr val="32B4A8"/>
                  </a:solidFill>
                  <a:latin typeface="Verdana" panose="020B0604030504040204" pitchFamily="34" charset="0"/>
                  <a:ea typeface="Verdana" panose="020B0604030504040204" pitchFamily="34" charset="0"/>
                  <a:cs typeface="+mn-cs"/>
                </a:rPr>
                <a:t>(1 de 2): </a:t>
              </a:r>
            </a:p>
          </p:txBody>
        </p:sp>
      </p:grpSp>
      <p:grpSp>
        <p:nvGrpSpPr>
          <p:cNvPr id="53" name="Group 32">
            <a:extLst>
              <a:ext uri="{FF2B5EF4-FFF2-40B4-BE49-F238E27FC236}">
                <a16:creationId xmlns:a16="http://schemas.microsoft.com/office/drawing/2014/main" id="{6BFCB5AD-AE25-BF24-3FC0-47176E5FAD05}"/>
              </a:ext>
              <a:ext uri="{C183D7F6-B498-43B3-948B-1728B52AA6E4}">
                <adec:decorative xmlns:adec="http://schemas.microsoft.com/office/drawing/2017/decorative" val="1"/>
              </a:ext>
            </a:extLst>
          </p:cNvPr>
          <p:cNvGrpSpPr/>
          <p:nvPr/>
        </p:nvGrpSpPr>
        <p:grpSpPr>
          <a:xfrm>
            <a:off x="2381750" y="4429303"/>
            <a:ext cx="9718910" cy="2492520"/>
            <a:chOff x="-2" y="-114300"/>
            <a:chExt cx="16253823" cy="5777061"/>
          </a:xfrm>
        </p:grpSpPr>
        <p:sp>
          <p:nvSpPr>
            <p:cNvPr id="54" name="TextBox 33">
              <a:extLst>
                <a:ext uri="{FF2B5EF4-FFF2-40B4-BE49-F238E27FC236}">
                  <a16:creationId xmlns:a16="http://schemas.microsoft.com/office/drawing/2014/main" id="{C1846363-B89D-7F0B-E598-2A840D7929C9}"/>
                </a:ext>
              </a:extLst>
            </p:cNvPr>
            <p:cNvSpPr txBox="1"/>
            <p:nvPr/>
          </p:nvSpPr>
          <p:spPr>
            <a:xfrm>
              <a:off x="0" y="661641"/>
              <a:ext cx="16253821" cy="5001120"/>
            </a:xfrm>
            <a:prstGeom prst="rect">
              <a:avLst/>
            </a:prstGeom>
          </p:spPr>
          <p:txBody>
            <a:bodyPr wrap="square" lIns="0" tIns="0" rIns="0" bIns="0" rtlCol="0" anchor="t">
              <a:spAutoFit/>
            </a:bodyPr>
            <a:lstStyle/>
            <a:p>
              <a:pPr algn="l" defTabSz="609630" rtl="0">
                <a:lnSpc>
                  <a:spcPts val="2217"/>
                </a:lnSpc>
              </a:pPr>
              <a:r>
                <a:rPr lang="es-CO" sz="1200" kern="1200" spc="63" noProof="0" dirty="0">
                  <a:solidFill>
                    <a:srgbClr val="191919"/>
                  </a:solidFill>
                  <a:latin typeface="Verdana" panose="020B0604030504040204" pitchFamily="34" charset="0"/>
                  <a:ea typeface="Verdana" panose="020B0604030504040204" pitchFamily="34" charset="0"/>
                  <a:cs typeface="+mn-cs"/>
                </a:rPr>
                <a:t>1.Estructurar, regular e implementar la prestación de servicios de salud y el sistema integral de calidad en </a:t>
              </a:r>
              <a:r>
                <a:rPr lang="es-CO" sz="1200" kern="1200" spc="63" noProof="0" dirty="0" err="1">
                  <a:solidFill>
                    <a:srgbClr val="191919"/>
                  </a:solidFill>
                  <a:latin typeface="Verdana" panose="020B0604030504040204" pitchFamily="34" charset="0"/>
                  <a:ea typeface="Verdana" panose="020B0604030504040204" pitchFamily="34" charset="0"/>
                  <a:cs typeface="+mn-cs"/>
                </a:rPr>
                <a:t>salud.Sostenibilidad</a:t>
              </a:r>
              <a:r>
                <a:rPr lang="es-CO" sz="1200" kern="1200" spc="63" noProof="0" dirty="0">
                  <a:solidFill>
                    <a:srgbClr val="191919"/>
                  </a:solidFill>
                  <a:latin typeface="Verdana" panose="020B0604030504040204" pitchFamily="34" charset="0"/>
                  <a:ea typeface="Verdana" panose="020B0604030504040204" pitchFamily="34" charset="0"/>
                  <a:cs typeface="+mn-cs"/>
                </a:rPr>
                <a:t> de los recursos en salud.</a:t>
              </a:r>
            </a:p>
            <a:p>
              <a:pPr algn="l" defTabSz="609630" rtl="0">
                <a:lnSpc>
                  <a:spcPts val="2217"/>
                </a:lnSpc>
              </a:pPr>
              <a:r>
                <a:rPr lang="es-CO" sz="1200" kern="1200" spc="63" noProof="0" dirty="0">
                  <a:solidFill>
                    <a:srgbClr val="191919"/>
                  </a:solidFill>
                  <a:latin typeface="Verdana" panose="020B0604030504040204" pitchFamily="34" charset="0"/>
                  <a:ea typeface="Verdana" panose="020B0604030504040204" pitchFamily="34" charset="0"/>
                  <a:cs typeface="+mn-cs"/>
                </a:rPr>
                <a:t>2. Garantizar acceso oportuno a los medicamentos y tecnología a todos los habitantes del territorio nacional.</a:t>
              </a:r>
            </a:p>
            <a:p>
              <a:pPr algn="l" defTabSz="609630" rtl="0">
                <a:lnSpc>
                  <a:spcPts val="2217"/>
                </a:lnSpc>
              </a:pPr>
              <a:r>
                <a:rPr lang="es-CO" sz="1200" kern="1200" spc="63" noProof="0" dirty="0">
                  <a:solidFill>
                    <a:srgbClr val="191919"/>
                  </a:solidFill>
                  <a:latin typeface="Verdana" panose="020B0604030504040204" pitchFamily="34" charset="0"/>
                  <a:ea typeface="Verdana" panose="020B0604030504040204" pitchFamily="34" charset="0"/>
                  <a:cs typeface="+mn-cs"/>
                </a:rPr>
                <a:t>3. Construir un Sistema Único Nacional de Información en Salud.</a:t>
              </a:r>
            </a:p>
            <a:p>
              <a:pPr algn="l" defTabSz="609630" rtl="0">
                <a:lnSpc>
                  <a:spcPts val="2217"/>
                </a:lnSpc>
              </a:pPr>
              <a:r>
                <a:rPr lang="es-CO" sz="1200" kern="1200" spc="63" noProof="0" dirty="0">
                  <a:solidFill>
                    <a:srgbClr val="191919"/>
                  </a:solidFill>
                  <a:latin typeface="Verdana" panose="020B0604030504040204" pitchFamily="34" charset="0"/>
                  <a:ea typeface="Verdana" panose="020B0604030504040204" pitchFamily="34" charset="0"/>
                  <a:cs typeface="+mn-cs"/>
                </a:rPr>
                <a:t>4. Fortalecer las capacidades institucionales y financieras del sector salud.</a:t>
              </a:r>
            </a:p>
            <a:p>
              <a:pPr algn="l" defTabSz="609630" rtl="0">
                <a:lnSpc>
                  <a:spcPts val="2217"/>
                </a:lnSpc>
              </a:pPr>
              <a:r>
                <a:rPr lang="es-CO" sz="1200" kern="1200" spc="63" noProof="0" dirty="0">
                  <a:solidFill>
                    <a:srgbClr val="191919"/>
                  </a:solidFill>
                  <a:latin typeface="Verdana" panose="020B0604030504040204" pitchFamily="34" charset="0"/>
                  <a:ea typeface="Verdana" panose="020B0604030504040204" pitchFamily="34" charset="0"/>
                  <a:cs typeface="+mn-cs"/>
                </a:rPr>
                <a:t>5. Recuperar y fortalecer la red pública hospitalaria.</a:t>
              </a:r>
            </a:p>
            <a:p>
              <a:pPr algn="l" defTabSz="609630" rtl="0">
                <a:lnSpc>
                  <a:spcPts val="2217"/>
                </a:lnSpc>
              </a:pPr>
              <a:r>
                <a:rPr lang="es-CO" sz="1200" kern="1200" spc="63" noProof="0" dirty="0">
                  <a:solidFill>
                    <a:srgbClr val="191919"/>
                  </a:solidFill>
                  <a:latin typeface="Verdana" panose="020B0604030504040204" pitchFamily="34" charset="0"/>
                  <a:ea typeface="Verdana" panose="020B0604030504040204" pitchFamily="34" charset="0"/>
                  <a:cs typeface="+mn-cs"/>
                </a:rPr>
                <a:t>6. Fortalecer la sostenibilidad financiera del sistema salud en el pago, giro directo y la restitución de los recursos.</a:t>
              </a:r>
            </a:p>
          </p:txBody>
        </p:sp>
        <p:sp>
          <p:nvSpPr>
            <p:cNvPr id="55" name="TextBox 34">
              <a:extLst>
                <a:ext uri="{FF2B5EF4-FFF2-40B4-BE49-F238E27FC236}">
                  <a16:creationId xmlns:a16="http://schemas.microsoft.com/office/drawing/2014/main" id="{B2DBA6A2-80DA-A7BA-D94A-9B5F0EB35512}"/>
                </a:ext>
              </a:extLst>
            </p:cNvPr>
            <p:cNvSpPr txBox="1"/>
            <p:nvPr/>
          </p:nvSpPr>
          <p:spPr>
            <a:xfrm>
              <a:off x="-2" y="-114300"/>
              <a:ext cx="16253823" cy="613119"/>
            </a:xfrm>
            <a:prstGeom prst="rect">
              <a:avLst/>
            </a:prstGeom>
          </p:spPr>
          <p:txBody>
            <a:bodyPr wrap="square" lIns="0" tIns="0" rIns="0" bIns="0" rtlCol="0" anchor="t">
              <a:spAutoFit/>
            </a:bodyPr>
            <a:lstStyle/>
            <a:p>
              <a:pPr algn="l" defTabSz="609630" rtl="0">
                <a:lnSpc>
                  <a:spcPts val="2808"/>
                </a:lnSpc>
              </a:pPr>
              <a:r>
                <a:rPr lang="es-CO" sz="1200" b="1" kern="1200" spc="156" noProof="0" dirty="0">
                  <a:solidFill>
                    <a:srgbClr val="32B4A8"/>
                  </a:solidFill>
                  <a:latin typeface="Verdana" panose="020B0604030504040204" pitchFamily="34" charset="0"/>
                  <a:ea typeface="Verdana" panose="020B0604030504040204" pitchFamily="34" charset="0"/>
                  <a:cs typeface="+mn-cs"/>
                </a:rPr>
                <a:t>Objetivos Estratégicos Sectoriales </a:t>
              </a:r>
              <a:r>
                <a:rPr lang="es-CO" sz="1200" kern="1200" spc="156" noProof="0" dirty="0">
                  <a:solidFill>
                    <a:srgbClr val="32B4A8"/>
                  </a:solidFill>
                  <a:latin typeface="Verdana" panose="020B0604030504040204" pitchFamily="34" charset="0"/>
                  <a:ea typeface="Verdana" panose="020B0604030504040204" pitchFamily="34" charset="0"/>
                  <a:cs typeface="+mn-cs"/>
                </a:rPr>
                <a:t>(6): </a:t>
              </a:r>
            </a:p>
          </p:txBody>
        </p:sp>
      </p:grpSp>
      <p:grpSp>
        <p:nvGrpSpPr>
          <p:cNvPr id="2" name="Grupo 1">
            <a:extLst>
              <a:ext uri="{FF2B5EF4-FFF2-40B4-BE49-F238E27FC236}">
                <a16:creationId xmlns:a16="http://schemas.microsoft.com/office/drawing/2014/main" id="{47DC0239-F536-013B-DF5A-9F003DB456A1}"/>
              </a:ext>
              <a:ext uri="{C183D7F6-B498-43B3-948B-1728B52AA6E4}">
                <adec:decorative xmlns:adec="http://schemas.microsoft.com/office/drawing/2017/decorative" val="1"/>
              </a:ext>
            </a:extLst>
          </p:cNvPr>
          <p:cNvGrpSpPr/>
          <p:nvPr/>
        </p:nvGrpSpPr>
        <p:grpSpPr>
          <a:xfrm>
            <a:off x="685800" y="1413237"/>
            <a:ext cx="4678271" cy="4105299"/>
            <a:chOff x="2041044" y="2246370"/>
            <a:chExt cx="4678271" cy="4105299"/>
          </a:xfrm>
        </p:grpSpPr>
        <p:grpSp>
          <p:nvGrpSpPr>
            <p:cNvPr id="3" name="Grupo 2">
              <a:extLst>
                <a:ext uri="{FF2B5EF4-FFF2-40B4-BE49-F238E27FC236}">
                  <a16:creationId xmlns:a16="http://schemas.microsoft.com/office/drawing/2014/main" id="{17FCAFEC-DB57-D2D7-2121-2ABDCC365BBE}"/>
                </a:ext>
              </a:extLst>
            </p:cNvPr>
            <p:cNvGrpSpPr/>
            <p:nvPr/>
          </p:nvGrpSpPr>
          <p:grpSpPr>
            <a:xfrm>
              <a:off x="2041044" y="2246370"/>
              <a:ext cx="4678271" cy="4105299"/>
              <a:chOff x="2288859" y="1477702"/>
              <a:chExt cx="4678271" cy="4105299"/>
            </a:xfrm>
          </p:grpSpPr>
          <p:grpSp>
            <p:nvGrpSpPr>
              <p:cNvPr id="29" name="Grupo 28">
                <a:extLst>
                  <a:ext uri="{FF2B5EF4-FFF2-40B4-BE49-F238E27FC236}">
                    <a16:creationId xmlns:a16="http://schemas.microsoft.com/office/drawing/2014/main" id="{FB76CBF7-186A-C00E-DB0F-28CBBD6F0E4A}"/>
                  </a:ext>
                </a:extLst>
              </p:cNvPr>
              <p:cNvGrpSpPr/>
              <p:nvPr/>
            </p:nvGrpSpPr>
            <p:grpSpPr>
              <a:xfrm>
                <a:off x="2288859" y="1477702"/>
                <a:ext cx="4678271" cy="4105299"/>
                <a:chOff x="2288859" y="1477702"/>
                <a:chExt cx="4678271" cy="4105299"/>
              </a:xfrm>
            </p:grpSpPr>
            <p:grpSp>
              <p:nvGrpSpPr>
                <p:cNvPr id="36" name="Grupo 35">
                  <a:extLst>
                    <a:ext uri="{FF2B5EF4-FFF2-40B4-BE49-F238E27FC236}">
                      <a16:creationId xmlns:a16="http://schemas.microsoft.com/office/drawing/2014/main" id="{D8580070-5B3A-8A56-CD70-622E50DD46BF}"/>
                    </a:ext>
                  </a:extLst>
                </p:cNvPr>
                <p:cNvGrpSpPr/>
                <p:nvPr/>
              </p:nvGrpSpPr>
              <p:grpSpPr>
                <a:xfrm>
                  <a:off x="2288859" y="1477702"/>
                  <a:ext cx="4678271" cy="4105299"/>
                  <a:chOff x="2288859" y="1477702"/>
                  <a:chExt cx="4678271" cy="4105299"/>
                </a:xfrm>
              </p:grpSpPr>
              <p:sp>
                <p:nvSpPr>
                  <p:cNvPr id="41" name="AutoShape 7">
                    <a:extLst>
                      <a:ext uri="{FF2B5EF4-FFF2-40B4-BE49-F238E27FC236}">
                        <a16:creationId xmlns:a16="http://schemas.microsoft.com/office/drawing/2014/main" id="{4EB91DB1-2CA8-526D-E30E-116AFA96D077}"/>
                      </a:ext>
                      <a:ext uri="{C183D7F6-B498-43B3-948B-1728B52AA6E4}">
                        <adec:decorative xmlns:adec="http://schemas.microsoft.com/office/drawing/2017/decorative" val="1"/>
                      </a:ext>
                    </a:extLst>
                  </p:cNvPr>
                  <p:cNvSpPr/>
                  <p:nvPr/>
                </p:nvSpPr>
                <p:spPr>
                  <a:xfrm rot="-5400000">
                    <a:off x="3030088" y="4403519"/>
                    <a:ext cx="1008655" cy="394273"/>
                  </a:xfrm>
                  <a:prstGeom prst="rect">
                    <a:avLst/>
                  </a:prstGeom>
                  <a:solidFill>
                    <a:srgbClr val="3EDAD8">
                      <a:alpha val="24706"/>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43" name="AutoShape 8">
                    <a:extLst>
                      <a:ext uri="{FF2B5EF4-FFF2-40B4-BE49-F238E27FC236}">
                        <a16:creationId xmlns:a16="http://schemas.microsoft.com/office/drawing/2014/main" id="{9736854B-2634-967E-A42E-BCBCE8C08C41}"/>
                      </a:ext>
                      <a:ext uri="{C183D7F6-B498-43B3-948B-1728B52AA6E4}">
                        <adec:decorative xmlns:adec="http://schemas.microsoft.com/office/drawing/2017/decorative" val="1"/>
                      </a:ext>
                    </a:extLst>
                  </p:cNvPr>
                  <p:cNvSpPr/>
                  <p:nvPr/>
                </p:nvSpPr>
                <p:spPr>
                  <a:xfrm>
                    <a:off x="2485995" y="5027099"/>
                    <a:ext cx="1008655" cy="394273"/>
                  </a:xfrm>
                  <a:prstGeom prst="rect">
                    <a:avLst/>
                  </a:prstGeom>
                  <a:solidFill>
                    <a:srgbClr val="3EDAD8">
                      <a:alpha val="24706"/>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44" name="Freeform 9">
                    <a:extLst>
                      <a:ext uri="{FF2B5EF4-FFF2-40B4-BE49-F238E27FC236}">
                        <a16:creationId xmlns:a16="http://schemas.microsoft.com/office/drawing/2014/main" id="{70AB344D-DACC-CC84-7B41-9E7756FF555C}"/>
                      </a:ext>
                      <a:ext uri="{C183D7F6-B498-43B3-948B-1728B52AA6E4}">
                        <adec:decorative xmlns:adec="http://schemas.microsoft.com/office/drawing/2017/decorative" val="1"/>
                      </a:ext>
                    </a:extLst>
                  </p:cNvPr>
                  <p:cNvSpPr/>
                  <p:nvPr/>
                </p:nvSpPr>
                <p:spPr>
                  <a:xfrm>
                    <a:off x="2288859" y="5027099"/>
                    <a:ext cx="394273" cy="394273"/>
                  </a:xfrm>
                  <a:custGeom>
                    <a:avLst/>
                    <a:gdLst/>
                    <a:ahLst/>
                    <a:cxnLst/>
                    <a:rect l="l" t="t" r="r" b="b"/>
                    <a:pathLst>
                      <a:path w="591410" h="591410">
                        <a:moveTo>
                          <a:pt x="0" y="0"/>
                        </a:moveTo>
                        <a:lnTo>
                          <a:pt x="591409" y="0"/>
                        </a:lnTo>
                        <a:lnTo>
                          <a:pt x="591409" y="591410"/>
                        </a:lnTo>
                        <a:lnTo>
                          <a:pt x="0" y="591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56" name="Freeform 11">
                    <a:extLst>
                      <a:ext uri="{FF2B5EF4-FFF2-40B4-BE49-F238E27FC236}">
                        <a16:creationId xmlns:a16="http://schemas.microsoft.com/office/drawing/2014/main" id="{2D1FFC77-2EDB-8400-2C27-B15EFE99FE3E}"/>
                      </a:ext>
                      <a:ext uri="{C183D7F6-B498-43B3-948B-1728B52AA6E4}">
                        <adec:decorative xmlns:adec="http://schemas.microsoft.com/office/drawing/2017/decorative" val="1"/>
                      </a:ext>
                    </a:extLst>
                  </p:cNvPr>
                  <p:cNvSpPr/>
                  <p:nvPr/>
                </p:nvSpPr>
                <p:spPr>
                  <a:xfrm>
                    <a:off x="3135886" y="4865472"/>
                    <a:ext cx="717529" cy="717529"/>
                  </a:xfrm>
                  <a:custGeom>
                    <a:avLst/>
                    <a:gdLst/>
                    <a:ahLst/>
                    <a:cxnLst/>
                    <a:rect l="l" t="t" r="r" b="b"/>
                    <a:pathLst>
                      <a:path w="1076293" h="1076293">
                        <a:moveTo>
                          <a:pt x="0" y="0"/>
                        </a:moveTo>
                        <a:lnTo>
                          <a:pt x="1076292" y="0"/>
                        </a:lnTo>
                        <a:lnTo>
                          <a:pt x="1076292" y="1076292"/>
                        </a:lnTo>
                        <a:lnTo>
                          <a:pt x="0" y="10762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57" name="AutoShape 12">
                    <a:extLst>
                      <a:ext uri="{FF2B5EF4-FFF2-40B4-BE49-F238E27FC236}">
                        <a16:creationId xmlns:a16="http://schemas.microsoft.com/office/drawing/2014/main" id="{6E256C37-0096-4A32-1ABA-9BD130F888CE}"/>
                      </a:ext>
                      <a:ext uri="{C183D7F6-B498-43B3-948B-1728B52AA6E4}">
                        <adec:decorative xmlns:adec="http://schemas.microsoft.com/office/drawing/2017/decorative" val="1"/>
                      </a:ext>
                    </a:extLst>
                  </p:cNvPr>
                  <p:cNvSpPr/>
                  <p:nvPr/>
                </p:nvSpPr>
                <p:spPr>
                  <a:xfrm rot="-5400000">
                    <a:off x="4038743" y="3272913"/>
                    <a:ext cx="1008655" cy="394273"/>
                  </a:xfrm>
                  <a:prstGeom prst="rect">
                    <a:avLst/>
                  </a:prstGeom>
                  <a:solidFill>
                    <a:srgbClr val="37C9EF">
                      <a:alpha val="24706"/>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58" name="AutoShape 13">
                    <a:extLst>
                      <a:ext uri="{FF2B5EF4-FFF2-40B4-BE49-F238E27FC236}">
                        <a16:creationId xmlns:a16="http://schemas.microsoft.com/office/drawing/2014/main" id="{B21EF8F4-2D2D-33F9-7124-F6E41C2C0E75}"/>
                      </a:ext>
                      <a:ext uri="{C183D7F6-B498-43B3-948B-1728B52AA6E4}">
                        <adec:decorative xmlns:adec="http://schemas.microsoft.com/office/drawing/2017/decorative" val="1"/>
                      </a:ext>
                    </a:extLst>
                  </p:cNvPr>
                  <p:cNvSpPr/>
                  <p:nvPr/>
                </p:nvSpPr>
                <p:spPr>
                  <a:xfrm>
                    <a:off x="3534415" y="3897842"/>
                    <a:ext cx="1008655" cy="394273"/>
                  </a:xfrm>
                  <a:prstGeom prst="rect">
                    <a:avLst/>
                  </a:prstGeom>
                  <a:solidFill>
                    <a:srgbClr val="37C9EF">
                      <a:alpha val="24706"/>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59" name="Freeform 14">
                    <a:extLst>
                      <a:ext uri="{FF2B5EF4-FFF2-40B4-BE49-F238E27FC236}">
                        <a16:creationId xmlns:a16="http://schemas.microsoft.com/office/drawing/2014/main" id="{5025E676-5F29-3101-5666-13B7320CBBD7}"/>
                      </a:ext>
                      <a:ext uri="{C183D7F6-B498-43B3-948B-1728B52AA6E4}">
                        <adec:decorative xmlns:adec="http://schemas.microsoft.com/office/drawing/2017/decorative" val="1"/>
                      </a:ext>
                    </a:extLst>
                  </p:cNvPr>
                  <p:cNvSpPr/>
                  <p:nvPr/>
                </p:nvSpPr>
                <p:spPr>
                  <a:xfrm>
                    <a:off x="3337279" y="3897842"/>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60" name="Freeform 16">
                    <a:extLst>
                      <a:ext uri="{FF2B5EF4-FFF2-40B4-BE49-F238E27FC236}">
                        <a16:creationId xmlns:a16="http://schemas.microsoft.com/office/drawing/2014/main" id="{0CC2C569-0178-79DC-EAE3-B4611E3EA4D2}"/>
                      </a:ext>
                      <a:ext uri="{C183D7F6-B498-43B3-948B-1728B52AA6E4}">
                        <adec:decorative xmlns:adec="http://schemas.microsoft.com/office/drawing/2017/decorative" val="1"/>
                      </a:ext>
                    </a:extLst>
                  </p:cNvPr>
                  <p:cNvSpPr/>
                  <p:nvPr/>
                </p:nvSpPr>
                <p:spPr>
                  <a:xfrm>
                    <a:off x="4184306" y="3736215"/>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61" name="AutoShape 17">
                    <a:extLst>
                      <a:ext uri="{FF2B5EF4-FFF2-40B4-BE49-F238E27FC236}">
                        <a16:creationId xmlns:a16="http://schemas.microsoft.com/office/drawing/2014/main" id="{6EF281DC-8CFC-2395-9BB5-7614E4DC7C5D}"/>
                      </a:ext>
                      <a:ext uri="{C183D7F6-B498-43B3-948B-1728B52AA6E4}">
                        <adec:decorative xmlns:adec="http://schemas.microsoft.com/office/drawing/2017/decorative" val="1"/>
                      </a:ext>
                    </a:extLst>
                  </p:cNvPr>
                  <p:cNvSpPr/>
                  <p:nvPr/>
                </p:nvSpPr>
                <p:spPr>
                  <a:xfrm rot="-5400000">
                    <a:off x="5095383" y="2067122"/>
                    <a:ext cx="1008655" cy="394273"/>
                  </a:xfrm>
                  <a:prstGeom prst="rect">
                    <a:avLst/>
                  </a:prstGeom>
                  <a:solidFill>
                    <a:srgbClr val="2C92D5">
                      <a:alpha val="24706"/>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62" name="AutoShape 18">
                    <a:extLst>
                      <a:ext uri="{FF2B5EF4-FFF2-40B4-BE49-F238E27FC236}">
                        <a16:creationId xmlns:a16="http://schemas.microsoft.com/office/drawing/2014/main" id="{031B1F82-930B-A534-49ED-C428015B7B7A}"/>
                      </a:ext>
                      <a:ext uri="{C183D7F6-B498-43B3-948B-1728B52AA6E4}">
                        <adec:decorative xmlns:adec="http://schemas.microsoft.com/office/drawing/2017/decorative" val="1"/>
                      </a:ext>
                    </a:extLst>
                  </p:cNvPr>
                  <p:cNvSpPr/>
                  <p:nvPr/>
                </p:nvSpPr>
                <p:spPr>
                  <a:xfrm>
                    <a:off x="4543070" y="2768586"/>
                    <a:ext cx="1008655" cy="394273"/>
                  </a:xfrm>
                  <a:prstGeom prst="rect">
                    <a:avLst/>
                  </a:prstGeom>
                  <a:solidFill>
                    <a:srgbClr val="2C92D5">
                      <a:alpha val="21961"/>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63" name="Freeform 19">
                    <a:extLst>
                      <a:ext uri="{FF2B5EF4-FFF2-40B4-BE49-F238E27FC236}">
                        <a16:creationId xmlns:a16="http://schemas.microsoft.com/office/drawing/2014/main" id="{CC037240-39B4-A6A5-57B1-07115B21168F}"/>
                      </a:ext>
                      <a:ext uri="{C183D7F6-B498-43B3-948B-1728B52AA6E4}">
                        <adec:decorative xmlns:adec="http://schemas.microsoft.com/office/drawing/2017/decorative" val="1"/>
                      </a:ext>
                    </a:extLst>
                  </p:cNvPr>
                  <p:cNvSpPr/>
                  <p:nvPr/>
                </p:nvSpPr>
                <p:spPr>
                  <a:xfrm>
                    <a:off x="4345934" y="2768586"/>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64" name="Freeform 21">
                    <a:extLst>
                      <a:ext uri="{FF2B5EF4-FFF2-40B4-BE49-F238E27FC236}">
                        <a16:creationId xmlns:a16="http://schemas.microsoft.com/office/drawing/2014/main" id="{3A4C150B-4323-C2F1-DFB7-37F43469C918}"/>
                      </a:ext>
                      <a:ext uri="{C183D7F6-B498-43B3-948B-1728B52AA6E4}">
                        <adec:decorative xmlns:adec="http://schemas.microsoft.com/office/drawing/2017/decorative" val="1"/>
                      </a:ext>
                    </a:extLst>
                  </p:cNvPr>
                  <p:cNvSpPr/>
                  <p:nvPr/>
                </p:nvSpPr>
                <p:spPr>
                  <a:xfrm>
                    <a:off x="5192960" y="2606958"/>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65" name="AutoShape 22">
                    <a:extLst>
                      <a:ext uri="{FF2B5EF4-FFF2-40B4-BE49-F238E27FC236}">
                        <a16:creationId xmlns:a16="http://schemas.microsoft.com/office/drawing/2014/main" id="{BD61A5DF-9AF9-0BA1-6C7F-6A34F21620DE}"/>
                      </a:ext>
                      <a:ext uri="{C183D7F6-B498-43B3-948B-1728B52AA6E4}">
                        <adec:decorative xmlns:adec="http://schemas.microsoft.com/office/drawing/2017/decorative" val="1"/>
                      </a:ext>
                    </a:extLst>
                  </p:cNvPr>
                  <p:cNvSpPr/>
                  <p:nvPr/>
                </p:nvSpPr>
                <p:spPr>
                  <a:xfrm>
                    <a:off x="5599711" y="1639329"/>
                    <a:ext cx="1008655" cy="394273"/>
                  </a:xfrm>
                  <a:prstGeom prst="rect">
                    <a:avLst/>
                  </a:prstGeom>
                  <a:solidFill>
                    <a:srgbClr val="13538A">
                      <a:alpha val="21961"/>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66" name="Freeform 25">
                    <a:extLst>
                      <a:ext uri="{FF2B5EF4-FFF2-40B4-BE49-F238E27FC236}">
                        <a16:creationId xmlns:a16="http://schemas.microsoft.com/office/drawing/2014/main" id="{0024B99C-E304-6F93-AABD-02C01A029A9A}"/>
                      </a:ext>
                      <a:ext uri="{C183D7F6-B498-43B3-948B-1728B52AA6E4}">
                        <adec:decorative xmlns:adec="http://schemas.microsoft.com/office/drawing/2017/decorative" val="1"/>
                      </a:ext>
                    </a:extLst>
                  </p:cNvPr>
                  <p:cNvSpPr/>
                  <p:nvPr/>
                </p:nvSpPr>
                <p:spPr>
                  <a:xfrm>
                    <a:off x="6249601" y="1477702"/>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67" name="TextBox 24">
                    <a:extLst>
                      <a:ext uri="{FF2B5EF4-FFF2-40B4-BE49-F238E27FC236}">
                        <a16:creationId xmlns:a16="http://schemas.microsoft.com/office/drawing/2014/main" id="{2F872121-D622-334B-2BEE-02237F7C3440}"/>
                      </a:ext>
                    </a:extLst>
                  </p:cNvPr>
                  <p:cNvSpPr txBox="1"/>
                  <p:nvPr/>
                </p:nvSpPr>
                <p:spPr>
                  <a:xfrm>
                    <a:off x="5456669" y="1653077"/>
                    <a:ext cx="286083" cy="296748"/>
                  </a:xfrm>
                  <a:prstGeom prst="rect">
                    <a:avLst/>
                  </a:prstGeom>
                </p:spPr>
                <p:txBody>
                  <a:bodyPr lIns="0" tIns="0" rIns="0" bIns="0" rtlCol="0" anchor="t">
                    <a:spAutoFit/>
                  </a:bodyPr>
                  <a:lstStyle/>
                  <a:p>
                    <a:pPr algn="ctr" defTabSz="609630" rtl="0">
                      <a:lnSpc>
                        <a:spcPts val="2592"/>
                      </a:lnSpc>
                    </a:pPr>
                    <a:r>
                      <a:rPr lang="es-CO" sz="1600" kern="1200" noProof="0" dirty="0">
                        <a:solidFill>
                          <a:srgbClr val="FFFFFF"/>
                        </a:solidFill>
                        <a:latin typeface="Aileron Bold"/>
                        <a:ea typeface="+mn-ea"/>
                        <a:cs typeface="+mn-cs"/>
                      </a:rPr>
                      <a:t>1</a:t>
                    </a:r>
                  </a:p>
                </p:txBody>
              </p:sp>
            </p:grpSp>
            <p:sp>
              <p:nvSpPr>
                <p:cNvPr id="37" name="Freeform 45">
                  <a:extLst>
                    <a:ext uri="{FF2B5EF4-FFF2-40B4-BE49-F238E27FC236}">
                      <a16:creationId xmlns:a16="http://schemas.microsoft.com/office/drawing/2014/main" id="{8A0551D5-52A6-8671-6DB2-7E6F9ABF3FD6}"/>
                    </a:ext>
                    <a:ext uri="{C183D7F6-B498-43B3-948B-1728B52AA6E4}">
                      <adec:decorative xmlns:adec="http://schemas.microsoft.com/office/drawing/2017/decorative" val="1"/>
                    </a:ext>
                  </a:extLst>
                </p:cNvPr>
                <p:cNvSpPr/>
                <p:nvPr/>
              </p:nvSpPr>
              <p:spPr>
                <a:xfrm>
                  <a:off x="3306737" y="499655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38" name="Freeform 46">
                  <a:extLst>
                    <a:ext uri="{FF2B5EF4-FFF2-40B4-BE49-F238E27FC236}">
                      <a16:creationId xmlns:a16="http://schemas.microsoft.com/office/drawing/2014/main" id="{691744BF-D26F-944E-27A1-73F27D92E144}"/>
                    </a:ext>
                    <a:ext uri="{C183D7F6-B498-43B3-948B-1728B52AA6E4}">
                      <adec:decorative xmlns:adec="http://schemas.microsoft.com/office/drawing/2017/decorative" val="1"/>
                    </a:ext>
                  </a:extLst>
                </p:cNvPr>
                <p:cNvSpPr/>
                <p:nvPr/>
              </p:nvSpPr>
              <p:spPr>
                <a:xfrm>
                  <a:off x="4315391" y="3867300"/>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39" name="Freeform 47">
                  <a:extLst>
                    <a:ext uri="{FF2B5EF4-FFF2-40B4-BE49-F238E27FC236}">
                      <a16:creationId xmlns:a16="http://schemas.microsoft.com/office/drawing/2014/main" id="{A9B202EA-B4CB-B714-FF9C-500F9A1E838F}"/>
                    </a:ext>
                    <a:ext uri="{C183D7F6-B498-43B3-948B-1728B52AA6E4}">
                      <adec:decorative xmlns:adec="http://schemas.microsoft.com/office/drawing/2017/decorative" val="1"/>
                    </a:ext>
                  </a:extLst>
                </p:cNvPr>
                <p:cNvSpPr/>
                <p:nvPr/>
              </p:nvSpPr>
              <p:spPr>
                <a:xfrm>
                  <a:off x="5372032" y="2738043"/>
                  <a:ext cx="455359" cy="455359"/>
                </a:xfrm>
                <a:custGeom>
                  <a:avLst/>
                  <a:gdLst/>
                  <a:ahLst/>
                  <a:cxnLst/>
                  <a:rect l="l" t="t" r="r" b="b"/>
                  <a:pathLst>
                    <a:path w="683039" h="683039">
                      <a:moveTo>
                        <a:pt x="0" y="0"/>
                      </a:moveTo>
                      <a:lnTo>
                        <a:pt x="683038" y="0"/>
                      </a:lnTo>
                      <a:lnTo>
                        <a:pt x="683038"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40" name="Freeform 48">
                  <a:extLst>
                    <a:ext uri="{FF2B5EF4-FFF2-40B4-BE49-F238E27FC236}">
                      <a16:creationId xmlns:a16="http://schemas.microsoft.com/office/drawing/2014/main" id="{12FD1239-4381-B50E-831B-E32306F54F34}"/>
                    </a:ext>
                    <a:ext uri="{C183D7F6-B498-43B3-948B-1728B52AA6E4}">
                      <adec:decorative xmlns:adec="http://schemas.microsoft.com/office/drawing/2017/decorative" val="1"/>
                    </a:ext>
                  </a:extLst>
                </p:cNvPr>
                <p:cNvSpPr/>
                <p:nvPr/>
              </p:nvSpPr>
              <p:spPr>
                <a:xfrm>
                  <a:off x="6380686" y="160878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grpSp>
          <p:sp>
            <p:nvSpPr>
              <p:cNvPr id="30" name="TextBox 10">
                <a:extLst>
                  <a:ext uri="{FF2B5EF4-FFF2-40B4-BE49-F238E27FC236}">
                    <a16:creationId xmlns:a16="http://schemas.microsoft.com/office/drawing/2014/main" id="{CC8DE419-95E1-F319-29C3-F638D45E57B4}"/>
                  </a:ext>
                </a:extLst>
              </p:cNvPr>
              <p:cNvSpPr txBox="1"/>
              <p:nvPr/>
            </p:nvSpPr>
            <p:spPr>
              <a:xfrm>
                <a:off x="2342954" y="5040847"/>
                <a:ext cx="286083" cy="296748"/>
              </a:xfrm>
              <a:prstGeom prst="rect">
                <a:avLst/>
              </a:prstGeom>
            </p:spPr>
            <p:txBody>
              <a:bodyPr lIns="0" tIns="0" rIns="0" bIns="0" rtlCol="0" anchor="t">
                <a:spAutoFit/>
              </a:bodyPr>
              <a:lstStyle/>
              <a:p>
                <a:pPr algn="ctr" defTabSz="609630" rtl="0">
                  <a:lnSpc>
                    <a:spcPts val="2592"/>
                  </a:lnSpc>
                </a:pPr>
                <a:r>
                  <a:rPr lang="es-CO" sz="1600" kern="1200" noProof="0" dirty="0">
                    <a:solidFill>
                      <a:srgbClr val="FFFFFF"/>
                    </a:solidFill>
                    <a:latin typeface="Aileron Bold"/>
                    <a:ea typeface="+mn-ea"/>
                    <a:cs typeface="+mn-cs"/>
                  </a:rPr>
                  <a:t>4</a:t>
                </a:r>
              </a:p>
            </p:txBody>
          </p:sp>
          <p:sp>
            <p:nvSpPr>
              <p:cNvPr id="31" name="TextBox 15">
                <a:extLst>
                  <a:ext uri="{FF2B5EF4-FFF2-40B4-BE49-F238E27FC236}">
                    <a16:creationId xmlns:a16="http://schemas.microsoft.com/office/drawing/2014/main" id="{71AEB59C-127B-D8AF-FC44-5986285737C5}"/>
                  </a:ext>
                </a:extLst>
              </p:cNvPr>
              <p:cNvSpPr txBox="1"/>
              <p:nvPr/>
            </p:nvSpPr>
            <p:spPr>
              <a:xfrm>
                <a:off x="3391375" y="3911591"/>
                <a:ext cx="286083" cy="296748"/>
              </a:xfrm>
              <a:prstGeom prst="rect">
                <a:avLst/>
              </a:prstGeom>
            </p:spPr>
            <p:txBody>
              <a:bodyPr lIns="0" tIns="0" rIns="0" bIns="0" rtlCol="0" anchor="t">
                <a:spAutoFit/>
              </a:bodyPr>
              <a:lstStyle/>
              <a:p>
                <a:pPr algn="ctr" defTabSz="609630" rtl="0">
                  <a:lnSpc>
                    <a:spcPts val="2592"/>
                  </a:lnSpc>
                </a:pPr>
                <a:r>
                  <a:rPr lang="es-CO" sz="1600" kern="1200" noProof="0" dirty="0">
                    <a:solidFill>
                      <a:srgbClr val="FFFFFF"/>
                    </a:solidFill>
                    <a:latin typeface="Aileron Bold"/>
                    <a:ea typeface="+mn-ea"/>
                    <a:cs typeface="+mn-cs"/>
                  </a:rPr>
                  <a:t>3</a:t>
                </a:r>
              </a:p>
            </p:txBody>
          </p:sp>
          <p:sp>
            <p:nvSpPr>
              <p:cNvPr id="35" name="TextBox 20">
                <a:extLst>
                  <a:ext uri="{FF2B5EF4-FFF2-40B4-BE49-F238E27FC236}">
                    <a16:creationId xmlns:a16="http://schemas.microsoft.com/office/drawing/2014/main" id="{7E572224-C4A6-821A-1260-B22370C1A1BB}"/>
                  </a:ext>
                </a:extLst>
              </p:cNvPr>
              <p:cNvSpPr txBox="1"/>
              <p:nvPr/>
            </p:nvSpPr>
            <p:spPr>
              <a:xfrm>
                <a:off x="4400029" y="2782334"/>
                <a:ext cx="286083" cy="296748"/>
              </a:xfrm>
              <a:prstGeom prst="rect">
                <a:avLst/>
              </a:prstGeom>
            </p:spPr>
            <p:txBody>
              <a:bodyPr lIns="0" tIns="0" rIns="0" bIns="0" rtlCol="0" anchor="t">
                <a:spAutoFit/>
              </a:bodyPr>
              <a:lstStyle/>
              <a:p>
                <a:pPr algn="ctr" defTabSz="609630" rtl="0">
                  <a:lnSpc>
                    <a:spcPts val="2592"/>
                  </a:lnSpc>
                </a:pPr>
                <a:r>
                  <a:rPr lang="es-CO" sz="1600" kern="1200" noProof="0" dirty="0">
                    <a:solidFill>
                      <a:srgbClr val="FFFFFF"/>
                    </a:solidFill>
                    <a:latin typeface="Aileron Bold"/>
                    <a:ea typeface="+mn-ea"/>
                    <a:cs typeface="+mn-cs"/>
                  </a:rPr>
                  <a:t>2</a:t>
                </a:r>
              </a:p>
            </p:txBody>
          </p:sp>
        </p:grpSp>
        <p:grpSp>
          <p:nvGrpSpPr>
            <p:cNvPr id="4" name="Grupo 3">
              <a:extLst>
                <a:ext uri="{FF2B5EF4-FFF2-40B4-BE49-F238E27FC236}">
                  <a16:creationId xmlns:a16="http://schemas.microsoft.com/office/drawing/2014/main" id="{B40E3AE8-023D-B376-4DF8-805739381CF2}"/>
                </a:ext>
              </a:extLst>
            </p:cNvPr>
            <p:cNvGrpSpPr/>
            <p:nvPr/>
          </p:nvGrpSpPr>
          <p:grpSpPr>
            <a:xfrm>
              <a:off x="5132713" y="2396180"/>
              <a:ext cx="394273" cy="394273"/>
              <a:chOff x="5132713" y="2396180"/>
              <a:chExt cx="394273" cy="394273"/>
            </a:xfrm>
          </p:grpSpPr>
          <p:sp>
            <p:nvSpPr>
              <p:cNvPr id="5" name="Freeform 23">
                <a:extLst>
                  <a:ext uri="{FF2B5EF4-FFF2-40B4-BE49-F238E27FC236}">
                    <a16:creationId xmlns:a16="http://schemas.microsoft.com/office/drawing/2014/main" id="{1AC80702-C4E9-6180-C9E8-D5334CC71CAD}"/>
                  </a:ext>
                  <a:ext uri="{C183D7F6-B498-43B3-948B-1728B52AA6E4}">
                    <adec:decorative xmlns:adec="http://schemas.microsoft.com/office/drawing/2017/decorative" val="1"/>
                  </a:ext>
                </a:extLst>
              </p:cNvPr>
              <p:cNvSpPr/>
              <p:nvPr/>
            </p:nvSpPr>
            <p:spPr>
              <a:xfrm>
                <a:off x="5132713" y="2396180"/>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6" name="TextBox 24">
                <a:extLst>
                  <a:ext uri="{FF2B5EF4-FFF2-40B4-BE49-F238E27FC236}">
                    <a16:creationId xmlns:a16="http://schemas.microsoft.com/office/drawing/2014/main" id="{9DC5BE4C-36BC-1BC6-B22C-499013012B15}"/>
                  </a:ext>
                </a:extLst>
              </p:cNvPr>
              <p:cNvSpPr txBox="1"/>
              <p:nvPr/>
            </p:nvSpPr>
            <p:spPr>
              <a:xfrm>
                <a:off x="5154759" y="2410055"/>
                <a:ext cx="286083" cy="296748"/>
              </a:xfrm>
              <a:prstGeom prst="rect">
                <a:avLst/>
              </a:prstGeom>
            </p:spPr>
            <p:txBody>
              <a:bodyPr lIns="0" tIns="0" rIns="0" bIns="0" rtlCol="0" anchor="t">
                <a:spAutoFit/>
              </a:bodyPr>
              <a:lstStyle/>
              <a:p>
                <a:pPr algn="ctr" defTabSz="609630" rtl="0">
                  <a:lnSpc>
                    <a:spcPts val="2592"/>
                  </a:lnSpc>
                </a:pPr>
                <a:r>
                  <a:rPr lang="es-CO" sz="1600" kern="1200" noProof="0" dirty="0">
                    <a:solidFill>
                      <a:srgbClr val="FFFFFF"/>
                    </a:solidFill>
                    <a:latin typeface="Aileron Bold"/>
                    <a:ea typeface="+mn-ea"/>
                    <a:cs typeface="+mn-cs"/>
                  </a:rPr>
                  <a:t>1</a:t>
                </a:r>
              </a:p>
            </p:txBody>
          </p:sp>
        </p:grpSp>
      </p:grpSp>
    </p:spTree>
    <p:extLst>
      <p:ext uri="{BB962C8B-B14F-4D97-AF65-F5344CB8AC3E}">
        <p14:creationId xmlns:p14="http://schemas.microsoft.com/office/powerpoint/2010/main" val="410006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D8FFD-4B9B-05F8-0201-DD2D3C39CE3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20233251-1071-C0F1-5F69-B555D19F0711}"/>
              </a:ext>
              <a:ext uri="{C183D7F6-B498-43B3-948B-1728B52AA6E4}">
                <adec:decorative xmlns:adec="http://schemas.microsoft.com/office/drawing/2017/decorative" val="1"/>
              </a:ext>
            </a:extLst>
          </p:cNvPr>
          <p:cNvGrpSpPr/>
          <p:nvPr/>
        </p:nvGrpSpPr>
        <p:grpSpPr>
          <a:xfrm>
            <a:off x="139298" y="1359239"/>
            <a:ext cx="11464848" cy="4877997"/>
            <a:chOff x="-1190102" y="-236713"/>
            <a:chExt cx="22830902" cy="7525750"/>
          </a:xfrm>
        </p:grpSpPr>
        <p:sp>
          <p:nvSpPr>
            <p:cNvPr id="6" name="AutoShape 6">
              <a:extLst>
                <a:ext uri="{FF2B5EF4-FFF2-40B4-BE49-F238E27FC236}">
                  <a16:creationId xmlns:a16="http://schemas.microsoft.com/office/drawing/2014/main" id="{E9F60284-7248-5889-DF5C-B197A6BB203C}"/>
                </a:ext>
              </a:extLst>
            </p:cNvPr>
            <p:cNvSpPr/>
            <p:nvPr/>
          </p:nvSpPr>
          <p:spPr>
            <a:xfrm>
              <a:off x="-1190102" y="3"/>
              <a:ext cx="4971125" cy="7289034"/>
            </a:xfrm>
            <a:prstGeom prst="rect">
              <a:avLst/>
            </a:prstGeom>
            <a:solidFill>
              <a:srgbClr val="32B4A8">
                <a:alpha val="3529"/>
              </a:srgbClr>
            </a:solidFill>
          </p:spPr>
          <p:txBody>
            <a:bodyPr/>
            <a:lstStyle/>
            <a:p>
              <a:pPr algn="l" defTabSz="609630" rtl="0"/>
              <a:endParaRPr lang="es-CO" sz="1200" kern="1200" noProof="0" dirty="0">
                <a:solidFill>
                  <a:prstClr val="black"/>
                </a:solidFill>
                <a:latin typeface="Verdana" panose="020B0604030504040204" pitchFamily="34" charset="0"/>
                <a:ea typeface="Verdana" panose="020B0604030504040204" pitchFamily="34" charset="0"/>
                <a:cs typeface="+mn-cs"/>
              </a:endParaRPr>
            </a:p>
          </p:txBody>
        </p:sp>
        <p:sp>
          <p:nvSpPr>
            <p:cNvPr id="7" name="AutoShape 7">
              <a:extLst>
                <a:ext uri="{FF2B5EF4-FFF2-40B4-BE49-F238E27FC236}">
                  <a16:creationId xmlns:a16="http://schemas.microsoft.com/office/drawing/2014/main" id="{CAA60923-72C6-61BB-E0B8-AEA500BF3F2F}"/>
                </a:ext>
              </a:extLst>
            </p:cNvPr>
            <p:cNvSpPr/>
            <p:nvPr/>
          </p:nvSpPr>
          <p:spPr>
            <a:xfrm>
              <a:off x="4119225" y="-7691"/>
              <a:ext cx="4077874" cy="7289036"/>
            </a:xfrm>
            <a:prstGeom prst="rect">
              <a:avLst/>
            </a:prstGeom>
            <a:solidFill>
              <a:srgbClr val="191919">
                <a:alpha val="3529"/>
              </a:srgbClr>
            </a:solidFill>
          </p:spPr>
          <p:txBody>
            <a:bodyPr/>
            <a:lstStyle/>
            <a:p>
              <a:pPr algn="l" defTabSz="609630" rtl="0"/>
              <a:endParaRPr lang="es-CO" sz="1200" kern="1200" noProof="0" dirty="0">
                <a:solidFill>
                  <a:prstClr val="black"/>
                </a:solidFill>
                <a:latin typeface="Verdana" panose="020B0604030504040204" pitchFamily="34" charset="0"/>
                <a:ea typeface="Verdana" panose="020B0604030504040204" pitchFamily="34" charset="0"/>
                <a:cs typeface="+mn-cs"/>
              </a:endParaRPr>
            </a:p>
          </p:txBody>
        </p:sp>
        <p:sp>
          <p:nvSpPr>
            <p:cNvPr id="8" name="AutoShape 8">
              <a:extLst>
                <a:ext uri="{FF2B5EF4-FFF2-40B4-BE49-F238E27FC236}">
                  <a16:creationId xmlns:a16="http://schemas.microsoft.com/office/drawing/2014/main" id="{C7964D86-964C-6EDC-A266-E04092E55EBD}"/>
                </a:ext>
              </a:extLst>
            </p:cNvPr>
            <p:cNvSpPr/>
            <p:nvPr/>
          </p:nvSpPr>
          <p:spPr>
            <a:xfrm>
              <a:off x="8582401" y="-236713"/>
              <a:ext cx="4077874" cy="7420768"/>
            </a:xfrm>
            <a:prstGeom prst="rect">
              <a:avLst/>
            </a:prstGeom>
            <a:solidFill>
              <a:srgbClr val="191919">
                <a:alpha val="3529"/>
              </a:srgbClr>
            </a:solidFill>
          </p:spPr>
          <p:txBody>
            <a:bodyPr/>
            <a:lstStyle/>
            <a:p>
              <a:pPr algn="l" defTabSz="609630" rtl="0"/>
              <a:endParaRPr lang="es-CO" sz="1200" kern="1200" noProof="0" dirty="0">
                <a:solidFill>
                  <a:prstClr val="black"/>
                </a:solidFill>
                <a:latin typeface="Verdana" panose="020B0604030504040204" pitchFamily="34" charset="0"/>
                <a:ea typeface="Verdana" panose="020B0604030504040204" pitchFamily="34" charset="0"/>
                <a:cs typeface="+mn-cs"/>
              </a:endParaRPr>
            </a:p>
          </p:txBody>
        </p:sp>
        <p:sp>
          <p:nvSpPr>
            <p:cNvPr id="9" name="AutoShape 9">
              <a:extLst>
                <a:ext uri="{FF2B5EF4-FFF2-40B4-BE49-F238E27FC236}">
                  <a16:creationId xmlns:a16="http://schemas.microsoft.com/office/drawing/2014/main" id="{7923F84A-A9C7-7CFF-0EDA-DB3202935A90}"/>
                </a:ext>
              </a:extLst>
            </p:cNvPr>
            <p:cNvSpPr/>
            <p:nvPr/>
          </p:nvSpPr>
          <p:spPr>
            <a:xfrm>
              <a:off x="12973134" y="-7695"/>
              <a:ext cx="4077874" cy="7289036"/>
            </a:xfrm>
            <a:prstGeom prst="rect">
              <a:avLst/>
            </a:prstGeom>
            <a:solidFill>
              <a:srgbClr val="191919">
                <a:alpha val="3529"/>
              </a:srgbClr>
            </a:solidFill>
          </p:spPr>
          <p:txBody>
            <a:bodyPr/>
            <a:lstStyle/>
            <a:p>
              <a:pPr algn="l" defTabSz="609630" rtl="0"/>
              <a:endParaRPr lang="es-CO" sz="1200" kern="1200" noProof="0" dirty="0">
                <a:solidFill>
                  <a:prstClr val="black"/>
                </a:solidFill>
                <a:latin typeface="Verdana" panose="020B0604030504040204" pitchFamily="34" charset="0"/>
                <a:ea typeface="Verdana" panose="020B0604030504040204" pitchFamily="34" charset="0"/>
                <a:cs typeface="+mn-cs"/>
              </a:endParaRPr>
            </a:p>
          </p:txBody>
        </p:sp>
        <p:sp>
          <p:nvSpPr>
            <p:cNvPr id="10" name="AutoShape 10">
              <a:extLst>
                <a:ext uri="{FF2B5EF4-FFF2-40B4-BE49-F238E27FC236}">
                  <a16:creationId xmlns:a16="http://schemas.microsoft.com/office/drawing/2014/main" id="{D944CD90-3AA0-0CB3-701F-FFDFD44EEE6D}"/>
                </a:ext>
              </a:extLst>
            </p:cNvPr>
            <p:cNvSpPr/>
            <p:nvPr/>
          </p:nvSpPr>
          <p:spPr>
            <a:xfrm>
              <a:off x="17562926" y="0"/>
              <a:ext cx="4077874" cy="7289036"/>
            </a:xfrm>
            <a:prstGeom prst="rect">
              <a:avLst/>
            </a:prstGeom>
            <a:solidFill>
              <a:srgbClr val="191919">
                <a:alpha val="3529"/>
              </a:srgbClr>
            </a:solidFill>
          </p:spPr>
          <p:txBody>
            <a:bodyPr/>
            <a:lstStyle/>
            <a:p>
              <a:pPr algn="l" defTabSz="609630" rtl="0"/>
              <a:endParaRPr lang="es-CO" sz="1200" kern="1200" noProof="0" dirty="0">
                <a:solidFill>
                  <a:prstClr val="black"/>
                </a:solidFill>
                <a:latin typeface="Verdana" panose="020B0604030504040204" pitchFamily="34" charset="0"/>
                <a:ea typeface="Verdana" panose="020B0604030504040204" pitchFamily="34" charset="0"/>
                <a:cs typeface="+mn-cs"/>
              </a:endParaRPr>
            </a:p>
          </p:txBody>
        </p:sp>
      </p:grpSp>
      <p:sp>
        <p:nvSpPr>
          <p:cNvPr id="11" name="AutoShape 11">
            <a:extLst>
              <a:ext uri="{FF2B5EF4-FFF2-40B4-BE49-F238E27FC236}">
                <a16:creationId xmlns:a16="http://schemas.microsoft.com/office/drawing/2014/main" id="{48011B83-F9B8-7308-ED69-464140987A00}"/>
              </a:ext>
              <a:ext uri="{C183D7F6-B498-43B3-948B-1728B52AA6E4}">
                <adec:decorative xmlns:adec="http://schemas.microsoft.com/office/drawing/2017/decorative" val="1"/>
              </a:ext>
            </a:extLst>
          </p:cNvPr>
          <p:cNvSpPr/>
          <p:nvPr/>
        </p:nvSpPr>
        <p:spPr>
          <a:xfrm>
            <a:off x="139297" y="1494072"/>
            <a:ext cx="2585375" cy="969373"/>
          </a:xfrm>
          <a:prstGeom prst="rect">
            <a:avLst/>
          </a:prstGeom>
          <a:solidFill>
            <a:srgbClr val="86EAE9"/>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12" name="AutoShape 12">
            <a:extLst>
              <a:ext uri="{FF2B5EF4-FFF2-40B4-BE49-F238E27FC236}">
                <a16:creationId xmlns:a16="http://schemas.microsoft.com/office/drawing/2014/main" id="{9B5A585F-E27C-5577-AE6F-98B80EFE8E13}"/>
              </a:ext>
              <a:ext uri="{C183D7F6-B498-43B3-948B-1728B52AA6E4}">
                <adec:decorative xmlns:adec="http://schemas.microsoft.com/office/drawing/2017/decorative" val="1"/>
              </a:ext>
            </a:extLst>
          </p:cNvPr>
          <p:cNvSpPr/>
          <p:nvPr/>
        </p:nvSpPr>
        <p:spPr>
          <a:xfrm>
            <a:off x="2832352" y="1498600"/>
            <a:ext cx="2085930" cy="969373"/>
          </a:xfrm>
          <a:prstGeom prst="rect">
            <a:avLst/>
          </a:prstGeom>
          <a:solidFill>
            <a:srgbClr val="3EDAD8"/>
          </a:solidFill>
          <a:ln>
            <a:solidFill>
              <a:schemeClr val="bg1"/>
            </a:solidFill>
          </a:ln>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13" name="AutoShape 13">
            <a:extLst>
              <a:ext uri="{FF2B5EF4-FFF2-40B4-BE49-F238E27FC236}">
                <a16:creationId xmlns:a16="http://schemas.microsoft.com/office/drawing/2014/main" id="{6C1BA290-1192-80B1-B64E-5C4190F0C47B}"/>
              </a:ext>
              <a:ext uri="{C183D7F6-B498-43B3-948B-1728B52AA6E4}">
                <adec:decorative xmlns:adec="http://schemas.microsoft.com/office/drawing/2017/decorative" val="1"/>
              </a:ext>
            </a:extLst>
          </p:cNvPr>
          <p:cNvSpPr/>
          <p:nvPr/>
        </p:nvSpPr>
        <p:spPr>
          <a:xfrm>
            <a:off x="5027718" y="1498600"/>
            <a:ext cx="2085930" cy="969373"/>
          </a:xfrm>
          <a:prstGeom prst="rect">
            <a:avLst/>
          </a:prstGeom>
          <a:solidFill>
            <a:srgbClr val="32B4A8"/>
          </a:solidFill>
        </p:spPr>
        <p:txBody>
          <a:bodyPr/>
          <a:lstStyle/>
          <a:p>
            <a:pPr algn="l" defTabSz="609630" rtl="0"/>
            <a:endParaRPr lang="es-CO" sz="1100" kern="1200" noProof="0" dirty="0">
              <a:solidFill>
                <a:prstClr val="black"/>
              </a:solidFill>
              <a:latin typeface="Calibri" panose="020F0502020204030204"/>
              <a:ea typeface="+mn-ea"/>
              <a:cs typeface="+mn-cs"/>
            </a:endParaRPr>
          </a:p>
        </p:txBody>
      </p:sp>
      <p:sp>
        <p:nvSpPr>
          <p:cNvPr id="14" name="AutoShape 14">
            <a:extLst>
              <a:ext uri="{FF2B5EF4-FFF2-40B4-BE49-F238E27FC236}">
                <a16:creationId xmlns:a16="http://schemas.microsoft.com/office/drawing/2014/main" id="{6CF84652-BA40-24FC-0E6A-EFDEF751D777}"/>
              </a:ext>
              <a:ext uri="{C183D7F6-B498-43B3-948B-1728B52AA6E4}">
                <adec:decorative xmlns:adec="http://schemas.microsoft.com/office/drawing/2017/decorative" val="1"/>
              </a:ext>
            </a:extLst>
          </p:cNvPr>
          <p:cNvSpPr/>
          <p:nvPr/>
        </p:nvSpPr>
        <p:spPr>
          <a:xfrm>
            <a:off x="7223084" y="1498600"/>
            <a:ext cx="2038937" cy="969373"/>
          </a:xfrm>
          <a:prstGeom prst="rect">
            <a:avLst/>
          </a:prstGeom>
          <a:solidFill>
            <a:srgbClr val="1F6F67"/>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15" name="AutoShape 15">
            <a:extLst>
              <a:ext uri="{FF2B5EF4-FFF2-40B4-BE49-F238E27FC236}">
                <a16:creationId xmlns:a16="http://schemas.microsoft.com/office/drawing/2014/main" id="{F956662E-DFA7-C28E-1FF5-66833B7F39EF}"/>
              </a:ext>
              <a:ext uri="{C183D7F6-B498-43B3-948B-1728B52AA6E4}">
                <adec:decorative xmlns:adec="http://schemas.microsoft.com/office/drawing/2017/decorative" val="1"/>
              </a:ext>
            </a:extLst>
          </p:cNvPr>
          <p:cNvSpPr/>
          <p:nvPr/>
        </p:nvSpPr>
        <p:spPr>
          <a:xfrm>
            <a:off x="9565208" y="1498600"/>
            <a:ext cx="2038937" cy="969373"/>
          </a:xfrm>
          <a:prstGeom prst="rect">
            <a:avLst/>
          </a:prstGeom>
          <a:solidFill>
            <a:srgbClr val="0C2A27"/>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17" name="TextBox 17">
            <a:extLst>
              <a:ext uri="{FF2B5EF4-FFF2-40B4-BE49-F238E27FC236}">
                <a16:creationId xmlns:a16="http://schemas.microsoft.com/office/drawing/2014/main" id="{95FD6423-BC16-53EF-4B37-9E3ACEE84A81}"/>
              </a:ext>
            </a:extLst>
          </p:cNvPr>
          <p:cNvSpPr txBox="1"/>
          <p:nvPr/>
        </p:nvSpPr>
        <p:spPr>
          <a:xfrm>
            <a:off x="177940" y="2528832"/>
            <a:ext cx="2496318" cy="3139321"/>
          </a:xfrm>
          <a:prstGeom prst="rect">
            <a:avLst/>
          </a:prstGeom>
        </p:spPr>
        <p:txBody>
          <a:bodyPr wrap="square" lIns="0" tIns="0" rIns="0" bIns="0" rtlCol="0" anchor="t">
            <a:spAutoFit/>
          </a:bodyPr>
          <a:lstStyle/>
          <a:p>
            <a:pPr algn="ctr" defTabSz="609630" rtl="0"/>
            <a:r>
              <a:rPr lang="es-CO" sz="1100" kern="1200" spc="57" noProof="0" dirty="0">
                <a:solidFill>
                  <a:srgbClr val="191919"/>
                </a:solidFill>
                <a:latin typeface="Verdana" panose="020B0604030504040204" pitchFamily="34" charset="0"/>
                <a:ea typeface="Verdana" panose="020B0604030504040204" pitchFamily="34" charset="0"/>
                <a:cs typeface="+mn-cs"/>
              </a:rPr>
              <a:t>Desconcentrar las </a:t>
            </a:r>
            <a:r>
              <a:rPr lang="es-CO" sz="1200" kern="1200" spc="57" noProof="0" dirty="0">
                <a:solidFill>
                  <a:srgbClr val="191919"/>
                </a:solidFill>
                <a:latin typeface="Verdana" panose="020B0604030504040204" pitchFamily="34" charset="0"/>
                <a:ea typeface="Verdana" panose="020B0604030504040204" pitchFamily="34" charset="0"/>
                <a:cs typeface="+mn-cs"/>
              </a:rPr>
              <a:t>acciones de Inspección, Vigilancia y Control de la Supersalud con el fin de aumentar la cobertura de los actores del SGSSS  y la presencia en el territorio.</a:t>
            </a:r>
          </a:p>
          <a:p>
            <a:pPr algn="ctr" defTabSz="609630" rtl="0"/>
            <a:r>
              <a:rPr lang="es-CO" sz="1200" kern="1200" spc="57" noProof="0" dirty="0">
                <a:solidFill>
                  <a:srgbClr val="191919"/>
                </a:solidFill>
                <a:latin typeface="Verdana" panose="020B0604030504040204" pitchFamily="34" charset="0"/>
                <a:ea typeface="Verdana" panose="020B0604030504040204" pitchFamily="34" charset="0"/>
                <a:cs typeface="+mn-cs"/>
              </a:rPr>
              <a:t>(Como actores del sistema se entenderá 1. EPS, 2. IPS, 3. Operadores logísticos 4. Gestores farmacéuticos, 5. Entidades Territoriales, 6. Generadores de recursos, 7. Recaudadores de recursos, 8. Administradores de recursos, y, 9. Usuarios que participan en las mesas de IV).</a:t>
            </a:r>
          </a:p>
        </p:txBody>
      </p:sp>
      <p:sp>
        <p:nvSpPr>
          <p:cNvPr id="19" name="TextBox 19">
            <a:extLst>
              <a:ext uri="{FF2B5EF4-FFF2-40B4-BE49-F238E27FC236}">
                <a16:creationId xmlns:a16="http://schemas.microsoft.com/office/drawing/2014/main" id="{9B7354B5-8088-AFC4-851A-AC8BE0E3C56E}"/>
              </a:ext>
            </a:extLst>
          </p:cNvPr>
          <p:cNvSpPr txBox="1"/>
          <p:nvPr/>
        </p:nvSpPr>
        <p:spPr>
          <a:xfrm>
            <a:off x="2188877" y="1562999"/>
            <a:ext cx="286083" cy="296748"/>
          </a:xfrm>
          <a:prstGeom prst="rect">
            <a:avLst/>
          </a:prstGeom>
        </p:spPr>
        <p:txBody>
          <a:bodyPr lIns="0" tIns="0" rIns="0" bIns="0" rtlCol="0" anchor="t">
            <a:spAutoFit/>
          </a:bodyPr>
          <a:lstStyle/>
          <a:p>
            <a:pPr algn="r" defTabSz="609630" rtl="0">
              <a:lnSpc>
                <a:spcPts val="2592"/>
              </a:lnSpc>
            </a:pPr>
            <a:r>
              <a:rPr lang="es-CO" sz="1600" kern="1200" noProof="0" dirty="0">
                <a:solidFill>
                  <a:srgbClr val="FFFFFF"/>
                </a:solidFill>
                <a:latin typeface="Aileron Bold"/>
                <a:ea typeface="+mn-ea"/>
                <a:cs typeface="+mn-cs"/>
              </a:rPr>
              <a:t>01</a:t>
            </a:r>
          </a:p>
        </p:txBody>
      </p:sp>
      <p:sp>
        <p:nvSpPr>
          <p:cNvPr id="20" name="TextBox 20">
            <a:extLst>
              <a:ext uri="{FF2B5EF4-FFF2-40B4-BE49-F238E27FC236}">
                <a16:creationId xmlns:a16="http://schemas.microsoft.com/office/drawing/2014/main" id="{D97D7EF5-1D68-97CB-63AD-044E7D20C647}"/>
              </a:ext>
            </a:extLst>
          </p:cNvPr>
          <p:cNvSpPr txBox="1"/>
          <p:nvPr/>
        </p:nvSpPr>
        <p:spPr>
          <a:xfrm>
            <a:off x="4342615" y="1562999"/>
            <a:ext cx="286083" cy="296748"/>
          </a:xfrm>
          <a:prstGeom prst="rect">
            <a:avLst/>
          </a:prstGeom>
        </p:spPr>
        <p:txBody>
          <a:bodyPr lIns="0" tIns="0" rIns="0" bIns="0" rtlCol="0" anchor="t">
            <a:spAutoFit/>
          </a:bodyPr>
          <a:lstStyle/>
          <a:p>
            <a:pPr algn="r" defTabSz="609630" rtl="0">
              <a:lnSpc>
                <a:spcPts val="2592"/>
              </a:lnSpc>
            </a:pPr>
            <a:r>
              <a:rPr lang="es-CO" sz="1600" kern="1200" noProof="0" dirty="0">
                <a:solidFill>
                  <a:srgbClr val="FFFFFF"/>
                </a:solidFill>
                <a:latin typeface="Aileron Bold"/>
                <a:ea typeface="+mn-ea"/>
                <a:cs typeface="+mn-cs"/>
              </a:rPr>
              <a:t>02</a:t>
            </a:r>
          </a:p>
        </p:txBody>
      </p:sp>
      <p:sp>
        <p:nvSpPr>
          <p:cNvPr id="21" name="TextBox 21">
            <a:extLst>
              <a:ext uri="{FF2B5EF4-FFF2-40B4-BE49-F238E27FC236}">
                <a16:creationId xmlns:a16="http://schemas.microsoft.com/office/drawing/2014/main" id="{96E6E0D1-A9A4-0DCA-49D8-5FE13C3BF8B7}"/>
              </a:ext>
            </a:extLst>
          </p:cNvPr>
          <p:cNvSpPr txBox="1"/>
          <p:nvPr/>
        </p:nvSpPr>
        <p:spPr>
          <a:xfrm>
            <a:off x="6487274" y="1562999"/>
            <a:ext cx="336790" cy="296748"/>
          </a:xfrm>
          <a:prstGeom prst="rect">
            <a:avLst/>
          </a:prstGeom>
        </p:spPr>
        <p:txBody>
          <a:bodyPr lIns="0" tIns="0" rIns="0" bIns="0" rtlCol="0" anchor="t">
            <a:spAutoFit/>
          </a:bodyPr>
          <a:lstStyle/>
          <a:p>
            <a:pPr algn="r" defTabSz="609630" rtl="0">
              <a:lnSpc>
                <a:spcPts val="2592"/>
              </a:lnSpc>
            </a:pPr>
            <a:r>
              <a:rPr lang="es-CO" sz="1600" kern="1200" noProof="0" dirty="0">
                <a:solidFill>
                  <a:srgbClr val="FFFFFF"/>
                </a:solidFill>
                <a:latin typeface="Aileron Bold"/>
                <a:ea typeface="+mn-ea"/>
                <a:cs typeface="+mn-cs"/>
              </a:rPr>
              <a:t>03</a:t>
            </a:r>
          </a:p>
        </p:txBody>
      </p:sp>
      <p:sp>
        <p:nvSpPr>
          <p:cNvPr id="22" name="TextBox 22">
            <a:extLst>
              <a:ext uri="{FF2B5EF4-FFF2-40B4-BE49-F238E27FC236}">
                <a16:creationId xmlns:a16="http://schemas.microsoft.com/office/drawing/2014/main" id="{0B6340EA-2152-1405-D996-5E7714CAE3B5}"/>
              </a:ext>
            </a:extLst>
          </p:cNvPr>
          <p:cNvSpPr txBox="1"/>
          <p:nvPr/>
        </p:nvSpPr>
        <p:spPr>
          <a:xfrm>
            <a:off x="8669962" y="1562999"/>
            <a:ext cx="349467" cy="296748"/>
          </a:xfrm>
          <a:prstGeom prst="rect">
            <a:avLst/>
          </a:prstGeom>
        </p:spPr>
        <p:txBody>
          <a:bodyPr lIns="0" tIns="0" rIns="0" bIns="0" rtlCol="0" anchor="t">
            <a:spAutoFit/>
          </a:bodyPr>
          <a:lstStyle/>
          <a:p>
            <a:pPr algn="r" defTabSz="609630" rtl="0">
              <a:lnSpc>
                <a:spcPts val="2592"/>
              </a:lnSpc>
            </a:pPr>
            <a:r>
              <a:rPr lang="es-CO" sz="1600" kern="1200" noProof="0" dirty="0">
                <a:solidFill>
                  <a:srgbClr val="FFFFFF"/>
                </a:solidFill>
                <a:latin typeface="Aileron Bold"/>
                <a:ea typeface="+mn-ea"/>
                <a:cs typeface="+mn-cs"/>
              </a:rPr>
              <a:t>04</a:t>
            </a:r>
          </a:p>
        </p:txBody>
      </p:sp>
      <p:sp>
        <p:nvSpPr>
          <p:cNvPr id="23" name="TextBox 23">
            <a:extLst>
              <a:ext uri="{FF2B5EF4-FFF2-40B4-BE49-F238E27FC236}">
                <a16:creationId xmlns:a16="http://schemas.microsoft.com/office/drawing/2014/main" id="{884A293D-D6C9-5BB7-1EA8-E32E21D44D75}"/>
              </a:ext>
            </a:extLst>
          </p:cNvPr>
          <p:cNvSpPr txBox="1"/>
          <p:nvPr/>
        </p:nvSpPr>
        <p:spPr>
          <a:xfrm>
            <a:off x="10868926" y="1562999"/>
            <a:ext cx="349467" cy="296748"/>
          </a:xfrm>
          <a:prstGeom prst="rect">
            <a:avLst/>
          </a:prstGeom>
        </p:spPr>
        <p:txBody>
          <a:bodyPr lIns="0" tIns="0" rIns="0" bIns="0" rtlCol="0" anchor="t">
            <a:spAutoFit/>
          </a:bodyPr>
          <a:lstStyle/>
          <a:p>
            <a:pPr algn="r" defTabSz="609630" rtl="0">
              <a:lnSpc>
                <a:spcPts val="2592"/>
              </a:lnSpc>
            </a:pPr>
            <a:r>
              <a:rPr lang="es-CO" sz="1600" kern="1200" noProof="0" dirty="0">
                <a:solidFill>
                  <a:srgbClr val="FFFFFF"/>
                </a:solidFill>
                <a:latin typeface="Aileron Bold"/>
                <a:ea typeface="+mn-ea"/>
                <a:cs typeface="+mn-cs"/>
              </a:rPr>
              <a:t>05</a:t>
            </a:r>
          </a:p>
        </p:txBody>
      </p:sp>
      <p:sp>
        <p:nvSpPr>
          <p:cNvPr id="25" name="TextBox 25">
            <a:extLst>
              <a:ext uri="{FF2B5EF4-FFF2-40B4-BE49-F238E27FC236}">
                <a16:creationId xmlns:a16="http://schemas.microsoft.com/office/drawing/2014/main" id="{2F36FFD0-A56D-F4EF-DB2F-8CE760A3551A}"/>
              </a:ext>
            </a:extLst>
          </p:cNvPr>
          <p:cNvSpPr txBox="1"/>
          <p:nvPr/>
        </p:nvSpPr>
        <p:spPr>
          <a:xfrm>
            <a:off x="2961923" y="2552264"/>
            <a:ext cx="1666775" cy="2585323"/>
          </a:xfrm>
          <a:prstGeom prst="rect">
            <a:avLst/>
          </a:prstGeom>
        </p:spPr>
        <p:txBody>
          <a:bodyPr wrap="square" lIns="0" tIns="0" rIns="0" bIns="0" rtlCol="0" anchor="t">
            <a:spAutoFit/>
          </a:bodyPr>
          <a:lstStyle/>
          <a:p>
            <a:pPr algn="ctr" defTabSz="609630" rtl="0"/>
            <a:r>
              <a:rPr lang="es-CO" sz="1200" kern="1200" spc="67" noProof="0" dirty="0">
                <a:solidFill>
                  <a:srgbClr val="191919"/>
                </a:solidFill>
                <a:latin typeface="Verdana" panose="020B0604030504040204" pitchFamily="34" charset="0"/>
                <a:ea typeface="Verdana" panose="020B0604030504040204" pitchFamily="34" charset="0"/>
                <a:cs typeface="+mn-cs"/>
              </a:rPr>
              <a:t>Aumentar la presencia territorial de la Superintendencia Nacional de Salud y dotarla con capacidades técnicas adecuadas para incrementar la efectividad de las funciones de inspección, vigilancia y control.</a:t>
            </a:r>
          </a:p>
        </p:txBody>
      </p:sp>
      <p:sp>
        <p:nvSpPr>
          <p:cNvPr id="41" name="CuadroTexto 40">
            <a:extLst>
              <a:ext uri="{FF2B5EF4-FFF2-40B4-BE49-F238E27FC236}">
                <a16:creationId xmlns:a16="http://schemas.microsoft.com/office/drawing/2014/main" id="{EEAA2589-1C87-03BE-6DD5-99DACED0199F}"/>
              </a:ext>
            </a:extLst>
          </p:cNvPr>
          <p:cNvSpPr txBox="1"/>
          <p:nvPr/>
        </p:nvSpPr>
        <p:spPr>
          <a:xfrm>
            <a:off x="1263402" y="449780"/>
            <a:ext cx="8035918" cy="523220"/>
          </a:xfrm>
          <a:prstGeom prst="rect">
            <a:avLst/>
          </a:prstGeom>
          <a:noFill/>
        </p:spPr>
        <p:txBody>
          <a:bodyPr wrap="square" rtlCol="0">
            <a:spAutoFit/>
          </a:bodyPr>
          <a:lstStyle/>
          <a:p>
            <a:pPr algn="l"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Acciones Estratégicas Plan Sectorial</a:t>
            </a:r>
          </a:p>
        </p:txBody>
      </p:sp>
      <p:sp>
        <p:nvSpPr>
          <p:cNvPr id="44" name="TextBox 25">
            <a:extLst>
              <a:ext uri="{FF2B5EF4-FFF2-40B4-BE49-F238E27FC236}">
                <a16:creationId xmlns:a16="http://schemas.microsoft.com/office/drawing/2014/main" id="{ACD6194D-5E82-EEDE-7312-1E09C54E64C1}"/>
              </a:ext>
            </a:extLst>
          </p:cNvPr>
          <p:cNvSpPr txBox="1"/>
          <p:nvPr/>
        </p:nvSpPr>
        <p:spPr>
          <a:xfrm>
            <a:off x="5185535" y="2539106"/>
            <a:ext cx="1939408" cy="3139321"/>
          </a:xfrm>
          <a:prstGeom prst="rect">
            <a:avLst/>
          </a:prstGeom>
        </p:spPr>
        <p:txBody>
          <a:bodyPr wrap="square" lIns="0" tIns="0" rIns="0" bIns="0" rtlCol="0" anchor="t">
            <a:spAutoFit/>
          </a:bodyPr>
          <a:lstStyle/>
          <a:p>
            <a:pPr algn="ctr" defTabSz="609630" rtl="0"/>
            <a:r>
              <a:rPr lang="es-CO" sz="1200" kern="1200" spc="67" noProof="0" dirty="0">
                <a:solidFill>
                  <a:srgbClr val="191919"/>
                </a:solidFill>
                <a:latin typeface="Verdana" panose="020B0604030504040204" pitchFamily="34" charset="0"/>
                <a:ea typeface="Verdana" panose="020B0604030504040204" pitchFamily="34" charset="0"/>
                <a:cs typeface="+mn-cs"/>
              </a:rPr>
              <a:t>Desarrollar acciones de inspección y vigilancia orientadas a evaluar el proceso integral de atención en salud de los pueblos indígenas y comunidades étnicas (Afrodescendientes y </a:t>
            </a:r>
            <a:r>
              <a:rPr lang="es-CO" sz="1200" kern="1200" spc="67" noProof="0" dirty="0" err="1">
                <a:solidFill>
                  <a:srgbClr val="191919"/>
                </a:solidFill>
                <a:latin typeface="Verdana" panose="020B0604030504040204" pitchFamily="34" charset="0"/>
                <a:ea typeface="Verdana" panose="020B0604030504040204" pitchFamily="34" charset="0"/>
                <a:cs typeface="+mn-cs"/>
              </a:rPr>
              <a:t>Rrom</a:t>
            </a:r>
            <a:r>
              <a:rPr lang="es-CO" sz="1200" kern="1200" spc="67" noProof="0" dirty="0">
                <a:solidFill>
                  <a:srgbClr val="191919"/>
                </a:solidFill>
                <a:latin typeface="Verdana" panose="020B0604030504040204" pitchFamily="34" charset="0"/>
                <a:ea typeface="Verdana" panose="020B0604030504040204" pitchFamily="34" charset="0"/>
                <a:cs typeface="+mn-cs"/>
              </a:rPr>
              <a:t>) en los prestadores priorizados, de conformidad con el modelo de supervisión de la Superintendencia Nacional de Salud.</a:t>
            </a:r>
          </a:p>
        </p:txBody>
      </p:sp>
      <p:sp>
        <p:nvSpPr>
          <p:cNvPr id="47" name="TextBox 25">
            <a:extLst>
              <a:ext uri="{FF2B5EF4-FFF2-40B4-BE49-F238E27FC236}">
                <a16:creationId xmlns:a16="http://schemas.microsoft.com/office/drawing/2014/main" id="{30BDBBBC-61F3-AE43-1D64-857B3B0D8893}"/>
              </a:ext>
            </a:extLst>
          </p:cNvPr>
          <p:cNvSpPr txBox="1"/>
          <p:nvPr/>
        </p:nvSpPr>
        <p:spPr>
          <a:xfrm>
            <a:off x="7363368" y="2624029"/>
            <a:ext cx="1656062" cy="1477328"/>
          </a:xfrm>
          <a:prstGeom prst="rect">
            <a:avLst/>
          </a:prstGeom>
        </p:spPr>
        <p:txBody>
          <a:bodyPr wrap="square" lIns="0" tIns="0" rIns="0" bIns="0" rtlCol="0" anchor="t">
            <a:spAutoFit/>
          </a:bodyPr>
          <a:lstStyle/>
          <a:p>
            <a:pPr algn="ctr" defTabSz="609630" rtl="0"/>
            <a:r>
              <a:rPr lang="es-CO" sz="1200" kern="1200" spc="67" noProof="0" dirty="0">
                <a:solidFill>
                  <a:srgbClr val="191919"/>
                </a:solidFill>
                <a:latin typeface="Verdana" panose="020B0604030504040204" pitchFamily="34" charset="0"/>
                <a:ea typeface="Verdana" panose="020B0604030504040204" pitchFamily="34" charset="0"/>
                <a:cs typeface="+mn-cs"/>
              </a:rPr>
              <a:t>Ejercer Inspección y Vigilancia a la dispensación completa de fórmulas de medicamentos por parte del Gestor Farmacéutico.</a:t>
            </a:r>
          </a:p>
        </p:txBody>
      </p:sp>
      <p:sp>
        <p:nvSpPr>
          <p:cNvPr id="50" name="TextBox 25">
            <a:extLst>
              <a:ext uri="{FF2B5EF4-FFF2-40B4-BE49-F238E27FC236}">
                <a16:creationId xmlns:a16="http://schemas.microsoft.com/office/drawing/2014/main" id="{31EA5E41-E39C-DA5A-7FFB-0DF32CF13058}"/>
              </a:ext>
            </a:extLst>
          </p:cNvPr>
          <p:cNvSpPr txBox="1"/>
          <p:nvPr/>
        </p:nvSpPr>
        <p:spPr>
          <a:xfrm>
            <a:off x="9695183" y="2607762"/>
            <a:ext cx="1747074" cy="1661993"/>
          </a:xfrm>
          <a:prstGeom prst="rect">
            <a:avLst/>
          </a:prstGeom>
        </p:spPr>
        <p:txBody>
          <a:bodyPr wrap="square" lIns="0" tIns="0" rIns="0" bIns="0" rtlCol="0" anchor="t">
            <a:spAutoFit/>
          </a:bodyPr>
          <a:lstStyle/>
          <a:p>
            <a:pPr algn="ctr" defTabSz="609630" rtl="0"/>
            <a:r>
              <a:rPr lang="es-CO" sz="1200" kern="1200" spc="67" noProof="0" dirty="0">
                <a:solidFill>
                  <a:srgbClr val="191919"/>
                </a:solidFill>
                <a:latin typeface="Verdana" panose="020B0604030504040204" pitchFamily="34" charset="0"/>
                <a:ea typeface="Verdana" panose="020B0604030504040204" pitchFamily="34" charset="0"/>
                <a:cs typeface="+mn-cs"/>
              </a:rPr>
              <a:t>Diseñar e implementar proyectos asociados al Modelo de Gobierno y Gestión de Datos e Información para la Superintendencia Nacional de Salud.</a:t>
            </a:r>
          </a:p>
        </p:txBody>
      </p:sp>
      <p:pic>
        <p:nvPicPr>
          <p:cNvPr id="53" name="Gráfico 52" descr="Ciclismo en compañía contorno">
            <a:extLst>
              <a:ext uri="{FF2B5EF4-FFF2-40B4-BE49-F238E27FC236}">
                <a16:creationId xmlns:a16="http://schemas.microsoft.com/office/drawing/2014/main" id="{5375A6ED-F585-0AA8-148A-94D7D20833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334" y="1599334"/>
            <a:ext cx="862523" cy="862523"/>
          </a:xfrm>
          <a:prstGeom prst="rect">
            <a:avLst/>
          </a:prstGeom>
        </p:spPr>
      </p:pic>
      <p:sp>
        <p:nvSpPr>
          <p:cNvPr id="63" name="Rectángulo 62">
            <a:extLst>
              <a:ext uri="{FF2B5EF4-FFF2-40B4-BE49-F238E27FC236}">
                <a16:creationId xmlns:a16="http://schemas.microsoft.com/office/drawing/2014/main" id="{056985A3-F129-CDC7-9DA0-5542E3467822}"/>
              </a:ext>
            </a:extLst>
          </p:cNvPr>
          <p:cNvSpPr/>
          <p:nvPr/>
        </p:nvSpPr>
        <p:spPr>
          <a:xfrm>
            <a:off x="958632" y="6159682"/>
            <a:ext cx="857286" cy="615553"/>
          </a:xfrm>
          <a:prstGeom prst="rect">
            <a:avLst/>
          </a:prstGeom>
          <a:noFill/>
        </p:spPr>
        <p:txBody>
          <a:bodyPr wrap="none" lIns="60960" tIns="30480" rIns="60960" bIns="30480">
            <a:spAutoFit/>
          </a:bodyPr>
          <a:lstStyle/>
          <a:p>
            <a:pPr algn="ctr" defTabSz="609630" rtl="0"/>
            <a:r>
              <a:rPr lang="es-CO" sz="3600" kern="1200" noProof="0" dirty="0">
                <a:ln w="0"/>
                <a:solidFill>
                  <a:srgbClr val="86EAE9"/>
                </a:solidFill>
                <a:effectLst>
                  <a:outerShdw blurRad="38100" dist="25400" dir="5400000" algn="ctr" rotWithShape="0">
                    <a:srgbClr val="6E747A">
                      <a:alpha val="43000"/>
                    </a:srgbClr>
                  </a:outerShdw>
                </a:effectLst>
                <a:latin typeface="Calibri" panose="020F0502020204030204"/>
                <a:ea typeface="+mn-ea"/>
                <a:cs typeface="+mn-cs"/>
              </a:rPr>
              <a:t>DET</a:t>
            </a:r>
          </a:p>
        </p:txBody>
      </p:sp>
      <p:sp>
        <p:nvSpPr>
          <p:cNvPr id="64" name="Rectángulo 63">
            <a:extLst>
              <a:ext uri="{FF2B5EF4-FFF2-40B4-BE49-F238E27FC236}">
                <a16:creationId xmlns:a16="http://schemas.microsoft.com/office/drawing/2014/main" id="{24CE4A13-C2C5-1EC3-5BC6-24B2B20BCC47}"/>
              </a:ext>
            </a:extLst>
          </p:cNvPr>
          <p:cNvSpPr/>
          <p:nvPr/>
        </p:nvSpPr>
        <p:spPr>
          <a:xfrm>
            <a:off x="3520491" y="6159681"/>
            <a:ext cx="626454" cy="615553"/>
          </a:xfrm>
          <a:prstGeom prst="rect">
            <a:avLst/>
          </a:prstGeom>
          <a:noFill/>
        </p:spPr>
        <p:txBody>
          <a:bodyPr wrap="none" lIns="60960" tIns="30480" rIns="60960" bIns="30480">
            <a:spAutoFit/>
          </a:bodyPr>
          <a:lstStyle/>
          <a:p>
            <a:pPr algn="ctr" defTabSz="609630" rtl="0"/>
            <a:r>
              <a:rPr lang="es-CO" sz="3600" kern="1200" noProof="0" dirty="0">
                <a:ln w="0"/>
                <a:solidFill>
                  <a:srgbClr val="3EDAD8"/>
                </a:solidFill>
                <a:effectLst>
                  <a:outerShdw blurRad="38100" dist="25400" dir="5400000" algn="ctr" rotWithShape="0">
                    <a:srgbClr val="6E747A">
                      <a:alpha val="43000"/>
                    </a:srgbClr>
                  </a:outerShdw>
                </a:effectLst>
                <a:latin typeface="Calibri" panose="020F0502020204030204"/>
                <a:ea typeface="+mn-ea"/>
                <a:cs typeface="+mn-cs"/>
              </a:rPr>
              <a:t>SG</a:t>
            </a:r>
          </a:p>
        </p:txBody>
      </p:sp>
      <p:sp>
        <p:nvSpPr>
          <p:cNvPr id="65" name="Rectángulo 64">
            <a:extLst>
              <a:ext uri="{FF2B5EF4-FFF2-40B4-BE49-F238E27FC236}">
                <a16:creationId xmlns:a16="http://schemas.microsoft.com/office/drawing/2014/main" id="{7B656287-2706-D9A6-E824-B1532ECA7E85}"/>
              </a:ext>
            </a:extLst>
          </p:cNvPr>
          <p:cNvSpPr/>
          <p:nvPr/>
        </p:nvSpPr>
        <p:spPr>
          <a:xfrm>
            <a:off x="5390328" y="6242447"/>
            <a:ext cx="1068883" cy="615553"/>
          </a:xfrm>
          <a:prstGeom prst="rect">
            <a:avLst/>
          </a:prstGeom>
          <a:noFill/>
        </p:spPr>
        <p:txBody>
          <a:bodyPr wrap="none" lIns="60960" tIns="30480" rIns="60960" bIns="30480">
            <a:spAutoFit/>
          </a:bodyPr>
          <a:lstStyle/>
          <a:p>
            <a:pPr algn="ctr" defTabSz="609630" rtl="0"/>
            <a:r>
              <a:rPr lang="es-CO" sz="3600" kern="1200" noProof="0" dirty="0">
                <a:ln w="0"/>
                <a:solidFill>
                  <a:srgbClr val="32B4A8"/>
                </a:solidFill>
                <a:effectLst>
                  <a:outerShdw blurRad="38100" dist="25400" dir="5400000" algn="ctr" rotWithShape="0">
                    <a:srgbClr val="6E747A">
                      <a:alpha val="43000"/>
                    </a:srgbClr>
                  </a:outerShdw>
                </a:effectLst>
                <a:latin typeface="Calibri" panose="020F0502020204030204"/>
                <a:ea typeface="+mn-ea"/>
                <a:cs typeface="+mn-cs"/>
              </a:rPr>
              <a:t>DPSS</a:t>
            </a:r>
          </a:p>
        </p:txBody>
      </p:sp>
      <p:sp>
        <p:nvSpPr>
          <p:cNvPr id="66" name="Rectángulo 65">
            <a:extLst>
              <a:ext uri="{FF2B5EF4-FFF2-40B4-BE49-F238E27FC236}">
                <a16:creationId xmlns:a16="http://schemas.microsoft.com/office/drawing/2014/main" id="{9675B56E-97C0-EE53-D099-D997A56C9135}"/>
              </a:ext>
            </a:extLst>
          </p:cNvPr>
          <p:cNvSpPr/>
          <p:nvPr/>
        </p:nvSpPr>
        <p:spPr>
          <a:xfrm>
            <a:off x="7640073" y="6237236"/>
            <a:ext cx="1118576" cy="615553"/>
          </a:xfrm>
          <a:prstGeom prst="rect">
            <a:avLst/>
          </a:prstGeom>
          <a:noFill/>
        </p:spPr>
        <p:txBody>
          <a:bodyPr wrap="none" lIns="60960" tIns="30480" rIns="60960" bIns="30480">
            <a:spAutoFit/>
          </a:bodyPr>
          <a:lstStyle/>
          <a:p>
            <a:pPr algn="ctr" defTabSz="609630" rtl="0"/>
            <a:r>
              <a:rPr lang="es-CO" sz="3600" kern="1200" noProof="0" dirty="0">
                <a:ln w="0"/>
                <a:solidFill>
                  <a:srgbClr val="1F6F67"/>
                </a:solidFill>
                <a:effectLst>
                  <a:outerShdw blurRad="38100" dist="25400" dir="5400000" algn="ctr" rotWithShape="0">
                    <a:srgbClr val="6E747A">
                      <a:alpha val="43000"/>
                    </a:srgbClr>
                  </a:outerShdw>
                </a:effectLst>
                <a:latin typeface="Calibri" panose="020F0502020204030204"/>
                <a:ea typeface="+mn-ea"/>
                <a:cs typeface="+mn-cs"/>
              </a:rPr>
              <a:t>DOLF</a:t>
            </a:r>
          </a:p>
        </p:txBody>
      </p:sp>
      <p:sp>
        <p:nvSpPr>
          <p:cNvPr id="67" name="Rectángulo 66">
            <a:extLst>
              <a:ext uri="{FF2B5EF4-FFF2-40B4-BE49-F238E27FC236}">
                <a16:creationId xmlns:a16="http://schemas.microsoft.com/office/drawing/2014/main" id="{20AE2E5D-E18F-4AB2-F706-573534EDA925}"/>
              </a:ext>
            </a:extLst>
          </p:cNvPr>
          <p:cNvSpPr/>
          <p:nvPr/>
        </p:nvSpPr>
        <p:spPr>
          <a:xfrm>
            <a:off x="10186107" y="6238659"/>
            <a:ext cx="807593" cy="615553"/>
          </a:xfrm>
          <a:prstGeom prst="rect">
            <a:avLst/>
          </a:prstGeom>
          <a:noFill/>
        </p:spPr>
        <p:txBody>
          <a:bodyPr wrap="none" lIns="60960" tIns="30480" rIns="60960" bIns="30480">
            <a:spAutoFit/>
          </a:bodyPr>
          <a:lstStyle/>
          <a:p>
            <a:pPr algn="ctr" defTabSz="609630" rtl="0"/>
            <a:r>
              <a:rPr lang="es-CO" sz="3600" kern="1200" noProof="0" dirty="0">
                <a:ln w="0"/>
                <a:solidFill>
                  <a:srgbClr val="0C2A27"/>
                </a:solidFill>
                <a:effectLst>
                  <a:outerShdw blurRad="38100" dist="25400" dir="5400000" algn="ctr" rotWithShape="0">
                    <a:srgbClr val="6E747A">
                      <a:alpha val="43000"/>
                    </a:srgbClr>
                  </a:outerShdw>
                </a:effectLst>
                <a:latin typeface="Calibri" panose="020F0502020204030204"/>
                <a:ea typeface="+mn-ea"/>
                <a:cs typeface="+mn-cs"/>
              </a:rPr>
              <a:t>DID</a:t>
            </a:r>
          </a:p>
        </p:txBody>
      </p:sp>
      <p:pic>
        <p:nvPicPr>
          <p:cNvPr id="3" name="Gráfico 2" descr="Ascensor con relleno sólido">
            <a:extLst>
              <a:ext uri="{FF2B5EF4-FFF2-40B4-BE49-F238E27FC236}">
                <a16:creationId xmlns:a16="http://schemas.microsoft.com/office/drawing/2014/main" id="{6A29DE08-070D-84E0-58EF-17977A3162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89030" y="1651781"/>
            <a:ext cx="740969" cy="740969"/>
          </a:xfrm>
          <a:prstGeom prst="rect">
            <a:avLst/>
          </a:prstGeom>
        </p:spPr>
      </p:pic>
      <p:pic>
        <p:nvPicPr>
          <p:cNvPr id="27" name="Gráfico 26" descr="Portapapeles con relleno sólido">
            <a:extLst>
              <a:ext uri="{FF2B5EF4-FFF2-40B4-BE49-F238E27FC236}">
                <a16:creationId xmlns:a16="http://schemas.microsoft.com/office/drawing/2014/main" id="{AD4CAC57-39A7-B025-1A28-7D6C2C08ED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6976" y="1532854"/>
            <a:ext cx="914400" cy="914400"/>
          </a:xfrm>
          <a:prstGeom prst="rect">
            <a:avLst/>
          </a:prstGeom>
        </p:spPr>
      </p:pic>
      <p:pic>
        <p:nvPicPr>
          <p:cNvPr id="29" name="Gráfico 28" descr="Audiencia objetivo con relleno sólido">
            <a:extLst>
              <a:ext uri="{FF2B5EF4-FFF2-40B4-BE49-F238E27FC236}">
                <a16:creationId xmlns:a16="http://schemas.microsoft.com/office/drawing/2014/main" id="{DE0DB556-37D4-2428-2CCE-815FAAC357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2782" y="1573129"/>
            <a:ext cx="848474" cy="848474"/>
          </a:xfrm>
          <a:prstGeom prst="rect">
            <a:avLst/>
          </a:prstGeom>
        </p:spPr>
      </p:pic>
      <p:pic>
        <p:nvPicPr>
          <p:cNvPr id="31" name="Gráfico 30" descr="Diagrama de red con relleno sólido">
            <a:extLst>
              <a:ext uri="{FF2B5EF4-FFF2-40B4-BE49-F238E27FC236}">
                <a16:creationId xmlns:a16="http://schemas.microsoft.com/office/drawing/2014/main" id="{5F4156E9-7DCD-ADEC-616F-38C82B99F1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05723" y="1595042"/>
            <a:ext cx="826345" cy="826345"/>
          </a:xfrm>
          <a:prstGeom prst="rect">
            <a:avLst/>
          </a:prstGeom>
        </p:spPr>
      </p:pic>
    </p:spTree>
    <p:extLst>
      <p:ext uri="{BB962C8B-B14F-4D97-AF65-F5344CB8AC3E}">
        <p14:creationId xmlns:p14="http://schemas.microsoft.com/office/powerpoint/2010/main" val="298470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EE7D-78E0-025D-15ED-43370DC7DFC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F83E214E-5A72-49DB-017E-5F58A3DF10E7}"/>
              </a:ext>
              <a:ext uri="{C183D7F6-B498-43B3-948B-1728B52AA6E4}">
                <adec:decorative xmlns:adec="http://schemas.microsoft.com/office/drawing/2017/decorative" val="1"/>
              </a:ext>
            </a:extLst>
          </p:cNvPr>
          <p:cNvGrpSpPr/>
          <p:nvPr/>
        </p:nvGrpSpPr>
        <p:grpSpPr>
          <a:xfrm>
            <a:off x="249569" y="1393586"/>
            <a:ext cx="11513177" cy="4408156"/>
            <a:chOff x="-296849" y="-178372"/>
            <a:chExt cx="23026355" cy="7487616"/>
          </a:xfrm>
        </p:grpSpPr>
        <p:sp>
          <p:nvSpPr>
            <p:cNvPr id="6" name="AutoShape 6">
              <a:extLst>
                <a:ext uri="{FF2B5EF4-FFF2-40B4-BE49-F238E27FC236}">
                  <a16:creationId xmlns:a16="http://schemas.microsoft.com/office/drawing/2014/main" id="{D535616E-1C6C-3D66-41F9-ECE25569063B}"/>
                </a:ext>
              </a:extLst>
            </p:cNvPr>
            <p:cNvSpPr/>
            <p:nvPr/>
          </p:nvSpPr>
          <p:spPr>
            <a:xfrm>
              <a:off x="-296849" y="1"/>
              <a:ext cx="3665028" cy="7289036"/>
            </a:xfrm>
            <a:prstGeom prst="rect">
              <a:avLst/>
            </a:prstGeom>
            <a:solidFill>
              <a:srgbClr val="32B4A8">
                <a:alpha val="3529"/>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7" name="AutoShape 7">
              <a:extLst>
                <a:ext uri="{FF2B5EF4-FFF2-40B4-BE49-F238E27FC236}">
                  <a16:creationId xmlns:a16="http://schemas.microsoft.com/office/drawing/2014/main" id="{E5C46D39-650E-A173-52F3-21B960F5ECD9}"/>
                </a:ext>
              </a:extLst>
            </p:cNvPr>
            <p:cNvSpPr/>
            <p:nvPr/>
          </p:nvSpPr>
          <p:spPr>
            <a:xfrm>
              <a:off x="3564093" y="-7692"/>
              <a:ext cx="4633006" cy="7289036"/>
            </a:xfrm>
            <a:prstGeom prst="rect">
              <a:avLst/>
            </a:prstGeom>
            <a:solidFill>
              <a:srgbClr val="191919">
                <a:alpha val="3529"/>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8" name="AutoShape 8">
              <a:extLst>
                <a:ext uri="{FF2B5EF4-FFF2-40B4-BE49-F238E27FC236}">
                  <a16:creationId xmlns:a16="http://schemas.microsoft.com/office/drawing/2014/main" id="{384345D0-00E4-A6C8-3B47-35883D612F10}"/>
                </a:ext>
              </a:extLst>
            </p:cNvPr>
            <p:cNvSpPr/>
            <p:nvPr/>
          </p:nvSpPr>
          <p:spPr>
            <a:xfrm>
              <a:off x="8339353" y="-178372"/>
              <a:ext cx="4171860" cy="7420767"/>
            </a:xfrm>
            <a:prstGeom prst="rect">
              <a:avLst/>
            </a:prstGeom>
            <a:solidFill>
              <a:srgbClr val="191919">
                <a:alpha val="3529"/>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9" name="AutoShape 9">
              <a:extLst>
                <a:ext uri="{FF2B5EF4-FFF2-40B4-BE49-F238E27FC236}">
                  <a16:creationId xmlns:a16="http://schemas.microsoft.com/office/drawing/2014/main" id="{54FFA1A4-3942-C589-6BA8-80F16DEB15D6}"/>
                </a:ext>
              </a:extLst>
            </p:cNvPr>
            <p:cNvSpPr/>
            <p:nvPr/>
          </p:nvSpPr>
          <p:spPr>
            <a:xfrm>
              <a:off x="12804176" y="20208"/>
              <a:ext cx="5551106" cy="7289036"/>
            </a:xfrm>
            <a:prstGeom prst="rect">
              <a:avLst/>
            </a:prstGeom>
            <a:solidFill>
              <a:srgbClr val="191919">
                <a:alpha val="3529"/>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10" name="AutoShape 10">
              <a:extLst>
                <a:ext uri="{FF2B5EF4-FFF2-40B4-BE49-F238E27FC236}">
                  <a16:creationId xmlns:a16="http://schemas.microsoft.com/office/drawing/2014/main" id="{F8710B7D-8805-C498-5D57-3F85A4693FD5}"/>
                </a:ext>
              </a:extLst>
            </p:cNvPr>
            <p:cNvSpPr/>
            <p:nvPr/>
          </p:nvSpPr>
          <p:spPr>
            <a:xfrm>
              <a:off x="18651632" y="-46642"/>
              <a:ext cx="4077874" cy="7289036"/>
            </a:xfrm>
            <a:prstGeom prst="rect">
              <a:avLst/>
            </a:prstGeom>
            <a:solidFill>
              <a:srgbClr val="191919">
                <a:alpha val="3529"/>
              </a:srgbClr>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grpSp>
      <p:sp>
        <p:nvSpPr>
          <p:cNvPr id="11" name="AutoShape 11">
            <a:extLst>
              <a:ext uri="{FF2B5EF4-FFF2-40B4-BE49-F238E27FC236}">
                <a16:creationId xmlns:a16="http://schemas.microsoft.com/office/drawing/2014/main" id="{8A0EA247-3006-A8C1-A34F-3E40A1C1E462}"/>
              </a:ext>
              <a:ext uri="{C183D7F6-B498-43B3-948B-1728B52AA6E4}">
                <adec:decorative xmlns:adec="http://schemas.microsoft.com/office/drawing/2017/decorative" val="1"/>
              </a:ext>
            </a:extLst>
          </p:cNvPr>
          <p:cNvSpPr/>
          <p:nvPr/>
        </p:nvSpPr>
        <p:spPr>
          <a:xfrm>
            <a:off x="237166" y="1441569"/>
            <a:ext cx="1831355" cy="969373"/>
          </a:xfrm>
          <a:prstGeom prst="rect">
            <a:avLst/>
          </a:prstGeom>
          <a:solidFill>
            <a:srgbClr val="86EAE9"/>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12" name="AutoShape 12">
            <a:extLst>
              <a:ext uri="{FF2B5EF4-FFF2-40B4-BE49-F238E27FC236}">
                <a16:creationId xmlns:a16="http://schemas.microsoft.com/office/drawing/2014/main" id="{D88BC06B-93F1-E7C4-F248-23F2C4AE9E12}"/>
              </a:ext>
              <a:ext uri="{C183D7F6-B498-43B3-948B-1728B52AA6E4}">
                <adec:decorative xmlns:adec="http://schemas.microsoft.com/office/drawing/2017/decorative" val="1"/>
              </a:ext>
            </a:extLst>
          </p:cNvPr>
          <p:cNvSpPr/>
          <p:nvPr/>
        </p:nvSpPr>
        <p:spPr>
          <a:xfrm>
            <a:off x="2170561" y="1446097"/>
            <a:ext cx="2299152" cy="969373"/>
          </a:xfrm>
          <a:prstGeom prst="rect">
            <a:avLst/>
          </a:prstGeom>
          <a:solidFill>
            <a:srgbClr val="3EDAD8"/>
          </a:solidFill>
          <a:ln>
            <a:solidFill>
              <a:schemeClr val="bg1"/>
            </a:solidFill>
          </a:ln>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13" name="AutoShape 13">
            <a:extLst>
              <a:ext uri="{FF2B5EF4-FFF2-40B4-BE49-F238E27FC236}">
                <a16:creationId xmlns:a16="http://schemas.microsoft.com/office/drawing/2014/main" id="{765C0C5C-4969-52E4-26BD-F59B9F662681}"/>
              </a:ext>
              <a:ext uri="{C183D7F6-B498-43B3-948B-1728B52AA6E4}">
                <adec:decorative xmlns:adec="http://schemas.microsoft.com/office/drawing/2017/decorative" val="1"/>
              </a:ext>
            </a:extLst>
          </p:cNvPr>
          <p:cNvSpPr/>
          <p:nvPr/>
        </p:nvSpPr>
        <p:spPr>
          <a:xfrm>
            <a:off x="4579149" y="1446097"/>
            <a:ext cx="2085930" cy="969373"/>
          </a:xfrm>
          <a:prstGeom prst="rect">
            <a:avLst/>
          </a:prstGeom>
          <a:solidFill>
            <a:srgbClr val="32B4A8"/>
          </a:solidFill>
        </p:spPr>
        <p:txBody>
          <a:bodyPr/>
          <a:lstStyle/>
          <a:p>
            <a:pPr algn="l" defTabSz="609630" rtl="0"/>
            <a:endParaRPr lang="es-CO" sz="1100" kern="1200" noProof="0" dirty="0">
              <a:solidFill>
                <a:prstClr val="black"/>
              </a:solidFill>
              <a:latin typeface="Calibri" panose="020F0502020204030204"/>
              <a:ea typeface="+mn-ea"/>
              <a:cs typeface="+mn-cs"/>
            </a:endParaRPr>
          </a:p>
        </p:txBody>
      </p:sp>
      <p:sp>
        <p:nvSpPr>
          <p:cNvPr id="14" name="AutoShape 14">
            <a:extLst>
              <a:ext uri="{FF2B5EF4-FFF2-40B4-BE49-F238E27FC236}">
                <a16:creationId xmlns:a16="http://schemas.microsoft.com/office/drawing/2014/main" id="{DB21AD49-B771-0CCB-D89D-7F6CA933F8D7}"/>
              </a:ext>
              <a:ext uri="{C183D7F6-B498-43B3-948B-1728B52AA6E4}">
                <adec:decorative xmlns:adec="http://schemas.microsoft.com/office/drawing/2017/decorative" val="1"/>
              </a:ext>
            </a:extLst>
          </p:cNvPr>
          <p:cNvSpPr/>
          <p:nvPr/>
        </p:nvSpPr>
        <p:spPr>
          <a:xfrm>
            <a:off x="6774515" y="1446097"/>
            <a:ext cx="2801119" cy="969373"/>
          </a:xfrm>
          <a:prstGeom prst="rect">
            <a:avLst/>
          </a:prstGeom>
          <a:solidFill>
            <a:srgbClr val="1F6F67"/>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15" name="AutoShape 15">
            <a:extLst>
              <a:ext uri="{FF2B5EF4-FFF2-40B4-BE49-F238E27FC236}">
                <a16:creationId xmlns:a16="http://schemas.microsoft.com/office/drawing/2014/main" id="{5E492127-DCFD-1212-FB51-74F267EB3302}"/>
              </a:ext>
              <a:ext uri="{C183D7F6-B498-43B3-948B-1728B52AA6E4}">
                <adec:decorative xmlns:adec="http://schemas.microsoft.com/office/drawing/2017/decorative" val="1"/>
              </a:ext>
            </a:extLst>
          </p:cNvPr>
          <p:cNvSpPr/>
          <p:nvPr/>
        </p:nvSpPr>
        <p:spPr>
          <a:xfrm>
            <a:off x="9710636" y="1450906"/>
            <a:ext cx="2038937" cy="969373"/>
          </a:xfrm>
          <a:prstGeom prst="rect">
            <a:avLst/>
          </a:prstGeom>
          <a:solidFill>
            <a:srgbClr val="0C2A27"/>
          </a:solidFill>
        </p:spPr>
        <p:txBody>
          <a:bodyPr/>
          <a:lstStyle/>
          <a:p>
            <a:pPr algn="l" defTabSz="609630" rtl="0"/>
            <a:endParaRPr lang="es-CO" sz="1200" kern="1200" noProof="0" dirty="0">
              <a:solidFill>
                <a:prstClr val="black"/>
              </a:solidFill>
              <a:latin typeface="Calibri" panose="020F0502020204030204"/>
              <a:ea typeface="+mn-ea"/>
              <a:cs typeface="+mn-cs"/>
            </a:endParaRPr>
          </a:p>
        </p:txBody>
      </p:sp>
      <p:sp>
        <p:nvSpPr>
          <p:cNvPr id="17" name="TextBox 17">
            <a:extLst>
              <a:ext uri="{FF2B5EF4-FFF2-40B4-BE49-F238E27FC236}">
                <a16:creationId xmlns:a16="http://schemas.microsoft.com/office/drawing/2014/main" id="{53C32165-83AA-ED50-119C-CB70F1B9A0CC}"/>
              </a:ext>
            </a:extLst>
          </p:cNvPr>
          <p:cNvSpPr txBox="1"/>
          <p:nvPr/>
        </p:nvSpPr>
        <p:spPr>
          <a:xfrm>
            <a:off x="311976" y="2623066"/>
            <a:ext cx="1714415" cy="1846659"/>
          </a:xfrm>
          <a:prstGeom prst="rect">
            <a:avLst/>
          </a:prstGeom>
        </p:spPr>
        <p:txBody>
          <a:bodyPr wrap="square" lIns="0" tIns="0" rIns="0" bIns="0" rtlCol="0" anchor="t">
            <a:spAutoFit/>
          </a:bodyPr>
          <a:lstStyle/>
          <a:p>
            <a:pPr algn="ctr" defTabSz="609630" rtl="0"/>
            <a:r>
              <a:rPr lang="es-CO" sz="1200" kern="1200" spc="57" noProof="0" dirty="0">
                <a:solidFill>
                  <a:srgbClr val="191919"/>
                </a:solidFill>
                <a:latin typeface="Verdana" panose="020B0604030504040204" pitchFamily="34" charset="0"/>
                <a:ea typeface="Verdana" panose="020B0604030504040204" pitchFamily="34" charset="0"/>
                <a:cs typeface="+mn-cs"/>
              </a:rPr>
              <a:t>Diseñar e implementar lineamientos asociados al Sistema de gestión de la innovación y gestión del conocimiento para la Superintendencia Nacional de Salud.</a:t>
            </a:r>
          </a:p>
        </p:txBody>
      </p:sp>
      <p:sp>
        <p:nvSpPr>
          <p:cNvPr id="19" name="TextBox 19">
            <a:extLst>
              <a:ext uri="{FF2B5EF4-FFF2-40B4-BE49-F238E27FC236}">
                <a16:creationId xmlns:a16="http://schemas.microsoft.com/office/drawing/2014/main" id="{001D538F-9D2B-F45C-DEF6-FE0DFF1209FB}"/>
              </a:ext>
            </a:extLst>
          </p:cNvPr>
          <p:cNvSpPr txBox="1"/>
          <p:nvPr/>
        </p:nvSpPr>
        <p:spPr>
          <a:xfrm>
            <a:off x="1740308" y="1510496"/>
            <a:ext cx="286083" cy="304186"/>
          </a:xfrm>
          <a:prstGeom prst="rect">
            <a:avLst/>
          </a:prstGeom>
        </p:spPr>
        <p:txBody>
          <a:bodyPr lIns="0" tIns="0" rIns="0" bIns="0" rtlCol="0" anchor="t">
            <a:spAutoFit/>
          </a:bodyPr>
          <a:lstStyle/>
          <a:p>
            <a:pPr algn="r" defTabSz="609630" rtl="0">
              <a:lnSpc>
                <a:spcPts val="2592"/>
              </a:lnSpc>
            </a:pPr>
            <a:r>
              <a:rPr lang="es-CO" sz="1600" kern="1200" noProof="0" dirty="0">
                <a:solidFill>
                  <a:srgbClr val="FFFFFF"/>
                </a:solidFill>
                <a:latin typeface="Aileron Bold"/>
                <a:ea typeface="+mn-ea"/>
                <a:cs typeface="+mn-cs"/>
              </a:rPr>
              <a:t>06</a:t>
            </a:r>
          </a:p>
        </p:txBody>
      </p:sp>
      <p:sp>
        <p:nvSpPr>
          <p:cNvPr id="20" name="TextBox 20">
            <a:extLst>
              <a:ext uri="{FF2B5EF4-FFF2-40B4-BE49-F238E27FC236}">
                <a16:creationId xmlns:a16="http://schemas.microsoft.com/office/drawing/2014/main" id="{E505A019-F25E-2ED8-D1A4-EF073ADDFF76}"/>
              </a:ext>
            </a:extLst>
          </p:cNvPr>
          <p:cNvSpPr txBox="1"/>
          <p:nvPr/>
        </p:nvSpPr>
        <p:spPr>
          <a:xfrm>
            <a:off x="3894046" y="1510496"/>
            <a:ext cx="286083" cy="304186"/>
          </a:xfrm>
          <a:prstGeom prst="rect">
            <a:avLst/>
          </a:prstGeom>
        </p:spPr>
        <p:txBody>
          <a:bodyPr lIns="0" tIns="0" rIns="0" bIns="0" rtlCol="0" anchor="t">
            <a:spAutoFit/>
          </a:bodyPr>
          <a:lstStyle/>
          <a:p>
            <a:pPr algn="r" defTabSz="609630" rtl="0">
              <a:lnSpc>
                <a:spcPts val="2592"/>
              </a:lnSpc>
            </a:pPr>
            <a:r>
              <a:rPr lang="es-CO" sz="1600" kern="1200" noProof="0" dirty="0">
                <a:solidFill>
                  <a:srgbClr val="FFFFFF"/>
                </a:solidFill>
                <a:latin typeface="Aileron Bold"/>
                <a:ea typeface="+mn-ea"/>
                <a:cs typeface="+mn-cs"/>
              </a:rPr>
              <a:t>07</a:t>
            </a:r>
          </a:p>
        </p:txBody>
      </p:sp>
      <p:sp>
        <p:nvSpPr>
          <p:cNvPr id="21" name="TextBox 21">
            <a:extLst>
              <a:ext uri="{FF2B5EF4-FFF2-40B4-BE49-F238E27FC236}">
                <a16:creationId xmlns:a16="http://schemas.microsoft.com/office/drawing/2014/main" id="{5FDB0684-EC74-6E1A-32DA-D0792CB58D6D}"/>
              </a:ext>
            </a:extLst>
          </p:cNvPr>
          <p:cNvSpPr txBox="1"/>
          <p:nvPr/>
        </p:nvSpPr>
        <p:spPr>
          <a:xfrm>
            <a:off x="6038705" y="1510496"/>
            <a:ext cx="336790" cy="304186"/>
          </a:xfrm>
          <a:prstGeom prst="rect">
            <a:avLst/>
          </a:prstGeom>
        </p:spPr>
        <p:txBody>
          <a:bodyPr lIns="0" tIns="0" rIns="0" bIns="0" rtlCol="0" anchor="t">
            <a:spAutoFit/>
          </a:bodyPr>
          <a:lstStyle/>
          <a:p>
            <a:pPr algn="r" defTabSz="609630" rtl="0">
              <a:lnSpc>
                <a:spcPts val="2592"/>
              </a:lnSpc>
            </a:pPr>
            <a:r>
              <a:rPr lang="es-CO" sz="1600" kern="1200" noProof="0" dirty="0">
                <a:solidFill>
                  <a:srgbClr val="FFFFFF"/>
                </a:solidFill>
                <a:latin typeface="Aileron Bold"/>
                <a:ea typeface="+mn-ea"/>
                <a:cs typeface="+mn-cs"/>
              </a:rPr>
              <a:t>08</a:t>
            </a:r>
          </a:p>
        </p:txBody>
      </p:sp>
      <p:sp>
        <p:nvSpPr>
          <p:cNvPr id="22" name="TextBox 22">
            <a:extLst>
              <a:ext uri="{FF2B5EF4-FFF2-40B4-BE49-F238E27FC236}">
                <a16:creationId xmlns:a16="http://schemas.microsoft.com/office/drawing/2014/main" id="{7E0CF807-5C28-DB1A-CF0A-2A52D5B4AB17}"/>
              </a:ext>
            </a:extLst>
          </p:cNvPr>
          <p:cNvSpPr txBox="1"/>
          <p:nvPr/>
        </p:nvSpPr>
        <p:spPr>
          <a:xfrm>
            <a:off x="8941294" y="1494070"/>
            <a:ext cx="349467" cy="304186"/>
          </a:xfrm>
          <a:prstGeom prst="rect">
            <a:avLst/>
          </a:prstGeom>
        </p:spPr>
        <p:txBody>
          <a:bodyPr lIns="0" tIns="0" rIns="0" bIns="0" rtlCol="0" anchor="t">
            <a:spAutoFit/>
          </a:bodyPr>
          <a:lstStyle/>
          <a:p>
            <a:pPr algn="r" defTabSz="609630" rtl="0">
              <a:lnSpc>
                <a:spcPts val="2592"/>
              </a:lnSpc>
            </a:pPr>
            <a:r>
              <a:rPr lang="es-CO" sz="1600" kern="1200" noProof="0" dirty="0">
                <a:solidFill>
                  <a:srgbClr val="FFFFFF"/>
                </a:solidFill>
                <a:latin typeface="Aileron Bold"/>
                <a:ea typeface="+mn-ea"/>
                <a:cs typeface="+mn-cs"/>
              </a:rPr>
              <a:t>09</a:t>
            </a:r>
          </a:p>
        </p:txBody>
      </p:sp>
      <p:sp>
        <p:nvSpPr>
          <p:cNvPr id="23" name="TextBox 23">
            <a:extLst>
              <a:ext uri="{FF2B5EF4-FFF2-40B4-BE49-F238E27FC236}">
                <a16:creationId xmlns:a16="http://schemas.microsoft.com/office/drawing/2014/main" id="{95250F25-F3D3-E467-A3F7-149B90092F6C}"/>
              </a:ext>
            </a:extLst>
          </p:cNvPr>
          <p:cNvSpPr txBox="1"/>
          <p:nvPr/>
        </p:nvSpPr>
        <p:spPr>
          <a:xfrm>
            <a:off x="11177754" y="1494070"/>
            <a:ext cx="349467" cy="304186"/>
          </a:xfrm>
          <a:prstGeom prst="rect">
            <a:avLst/>
          </a:prstGeom>
        </p:spPr>
        <p:txBody>
          <a:bodyPr lIns="0" tIns="0" rIns="0" bIns="0" rtlCol="0" anchor="t">
            <a:spAutoFit/>
          </a:bodyPr>
          <a:lstStyle/>
          <a:p>
            <a:pPr algn="r" defTabSz="609630" rtl="0">
              <a:lnSpc>
                <a:spcPts val="2592"/>
              </a:lnSpc>
            </a:pPr>
            <a:r>
              <a:rPr lang="es-CO" sz="1600" kern="1200" noProof="0" dirty="0">
                <a:solidFill>
                  <a:srgbClr val="FFFFFF"/>
                </a:solidFill>
                <a:latin typeface="Aileron Bold"/>
                <a:ea typeface="+mn-ea"/>
                <a:cs typeface="+mn-cs"/>
              </a:rPr>
              <a:t>10</a:t>
            </a:r>
          </a:p>
        </p:txBody>
      </p:sp>
      <p:sp>
        <p:nvSpPr>
          <p:cNvPr id="25" name="TextBox 25">
            <a:extLst>
              <a:ext uri="{FF2B5EF4-FFF2-40B4-BE49-F238E27FC236}">
                <a16:creationId xmlns:a16="http://schemas.microsoft.com/office/drawing/2014/main" id="{8290C9FD-DAC8-D777-06C9-DED3C48824D0}"/>
              </a:ext>
            </a:extLst>
          </p:cNvPr>
          <p:cNvSpPr txBox="1"/>
          <p:nvPr/>
        </p:nvSpPr>
        <p:spPr>
          <a:xfrm>
            <a:off x="2284259" y="2480381"/>
            <a:ext cx="2101361" cy="2769989"/>
          </a:xfrm>
          <a:prstGeom prst="rect">
            <a:avLst/>
          </a:prstGeom>
        </p:spPr>
        <p:txBody>
          <a:bodyPr wrap="square" lIns="0" tIns="0" rIns="0" bIns="0" rtlCol="0" anchor="t">
            <a:spAutoFit/>
          </a:bodyPr>
          <a:lstStyle/>
          <a:p>
            <a:pPr algn="ctr" defTabSz="609630" rtl="0"/>
            <a:r>
              <a:rPr lang="es-CO" sz="1200" kern="1200" spc="67" noProof="0" dirty="0">
                <a:solidFill>
                  <a:srgbClr val="191919"/>
                </a:solidFill>
                <a:latin typeface="Verdana" panose="020B0604030504040204" pitchFamily="34" charset="0"/>
                <a:ea typeface="Verdana" panose="020B0604030504040204" pitchFamily="34" charset="0"/>
                <a:cs typeface="+mn-cs"/>
              </a:rPr>
              <a:t>Promover y generar una cultura de transparencia a partir de la obligación de publicar  información actualizada, accesible y comprensible por medio del desarrollo de un registro sistematizado y en línea que contenga los vigilados liquidados y en liquidación para garantizar el acceso a la información pública y en atención del principio de divulgación proactiva. </a:t>
            </a:r>
          </a:p>
        </p:txBody>
      </p:sp>
      <p:sp>
        <p:nvSpPr>
          <p:cNvPr id="44" name="TextBox 25">
            <a:extLst>
              <a:ext uri="{FF2B5EF4-FFF2-40B4-BE49-F238E27FC236}">
                <a16:creationId xmlns:a16="http://schemas.microsoft.com/office/drawing/2014/main" id="{3066D805-C9ED-8257-A417-86F8F6FA351A}"/>
              </a:ext>
            </a:extLst>
          </p:cNvPr>
          <p:cNvSpPr txBox="1"/>
          <p:nvPr/>
        </p:nvSpPr>
        <p:spPr>
          <a:xfrm>
            <a:off x="4652410" y="2564040"/>
            <a:ext cx="1939408" cy="2400657"/>
          </a:xfrm>
          <a:prstGeom prst="rect">
            <a:avLst/>
          </a:prstGeom>
        </p:spPr>
        <p:txBody>
          <a:bodyPr wrap="square" lIns="0" tIns="0" rIns="0" bIns="0" rtlCol="0" anchor="t">
            <a:spAutoFit/>
          </a:bodyPr>
          <a:lstStyle/>
          <a:p>
            <a:pPr algn="ctr" defTabSz="609630" rtl="0"/>
            <a:r>
              <a:rPr lang="es-CO" sz="1200" kern="1200" spc="67" noProof="0" dirty="0">
                <a:solidFill>
                  <a:srgbClr val="191919"/>
                </a:solidFill>
                <a:latin typeface="Verdana" panose="020B0604030504040204" pitchFamily="34" charset="0"/>
                <a:ea typeface="Verdana" panose="020B0604030504040204" pitchFamily="34" charset="0"/>
                <a:cs typeface="+mn-cs"/>
              </a:rPr>
              <a:t>Impulsar acciones de inspección y vigilancia tendientes a monitorear las responsabilidades de los generadores, recaudadores y administradores de recursos y generar alertas que contribuyan a la sostenibilidad financiera del sistema.</a:t>
            </a:r>
          </a:p>
        </p:txBody>
      </p:sp>
      <p:sp>
        <p:nvSpPr>
          <p:cNvPr id="47" name="TextBox 25">
            <a:extLst>
              <a:ext uri="{FF2B5EF4-FFF2-40B4-BE49-F238E27FC236}">
                <a16:creationId xmlns:a16="http://schemas.microsoft.com/office/drawing/2014/main" id="{80287CF0-FF0E-9098-4419-9DA41426E759}"/>
              </a:ext>
            </a:extLst>
          </p:cNvPr>
          <p:cNvSpPr txBox="1"/>
          <p:nvPr/>
        </p:nvSpPr>
        <p:spPr>
          <a:xfrm>
            <a:off x="6934201" y="2438400"/>
            <a:ext cx="2540504" cy="2400657"/>
          </a:xfrm>
          <a:prstGeom prst="rect">
            <a:avLst/>
          </a:prstGeom>
        </p:spPr>
        <p:txBody>
          <a:bodyPr wrap="square" lIns="0" tIns="0" rIns="0" bIns="0" rtlCol="0" anchor="t">
            <a:spAutoFit/>
          </a:bodyPr>
          <a:lstStyle/>
          <a:p>
            <a:pPr algn="ctr" defTabSz="609630" rtl="0"/>
            <a:r>
              <a:rPr lang="es-CO" sz="1200" kern="1200" spc="67" noProof="0" dirty="0">
                <a:solidFill>
                  <a:srgbClr val="191919"/>
                </a:solidFill>
                <a:latin typeface="Verdana" panose="020B0604030504040204" pitchFamily="34" charset="0"/>
                <a:ea typeface="Verdana" panose="020B0604030504040204" pitchFamily="34" charset="0"/>
                <a:cs typeface="+mn-cs"/>
              </a:rPr>
              <a:t>Incrementar las acciones de inspección y vigilancia conducentes a monitorear los riesgos financieros en las Empresas Sociales del Estado priorizadas, para generar alertas que les permitan establecer controles preventivos y anticipen la afectación que se pueda generar en la atención de los usuarios por una inadecuada gestión de los recursos. </a:t>
            </a:r>
          </a:p>
        </p:txBody>
      </p:sp>
      <p:sp>
        <p:nvSpPr>
          <p:cNvPr id="50" name="TextBox 25">
            <a:extLst>
              <a:ext uri="{FF2B5EF4-FFF2-40B4-BE49-F238E27FC236}">
                <a16:creationId xmlns:a16="http://schemas.microsoft.com/office/drawing/2014/main" id="{09B9E1A8-E44D-2BCD-13BF-96E6FBF331CE}"/>
              </a:ext>
            </a:extLst>
          </p:cNvPr>
          <p:cNvSpPr txBox="1"/>
          <p:nvPr/>
        </p:nvSpPr>
        <p:spPr>
          <a:xfrm>
            <a:off x="9820334" y="2592888"/>
            <a:ext cx="1893977" cy="1477328"/>
          </a:xfrm>
          <a:prstGeom prst="rect">
            <a:avLst/>
          </a:prstGeom>
        </p:spPr>
        <p:txBody>
          <a:bodyPr wrap="square" lIns="0" tIns="0" rIns="0" bIns="0" rtlCol="0" anchor="t">
            <a:spAutoFit/>
          </a:bodyPr>
          <a:lstStyle/>
          <a:p>
            <a:pPr algn="ctr" defTabSz="609630" rtl="0"/>
            <a:r>
              <a:rPr lang="es-CO" sz="1200" kern="1200" spc="67" noProof="0" dirty="0">
                <a:solidFill>
                  <a:srgbClr val="191919"/>
                </a:solidFill>
                <a:latin typeface="Verdana" panose="020B0604030504040204" pitchFamily="34" charset="0"/>
                <a:ea typeface="Verdana" panose="020B0604030504040204" pitchFamily="34" charset="0"/>
                <a:cs typeface="+mn-cs"/>
              </a:rPr>
              <a:t>Fortalecer la capacidad financiera de la superintendencia nacional de salud a través del recaudo de la contribución de los vigilados.</a:t>
            </a:r>
          </a:p>
        </p:txBody>
      </p:sp>
      <p:sp>
        <p:nvSpPr>
          <p:cNvPr id="63" name="Rectángulo 62">
            <a:extLst>
              <a:ext uri="{FF2B5EF4-FFF2-40B4-BE49-F238E27FC236}">
                <a16:creationId xmlns:a16="http://schemas.microsoft.com/office/drawing/2014/main" id="{0B275EC8-0BF4-C3FF-7E37-BBBE46EDDC52}"/>
              </a:ext>
            </a:extLst>
          </p:cNvPr>
          <p:cNvSpPr/>
          <p:nvPr/>
        </p:nvSpPr>
        <p:spPr>
          <a:xfrm>
            <a:off x="983479" y="5789847"/>
            <a:ext cx="807593" cy="615553"/>
          </a:xfrm>
          <a:prstGeom prst="rect">
            <a:avLst/>
          </a:prstGeom>
          <a:noFill/>
        </p:spPr>
        <p:txBody>
          <a:bodyPr wrap="none" lIns="60960" tIns="30480" rIns="60960" bIns="30480">
            <a:spAutoFit/>
          </a:bodyPr>
          <a:lstStyle/>
          <a:p>
            <a:pPr algn="ctr" defTabSz="609630" rtl="0"/>
            <a:r>
              <a:rPr lang="es-CO" sz="3600" kern="1200" noProof="0" dirty="0">
                <a:ln w="0"/>
                <a:solidFill>
                  <a:srgbClr val="86EAE9"/>
                </a:solidFill>
                <a:effectLst>
                  <a:outerShdw blurRad="38100" dist="25400" dir="5400000" algn="ctr" rotWithShape="0">
                    <a:srgbClr val="6E747A">
                      <a:alpha val="43000"/>
                    </a:srgbClr>
                  </a:outerShdw>
                </a:effectLst>
                <a:latin typeface="Calibri" panose="020F0502020204030204"/>
                <a:ea typeface="+mn-ea"/>
                <a:cs typeface="+mn-cs"/>
              </a:rPr>
              <a:t>DID</a:t>
            </a:r>
          </a:p>
        </p:txBody>
      </p:sp>
      <p:sp>
        <p:nvSpPr>
          <p:cNvPr id="64" name="Rectángulo 63">
            <a:extLst>
              <a:ext uri="{FF2B5EF4-FFF2-40B4-BE49-F238E27FC236}">
                <a16:creationId xmlns:a16="http://schemas.microsoft.com/office/drawing/2014/main" id="{CBB8C97B-0FE9-8C78-8509-5D6B1AF759B5}"/>
              </a:ext>
            </a:extLst>
          </p:cNvPr>
          <p:cNvSpPr/>
          <p:nvPr/>
        </p:nvSpPr>
        <p:spPr>
          <a:xfrm>
            <a:off x="2608947" y="5806342"/>
            <a:ext cx="1313373" cy="615553"/>
          </a:xfrm>
          <a:prstGeom prst="rect">
            <a:avLst/>
          </a:prstGeom>
          <a:noFill/>
        </p:spPr>
        <p:txBody>
          <a:bodyPr wrap="none" lIns="60960" tIns="30480" rIns="60960" bIns="30480">
            <a:spAutoFit/>
          </a:bodyPr>
          <a:lstStyle/>
          <a:p>
            <a:pPr algn="ctr" defTabSz="609630" rtl="0"/>
            <a:r>
              <a:rPr lang="es-CO" sz="3600" kern="1200" noProof="0" dirty="0">
                <a:ln w="0"/>
                <a:solidFill>
                  <a:srgbClr val="3EDAD8"/>
                </a:solidFill>
                <a:effectLst>
                  <a:outerShdw blurRad="38100" dist="25400" dir="5400000" algn="ctr" rotWithShape="0">
                    <a:srgbClr val="6E747A">
                      <a:alpha val="43000"/>
                    </a:srgbClr>
                  </a:outerShdw>
                </a:effectLst>
                <a:latin typeface="Calibri" panose="020F0502020204030204"/>
                <a:ea typeface="+mn-ea"/>
                <a:cs typeface="+mn-cs"/>
              </a:rPr>
              <a:t>OF. LQ</a:t>
            </a:r>
          </a:p>
        </p:txBody>
      </p:sp>
      <p:sp>
        <p:nvSpPr>
          <p:cNvPr id="65" name="Rectángulo 64">
            <a:extLst>
              <a:ext uri="{FF2B5EF4-FFF2-40B4-BE49-F238E27FC236}">
                <a16:creationId xmlns:a16="http://schemas.microsoft.com/office/drawing/2014/main" id="{AD5A0400-29CB-7361-4F3E-A9C5B8F7F26B}"/>
              </a:ext>
            </a:extLst>
          </p:cNvPr>
          <p:cNvSpPr/>
          <p:nvPr/>
        </p:nvSpPr>
        <p:spPr>
          <a:xfrm>
            <a:off x="5089858" y="5867401"/>
            <a:ext cx="857286" cy="615553"/>
          </a:xfrm>
          <a:prstGeom prst="rect">
            <a:avLst/>
          </a:prstGeom>
          <a:noFill/>
        </p:spPr>
        <p:txBody>
          <a:bodyPr wrap="none" lIns="60960" tIns="30480" rIns="60960" bIns="30480">
            <a:spAutoFit/>
          </a:bodyPr>
          <a:lstStyle/>
          <a:p>
            <a:pPr algn="ctr" defTabSz="609630" rtl="0"/>
            <a:r>
              <a:rPr lang="es-CO" sz="3600" kern="1200" noProof="0" dirty="0">
                <a:ln w="0"/>
                <a:solidFill>
                  <a:srgbClr val="32B4A8"/>
                </a:solidFill>
                <a:effectLst>
                  <a:outerShdw blurRad="38100" dist="25400" dir="5400000" algn="ctr" rotWithShape="0">
                    <a:srgbClr val="6E747A">
                      <a:alpha val="43000"/>
                    </a:srgbClr>
                  </a:outerShdw>
                </a:effectLst>
                <a:latin typeface="Calibri" panose="020F0502020204030204"/>
                <a:ea typeface="+mn-ea"/>
                <a:cs typeface="+mn-cs"/>
              </a:rPr>
              <a:t>DET</a:t>
            </a:r>
          </a:p>
        </p:txBody>
      </p:sp>
      <p:sp>
        <p:nvSpPr>
          <p:cNvPr id="66" name="Rectángulo 65">
            <a:extLst>
              <a:ext uri="{FF2B5EF4-FFF2-40B4-BE49-F238E27FC236}">
                <a16:creationId xmlns:a16="http://schemas.microsoft.com/office/drawing/2014/main" id="{4B69F4B2-DDA0-11BA-227C-DD4D46C927EE}"/>
              </a:ext>
            </a:extLst>
          </p:cNvPr>
          <p:cNvSpPr/>
          <p:nvPr/>
        </p:nvSpPr>
        <p:spPr>
          <a:xfrm>
            <a:off x="7664921" y="5867401"/>
            <a:ext cx="1068883" cy="615553"/>
          </a:xfrm>
          <a:prstGeom prst="rect">
            <a:avLst/>
          </a:prstGeom>
          <a:noFill/>
        </p:spPr>
        <p:txBody>
          <a:bodyPr wrap="none" lIns="60960" tIns="30480" rIns="60960" bIns="30480">
            <a:spAutoFit/>
          </a:bodyPr>
          <a:lstStyle/>
          <a:p>
            <a:pPr algn="ctr" defTabSz="609630" rtl="0"/>
            <a:r>
              <a:rPr lang="es-CO" sz="3600" kern="1200" noProof="0" dirty="0">
                <a:ln w="0"/>
                <a:solidFill>
                  <a:srgbClr val="1F6F67"/>
                </a:solidFill>
                <a:effectLst>
                  <a:outerShdw blurRad="38100" dist="25400" dir="5400000" algn="ctr" rotWithShape="0">
                    <a:srgbClr val="6E747A">
                      <a:alpha val="43000"/>
                    </a:srgbClr>
                  </a:outerShdw>
                </a:effectLst>
                <a:latin typeface="Calibri" panose="020F0502020204030204"/>
                <a:ea typeface="+mn-ea"/>
                <a:cs typeface="+mn-cs"/>
              </a:rPr>
              <a:t>DPSS</a:t>
            </a:r>
          </a:p>
        </p:txBody>
      </p:sp>
      <p:sp>
        <p:nvSpPr>
          <p:cNvPr id="67" name="Rectángulo 66">
            <a:extLst>
              <a:ext uri="{FF2B5EF4-FFF2-40B4-BE49-F238E27FC236}">
                <a16:creationId xmlns:a16="http://schemas.microsoft.com/office/drawing/2014/main" id="{F7D7ED81-3D46-2DB4-0E4E-5264F17F9FFD}"/>
              </a:ext>
            </a:extLst>
          </p:cNvPr>
          <p:cNvSpPr/>
          <p:nvPr/>
        </p:nvSpPr>
        <p:spPr>
          <a:xfrm>
            <a:off x="10276677" y="5868824"/>
            <a:ext cx="626454" cy="615553"/>
          </a:xfrm>
          <a:prstGeom prst="rect">
            <a:avLst/>
          </a:prstGeom>
          <a:noFill/>
        </p:spPr>
        <p:txBody>
          <a:bodyPr wrap="none" lIns="60960" tIns="30480" rIns="60960" bIns="30480">
            <a:spAutoFit/>
          </a:bodyPr>
          <a:lstStyle/>
          <a:p>
            <a:pPr algn="ctr" defTabSz="609630" rtl="0"/>
            <a:r>
              <a:rPr lang="es-CO" sz="3600" kern="1200" noProof="0" dirty="0">
                <a:ln w="0"/>
                <a:solidFill>
                  <a:srgbClr val="0C2A27"/>
                </a:solidFill>
                <a:effectLst>
                  <a:outerShdw blurRad="38100" dist="25400" dir="5400000" algn="ctr" rotWithShape="0">
                    <a:srgbClr val="6E747A">
                      <a:alpha val="43000"/>
                    </a:srgbClr>
                  </a:outerShdw>
                </a:effectLst>
                <a:latin typeface="Calibri" panose="020F0502020204030204"/>
                <a:ea typeface="+mn-ea"/>
                <a:cs typeface="+mn-cs"/>
              </a:rPr>
              <a:t>SG</a:t>
            </a:r>
          </a:p>
        </p:txBody>
      </p:sp>
      <p:pic>
        <p:nvPicPr>
          <p:cNvPr id="4" name="Gráfico 3" descr="Ábaco con relleno sólido">
            <a:extLst>
              <a:ext uri="{FF2B5EF4-FFF2-40B4-BE49-F238E27FC236}">
                <a16:creationId xmlns:a16="http://schemas.microsoft.com/office/drawing/2014/main" id="{EB7EA2B9-935E-15BB-495C-C6CFC03C4F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9512" y="1575718"/>
            <a:ext cx="762000" cy="762000"/>
          </a:xfrm>
          <a:prstGeom prst="rect">
            <a:avLst/>
          </a:prstGeom>
        </p:spPr>
      </p:pic>
      <p:pic>
        <p:nvPicPr>
          <p:cNvPr id="18" name="Gráfico 17" descr="Plano con relleno sólido">
            <a:extLst>
              <a:ext uri="{FF2B5EF4-FFF2-40B4-BE49-F238E27FC236}">
                <a16:creationId xmlns:a16="http://schemas.microsoft.com/office/drawing/2014/main" id="{9B280205-307E-586B-6CC0-32E62BAA52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7629" y="1510495"/>
            <a:ext cx="866873" cy="866873"/>
          </a:xfrm>
          <a:prstGeom prst="rect">
            <a:avLst/>
          </a:prstGeom>
        </p:spPr>
      </p:pic>
      <p:pic>
        <p:nvPicPr>
          <p:cNvPr id="26" name="Gráfico 25" descr="Sirena con relleno sólido">
            <a:extLst>
              <a:ext uri="{FF2B5EF4-FFF2-40B4-BE49-F238E27FC236}">
                <a16:creationId xmlns:a16="http://schemas.microsoft.com/office/drawing/2014/main" id="{274EF143-8C33-018E-B0E5-09A20172A8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89858" y="1458790"/>
            <a:ext cx="878928" cy="878928"/>
          </a:xfrm>
          <a:prstGeom prst="rect">
            <a:avLst/>
          </a:prstGeom>
        </p:spPr>
      </p:pic>
      <p:pic>
        <p:nvPicPr>
          <p:cNvPr id="30" name="Gráfico 29" descr="Acceso universal con relleno sólido">
            <a:extLst>
              <a:ext uri="{FF2B5EF4-FFF2-40B4-BE49-F238E27FC236}">
                <a16:creationId xmlns:a16="http://schemas.microsoft.com/office/drawing/2014/main" id="{6A7AF4F9-7993-32FD-E47B-06B3101DBB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86046" y="1623106"/>
            <a:ext cx="714612" cy="714612"/>
          </a:xfrm>
          <a:prstGeom prst="rect">
            <a:avLst/>
          </a:prstGeom>
        </p:spPr>
      </p:pic>
      <p:pic>
        <p:nvPicPr>
          <p:cNvPr id="33" name="Gráfico 32" descr="Tendencia al alza con relleno sólido">
            <a:extLst>
              <a:ext uri="{FF2B5EF4-FFF2-40B4-BE49-F238E27FC236}">
                <a16:creationId xmlns:a16="http://schemas.microsoft.com/office/drawing/2014/main" id="{7911CF40-04FF-AD9B-4803-5771321433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64349" y="1517254"/>
            <a:ext cx="878928" cy="878928"/>
          </a:xfrm>
          <a:prstGeom prst="rect">
            <a:avLst/>
          </a:prstGeom>
        </p:spPr>
      </p:pic>
      <p:sp>
        <p:nvSpPr>
          <p:cNvPr id="3" name="CuadroTexto 2">
            <a:extLst>
              <a:ext uri="{FF2B5EF4-FFF2-40B4-BE49-F238E27FC236}">
                <a16:creationId xmlns:a16="http://schemas.microsoft.com/office/drawing/2014/main" id="{58993EC0-0D15-32BF-A18E-489B77FFEDB1}"/>
              </a:ext>
            </a:extLst>
          </p:cNvPr>
          <p:cNvSpPr txBox="1"/>
          <p:nvPr/>
        </p:nvSpPr>
        <p:spPr>
          <a:xfrm>
            <a:off x="1295400" y="398811"/>
            <a:ext cx="7715191" cy="523220"/>
          </a:xfrm>
          <a:prstGeom prst="rect">
            <a:avLst/>
          </a:prstGeom>
          <a:noFill/>
        </p:spPr>
        <p:txBody>
          <a:bodyPr wrap="square" rtlCol="0">
            <a:spAutoFit/>
          </a:bodyPr>
          <a:lstStyle/>
          <a:p>
            <a:pPr algn="l"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Acciones Estratégicas Plan Sectorial</a:t>
            </a:r>
          </a:p>
        </p:txBody>
      </p:sp>
    </p:spTree>
    <p:extLst>
      <p:ext uri="{BB962C8B-B14F-4D97-AF65-F5344CB8AC3E}">
        <p14:creationId xmlns:p14="http://schemas.microsoft.com/office/powerpoint/2010/main" val="3199771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0">
            <a:extLst>
              <a:ext uri="{FF2B5EF4-FFF2-40B4-BE49-F238E27FC236}">
                <a16:creationId xmlns:a16="http://schemas.microsoft.com/office/drawing/2014/main" id="{601EA616-BEE4-9C89-8820-C9DA3CDE19D9}"/>
              </a:ext>
            </a:extLst>
          </p:cNvPr>
          <p:cNvGraphicFramePr>
            <a:graphicFrameLocks noGrp="1"/>
          </p:cNvGraphicFramePr>
          <p:nvPr>
            <p:extLst>
              <p:ext uri="{D42A27DB-BD31-4B8C-83A1-F6EECF244321}">
                <p14:modId xmlns:p14="http://schemas.microsoft.com/office/powerpoint/2010/main" val="421104230"/>
              </p:ext>
            </p:extLst>
          </p:nvPr>
        </p:nvGraphicFramePr>
        <p:xfrm>
          <a:off x="167836" y="1422400"/>
          <a:ext cx="11734800" cy="531368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889564">
                  <a:extLst>
                    <a:ext uri="{9D8B030D-6E8A-4147-A177-3AD203B41FA5}">
                      <a16:colId xmlns:a16="http://schemas.microsoft.com/office/drawing/2014/main" val="4294001460"/>
                    </a:ext>
                  </a:extLst>
                </a:gridCol>
                <a:gridCol w="6096000">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990600">
                  <a:extLst>
                    <a:ext uri="{9D8B030D-6E8A-4147-A177-3AD203B41FA5}">
                      <a16:colId xmlns:a16="http://schemas.microsoft.com/office/drawing/2014/main" val="334797448"/>
                    </a:ext>
                  </a:extLst>
                </a:gridCol>
                <a:gridCol w="1310836">
                  <a:extLst>
                    <a:ext uri="{9D8B030D-6E8A-4147-A177-3AD203B41FA5}">
                      <a16:colId xmlns:a16="http://schemas.microsoft.com/office/drawing/2014/main" val="1490449559"/>
                    </a:ext>
                  </a:extLst>
                </a:gridCol>
              </a:tblGrid>
              <a:tr h="65024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 </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extLst>
                  <a:ext uri="{0D108BD9-81ED-4DB2-BD59-A6C34878D82A}">
                    <a16:rowId xmlns:a16="http://schemas.microsoft.com/office/drawing/2014/main" val="373040005"/>
                  </a:ext>
                </a:extLst>
              </a:tr>
              <a:tr h="1747520">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a:t>
                      </a:r>
                      <a:r>
                        <a:rPr lang="es-CO" sz="800" b="0" i="0" u="none" strike="noStrike" noProof="0" dirty="0">
                          <a:solidFill>
                            <a:srgbClr val="000000"/>
                          </a:solidFill>
                          <a:effectLst/>
                          <a:latin typeface="Verdana" panose="020B0604030504040204" pitchFamily="34" charset="0"/>
                          <a:ea typeface="Verdana" panose="020B0604030504040204" pitchFamily="34" charset="0"/>
                        </a:rPr>
                        <a:t> Desconcentrar las acciones de Inspección, Vigilancia y Control de la Supersalud con el fin de aumentar la cobertura de los actores del SGSSS  y la presencia en el territorio.</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(Como actores del sistema se entenderá 1. EPS, 2. IPS, 3. Operadores logísticos 4. Gestores farmacéuticos, 5. Entidades Territoriales, 6. Generadores de recursos, 7. Recaudadores de recursos, 8. Administradores de recursos, y, 9. Usuarios que participan en las mesas de IV)</a:t>
                      </a:r>
                    </a:p>
                    <a:p>
                      <a:pPr marL="0" marR="0" lvl="0" indent="0" algn="l" defTabSz="914446" rtl="0" eaLnBrk="1" fontAlgn="ctr" latinLnBrk="0" hangingPunct="1">
                        <a:lnSpc>
                          <a:spcPct val="100000"/>
                        </a:lnSpc>
                        <a:spcBef>
                          <a:spcPts val="0"/>
                        </a:spcBef>
                        <a:spcAft>
                          <a:spcPts val="0"/>
                        </a:spcAft>
                        <a:buClrTx/>
                        <a:buSzTx/>
                        <a:buFontTx/>
                        <a:buNone/>
                        <a:tabLst/>
                        <a:defRPr/>
                      </a:pPr>
                      <a:endParaRPr lang="es-CO" sz="800" kern="1200" spc="57" noProof="0" dirty="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noProof="0" dirty="0">
                          <a:solidFill>
                            <a:srgbClr val="191919"/>
                          </a:solidFill>
                          <a:latin typeface="Verdana" panose="020B0604030504040204" pitchFamily="34" charset="0"/>
                          <a:ea typeface="Verdana" panose="020B0604030504040204" pitchFamily="34" charset="0"/>
                          <a:cs typeface="+mn-cs"/>
                        </a:rPr>
                        <a:t>Indicador: </a:t>
                      </a:r>
                      <a:r>
                        <a:rPr lang="es-CO" sz="800" b="0" i="0" u="none" strike="noStrike" kern="1200" noProof="0" dirty="0">
                          <a:solidFill>
                            <a:srgbClr val="000000"/>
                          </a:solidFill>
                          <a:effectLst/>
                          <a:latin typeface="Verdana" panose="020B0604030504040204" pitchFamily="34" charset="0"/>
                          <a:ea typeface="Verdana" panose="020B0604030504040204" pitchFamily="34" charset="0"/>
                          <a:cs typeface="+mn-cs"/>
                        </a:rPr>
                        <a:t>Actores del sistema con acciones de inspección y vigilancia por parte de las Direcciones Regionales</a:t>
                      </a:r>
                      <a:r>
                        <a:rPr lang="es-CO" sz="800" kern="1200" spc="57" noProof="0" dirty="0">
                          <a:solidFill>
                            <a:srgbClr val="191919"/>
                          </a:solidFill>
                          <a:latin typeface="Verdana" panose="020B0604030504040204" pitchFamily="34" charset="0"/>
                          <a:ea typeface="Verdana" panose="020B0604030504040204" pitchFamily="34" charset="0"/>
                          <a:cs typeface="+mn-cs"/>
                        </a:rPr>
                        <a:t>.</a:t>
                      </a: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600" b="1" i="0" u="none" strike="noStrike" noProof="0" dirty="0">
                          <a:solidFill>
                            <a:srgbClr val="000000"/>
                          </a:solidFill>
                          <a:effectLst/>
                          <a:latin typeface="Verdana"/>
                          <a:ea typeface="Verdana"/>
                        </a:rPr>
                        <a:t>Análisis cuatrienio:</a:t>
                      </a:r>
                    </a:p>
                    <a:p>
                      <a:pPr algn="l" fontAlgn="ctr"/>
                      <a:r>
                        <a:rPr lang="es-CO" sz="600" b="0" i="0" u="none" strike="noStrike" noProof="0" dirty="0">
                          <a:solidFill>
                            <a:srgbClr val="000000"/>
                          </a:solidFill>
                          <a:effectLst/>
                          <a:latin typeface="Verdana"/>
                          <a:ea typeface="Verdana"/>
                        </a:rPr>
                        <a:t>La meta del cuatrienio 2023-2026 es cubrir un total de nueve (9) actores del Sistema con acciones de inspección y vigilancia por parte de las ocho (8) Direcciones Regionales de la SNS. Los nueve actores son:</a:t>
                      </a:r>
                    </a:p>
                    <a:p>
                      <a:pPr algn="l" fontAlgn="ctr"/>
                      <a:r>
                        <a:rPr lang="es-CO" sz="600" b="1" i="0" u="none" strike="noStrike" noProof="0" dirty="0">
                          <a:solidFill>
                            <a:srgbClr val="000000"/>
                          </a:solidFill>
                          <a:effectLst/>
                          <a:latin typeface="Verdana"/>
                          <a:ea typeface="Verdana"/>
                        </a:rPr>
                        <a:t>1. Entidades Territoriales (cubierto)</a:t>
                      </a:r>
                    </a:p>
                    <a:p>
                      <a:pPr algn="l" fontAlgn="ctr"/>
                      <a:r>
                        <a:rPr lang="es-CO" sz="600" b="1" i="0" u="none" strike="noStrike" noProof="0" dirty="0">
                          <a:solidFill>
                            <a:srgbClr val="000000"/>
                          </a:solidFill>
                          <a:effectLst/>
                          <a:latin typeface="Verdana"/>
                          <a:ea typeface="Verdana"/>
                        </a:rPr>
                        <a:t>2. Ciudadanía (cubierto)</a:t>
                      </a:r>
                    </a:p>
                    <a:p>
                      <a:pPr algn="l" fontAlgn="ctr"/>
                      <a:r>
                        <a:rPr lang="es-CO" sz="600" b="1" i="0" u="none" strike="noStrike" noProof="0" dirty="0">
                          <a:solidFill>
                            <a:srgbClr val="000000"/>
                          </a:solidFill>
                          <a:effectLst/>
                          <a:latin typeface="Verdana"/>
                          <a:ea typeface="Verdana"/>
                        </a:rPr>
                        <a:t>3. Gestores farmacéuticos (cubierto)</a:t>
                      </a:r>
                    </a:p>
                    <a:p>
                      <a:pPr algn="l" fontAlgn="ctr"/>
                      <a:r>
                        <a:rPr lang="es-CO" sz="600" b="1" i="0" u="none" strike="noStrike" noProof="0" dirty="0">
                          <a:solidFill>
                            <a:srgbClr val="000000"/>
                          </a:solidFill>
                          <a:effectLst/>
                          <a:latin typeface="Verdana"/>
                          <a:ea typeface="Verdana"/>
                        </a:rPr>
                        <a:t>4. Aseguradores (EPS) (cubierto en 2025)</a:t>
                      </a:r>
                    </a:p>
                    <a:p>
                      <a:pPr algn="l" fontAlgn="ctr"/>
                      <a:r>
                        <a:rPr lang="es-CO" sz="600" b="1" i="0" u="none" strike="noStrike" noProof="0" dirty="0">
                          <a:solidFill>
                            <a:srgbClr val="000000"/>
                          </a:solidFill>
                          <a:effectLst/>
                          <a:latin typeface="Verdana"/>
                          <a:ea typeface="Verdana"/>
                        </a:rPr>
                        <a:t>5. Prestadores (IPS) (cubierto en 2025)</a:t>
                      </a:r>
                    </a:p>
                    <a:p>
                      <a:pPr algn="l" fontAlgn="ctr"/>
                      <a:r>
                        <a:rPr lang="es-CO" sz="600" b="1" i="0" u="none" strike="noStrike" noProof="0" dirty="0">
                          <a:solidFill>
                            <a:srgbClr val="000000"/>
                          </a:solidFill>
                          <a:effectLst/>
                          <a:latin typeface="Verdana"/>
                          <a:ea typeface="Verdana"/>
                        </a:rPr>
                        <a:t>6. Operadores Logísticos de Tecnologías en Salud (cubierto)</a:t>
                      </a:r>
                    </a:p>
                    <a:p>
                      <a:pPr algn="l" fontAlgn="ctr"/>
                      <a:r>
                        <a:rPr lang="es-CO" sz="600" b="0" i="0" u="none" strike="noStrike" noProof="0" dirty="0">
                          <a:solidFill>
                            <a:srgbClr val="000000"/>
                          </a:solidFill>
                          <a:effectLst/>
                          <a:latin typeface="Verdana"/>
                          <a:ea typeface="Verdana"/>
                        </a:rPr>
                        <a:t>7. Generadores de Recursos del SGSSS (pendiente)</a:t>
                      </a:r>
                    </a:p>
                    <a:p>
                      <a:pPr algn="l" fontAlgn="ctr"/>
                      <a:r>
                        <a:rPr lang="es-CO" sz="600" b="0" i="0" u="none" strike="noStrike" noProof="0" dirty="0">
                          <a:solidFill>
                            <a:srgbClr val="000000"/>
                          </a:solidFill>
                          <a:effectLst/>
                          <a:latin typeface="Verdana"/>
                          <a:ea typeface="Verdana"/>
                        </a:rPr>
                        <a:t>8. Recaudadores de Recursos del SGSSS (pendiente)</a:t>
                      </a:r>
                    </a:p>
                    <a:p>
                      <a:pPr algn="l" fontAlgn="ctr"/>
                      <a:r>
                        <a:rPr lang="es-CO" sz="600" b="0" i="0" u="none" strike="noStrike" noProof="0" dirty="0">
                          <a:solidFill>
                            <a:srgbClr val="000000"/>
                          </a:solidFill>
                          <a:effectLst/>
                          <a:latin typeface="Verdana"/>
                          <a:ea typeface="Verdana"/>
                        </a:rPr>
                        <a:t>9. Administradores de Recursos del SGSSS (pendiente)</a:t>
                      </a:r>
                    </a:p>
                    <a:p>
                      <a:pPr algn="l" fontAlgn="ctr"/>
                      <a:endParaRPr lang="es-CO" sz="600" b="0" i="0" u="none" strike="noStrike" noProof="0" dirty="0">
                        <a:solidFill>
                          <a:srgbClr val="000000"/>
                        </a:solidFill>
                        <a:effectLst/>
                        <a:latin typeface="Verdana"/>
                        <a:ea typeface="Verdana"/>
                      </a:endParaRPr>
                    </a:p>
                    <a:p>
                      <a:pPr algn="l" fontAlgn="ctr"/>
                      <a:r>
                        <a:rPr lang="es-CO" sz="600" b="0" i="0" u="none" strike="noStrike" noProof="0" dirty="0">
                          <a:solidFill>
                            <a:srgbClr val="000000"/>
                          </a:solidFill>
                          <a:effectLst/>
                          <a:latin typeface="Verdana"/>
                          <a:ea typeface="Verdana"/>
                        </a:rPr>
                        <a:t>En ese sentido, de los 9 actores del Sistema se han completado un total de 6 actores, lo que representa un avance del 66% (6/9=66%) de la meta del cuatrienio. Vale aclarar que un actor se considera completado cuando las 8 Direcciones Regionales han realizado actividades con éste, es por ello que el porcentaje de avance se obtiene ya que 8 de las 8 Direcciones Regionales han realizado actividades con los actores del listado que se indican como "cubiertos".</a:t>
                      </a:r>
                    </a:p>
                    <a:p>
                      <a:pPr algn="l" fontAlgn="ctr"/>
                      <a:endParaRPr lang="es-CO" sz="600" b="0" i="0" u="none" strike="noStrike" noProof="0" dirty="0">
                        <a:solidFill>
                          <a:srgbClr val="000000"/>
                        </a:solidFill>
                        <a:effectLst/>
                        <a:latin typeface="Verdana"/>
                        <a:ea typeface="Verdana"/>
                      </a:endParaRPr>
                    </a:p>
                    <a:p>
                      <a:pPr algn="l" fontAlgn="ctr"/>
                      <a:r>
                        <a:rPr lang="es-CO" sz="600" b="0" i="0" u="none" strike="noStrike" noProof="0" dirty="0">
                          <a:solidFill>
                            <a:srgbClr val="000000"/>
                          </a:solidFill>
                          <a:effectLst/>
                          <a:latin typeface="Verdana"/>
                          <a:ea typeface="Verdana"/>
                        </a:rPr>
                        <a:t>Entre las principales actividades que ejecutan las Direcciones Regionales con los actores se tienen:</a:t>
                      </a:r>
                    </a:p>
                    <a:p>
                      <a:pPr algn="l" fontAlgn="ctr"/>
                      <a:r>
                        <a:rPr lang="es-CO" sz="600" b="0" i="0" u="none" strike="noStrike" noProof="0" dirty="0">
                          <a:solidFill>
                            <a:srgbClr val="000000"/>
                          </a:solidFill>
                          <a:effectLst/>
                          <a:latin typeface="Verdana"/>
                          <a:ea typeface="Verdana"/>
                        </a:rPr>
                        <a:t>1. Mesas conjuntas de acuerdo - Relación Contractual en Salud entre las IPS y las EPS: Esta actividad </a:t>
                      </a:r>
                      <a:r>
                        <a:rPr lang="es-CO" sz="600" b="0" i="0" u="none" strike="noStrike" noProof="0" dirty="0" err="1">
                          <a:solidFill>
                            <a:srgbClr val="000000"/>
                          </a:solidFill>
                          <a:effectLst/>
                          <a:latin typeface="Verdana"/>
                          <a:ea typeface="Verdana"/>
                        </a:rPr>
                        <a:t>pemite</a:t>
                      </a:r>
                      <a:r>
                        <a:rPr lang="es-CO" sz="600" b="0" i="0" u="none" strike="noStrike" noProof="0" dirty="0">
                          <a:solidFill>
                            <a:srgbClr val="000000"/>
                          </a:solidFill>
                          <a:effectLst/>
                          <a:latin typeface="Verdana"/>
                          <a:ea typeface="Verdana"/>
                        </a:rPr>
                        <a:t> establecer una mesa de concertación entre las IPS y las EPS, con el acompañamiento de </a:t>
                      </a:r>
                    </a:p>
                    <a:p>
                      <a:pPr algn="l" fontAlgn="ctr"/>
                      <a:r>
                        <a:rPr lang="es-CO" sz="600" b="0" i="0" u="none" strike="noStrike" noProof="0" dirty="0">
                          <a:solidFill>
                            <a:srgbClr val="000000"/>
                          </a:solidFill>
                          <a:effectLst/>
                          <a:latin typeface="Verdana"/>
                          <a:ea typeface="Verdana"/>
                        </a:rPr>
                        <a:t>entidades garantes, en procura de garantizar la prestación efectiva y oportuna de los servicios de salud complementarios, así como revisar las obligaciones contractuales vigentes.</a:t>
                      </a:r>
                    </a:p>
                    <a:p>
                      <a:pPr algn="l" fontAlgn="ctr"/>
                      <a:r>
                        <a:rPr lang="es-CO" sz="600" b="0" i="0" u="none" strike="noStrike" noProof="0" dirty="0">
                          <a:solidFill>
                            <a:srgbClr val="000000"/>
                          </a:solidFill>
                          <a:effectLst/>
                          <a:latin typeface="Verdana"/>
                          <a:ea typeface="Verdana"/>
                        </a:rPr>
                        <a:t>2. Mesas de PQRD prestación de servicios EPS - IPS: Esta actividad </a:t>
                      </a:r>
                      <a:r>
                        <a:rPr lang="es-CO" sz="600" b="0" i="0" u="none" strike="noStrike" noProof="0" dirty="0" err="1">
                          <a:solidFill>
                            <a:srgbClr val="000000"/>
                          </a:solidFill>
                          <a:effectLst/>
                          <a:latin typeface="Verdana"/>
                          <a:ea typeface="Verdana"/>
                        </a:rPr>
                        <a:t>pemite</a:t>
                      </a:r>
                      <a:r>
                        <a:rPr lang="es-CO" sz="600" b="0" i="0" u="none" strike="noStrike" noProof="0" dirty="0">
                          <a:solidFill>
                            <a:srgbClr val="000000"/>
                          </a:solidFill>
                          <a:effectLst/>
                          <a:latin typeface="Verdana"/>
                          <a:ea typeface="Verdana"/>
                        </a:rPr>
                        <a:t> generar espacios de trabajo vinculante entre los actores del sistema en el territorio, para la solución efectiva de las PQRD o manifestaciones- no conformidades - reclamaciones y/o alertas presentadas por los usuarios del SGSSS frente a las barreras en el acceso a la prestación de los servicios de salud.</a:t>
                      </a:r>
                    </a:p>
                    <a:p>
                      <a:pPr algn="l" fontAlgn="ctr"/>
                      <a:r>
                        <a:rPr lang="es-CO" sz="600" b="0" i="0" u="none" strike="noStrike" noProof="0" dirty="0">
                          <a:solidFill>
                            <a:srgbClr val="000000"/>
                          </a:solidFill>
                          <a:effectLst/>
                          <a:latin typeface="Verdana"/>
                          <a:ea typeface="Verdana"/>
                        </a:rPr>
                        <a:t>3. Jornadas de atención al usuario: Esta actividad se plantea como un espacio para la presentación, registro y gestión de casos particulares de la comunidad. Con el apoyo de las Secretarías de Salud Municipal, donde se ubican y participan los funcionarios de las Entidades Administradoras de Planes de Beneficios en Salud (EAPB) convocadas para dar atención a los usuarios.  </a:t>
                      </a:r>
                    </a:p>
                    <a:p>
                      <a:pPr algn="l" fontAlgn="ctr"/>
                      <a:endParaRPr lang="es-CO" sz="600" b="0" i="0" u="none" strike="noStrike" noProof="0" dirty="0">
                        <a:solidFill>
                          <a:srgbClr val="000000"/>
                        </a:solidFill>
                        <a:effectLst/>
                        <a:latin typeface="Verdana"/>
                        <a:ea typeface="Verdana"/>
                      </a:endParaRPr>
                    </a:p>
                    <a:p>
                      <a:pPr algn="l" fontAlgn="ctr"/>
                      <a:r>
                        <a:rPr lang="es-CO" sz="600" b="1" i="0" u="none" strike="noStrike" noProof="0" dirty="0">
                          <a:solidFill>
                            <a:srgbClr val="000000"/>
                          </a:solidFill>
                          <a:effectLst/>
                          <a:latin typeface="Verdana"/>
                          <a:ea typeface="Verdana"/>
                        </a:rPr>
                        <a:t>Detalle:</a:t>
                      </a:r>
                    </a:p>
                    <a:p>
                      <a:pPr algn="l" fontAlgn="ctr"/>
                      <a:r>
                        <a:rPr lang="es-CO" sz="600" b="0" i="0" u="none" strike="noStrike" noProof="0" dirty="0">
                          <a:solidFill>
                            <a:srgbClr val="000000"/>
                          </a:solidFill>
                          <a:effectLst/>
                          <a:latin typeface="Verdana"/>
                          <a:ea typeface="Verdana"/>
                        </a:rPr>
                        <a:t>En el último trimestre del año 2025, las Direcciones Regionales Chocó y Norte (Barranquilla) de la Supersalud,  reportaron avance con el actor Aseguradores (EPS) lo que permite dar cumplimiento a la meta establecida para la vigencia</a:t>
                      </a:r>
                      <a:r>
                        <a:rPr lang="es-CO" sz="600" b="1" i="0" u="none" strike="noStrike" noProof="0" dirty="0">
                          <a:solidFill>
                            <a:srgbClr val="000000"/>
                          </a:solidFill>
                          <a:effectLst/>
                          <a:latin typeface="Verdana"/>
                          <a:ea typeface="Verdana"/>
                        </a:rPr>
                        <a:t>, correspondiente a 2 actores del Sistema de Salud con acciones por parte de la entidad, toda vez que en el primer semestre se había completado el actor Prestadores (IPS). </a:t>
                      </a:r>
                      <a:r>
                        <a:rPr lang="es-CO" sz="600" b="0" i="0" u="none" strike="noStrike" noProof="0" dirty="0">
                          <a:solidFill>
                            <a:srgbClr val="000000"/>
                          </a:solidFill>
                          <a:effectLst/>
                          <a:latin typeface="Verdana"/>
                          <a:ea typeface="Verdana"/>
                        </a:rPr>
                        <a:t>A continuación, presenta esta información de manera detallada:</a:t>
                      </a:r>
                    </a:p>
                    <a:p>
                      <a:pPr algn="l" fontAlgn="ctr"/>
                      <a:endParaRPr lang="es-CO" sz="600" b="0" i="0" u="none" strike="noStrike" noProof="0" dirty="0">
                        <a:solidFill>
                          <a:srgbClr val="000000"/>
                        </a:solidFill>
                        <a:effectLst/>
                        <a:latin typeface="Verdana"/>
                        <a:ea typeface="Verdana"/>
                      </a:endParaRPr>
                    </a:p>
                    <a:p>
                      <a:pPr algn="l" fontAlgn="ctr"/>
                      <a:r>
                        <a:rPr lang="es-CO" sz="600" b="0" i="0" u="none" strike="noStrike" noProof="0" dirty="0">
                          <a:solidFill>
                            <a:srgbClr val="000000"/>
                          </a:solidFill>
                          <a:effectLst/>
                          <a:latin typeface="Verdana"/>
                          <a:ea typeface="Verdana"/>
                        </a:rPr>
                        <a:t>Regional Chocó: </a:t>
                      </a:r>
                    </a:p>
                    <a:p>
                      <a:pPr algn="l" fontAlgn="ctr"/>
                      <a:r>
                        <a:rPr lang="es-CO" sz="600" b="0" i="0" u="none" strike="noStrike" noProof="0" dirty="0">
                          <a:solidFill>
                            <a:srgbClr val="000000"/>
                          </a:solidFill>
                          <a:effectLst/>
                          <a:latin typeface="Verdana"/>
                          <a:ea typeface="Verdana"/>
                        </a:rPr>
                        <a:t>-Se desarrolló Mesa técnica en el marco de las Rutas Integrales de Atención en Salud (RIAS): Cómo resultado de esta mesa entre la Nueva EPS y la IPS ERCHICHIJAI, la NUEVA EPS se comprometió a realizar las gestiones administrativas y financieras correspondientes para verificar y tramitar los pagos pendientes, en el menor tiempo posible, mientras que la IPS ERCHICHIJAI reiteró su disposición para continuar prestando los servicios en el marco de la legalidad, siempre que se garantice el cumplimiento de las obligaciones contractuales.</a:t>
                      </a:r>
                    </a:p>
                    <a:p>
                      <a:pPr algn="l" fontAlgn="ctr"/>
                      <a:r>
                        <a:rPr lang="es-CO" sz="600" b="0" i="0" u="none" strike="noStrike" noProof="0" dirty="0">
                          <a:solidFill>
                            <a:srgbClr val="000000"/>
                          </a:solidFill>
                          <a:effectLst/>
                          <a:latin typeface="Verdana"/>
                          <a:ea typeface="Verdana"/>
                        </a:rPr>
                        <a:t>- Se adelantó Mesa de PQRD Fondo de Prestaciones Sociales del Magisterio (FOMAG). La Jornada fue un espacio para la presentación, registro y gestión de casos particulares de la comunidad de Istmina. Con el apoyo de la Secretaría de Salud Municipal, donde se ubicaron a los funcionarios de las Entidades Administradoras de Planes de Beneficios en Salud (EAPB) se atendieron las necesidades de los usuarios, alrededor de temas como: Demoras en la asignación de citas con Especialistas, Demoras en la autorización y asignación de citas para la realización de ayudas diagnósticas, entre otras. </a:t>
                      </a:r>
                    </a:p>
                    <a:p>
                      <a:pPr algn="l" fontAlgn="ctr"/>
                      <a:endParaRPr lang="es-CO" sz="600" b="0" i="0" u="none" strike="noStrike" noProof="0" dirty="0">
                        <a:solidFill>
                          <a:srgbClr val="000000"/>
                        </a:solidFill>
                        <a:effectLst/>
                        <a:latin typeface="Verdana"/>
                        <a:ea typeface="Verdana"/>
                      </a:endParaRPr>
                    </a:p>
                    <a:p>
                      <a:pPr algn="l" fontAlgn="ctr"/>
                      <a:r>
                        <a:rPr lang="es-CO" sz="600" b="0" i="0" u="none" strike="noStrike" noProof="0" dirty="0">
                          <a:solidFill>
                            <a:srgbClr val="000000"/>
                          </a:solidFill>
                          <a:effectLst/>
                          <a:latin typeface="Verdana"/>
                          <a:ea typeface="Verdana"/>
                        </a:rPr>
                        <a:t>Regional Norte: Se realizaron 3 Mesas de PQRD con </a:t>
                      </a:r>
                      <a:r>
                        <a:rPr lang="es-CO" sz="600" b="0" i="0" u="none" strike="noStrike" noProof="0" dirty="0" err="1">
                          <a:solidFill>
                            <a:srgbClr val="000000"/>
                          </a:solidFill>
                          <a:effectLst/>
                          <a:latin typeface="Verdana"/>
                          <a:ea typeface="Verdana"/>
                        </a:rPr>
                        <a:t>Cajacopi</a:t>
                      </a:r>
                      <a:r>
                        <a:rPr lang="es-CO" sz="600" b="0" i="0" u="none" strike="noStrike" noProof="0" dirty="0">
                          <a:solidFill>
                            <a:srgbClr val="000000"/>
                          </a:solidFill>
                          <a:effectLst/>
                          <a:latin typeface="Verdana"/>
                          <a:ea typeface="Verdana"/>
                        </a:rPr>
                        <a:t>, Coosalud y </a:t>
                      </a:r>
                      <a:r>
                        <a:rPr lang="es-CO" sz="600" b="0" i="0" u="none" strike="noStrike" noProof="0" dirty="0" err="1">
                          <a:solidFill>
                            <a:srgbClr val="000000"/>
                          </a:solidFill>
                          <a:effectLst/>
                          <a:latin typeface="Verdana"/>
                          <a:ea typeface="Verdana"/>
                        </a:rPr>
                        <a:t>Mutualser</a:t>
                      </a:r>
                      <a:r>
                        <a:rPr lang="es-CO" sz="600" b="0" i="0" u="none" strike="noStrike" noProof="0" dirty="0">
                          <a:solidFill>
                            <a:srgbClr val="000000"/>
                          </a:solidFill>
                          <a:effectLst/>
                          <a:latin typeface="Verdana"/>
                          <a:ea typeface="Verdana"/>
                        </a:rPr>
                        <a:t>, de la siguiente manera:</a:t>
                      </a:r>
                    </a:p>
                    <a:p>
                      <a:pPr algn="l" fontAlgn="ctr"/>
                      <a:r>
                        <a:rPr lang="es-CO" sz="600" b="0" i="0" u="none" strike="noStrike" noProof="0" dirty="0">
                          <a:solidFill>
                            <a:srgbClr val="000000"/>
                          </a:solidFill>
                          <a:effectLst/>
                          <a:latin typeface="Verdana"/>
                          <a:ea typeface="Verdana"/>
                        </a:rPr>
                        <a:t>En estas mesas, realizadas de manera individual, la Supersalud presentó el contexto de la situación de PQRD de las entidades vigiladas y estas a su vez realizaron su presentación y coincidieron en la importancia de revisar las estadísticas de PQRD como oportunidades de mejora del desempeño. Como resultado de las mesas los vigilados se comprometieron a "Realizar la gestión y cierre efectivo (solución de fondo) de los reclamos en salud en estado abierto y reabierto, relacionados con barreras de acceso a los servicios en los departamentos de Atlántico, Bolívar, Córdoba y Sucre".</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1" i="0" u="none" strike="noStrike" noProof="0"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BE49A37F-5745-5A81-D1EB-3DA39F4BE171}"/>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Plan Estratégico Sectorial</a:t>
            </a:r>
          </a:p>
        </p:txBody>
      </p:sp>
      <p:sp>
        <p:nvSpPr>
          <p:cNvPr id="4" name="Google Shape;434;p25">
            <a:extLst>
              <a:ext uri="{FF2B5EF4-FFF2-40B4-BE49-F238E27FC236}">
                <a16:creationId xmlns:a16="http://schemas.microsoft.com/office/drawing/2014/main" id="{0AF4218B-4DA8-C110-BDEC-A10C6D9A9B04}"/>
              </a:ext>
            </a:extLst>
          </p:cNvPr>
          <p:cNvSpPr/>
          <p:nvPr/>
        </p:nvSpPr>
        <p:spPr>
          <a:xfrm>
            <a:off x="9715041" y="3943762"/>
            <a:ext cx="791412" cy="684572"/>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22%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dirty="0">
                <a:solidFill>
                  <a:schemeClr val="tx2">
                    <a:lumMod val="50000"/>
                  </a:schemeClr>
                </a:solidFill>
                <a:latin typeface="Verdana" panose="020B0604030504040204" pitchFamily="34" charset="0"/>
                <a:ea typeface="Verdana" panose="020B0604030504040204" pitchFamily="34" charset="0"/>
                <a:cs typeface="Arial"/>
                <a:sym typeface="Arial"/>
              </a:rPr>
              <a:t>(2)</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9B79B02E-F588-6EC3-1F7A-0B61C728E86E}"/>
              </a:ext>
            </a:extLst>
          </p:cNvPr>
          <p:cNvSpPr/>
          <p:nvPr/>
        </p:nvSpPr>
        <p:spPr>
          <a:xfrm>
            <a:off x="8839200" y="401565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22%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chemeClr val="bg1"/>
                </a:solidFill>
                <a:latin typeface="Verdana" panose="020B0604030504040204" pitchFamily="34" charset="0"/>
                <a:ea typeface="Verdana" panose="020B0604030504040204" pitchFamily="34" charset="0"/>
                <a:cs typeface="Arial"/>
                <a:sym typeface="Arial"/>
              </a:rPr>
              <a:t>(2)</a:t>
            </a: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58271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A33AE-20D1-9536-AE71-28218054A133}"/>
            </a:ext>
          </a:extLst>
        </p:cNvPr>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6815CA99-9309-31E9-CE2E-D4DB42F518CC}"/>
              </a:ext>
            </a:extLst>
          </p:cNvPr>
          <p:cNvGraphicFramePr>
            <a:graphicFrameLocks noGrp="1"/>
          </p:cNvGraphicFramePr>
          <p:nvPr>
            <p:extLst>
              <p:ext uri="{D42A27DB-BD31-4B8C-83A1-F6EECF244321}">
                <p14:modId xmlns:p14="http://schemas.microsoft.com/office/powerpoint/2010/main" val="2297913944"/>
              </p:ext>
            </p:extLst>
          </p:nvPr>
        </p:nvGraphicFramePr>
        <p:xfrm>
          <a:off x="289364" y="1767840"/>
          <a:ext cx="11734800" cy="268224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752600">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0">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 </a:t>
                      </a:r>
                      <a:r>
                        <a:rPr lang="es-CO" sz="800" b="0" i="0" u="none" strike="noStrike" noProof="0" dirty="0">
                          <a:solidFill>
                            <a:srgbClr val="000000"/>
                          </a:solidFill>
                          <a:effectLst/>
                          <a:latin typeface="Verdana" panose="020B0604030504040204" pitchFamily="34" charset="0"/>
                          <a:ea typeface="Verdana" panose="020B0604030504040204" pitchFamily="34" charset="0"/>
                        </a:rPr>
                        <a:t>Aumentar la presencia territorial de la Superintendencia Nacional de Salud y dotarla con capacidades técnicas adecuadas para incrementar la efectividad de las funciones de inspección, vigilancia y control.</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Indicador: </a:t>
                      </a:r>
                      <a:r>
                        <a:rPr lang="es-CO" sz="800" b="0" i="0" u="none" strike="noStrike" noProof="0" dirty="0">
                          <a:solidFill>
                            <a:srgbClr val="000000"/>
                          </a:solidFill>
                          <a:effectLst/>
                          <a:latin typeface="Verdana" panose="020B0604030504040204" pitchFamily="34" charset="0"/>
                          <a:ea typeface="Verdana" panose="020B0604030504040204" pitchFamily="34" charset="0"/>
                        </a:rPr>
                        <a:t>Nuevas sedes de la Superintendencia Nacional de Salud en territorio</a:t>
                      </a:r>
                    </a:p>
                  </a:txBody>
                  <a:tcPr marL="0" marR="0" marT="0" marB="0" anchor="ctr"/>
                </a:tc>
                <a:tc>
                  <a:txBody>
                    <a:bodyPr/>
                    <a:lstStyle/>
                    <a:p>
                      <a:pPr algn="l" fontAlgn="ctr"/>
                      <a:r>
                        <a:rPr lang="es-CO" sz="800" b="1" i="0" u="none" strike="noStrike" noProof="0" dirty="0">
                          <a:solidFill>
                            <a:srgbClr val="000000"/>
                          </a:solidFill>
                          <a:effectLst/>
                          <a:latin typeface="Verdana"/>
                          <a:ea typeface="Verdana"/>
                        </a:rPr>
                        <a:t>SEDE VILLAVICENCIO.</a:t>
                      </a:r>
                    </a:p>
                    <a:p>
                      <a:pPr algn="l" fontAlgn="ctr"/>
                      <a:r>
                        <a:rPr lang="es-CO" sz="800" b="0" i="0" u="none" strike="noStrike" noProof="0" dirty="0">
                          <a:solidFill>
                            <a:srgbClr val="000000"/>
                          </a:solidFill>
                          <a:effectLst/>
                          <a:latin typeface="Verdana"/>
                          <a:ea typeface="Verdana"/>
                        </a:rPr>
                        <a:t>La inauguración de la Sede Villavicencio se realizó el día jueves, 30 de octubre de 2025. con lo cual se cumplió con el 100% de este indicador para esta vigencia.</a:t>
                      </a:r>
                    </a:p>
                    <a:p>
                      <a:pPr algn="l" fontAlgn="ctr"/>
                      <a:endParaRPr lang="es-CO" sz="800" b="0" i="0" u="none" strike="noStrike" noProof="0" dirty="0">
                        <a:solidFill>
                          <a:srgbClr val="000000"/>
                        </a:solidFill>
                        <a:effectLst/>
                        <a:latin typeface="Verdana"/>
                        <a:ea typeface="Verdana"/>
                      </a:endParaRPr>
                    </a:p>
                    <a:p>
                      <a:pPr algn="l" fontAlgn="ctr"/>
                      <a:r>
                        <a:rPr lang="es-CO" sz="800" b="0" i="0" u="none" strike="noStrike" noProof="0" dirty="0">
                          <a:solidFill>
                            <a:srgbClr val="000000"/>
                          </a:solidFill>
                          <a:effectLst/>
                          <a:latin typeface="Verdana"/>
                          <a:ea typeface="Verdana"/>
                        </a:rPr>
                        <a:t>Entre las acciones más relevantes que llevaron al cumplimiento de la meta se tienen: </a:t>
                      </a:r>
                    </a:p>
                    <a:p>
                      <a:pPr algn="l" fontAlgn="ctr"/>
                      <a:endParaRPr lang="es-CO" sz="800" b="0" i="0" u="none" strike="noStrike" noProof="0" dirty="0">
                        <a:solidFill>
                          <a:srgbClr val="000000"/>
                        </a:solidFill>
                        <a:effectLst/>
                        <a:latin typeface="Verdana"/>
                        <a:ea typeface="Verdana"/>
                      </a:endParaRPr>
                    </a:p>
                    <a:p>
                      <a:pPr algn="l" fontAlgn="ctr"/>
                      <a:r>
                        <a:rPr lang="es-CO" sz="800" b="0" i="0" u="none" strike="noStrike" noProof="0" dirty="0">
                          <a:solidFill>
                            <a:srgbClr val="000000"/>
                          </a:solidFill>
                          <a:effectLst/>
                          <a:latin typeface="Verdana"/>
                          <a:ea typeface="Verdana"/>
                        </a:rPr>
                        <a:t>1) Se realizó el  Estudio de mercado en la ciudad de Villavicencio de diferentes inmuebles, con objeto de seleccionar las posibles opciones para el traslado, de acuerdo con la necesidad de la entidad.</a:t>
                      </a:r>
                    </a:p>
                    <a:p>
                      <a:pPr algn="l" fontAlgn="ctr"/>
                      <a:r>
                        <a:rPr lang="es-CO" sz="800" b="0" i="0" u="none" strike="noStrike" noProof="0" dirty="0">
                          <a:solidFill>
                            <a:srgbClr val="000000"/>
                          </a:solidFill>
                          <a:effectLst/>
                          <a:latin typeface="Verdana"/>
                          <a:ea typeface="Verdana"/>
                        </a:rPr>
                        <a:t>2) Una vez establecidas dichas opciones, se solicito al contratista American KPO realizar el estudio de títulos, con objeto de establecer que los inmuebles estuvieran saneados</a:t>
                      </a:r>
                    </a:p>
                    <a:p>
                      <a:pPr algn="l" fontAlgn="ctr"/>
                      <a:r>
                        <a:rPr lang="es-CO" sz="800" b="0" i="0" u="none" strike="noStrike" noProof="0" dirty="0">
                          <a:solidFill>
                            <a:srgbClr val="000000"/>
                          </a:solidFill>
                          <a:effectLst/>
                          <a:latin typeface="Verdana"/>
                          <a:ea typeface="Verdana"/>
                        </a:rPr>
                        <a:t>3) Así mismo, el contratista American KPO remite el concepto jurídico de cada uno de ellos.</a:t>
                      </a:r>
                    </a:p>
                    <a:p>
                      <a:pPr algn="l" fontAlgn="ctr"/>
                      <a:r>
                        <a:rPr lang="es-CO" sz="800" b="0" i="0" u="none" strike="noStrike" noProof="0" dirty="0">
                          <a:solidFill>
                            <a:srgbClr val="000000"/>
                          </a:solidFill>
                          <a:effectLst/>
                          <a:latin typeface="Verdana"/>
                          <a:ea typeface="Verdana"/>
                        </a:rPr>
                        <a:t>4) Al momento de establecer el inmueble que cumple con todo los requerimientos técnicos y jurídicos, el contratista American KPO remite comunicación por parte del dueño del inmueble, indicando que no se exhibirá más el local con objeto de adelantar los trámites para el cambio de sede</a:t>
                      </a:r>
                    </a:p>
                    <a:p>
                      <a:pPr algn="l" fontAlgn="ctr"/>
                      <a:r>
                        <a:rPr lang="es-CO" sz="800" b="0" i="0" u="none" strike="noStrike" noProof="0" dirty="0">
                          <a:solidFill>
                            <a:srgbClr val="000000"/>
                          </a:solidFill>
                          <a:effectLst/>
                          <a:latin typeface="Verdana"/>
                          <a:ea typeface="Verdana"/>
                        </a:rPr>
                        <a:t>5) Se solicita la información actualizada para la justificación y construcción del insumo de  solicitud de modificación.</a:t>
                      </a:r>
                    </a:p>
                    <a:p>
                      <a:pPr algn="l" fontAlgn="ctr"/>
                      <a:r>
                        <a:rPr lang="es-CO" sz="800" b="0" i="0" u="none" strike="noStrike" noProof="0" dirty="0">
                          <a:solidFill>
                            <a:srgbClr val="000000"/>
                          </a:solidFill>
                          <a:effectLst/>
                          <a:latin typeface="Verdana"/>
                          <a:ea typeface="Verdana"/>
                        </a:rPr>
                        <a:t>6) El 30 de septiembre de 2025 se radica a la Dirección de Contratos la respectiva solicitud con todos los anexos correspondientes.</a:t>
                      </a:r>
                    </a:p>
                    <a:p>
                      <a:pPr algn="l" fontAlgn="ctr"/>
                      <a:r>
                        <a:rPr lang="es-CO" sz="800" b="0" i="0" u="none" strike="noStrike" noProof="0" dirty="0">
                          <a:solidFill>
                            <a:srgbClr val="000000"/>
                          </a:solidFill>
                          <a:effectLst/>
                          <a:latin typeface="Verdana"/>
                          <a:ea typeface="Verdana"/>
                        </a:rPr>
                        <a:t>7) Se realiza la inauguración de la sede el jueves 30 de octubre del año 2025.  </a:t>
                      </a: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Secretaría General</a:t>
                      </a: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e</a:t>
                      </a: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ADC45632-FF7D-E3A2-9E98-4CA10174265E}"/>
              </a:ext>
            </a:extLst>
          </p:cNvPr>
          <p:cNvSpPr/>
          <p:nvPr/>
        </p:nvSpPr>
        <p:spPr>
          <a:xfrm>
            <a:off x="9509564" y="2723654"/>
            <a:ext cx="777436" cy="78154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chemeClr val="tx2">
                    <a:lumMod val="50000"/>
                  </a:schemeClr>
                </a:solidFill>
                <a:latin typeface="Verdana" panose="020B0604030504040204" pitchFamily="34" charset="0"/>
                <a:ea typeface="Verdana" panose="020B0604030504040204" pitchFamily="34" charset="0"/>
                <a:cs typeface="Arial"/>
                <a:sym typeface="Arial"/>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C9AD75DB-443C-8A9C-70F4-03910CBD1446}"/>
              </a:ext>
            </a:extLst>
          </p:cNvPr>
          <p:cNvSpPr/>
          <p:nvPr/>
        </p:nvSpPr>
        <p:spPr>
          <a:xfrm>
            <a:off x="8557523" y="28150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2D452F7B-E0A5-9642-79F4-E39678D2C835}"/>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Plan Estratégico Sectorial</a:t>
            </a:r>
          </a:p>
        </p:txBody>
      </p:sp>
    </p:spTree>
    <p:extLst>
      <p:ext uri="{BB962C8B-B14F-4D97-AF65-F5344CB8AC3E}">
        <p14:creationId xmlns:p14="http://schemas.microsoft.com/office/powerpoint/2010/main" val="758525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4EE4B-F5EC-7E9C-9888-375BC31AC269}"/>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29A9BFC-C0DF-1BCA-86CF-E353398DD0FF}"/>
              </a:ext>
            </a:extLst>
          </p:cNvPr>
          <p:cNvGraphicFramePr>
            <a:graphicFrameLocks noGrp="1"/>
          </p:cNvGraphicFramePr>
          <p:nvPr>
            <p:extLst>
              <p:ext uri="{D42A27DB-BD31-4B8C-83A1-F6EECF244321}">
                <p14:modId xmlns:p14="http://schemas.microsoft.com/office/powerpoint/2010/main" val="1864007607"/>
              </p:ext>
            </p:extLst>
          </p:nvPr>
        </p:nvGraphicFramePr>
        <p:xfrm>
          <a:off x="228600" y="1828800"/>
          <a:ext cx="11734800" cy="448056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0">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 </a:t>
                      </a:r>
                      <a:r>
                        <a:rPr lang="es-CO" sz="800" b="0" i="0" u="none" strike="noStrike" noProof="0" dirty="0">
                          <a:solidFill>
                            <a:srgbClr val="000000"/>
                          </a:solidFill>
                          <a:effectLst/>
                          <a:latin typeface="Verdana" panose="020B0604030504040204" pitchFamily="34" charset="0"/>
                          <a:ea typeface="Verdana" panose="020B0604030504040204" pitchFamily="34" charset="0"/>
                        </a:rPr>
                        <a:t>Desarrollar acciones de inspección y vigilancia orientadas a evaluar el proceso integral de atención en salud de los pueblos indígenas y comunidades étnicas (Afrodescendientes y </a:t>
                      </a:r>
                      <a:r>
                        <a:rPr lang="es-CO" sz="800" b="0" i="0" u="none" strike="noStrike" noProof="0" dirty="0" err="1">
                          <a:solidFill>
                            <a:srgbClr val="000000"/>
                          </a:solidFill>
                          <a:effectLst/>
                          <a:latin typeface="Verdana" panose="020B0604030504040204" pitchFamily="34" charset="0"/>
                          <a:ea typeface="Verdana" panose="020B0604030504040204" pitchFamily="34" charset="0"/>
                        </a:rPr>
                        <a:t>Rrom</a:t>
                      </a:r>
                      <a:r>
                        <a:rPr lang="es-CO" sz="800" b="0" i="0" u="none" strike="noStrike" noProof="0" dirty="0">
                          <a:solidFill>
                            <a:srgbClr val="000000"/>
                          </a:solidFill>
                          <a:effectLst/>
                          <a:latin typeface="Verdana" panose="020B0604030504040204" pitchFamily="34" charset="0"/>
                          <a:ea typeface="Verdana" panose="020B0604030504040204" pitchFamily="34" charset="0"/>
                        </a:rPr>
                        <a:t>) en los prestadores priorizados, de conformidad con el modelo de supervisión de la Superintendencia Nacional de Salud.</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Indicador: </a:t>
                      </a:r>
                      <a:r>
                        <a:rPr lang="es-CO" sz="800" b="0" i="0" u="none" strike="noStrike" noProof="0" dirty="0">
                          <a:solidFill>
                            <a:srgbClr val="000000"/>
                          </a:solidFill>
                          <a:effectLst/>
                          <a:latin typeface="Verdana" panose="020B0604030504040204" pitchFamily="34" charset="0"/>
                          <a:ea typeface="Verdana" panose="020B0604030504040204" pitchFamily="34" charset="0"/>
                        </a:rPr>
                        <a:t>Acciones de Inspección y Vigilancia ejecutadas a los prestadores priorizados durante el período de evaluación.</a:t>
                      </a:r>
                    </a:p>
                  </a:txBody>
                  <a:tcPr marL="0" marR="0" marT="0" marB="0" anchor="ctr"/>
                </a:tc>
                <a:tc>
                  <a:txBody>
                    <a:bodyPr/>
                    <a:lstStyle/>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Se tiene una meta para el cuatrienio de 297 acciones de inspección y vigilancia de las cuales se realizó en 2023 (43), en 2024 (159) y en 2025 (45), para un total de 247 acciones que representan un avance acumulado del 83,16% para el cuatrienio.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Durante el cuarto trimestre de la vigencia 2025, en desarrollo de las funciones de inspección y vigilancia, se ejecutaron once (11) acciones orientadas a evaluar el proceso integral de atención en salud de los pueblos indígenas y comunidades étnicas (afrodescendientes y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Rrom</a:t>
                      </a:r>
                      <a:r>
                        <a:rPr lang="es-CO" sz="600" b="0" i="0" u="none" strike="noStrike" noProof="0" dirty="0">
                          <a:solidFill>
                            <a:srgbClr val="000000"/>
                          </a:solidFill>
                          <a:effectLst/>
                          <a:latin typeface="Verdana" panose="020B0604030504040204" pitchFamily="34" charset="0"/>
                          <a:ea typeface="Verdana" panose="020B0604030504040204" pitchFamily="34" charset="0"/>
                        </a:rPr>
                        <a:t>) en los prestadores priorizados, lo cual permitió el cumplimiento de la meta de 45 acciones programada para la vigencia 2025:</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Las acciones desarrolladas se discriminan de la siguiente manera: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•Cinco (5) auditorías, correspondientes a tres (3) auditorías con alcance específico realizadas en el departamento del Chocó, en los municipios de Quibdó, Istmina y Tadó, y dos (2) auditorías integrales efectuadas en Puerto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Leguízamo</a:t>
                      </a:r>
                      <a:r>
                        <a:rPr lang="es-CO" sz="600" b="0" i="0" u="none" strike="noStrike" noProof="0" dirty="0">
                          <a:solidFill>
                            <a:srgbClr val="000000"/>
                          </a:solidFill>
                          <a:effectLst/>
                          <a:latin typeface="Verdana" panose="020B0604030504040204" pitchFamily="34" charset="0"/>
                          <a:ea typeface="Verdana" panose="020B0604030504040204" pitchFamily="34" charset="0"/>
                        </a:rPr>
                        <a:t> (Putumayo) y Puerto Carreño (Vichada). Estas actuaciones incluyeron la expedición de autos de auditoría a las siguientes E.S.E.: Hospital Eduardo Santos de Istmina, Hospital San José de Tadó, Hospital Local Ismael Roldán Valencia, Hospital María Angelines de II Nivel de Atención y Hospital Departamental San Juan de Dios de Vichada.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 (1) requerimiento de información dirigido a la Secretaría Departamental de Salud del Chocó, relacionado con los casos de mortalidad por desnutrición en el año 2025, enfocado en el seguimiento nominal de los casos estudiados en niños y niñas menores de cinco (5) años, especialmente en lo concerniente a los Prestadores de Servicios de Salud. Dicho requerimiento fue realizado el 15 de octubre de 2025, mediante NURC 20254100102397691.</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•Una (1) jornada de retroalimentación, llevada a cabo el 6 de noviembre de 2025, orientada al fortalecimiento de la atención para la prevención de la desnutrición. Para tal efecto, se convocó a los 21 prestadores de servicios de salud priorizados a una sesión virtual de socialización de la experiencia exitosa del E.S.E. Hospital San José de Maicao (La Guajira), con el objetivo de identificar oportunidades de réplica en los procesos de identificación y manejo de niños y niñas con desnutrición aguda. A esta jornada asistieron 158 participantes de las IPS convocadas.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•Una (1) jornada de fortalecimiento sectorial e intersectorial de la ruta de atención de la desnutrición aguda, realizada el 14 de noviembre de 2025 en el departamento del Chocó, en la cual participaron 176 personas pertenecientes a entidades como la Defensoría del Pueblo Regional Chocó, ICBF, EPS y cajas de compensación, así como los 21 prestadores priorizados. Adicionalmente, se contó con la participación del Ministerio de Salud y Protección Social, el Ministerio de Igualdad, el Ministerio de Vivienda y Prosperidad Social.</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•Una (1) jornada de fortalecimiento de capacidades, correspondiente a la capacitación denominada “Consideraciones médico-legales en el manejo integral de la desnutrición”, desarrollada el 2 de diciembre de 2025 por el Tribunal Nacional de Ética Médica, dirigida a los prestadores de servicios de salud del departamento del Chocó. Esta actividad tuvo como propósito generar reflexiones sobre la importancia de la actuación médica ética y responsable, no solo desde el cumplimiento normativo, sino desde la protección de la vida, la dignidad y los derechos de los usuarios. En total, participaron 61 profesionales del sector salud.</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•Una (1) jornada intersectorial realizada el 3 de diciembre de 2025, en el marco del plan de choque para la desaceleración de la mortalidad por desnutrición en el Chocó, en la cual se contextualizó la problemática, se analizaron las principales falencias identificadas en los prestadores primarios y complementarios, la entidad territorial y las aseguradoras, así como los resultados del seguimiento al Hospital San Francisco de Asís. Posteriormente, se establecieron compromisos de intensificación e innovación por parte de los actores intersectoriales, entre ellos el Ministerio de Salud y Protección Social, la Secretaría Departamental del Chocó, el ICBF, UNICEF, la Registraduría Nacional del Estado Civil, las alcaldías de Bojayá y Bagadó, EPS e IPS priorizadas.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•Una (1) mesa de verificación realizada el 11 de noviembre de 2025, orientada a revisar las fallas identificadas en la prestación de los servicios de salud mediante el análisis de la totalidad de las unidades de análisis de mortalidad por desnutrición en niños y niñas menores de cinco (5) años, elaboradas por la Secretaría Departamental de Salud del Chocó durante la vigencia 2025.</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consecuencia, para la vigencia 2025 se ejecutaron en su totalidad las cuarenta y cinco (45) acciones de inspección y vigilancia programadas, orientadas a evaluar el proceso integral de atención en salud de los pueblos indígenas y comunidades étnicas (afrodescendientes y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Rrom</a:t>
                      </a:r>
                      <a:r>
                        <a:rPr lang="es-CO" sz="600" b="0" i="0" u="none" strike="noStrike" noProof="0" dirty="0">
                          <a:solidFill>
                            <a:srgbClr val="000000"/>
                          </a:solidFill>
                          <a:effectLst/>
                          <a:latin typeface="Verdana" panose="020B0604030504040204" pitchFamily="34" charset="0"/>
                          <a:ea typeface="Verdana" panose="020B0604030504040204" pitchFamily="34" charset="0"/>
                        </a:rPr>
                        <a:t>) en los prestadores priorizados, alcanzando un cumplimiento del 100 % frente a la meta establecida.</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Como se puede observar, este resultado se debe al desarrollo efectivo de auditorías, mesas de trabajo y jornadas de fortalecimiento, las cuales permitieron verificar que los prestadores de servicios de salud cumplieran con las características del Sistema Obligatorio de Garantía de la Calidad en Salud, tales como accesibilidad, oportunidad, seguridad, pertinencia y continuidad, en concordancia con la normatividad vigente y con enfoque en la garantía del derecho fundamental a la salud de los pueblos indígenas y comunidades étnicas.</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Delegatura para Prestadores de Servicios de Salud</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63EE1AF7-68BA-23BD-2CCB-EEE348C07804}"/>
              </a:ext>
            </a:extLst>
          </p:cNvPr>
          <p:cNvSpPr/>
          <p:nvPr/>
        </p:nvSpPr>
        <p:spPr>
          <a:xfrm>
            <a:off x="9448800" y="393973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5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chemeClr val="tx2">
                    <a:lumMod val="50000"/>
                  </a:schemeClr>
                </a:solidFill>
                <a:latin typeface="Verdana" panose="020B0604030504040204" pitchFamily="34" charset="0"/>
                <a:ea typeface="Verdana" panose="020B0604030504040204" pitchFamily="34" charset="0"/>
                <a:cs typeface="Arial"/>
                <a:sym typeface="Arial"/>
              </a:rPr>
              <a:t>(45)</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023FE357-85E3-375A-5177-A8B2451EFFAA}"/>
              </a:ext>
            </a:extLst>
          </p:cNvPr>
          <p:cNvSpPr/>
          <p:nvPr/>
        </p:nvSpPr>
        <p:spPr>
          <a:xfrm>
            <a:off x="8510530" y="39580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100% (</a:t>
            </a:r>
            <a:r>
              <a:rPr lang="es-CO" sz="1200" noProof="0" dirty="0">
                <a:solidFill>
                  <a:schemeClr val="bg1"/>
                </a:solidFill>
                <a:latin typeface="Verdana" panose="020B0604030504040204" pitchFamily="34" charset="0"/>
                <a:ea typeface="Verdana" panose="020B0604030504040204" pitchFamily="34" charset="0"/>
                <a:cs typeface="Arial"/>
                <a:sym typeface="Arial"/>
              </a:rPr>
              <a:t>45)</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396D050A-E671-F910-4148-E6AC435A894C}"/>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Plan Estratégico Sectorial</a:t>
            </a:r>
          </a:p>
        </p:txBody>
      </p:sp>
    </p:spTree>
    <p:extLst>
      <p:ext uri="{BB962C8B-B14F-4D97-AF65-F5344CB8AC3E}">
        <p14:creationId xmlns:p14="http://schemas.microsoft.com/office/powerpoint/2010/main" val="660120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5916-92F9-45DC-2708-376D9935E315}"/>
            </a:ext>
          </a:extLst>
        </p:cNvPr>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691A97D8-83EA-B8EB-186E-D458DFD7257C}"/>
              </a:ext>
            </a:extLst>
          </p:cNvPr>
          <p:cNvGraphicFramePr>
            <a:graphicFrameLocks noGrp="1"/>
          </p:cNvGraphicFramePr>
          <p:nvPr>
            <p:extLst>
              <p:ext uri="{D42A27DB-BD31-4B8C-83A1-F6EECF244321}">
                <p14:modId xmlns:p14="http://schemas.microsoft.com/office/powerpoint/2010/main" val="3766444285"/>
              </p:ext>
            </p:extLst>
          </p:nvPr>
        </p:nvGraphicFramePr>
        <p:xfrm>
          <a:off x="228600" y="1406386"/>
          <a:ext cx="11734800" cy="509544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3200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a:t>
                      </a:r>
                      <a:r>
                        <a:rPr lang="es-CO" sz="800" b="0" i="0" u="none" strike="noStrike" noProof="0" dirty="0">
                          <a:solidFill>
                            <a:srgbClr val="000000"/>
                          </a:solidFill>
                          <a:effectLst/>
                          <a:latin typeface="Verdana" panose="020B0604030504040204" pitchFamily="34" charset="0"/>
                          <a:ea typeface="Verdana" panose="020B0604030504040204" pitchFamily="34" charset="0"/>
                        </a:rPr>
                        <a:t> Ejercer Inspección y Vigilancia a la dispensación completa de fórmulas de medicamentos por parte del Gestor Farmacéutico.</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Indicador: </a:t>
                      </a:r>
                      <a:r>
                        <a:rPr lang="es-CO" sz="800" b="0" i="0" u="none" strike="noStrike" noProof="0" dirty="0">
                          <a:solidFill>
                            <a:srgbClr val="000000"/>
                          </a:solidFill>
                          <a:effectLst/>
                          <a:latin typeface="Verdana" panose="020B0604030504040204" pitchFamily="34" charset="0"/>
                          <a:ea typeface="Verdana" panose="020B0604030504040204" pitchFamily="34" charset="0"/>
                        </a:rPr>
                        <a:t>Porcentaje de fórmulas de medicamentos Plan de Beneficios en Salud dispensadas de manera completa por el Gestor Farmacéutico (GF)</a:t>
                      </a:r>
                    </a:p>
                  </a:txBody>
                  <a:tcPr marL="0" marR="0" marT="0" marB="0" anchor="ctr"/>
                </a:tc>
                <a:tc>
                  <a:txBody>
                    <a:bodyPr/>
                    <a:lstStyle/>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Nota: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La Supersalud solicitó el incremento de la meta de este indicador en la sesión del Comité Sectorial de Gestión y Desempeño celebrada el 17 de diciembre de 2025, lo cual se aprobó, de la siguiente manera: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Meta 2024: Aumenta de 60% a 95%.</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Meta 2025: Aumenta de 75% a 100%.</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Meta 2026: Aumenta de 85% a 100%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El monitoreo de esta acción se realiza mediante el indicador "Porcentaje de fórmulas de medicamentos Plan de Beneficios en Salud dispensadas de manera completa por el Gestor Farmacéutico (GF)". Las metas, ejecuciones y cumplimientos desagregados del cuatrienio para este indicador, son:</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2023: Meta 0%, no tenía meta asignada porque inicia medición a partir del año 2024.</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2024: Meta 95%,con ejecución del 89% para un cumplimiento del 93,68%.</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2025: Meta 100%, con ejecución 84,31%.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cuanto al avance 2025, se han generado un total de 177.501.207 fórmulas de medicamentos PBS y No PBS, de las cuales se han dispensado 149.660.694 fórmulas completas, lo que representa el 84,31% de las fórmulas de medicamentos PBS y No PBS solicitadas en el periodo, dejando de dispensar completas un total de 27.840.513 fórmulas, encontrándose por debajo de la meta propuesta para la vigencia 2025 (100%).</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Estos datos representan a 54 gestores farmacéuticos que a la fecha de corte reportan información. Este seguimiento permitió generar alertas de riesgos que derivaron en acciones particulares de supervisión: 5 auditorías y 5 visitas de verificación rápida a establecimientos farmacéuticos, con miras a evidenciar situaciones que afectan la entrega completa de las fórmulas de medicamentos y así generar acciones de mejoramiento para proteger el derecho de los usuarios al acceso oportuno a los medicamentos.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Las visitas de verificación rápida se hicieron a los siguientes Gestores Farmacéuticos: NEUROMÉDICA S.A.S, EVE DISTRIBUCIONES SAS, EVEDISA, DROGUERIAS Y FARMACIAS CRUZ VERDE S.A.S, MEDISFARMA S.A.S y DISTRIBUCION DE MEDICAMENTOS DISTRIMEDV S.A.S.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Las auditorías se efectuaron a los siguientes Gestores Farmacéuticos: DISTRIBUIDORA COLOMBIANA DE MEDICAMENTOS Y TECNOLOGÍAS EN SALUD SAS - DISCOLMETS SAS, MARCAZSALUD RC SAS, MENNAR S.A.S, INSERCOOP, DISTRIBUIDORA COLOMBIANA DE MEDICAMENTOS Y TECNOLOGÍAS EN SALUD SAS - DISCOLMETS SAS.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Plan de Choque: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Ahora bien, con el propósito de mejorar los resultados, la Supersalud está implementando un plan de choque para medicamentos no sólo dirigido a los Gestores Farmacéuticos sino también a los demás actores en el marco de la garantía del derecho a la salud, cuyo objetivo y el alcance son los siguientes: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Objetivo: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Subsanar fallas y procurar la garantía del derecho a la salud  implicando a todos los actores del Sistema General de Seguridad Social en Salud, EPS, IPS, Gestores Farmacéuticos y autoridades mediante una estrategia institucional de 8 meses, desde diciembre de 2025, con impacto a nivel nacional.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Alcance: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Protección del derecho a la salud de los usuarios con acciones de inspección, vigilancia y control a los sujetos vigilados, en el marco de las competencias establecidas en el Decreto 1080 de 2021.</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ese mismo sentido, la Supersalud está desplegando las siguientes acciones de inspección y vigilancia para que se incremente el porcentaje de fórmulas de medicamentos Plan de Beneficios en Salud que se dispensan de manera completa a los usuarios por los Gestores Farmacéuticos: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Identificar y establecer estrategias conjuntas para asegurar el pago de la deuda a los Gestores Farmacéuticos, por lo cual se proponen alternativas como la inclusión del giro directo en el plan de estabilización de pagos requerido a las EPS intervenidas.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Asegurar la respuesta de fondo a las PQR, evidenciando solución de la causa, con el fin de reducir su incidencia.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Asegurar el acompañamiento al avance en la estrategia de compra conjunta de medicamentos.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Asegurar el seguimiento al plan de choque a medicamentos, junto con los planes de mejora y compromisos concertados con los Gestores Farmacéuticos objeto de inspección.</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1" i="0" u="none" strike="noStrike" noProof="0" dirty="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p>
                    <a:p>
                      <a:pPr marL="0" algn="ctr" defTabSz="914446" rtl="0" eaLnBrk="1" fontAlgn="ctr" latinLnBrk="0" hangingPunct="1"/>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2" name="Google Shape;434;p25">
            <a:extLst>
              <a:ext uri="{FF2B5EF4-FFF2-40B4-BE49-F238E27FC236}">
                <a16:creationId xmlns:a16="http://schemas.microsoft.com/office/drawing/2014/main" id="{75DA9E57-CCCE-F806-22B1-CE862C0718DE}"/>
              </a:ext>
            </a:extLst>
          </p:cNvPr>
          <p:cNvSpPr/>
          <p:nvPr/>
        </p:nvSpPr>
        <p:spPr>
          <a:xfrm>
            <a:off x="9393256" y="3657600"/>
            <a:ext cx="838199" cy="80762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rPr>
              <a:t>84</a:t>
            </a:r>
            <a:r>
              <a:rPr lang="es-CO" sz="1200" noProof="0" dirty="0">
                <a:solidFill>
                  <a:schemeClr val="tx1"/>
                </a:solidFill>
                <a:latin typeface="Verdana" panose="020B0604030504040204" pitchFamily="34" charset="0"/>
                <a:ea typeface="Verdana" panose="020B0604030504040204" pitchFamily="34" charset="0"/>
                <a:cs typeface="Arial"/>
                <a:sym typeface="Arial"/>
              </a:rPr>
              <a:t>,31</a:t>
            </a:r>
            <a:r>
              <a:rPr kumimoji="0" lang="es-CO" sz="12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AB081B44-7CC7-BD20-A828-2CE8AFCC12C2}"/>
              </a:ext>
            </a:extLst>
          </p:cNvPr>
          <p:cNvSpPr/>
          <p:nvPr/>
        </p:nvSpPr>
        <p:spPr>
          <a:xfrm>
            <a:off x="8439839" y="3772074"/>
            <a:ext cx="711237" cy="6901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4" name="CuadroTexto 3">
            <a:extLst>
              <a:ext uri="{FF2B5EF4-FFF2-40B4-BE49-F238E27FC236}">
                <a16:creationId xmlns:a16="http://schemas.microsoft.com/office/drawing/2014/main" id="{6858D47F-6166-340C-1013-C176EC670C63}"/>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Plan Estratégico Sectorial</a:t>
            </a:r>
          </a:p>
        </p:txBody>
      </p:sp>
    </p:spTree>
    <p:extLst>
      <p:ext uri="{BB962C8B-B14F-4D97-AF65-F5344CB8AC3E}">
        <p14:creationId xmlns:p14="http://schemas.microsoft.com/office/powerpoint/2010/main" val="322621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Grupo de trabajo"/>
          <p:cNvGrpSpPr/>
          <p:nvPr/>
        </p:nvGrpSpPr>
        <p:grpSpPr>
          <a:xfrm>
            <a:off x="0" y="0"/>
            <a:ext cx="12192000" cy="6858000"/>
            <a:chOff x="0" y="0"/>
            <a:chExt cx="12192000" cy="6858000"/>
          </a:xfrm>
        </p:grpSpPr>
        <p:sp>
          <p:nvSpPr>
            <p:cNvPr id="3" name="object 3"/>
            <p:cNvSpPr/>
            <p:nvPr/>
          </p:nvSpPr>
          <p:spPr>
            <a:xfrm>
              <a:off x="0" y="0"/>
              <a:ext cx="12192000" cy="1356360"/>
            </a:xfrm>
            <a:custGeom>
              <a:avLst/>
              <a:gdLst/>
              <a:ahLst/>
              <a:cxnLst/>
              <a:rect l="l" t="t" r="r" b="b"/>
              <a:pathLst>
                <a:path w="12192000" h="1356360">
                  <a:moveTo>
                    <a:pt x="12192000" y="0"/>
                  </a:moveTo>
                  <a:lnTo>
                    <a:pt x="0" y="0"/>
                  </a:lnTo>
                  <a:lnTo>
                    <a:pt x="0" y="1356233"/>
                  </a:lnTo>
                  <a:lnTo>
                    <a:pt x="12192000" y="1356233"/>
                  </a:lnTo>
                  <a:lnTo>
                    <a:pt x="12192000" y="0"/>
                  </a:lnTo>
                  <a:close/>
                </a:path>
              </a:pathLst>
            </a:custGeom>
            <a:solidFill>
              <a:srgbClr val="31B4A8"/>
            </a:solidFill>
          </p:spPr>
          <p:txBody>
            <a:bodyPr wrap="square" lIns="0" tIns="0" rIns="0" bIns="0" rtlCol="0"/>
            <a:lstStyle/>
            <a:p>
              <a:pPr algn="ctr"/>
              <a:endParaRPr lang="es-CO" noProof="0" dirty="0"/>
            </a:p>
          </p:txBody>
        </p:sp>
        <p:pic>
          <p:nvPicPr>
            <p:cNvPr id="4" name="object 4"/>
            <p:cNvPicPr/>
            <p:nvPr/>
          </p:nvPicPr>
          <p:blipFill>
            <a:blip r:embed="rId2" cstate="print"/>
            <a:stretch>
              <a:fillRect/>
            </a:stretch>
          </p:blipFill>
          <p:spPr>
            <a:xfrm>
              <a:off x="0" y="8760"/>
              <a:ext cx="4568316" cy="6849236"/>
            </a:xfrm>
            <a:prstGeom prst="rect">
              <a:avLst/>
            </a:prstGeom>
          </p:spPr>
        </p:pic>
        <p:sp>
          <p:nvSpPr>
            <p:cNvPr id="5" name="object 5"/>
            <p:cNvSpPr/>
            <p:nvPr/>
          </p:nvSpPr>
          <p:spPr>
            <a:xfrm>
              <a:off x="4564633" y="0"/>
              <a:ext cx="7627620" cy="6858000"/>
            </a:xfrm>
            <a:custGeom>
              <a:avLst/>
              <a:gdLst/>
              <a:ahLst/>
              <a:cxnLst/>
              <a:rect l="l" t="t" r="r" b="b"/>
              <a:pathLst>
                <a:path w="7627620" h="6858000">
                  <a:moveTo>
                    <a:pt x="7627365" y="0"/>
                  </a:moveTo>
                  <a:lnTo>
                    <a:pt x="0" y="0"/>
                  </a:lnTo>
                  <a:lnTo>
                    <a:pt x="0" y="6858000"/>
                  </a:lnTo>
                  <a:lnTo>
                    <a:pt x="7627365" y="6858000"/>
                  </a:lnTo>
                  <a:lnTo>
                    <a:pt x="7627365" y="0"/>
                  </a:lnTo>
                  <a:close/>
                </a:path>
              </a:pathLst>
            </a:custGeom>
            <a:solidFill>
              <a:srgbClr val="31B4A8"/>
            </a:solidFill>
          </p:spPr>
          <p:txBody>
            <a:bodyPr wrap="square" lIns="0" tIns="0" rIns="0" bIns="0" rtlCol="0"/>
            <a:lstStyle/>
            <a:p>
              <a:pPr algn="ctr"/>
              <a:endParaRPr lang="es-CO" noProof="0" dirty="0"/>
            </a:p>
          </p:txBody>
        </p:sp>
      </p:grpSp>
      <p:sp>
        <p:nvSpPr>
          <p:cNvPr id="6" name="object 6"/>
          <p:cNvSpPr txBox="1">
            <a:spLocks noGrp="1"/>
          </p:cNvSpPr>
          <p:nvPr>
            <p:ph type="body" idx="1"/>
          </p:nvPr>
        </p:nvSpPr>
        <p:spPr>
          <a:xfrm>
            <a:off x="5272785" y="1058037"/>
            <a:ext cx="6747764" cy="1860125"/>
          </a:xfrm>
          <a:prstGeom prst="rect">
            <a:avLst/>
          </a:prstGeom>
        </p:spPr>
        <p:txBody>
          <a:bodyPr vert="horz" wrap="square" lIns="0" tIns="13335" rIns="0" bIns="0" rtlCol="0">
            <a:spAutoFit/>
          </a:bodyPr>
          <a:lstStyle/>
          <a:p>
            <a:pPr marL="12700" marR="5080">
              <a:lnSpc>
                <a:spcPct val="100000"/>
              </a:lnSpc>
              <a:spcBef>
                <a:spcPts val="105"/>
              </a:spcBef>
            </a:pPr>
            <a:r>
              <a:rPr lang="es-CO" sz="4000" noProof="0" dirty="0"/>
              <a:t>Informe de Seguimiento </a:t>
            </a:r>
            <a:r>
              <a:rPr lang="es-CO" sz="4000" spc="-10" noProof="0" dirty="0"/>
              <a:t>PND, PES</a:t>
            </a:r>
            <a:r>
              <a:rPr lang="es-CO" sz="4000" spc="-80" noProof="0" dirty="0"/>
              <a:t>, </a:t>
            </a:r>
            <a:r>
              <a:rPr lang="es-CO" sz="4000" spc="-20" noProof="0" dirty="0"/>
              <a:t>PEI y PAG </a:t>
            </a:r>
            <a:r>
              <a:rPr lang="es-CO" sz="4000" noProof="0" dirty="0"/>
              <a:t>2025 T-IV</a:t>
            </a:r>
            <a:endParaRPr lang="es-CO" sz="4000" spc="-20" noProof="0" dirty="0"/>
          </a:p>
        </p:txBody>
      </p:sp>
      <p:sp>
        <p:nvSpPr>
          <p:cNvPr id="7" name="object 7"/>
          <p:cNvSpPr txBox="1"/>
          <p:nvPr/>
        </p:nvSpPr>
        <p:spPr>
          <a:xfrm>
            <a:off x="5448744" y="3618790"/>
            <a:ext cx="6043295" cy="1612621"/>
          </a:xfrm>
          <a:prstGeom prst="rect">
            <a:avLst/>
          </a:prstGeom>
        </p:spPr>
        <p:txBody>
          <a:bodyPr vert="horz" wrap="square" lIns="0" tIns="12065" rIns="0" bIns="0" rtlCol="0" anchor="t">
            <a:spAutoFit/>
          </a:bodyPr>
          <a:lstStyle/>
          <a:p>
            <a:pPr marL="12700" algn="ctr">
              <a:lnSpc>
                <a:spcPct val="100000"/>
              </a:lnSpc>
              <a:spcBef>
                <a:spcPts val="95"/>
              </a:spcBef>
            </a:pPr>
            <a:r>
              <a:rPr lang="es-CO" sz="2800" b="1" noProof="0" dirty="0">
                <a:solidFill>
                  <a:srgbClr val="FFFFFF"/>
                </a:solidFill>
                <a:latin typeface="Verdana"/>
                <a:cs typeface="Verdana"/>
              </a:rPr>
              <a:t>Oficina</a:t>
            </a:r>
            <a:r>
              <a:rPr lang="es-CO" sz="2800" b="1" spc="-55" noProof="0" dirty="0">
                <a:solidFill>
                  <a:srgbClr val="FFFFFF"/>
                </a:solidFill>
                <a:latin typeface="Verdana"/>
                <a:cs typeface="Verdana"/>
              </a:rPr>
              <a:t> </a:t>
            </a:r>
            <a:r>
              <a:rPr lang="es-CO" sz="2800" b="1" noProof="0" dirty="0">
                <a:solidFill>
                  <a:srgbClr val="FFFFFF"/>
                </a:solidFill>
                <a:latin typeface="Verdana"/>
                <a:cs typeface="Verdana"/>
              </a:rPr>
              <a:t>Asesora</a:t>
            </a:r>
            <a:r>
              <a:rPr lang="es-CO" sz="2800" b="1" spc="-65" noProof="0" dirty="0">
                <a:solidFill>
                  <a:srgbClr val="FFFFFF"/>
                </a:solidFill>
                <a:latin typeface="Verdana"/>
                <a:cs typeface="Verdana"/>
              </a:rPr>
              <a:t> </a:t>
            </a:r>
            <a:r>
              <a:rPr lang="es-CO" sz="2800" b="1" noProof="0" dirty="0">
                <a:solidFill>
                  <a:srgbClr val="FFFFFF"/>
                </a:solidFill>
                <a:latin typeface="Verdana"/>
                <a:cs typeface="Verdana"/>
              </a:rPr>
              <a:t>de</a:t>
            </a:r>
            <a:r>
              <a:rPr lang="es-CO" sz="2800" b="1" spc="-75" noProof="0" dirty="0">
                <a:solidFill>
                  <a:srgbClr val="FFFFFF"/>
                </a:solidFill>
                <a:latin typeface="Verdana"/>
                <a:cs typeface="Verdana"/>
              </a:rPr>
              <a:t> </a:t>
            </a:r>
            <a:r>
              <a:rPr lang="es-CO" sz="2800" b="1" spc="-10" noProof="0" dirty="0">
                <a:solidFill>
                  <a:srgbClr val="FFFFFF"/>
                </a:solidFill>
                <a:latin typeface="Verdana"/>
                <a:cs typeface="Verdana"/>
              </a:rPr>
              <a:t>Planeación</a:t>
            </a:r>
            <a:endParaRPr lang="es-CO" sz="2800" noProof="0" dirty="0">
              <a:latin typeface="Verdana"/>
              <a:cs typeface="Verdana"/>
            </a:endParaRPr>
          </a:p>
          <a:p>
            <a:pPr marL="12700" algn="ctr">
              <a:lnSpc>
                <a:spcPct val="100000"/>
              </a:lnSpc>
            </a:pPr>
            <a:r>
              <a:rPr lang="es-CO" sz="2800" b="1" noProof="0" dirty="0">
                <a:solidFill>
                  <a:srgbClr val="FFFFFF"/>
                </a:solidFill>
                <a:latin typeface="Verdana"/>
              </a:rPr>
              <a:t>Trimestre IV de 2025</a:t>
            </a:r>
          </a:p>
          <a:p>
            <a:pPr marL="12700" algn="ctr">
              <a:lnSpc>
                <a:spcPct val="100000"/>
              </a:lnSpc>
            </a:pPr>
            <a:endParaRPr lang="es-CO" sz="2800" b="1" noProof="0" dirty="0">
              <a:solidFill>
                <a:srgbClr val="FFFFFF"/>
              </a:solidFill>
              <a:latin typeface="Verdana"/>
            </a:endParaRPr>
          </a:p>
          <a:p>
            <a:pPr marL="12700" algn="ctr">
              <a:lnSpc>
                <a:spcPct val="100000"/>
              </a:lnSpc>
            </a:pPr>
            <a:r>
              <a:rPr lang="es-CO" sz="2000" spc="-10" noProof="0" dirty="0">
                <a:solidFill>
                  <a:srgbClr val="FFFFFF"/>
                </a:solidFill>
                <a:latin typeface="Verdana"/>
                <a:cs typeface="Verdana"/>
              </a:rPr>
              <a:t>Enero 2026</a:t>
            </a:r>
            <a:endParaRPr lang="es-CO" sz="2000" noProof="0" dirty="0">
              <a:latin typeface="Verdana"/>
              <a:cs typeface="Verdana"/>
            </a:endParaRPr>
          </a:p>
        </p:txBody>
      </p:sp>
      <p:grpSp>
        <p:nvGrpSpPr>
          <p:cNvPr id="8" name="object 8" descr="Planes Estratégicos"/>
          <p:cNvGrpSpPr/>
          <p:nvPr/>
        </p:nvGrpSpPr>
        <p:grpSpPr>
          <a:xfrm>
            <a:off x="5291582" y="643762"/>
            <a:ext cx="6632575" cy="5995035"/>
            <a:chOff x="5291582" y="643762"/>
            <a:chExt cx="6632575" cy="5995035"/>
          </a:xfrm>
        </p:grpSpPr>
        <p:pic>
          <p:nvPicPr>
            <p:cNvPr id="9" name="object 9"/>
            <p:cNvPicPr/>
            <p:nvPr/>
          </p:nvPicPr>
          <p:blipFill>
            <a:blip r:embed="rId3" cstate="print"/>
            <a:stretch>
              <a:fillRect/>
            </a:stretch>
          </p:blipFill>
          <p:spPr>
            <a:xfrm>
              <a:off x="10682701" y="5563308"/>
              <a:ext cx="544429" cy="572770"/>
            </a:xfrm>
            <a:prstGeom prst="rect">
              <a:avLst/>
            </a:prstGeom>
          </p:spPr>
        </p:pic>
        <p:pic>
          <p:nvPicPr>
            <p:cNvPr id="10" name="object 10"/>
            <p:cNvPicPr/>
            <p:nvPr/>
          </p:nvPicPr>
          <p:blipFill>
            <a:blip r:embed="rId4" cstate="print"/>
            <a:stretch>
              <a:fillRect/>
            </a:stretch>
          </p:blipFill>
          <p:spPr>
            <a:xfrm>
              <a:off x="9978745" y="6189191"/>
              <a:ext cx="1944973" cy="336912"/>
            </a:xfrm>
            <a:prstGeom prst="rect">
              <a:avLst/>
            </a:prstGeom>
          </p:spPr>
        </p:pic>
        <p:sp>
          <p:nvSpPr>
            <p:cNvPr id="11" name="object 11"/>
            <p:cNvSpPr/>
            <p:nvPr/>
          </p:nvSpPr>
          <p:spPr>
            <a:xfrm>
              <a:off x="10684430" y="6593731"/>
              <a:ext cx="267335" cy="45085"/>
            </a:xfrm>
            <a:custGeom>
              <a:avLst/>
              <a:gdLst/>
              <a:ahLst/>
              <a:cxnLst/>
              <a:rect l="l" t="t" r="r" b="b"/>
              <a:pathLst>
                <a:path w="267334" h="45084">
                  <a:moveTo>
                    <a:pt x="267203" y="0"/>
                  </a:moveTo>
                  <a:lnTo>
                    <a:pt x="0" y="0"/>
                  </a:lnTo>
                  <a:lnTo>
                    <a:pt x="0" y="44794"/>
                  </a:lnTo>
                  <a:lnTo>
                    <a:pt x="267203" y="44794"/>
                  </a:lnTo>
                  <a:lnTo>
                    <a:pt x="267203" y="0"/>
                  </a:lnTo>
                  <a:close/>
                </a:path>
              </a:pathLst>
            </a:custGeom>
            <a:solidFill>
              <a:srgbClr val="FDC607"/>
            </a:solidFill>
          </p:spPr>
          <p:txBody>
            <a:bodyPr wrap="square" lIns="0" tIns="0" rIns="0" bIns="0" rtlCol="0"/>
            <a:lstStyle/>
            <a:p>
              <a:endParaRPr lang="es-CO" noProof="0" dirty="0"/>
            </a:p>
          </p:txBody>
        </p:sp>
        <p:sp>
          <p:nvSpPr>
            <p:cNvPr id="12" name="object 12"/>
            <p:cNvSpPr/>
            <p:nvPr/>
          </p:nvSpPr>
          <p:spPr>
            <a:xfrm>
              <a:off x="10951633" y="6593731"/>
              <a:ext cx="137160" cy="45085"/>
            </a:xfrm>
            <a:custGeom>
              <a:avLst/>
              <a:gdLst/>
              <a:ahLst/>
              <a:cxnLst/>
              <a:rect l="l" t="t" r="r" b="b"/>
              <a:pathLst>
                <a:path w="137159" h="45084">
                  <a:moveTo>
                    <a:pt x="136815" y="0"/>
                  </a:moveTo>
                  <a:lnTo>
                    <a:pt x="0" y="0"/>
                  </a:lnTo>
                  <a:lnTo>
                    <a:pt x="0" y="44794"/>
                  </a:lnTo>
                  <a:lnTo>
                    <a:pt x="136815" y="44794"/>
                  </a:lnTo>
                  <a:lnTo>
                    <a:pt x="136815" y="0"/>
                  </a:lnTo>
                  <a:close/>
                </a:path>
              </a:pathLst>
            </a:custGeom>
            <a:solidFill>
              <a:srgbClr val="21397A"/>
            </a:solidFill>
          </p:spPr>
          <p:txBody>
            <a:bodyPr wrap="square" lIns="0" tIns="0" rIns="0" bIns="0" rtlCol="0"/>
            <a:lstStyle/>
            <a:p>
              <a:endParaRPr lang="es-CO" noProof="0" dirty="0"/>
            </a:p>
          </p:txBody>
        </p:sp>
        <p:sp>
          <p:nvSpPr>
            <p:cNvPr id="13" name="object 13"/>
            <p:cNvSpPr/>
            <p:nvPr/>
          </p:nvSpPr>
          <p:spPr>
            <a:xfrm>
              <a:off x="11088449" y="6593731"/>
              <a:ext cx="137160" cy="45085"/>
            </a:xfrm>
            <a:custGeom>
              <a:avLst/>
              <a:gdLst/>
              <a:ahLst/>
              <a:cxnLst/>
              <a:rect l="l" t="t" r="r" b="b"/>
              <a:pathLst>
                <a:path w="137159" h="45084">
                  <a:moveTo>
                    <a:pt x="136815" y="0"/>
                  </a:moveTo>
                  <a:lnTo>
                    <a:pt x="0" y="0"/>
                  </a:lnTo>
                  <a:lnTo>
                    <a:pt x="0" y="44794"/>
                  </a:lnTo>
                  <a:lnTo>
                    <a:pt x="136815" y="44794"/>
                  </a:lnTo>
                  <a:lnTo>
                    <a:pt x="136815" y="0"/>
                  </a:lnTo>
                  <a:close/>
                </a:path>
              </a:pathLst>
            </a:custGeom>
            <a:solidFill>
              <a:srgbClr val="D50E25"/>
            </a:solidFill>
          </p:spPr>
          <p:txBody>
            <a:bodyPr wrap="square" lIns="0" tIns="0" rIns="0" bIns="0" rtlCol="0"/>
            <a:lstStyle/>
            <a:p>
              <a:endParaRPr lang="es-CO" noProof="0" dirty="0"/>
            </a:p>
          </p:txBody>
        </p:sp>
        <p:sp>
          <p:nvSpPr>
            <p:cNvPr id="14" name="object 14"/>
            <p:cNvSpPr/>
            <p:nvPr/>
          </p:nvSpPr>
          <p:spPr>
            <a:xfrm>
              <a:off x="5291582" y="643762"/>
              <a:ext cx="314325" cy="314325"/>
            </a:xfrm>
            <a:custGeom>
              <a:avLst/>
              <a:gdLst/>
              <a:ahLst/>
              <a:cxnLst/>
              <a:rect l="l" t="t" r="r" b="b"/>
              <a:pathLst>
                <a:path w="314325" h="314325">
                  <a:moveTo>
                    <a:pt x="314197" y="0"/>
                  </a:moveTo>
                  <a:lnTo>
                    <a:pt x="0" y="0"/>
                  </a:lnTo>
                  <a:lnTo>
                    <a:pt x="0" y="314198"/>
                  </a:lnTo>
                  <a:lnTo>
                    <a:pt x="314197" y="0"/>
                  </a:lnTo>
                  <a:close/>
                </a:path>
              </a:pathLst>
            </a:custGeom>
            <a:solidFill>
              <a:srgbClr val="FFFFFF"/>
            </a:solidFill>
          </p:spPr>
          <p:txBody>
            <a:bodyPr wrap="square" lIns="0" tIns="0" rIns="0" bIns="0" rtlCol="0"/>
            <a:lstStyle/>
            <a:p>
              <a:endParaRPr lang="es-CO" noProof="0"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453C-E92A-7317-D236-6E430BB436BC}"/>
            </a:ext>
          </a:extLst>
        </p:cNvPr>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D7AAE1DB-D886-A440-A2F2-B411CA1D6DE7}"/>
              </a:ext>
            </a:extLst>
          </p:cNvPr>
          <p:cNvGraphicFramePr>
            <a:graphicFrameLocks noGrp="1"/>
          </p:cNvGraphicFramePr>
          <p:nvPr>
            <p:extLst>
              <p:ext uri="{D42A27DB-BD31-4B8C-83A1-F6EECF244321}">
                <p14:modId xmlns:p14="http://schemas.microsoft.com/office/powerpoint/2010/main" val="469347991"/>
              </p:ext>
            </p:extLst>
          </p:nvPr>
        </p:nvGraphicFramePr>
        <p:xfrm>
          <a:off x="152400" y="1431480"/>
          <a:ext cx="11887200" cy="535032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7696200">
                  <a:extLst>
                    <a:ext uri="{9D8B030D-6E8A-4147-A177-3AD203B41FA5}">
                      <a16:colId xmlns:a16="http://schemas.microsoft.com/office/drawing/2014/main" val="1680724253"/>
                    </a:ext>
                  </a:extLst>
                </a:gridCol>
                <a:gridCol w="685800">
                  <a:extLst>
                    <a:ext uri="{9D8B030D-6E8A-4147-A177-3AD203B41FA5}">
                      <a16:colId xmlns:a16="http://schemas.microsoft.com/office/drawing/2014/main" val="3940073173"/>
                    </a:ext>
                  </a:extLst>
                </a:gridCol>
                <a:gridCol w="762000">
                  <a:extLst>
                    <a:ext uri="{9D8B030D-6E8A-4147-A177-3AD203B41FA5}">
                      <a16:colId xmlns:a16="http://schemas.microsoft.com/office/drawing/2014/main" val="334797448"/>
                    </a:ext>
                  </a:extLst>
                </a:gridCol>
                <a:gridCol w="838200">
                  <a:extLst>
                    <a:ext uri="{9D8B030D-6E8A-4147-A177-3AD203B41FA5}">
                      <a16:colId xmlns:a16="http://schemas.microsoft.com/office/drawing/2014/main" val="1490449559"/>
                    </a:ext>
                  </a:extLst>
                </a:gridCol>
              </a:tblGrid>
              <a:tr h="50400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a:t>
                      </a:r>
                      <a:r>
                        <a:rPr lang="es-CO" sz="800" b="0" i="0" u="none" strike="noStrike" noProof="0" dirty="0">
                          <a:solidFill>
                            <a:srgbClr val="000000"/>
                          </a:solidFill>
                          <a:effectLst/>
                          <a:latin typeface="Verdana" panose="020B0604030504040204" pitchFamily="34" charset="0"/>
                          <a:ea typeface="Verdana" panose="020B0604030504040204" pitchFamily="34" charset="0"/>
                        </a:rPr>
                        <a:t> Diseñar e implementar proyectos asociados al Modelo de Gobierno y Gestión de Datos e Información para la Superintendencia Nacional de Salud.</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Indicador: </a:t>
                      </a:r>
                      <a:r>
                        <a:rPr lang="es-CO" sz="800" b="0" i="0" u="none" strike="noStrike" noProof="0" dirty="0">
                          <a:solidFill>
                            <a:srgbClr val="000000"/>
                          </a:solidFill>
                          <a:effectLst/>
                          <a:latin typeface="Verdana" panose="020B0604030504040204" pitchFamily="34" charset="0"/>
                          <a:ea typeface="Verdana" panose="020B0604030504040204" pitchFamily="34" charset="0"/>
                        </a:rPr>
                        <a:t>Proyectos asociados al Modelo de Gobierno y Gestión de datos e Información implementados</a:t>
                      </a:r>
                    </a:p>
                  </a:txBody>
                  <a:tcPr marL="0" marR="0" marT="0" marB="0" anchor="ctr"/>
                </a:tc>
                <a:tc>
                  <a:txBody>
                    <a:bodyPr/>
                    <a:lstStyle/>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Para el análisis de este indicador se debe tener en cuenta que en el tercer trimestre se reportó el avance parcial de los proyectos 1 y 2, los cuales fueron ejecutados y cumplidos en su totalidad al finalizar la vigencia 2025.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 continuación se detallan las acciones realizadas frente a cada uno de los tres proyectos trazados como meta, así: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Proyecto 1</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Nombre del proyecto: Desarrollar e Implementar el Programa de Gobernanza de Datos Fases 3, 4 y 5, por el contrato 116 de 2025 (las fases 1 y 2 fueron objeto del contrato 131 de 2024).</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avance cuantitativo del proyecto: 100%:</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Justificación:</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Con base en el trabajo realizado en 2024 en las fases de establecimiento del compromiso, formulación de la estrategia e inicio de la fase de arquitectura y diseño, a diciembre de 2025 se completaron las fases restantes de Fase 3: Arquitectura y Diseño Fase 4: Implementación (implantación) Fase 5: Operación y Cambio. dentro del desarrollo e implementación de la política y el programa de Gobernanza de datos de la Entidad:</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Se definieron las bases para la generación de capacidad tecnológica en Gobernanza de datos.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Con base en el avance en la formulación de la Política general de Gobernanza de Datos, se avanzó en las propuestas iniciales para las políticas específicas de gobernanza sobre la gestión de i. Seguridad, privacidad y confidencialidad,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ii</a:t>
                      </a:r>
                      <a:r>
                        <a:rPr lang="es-CO" sz="600" b="0" i="0" u="none" strike="noStrike" noProof="0" dirty="0">
                          <a:solidFill>
                            <a:srgbClr val="000000"/>
                          </a:solidFill>
                          <a:effectLst/>
                          <a:latin typeface="Verdana" panose="020B0604030504040204" pitchFamily="34" charset="0"/>
                          <a:ea typeface="Verdana" panose="020B0604030504040204" pitchFamily="34" charset="0"/>
                        </a:rPr>
                        <a:t>. Disponibilidad, y acceso a datos e interoperabilidad,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iii</a:t>
                      </a:r>
                      <a:r>
                        <a:rPr lang="es-CO" sz="600" b="0" i="0" u="none" strike="noStrike" noProof="0" dirty="0">
                          <a:solidFill>
                            <a:srgbClr val="000000"/>
                          </a:solidFill>
                          <a:effectLst/>
                          <a:latin typeface="Verdana" panose="020B0604030504040204" pitchFamily="34" charset="0"/>
                          <a:ea typeface="Verdana" panose="020B0604030504040204" pitchFamily="34" charset="0"/>
                        </a:rPr>
                        <a:t>. Integración e integridad,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iv</a:t>
                      </a:r>
                      <a:r>
                        <a:rPr lang="es-CO" sz="600" b="0" i="0" u="none" strike="noStrike" noProof="0" dirty="0">
                          <a:solidFill>
                            <a:srgbClr val="000000"/>
                          </a:solidFill>
                          <a:effectLst/>
                          <a:latin typeface="Verdana" panose="020B0604030504040204" pitchFamily="34" charset="0"/>
                          <a:ea typeface="Verdana" panose="020B0604030504040204" pitchFamily="34" charset="0"/>
                        </a:rPr>
                        <a:t>. Consistencia y calidad, v. Uso y usabilidad de DATOS en la SNS.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Se sometió a evaluación y aprobación la política general de gobernanza de datos en el CIGD, y además se presentó el acto normativo para revisión y ajustes por la Dirección Jurídica, y se remitió para firma del señor superintendente.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Se avanzó en la definición de los procesos del programa: PROCESOS MISIONALES TRANVERSALES de la gobernanza de datos: i. Proceso de ejercicio de autoridad,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ii</a:t>
                      </a:r>
                      <a:r>
                        <a:rPr lang="es-CO" sz="600" b="0" i="0" u="none" strike="noStrike" noProof="0" dirty="0">
                          <a:solidFill>
                            <a:srgbClr val="000000"/>
                          </a:solidFill>
                          <a:effectLst/>
                          <a:latin typeface="Verdana" panose="020B0604030504040204" pitchFamily="34" charset="0"/>
                          <a:ea typeface="Verdana" panose="020B0604030504040204" pitchFamily="34" charset="0"/>
                        </a:rPr>
                        <a:t> Proceso de ejercicio de Control,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iii</a:t>
                      </a:r>
                      <a:r>
                        <a:rPr lang="es-CO" sz="600" b="0" i="0" u="none" strike="noStrike" noProof="0" dirty="0">
                          <a:solidFill>
                            <a:srgbClr val="000000"/>
                          </a:solidFill>
                          <a:effectLst/>
                          <a:latin typeface="Verdana" panose="020B0604030504040204" pitchFamily="34" charset="0"/>
                          <a:ea typeface="Verdana" panose="020B0604030504040204" pitchFamily="34" charset="0"/>
                        </a:rPr>
                        <a:t>. Proceso de direccionamiento de la transformación digital,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iv</a:t>
                      </a:r>
                      <a:r>
                        <a:rPr lang="es-CO" sz="600" b="0" i="0" u="none" strike="noStrike" noProof="0" dirty="0">
                          <a:solidFill>
                            <a:srgbClr val="000000"/>
                          </a:solidFill>
                          <a:effectLst/>
                          <a:latin typeface="Verdana" panose="020B0604030504040204" pitchFamily="34" charset="0"/>
                          <a:ea typeface="Verdana" panose="020B0604030504040204" pitchFamily="34" charset="0"/>
                        </a:rPr>
                        <a:t>. Mapeo de iniciativas de gestión de datos en las 5 áreas anteriores, y PROCESO ADMINISTRATIVO del programa: v. Proceso de gestión del programa de gobernanza de datos.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Se generaron las versiones iniciales del modelo de operación del programa de gobernanza de datos, las funciones de los cuerpos colegiados y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stewards</a:t>
                      </a:r>
                      <a:r>
                        <a:rPr lang="es-CO" sz="600" b="0" i="0" u="none" strike="noStrike" noProof="0" dirty="0">
                          <a:solidFill>
                            <a:srgbClr val="000000"/>
                          </a:solidFill>
                          <a:effectLst/>
                          <a:latin typeface="Verdana" panose="020B0604030504040204" pitchFamily="34" charset="0"/>
                          <a:ea typeface="Verdana" panose="020B0604030504040204" pitchFamily="34" charset="0"/>
                        </a:rPr>
                        <a:t> en el nivel operativo.</a:t>
                      </a:r>
                    </a:p>
                    <a:p>
                      <a:pPr marL="171450" indent="-171450" algn="l" fontAlgn="ctr">
                        <a:buFontTx/>
                        <a:buChar char="-"/>
                      </a:pPr>
                      <a:r>
                        <a:rPr lang="es-CO" sz="600" b="0" i="0" u="none" strike="noStrike" noProof="0" dirty="0">
                          <a:solidFill>
                            <a:srgbClr val="000000"/>
                          </a:solidFill>
                          <a:effectLst/>
                          <a:latin typeface="Verdana" panose="020B0604030504040204" pitchFamily="34" charset="0"/>
                          <a:ea typeface="Verdana" panose="020B0604030504040204" pitchFamily="34" charset="0"/>
                        </a:rPr>
                        <a:t>Para la generación de capacidad del talento humano, se Diseñó, desarrolló y ejecutó el curso de gestión de programas y proyectos, con metodologías clásicas como de metodologías ágiles.</a:t>
                      </a:r>
                    </a:p>
                    <a:p>
                      <a:pPr marL="171450" indent="-171450" algn="l" fontAlgn="ctr">
                        <a:buFontTx/>
                        <a:buChar char="-"/>
                      </a:pPr>
                      <a:r>
                        <a:rPr lang="es-CO" sz="600" b="0" i="0" u="none" strike="noStrike" noProof="0" dirty="0">
                          <a:solidFill>
                            <a:srgbClr val="000000"/>
                          </a:solidFill>
                          <a:effectLst/>
                          <a:latin typeface="Verdana" panose="020B0604030504040204" pitchFamily="34" charset="0"/>
                          <a:ea typeface="Verdana" panose="020B0604030504040204" pitchFamily="34" charset="0"/>
                        </a:rPr>
                        <a:t>Otras.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Proyecto 2</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Nombre del proyecto: Desarrollar e Implementar el Programa de Inteligencia de Negocios de la Superintendencia Nacional de Salud (segundo componente del contrato 116 de 2025)</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avance cuantitativo del proyecto: 100%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Justificación:</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Se logró la ejecución completa del proyecto para el desarrollo e implementación del programa de BI&amp;A-</a:t>
                      </a:r>
                      <a:r>
                        <a:rPr lang="es-CO" sz="600" b="0" i="0" u="none" strike="noStrike" noProof="0" dirty="0" err="1">
                          <a:solidFill>
                            <a:srgbClr val="000000"/>
                          </a:solidFill>
                          <a:effectLst/>
                          <a:latin typeface="Verdana" panose="020B0604030504040204" pitchFamily="34" charset="0"/>
                          <a:ea typeface="Verdana" panose="020B0604030504040204" pitchFamily="34" charset="0"/>
                        </a:rPr>
                        <a:t>CoE</a:t>
                      </a:r>
                      <a:r>
                        <a:rPr lang="es-CO" sz="600" b="0" i="0" u="none" strike="noStrike" noProof="0" dirty="0">
                          <a:solidFill>
                            <a:srgbClr val="000000"/>
                          </a:solidFill>
                          <a:effectLst/>
                          <a:latin typeface="Verdana" panose="020B0604030504040204" pitchFamily="34" charset="0"/>
                          <a:ea typeface="Verdana" panose="020B0604030504040204" pitchFamily="34" charset="0"/>
                        </a:rPr>
                        <a:t>: Fase 1 Estructuración Fase 2 Desarrollo Fase 3 Despliegue Fase 4 Implementación, operación, seguimiento y evaluación: Se lograron los siguientes avances en la GENERACIÓN DE CAPACIDAD INSTITUCIONAL en el tema EN LOS TRES COMPONENTES DE TRANSFORMACIÓN DIGITAL (personas, tecnología y procesos):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Se desarrolló el caso de negocio del programa de inteligencia de negocios y analítica, con su orientación a centro de excelencia, por lo que se adopta la notación de BI&amp;A-</a:t>
                      </a:r>
                      <a:r>
                        <a:rPr lang="es-CO" sz="600" b="0" i="0" u="none" strike="noStrike" noProof="0" dirty="0" err="1">
                          <a:solidFill>
                            <a:srgbClr val="000000"/>
                          </a:solidFill>
                          <a:effectLst/>
                          <a:latin typeface="Verdana" panose="020B0604030504040204" pitchFamily="34" charset="0"/>
                          <a:ea typeface="Verdana" panose="020B0604030504040204" pitchFamily="34" charset="0"/>
                        </a:rPr>
                        <a:t>CoE</a:t>
                      </a:r>
                      <a:r>
                        <a:rPr lang="es-CO" sz="600" b="0" i="0" u="none" strike="noStrike" noProof="0" dirty="0">
                          <a:solidFill>
                            <a:srgbClr val="000000"/>
                          </a:solidFill>
                          <a:effectLst/>
                          <a:latin typeface="Verdana" panose="020B0604030504040204" pitchFamily="34" charset="0"/>
                          <a:ea typeface="Verdana" panose="020B0604030504040204" pitchFamily="34" charset="0"/>
                        </a:rPr>
                        <a:t>, y con una base sólida de adopción de normas, estándares y mejores prácticas, nacionales e internacionales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Se formularon primeras versiones de los procesos estratégicos de generación de valor y posicionamiento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Se formularon versiones iniciales para los procesos tácticos de gestión de la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ingraestructura</a:t>
                      </a:r>
                      <a:r>
                        <a:rPr lang="es-CO" sz="600" b="0" i="0" u="none" strike="noStrike" noProof="0" dirty="0">
                          <a:solidFill>
                            <a:srgbClr val="000000"/>
                          </a:solidFill>
                          <a:effectLst/>
                          <a:latin typeface="Verdana" panose="020B0604030504040204" pitchFamily="34" charset="0"/>
                          <a:ea typeface="Verdana" panose="020B0604030504040204" pitchFamily="34" charset="0"/>
                        </a:rPr>
                        <a:t> (gestión de capitales humano, tecnológico y financiero), y el de gestión funcional (gestión de proyectos, integración de proyectos para la eficiencia, integración estratégico, táctico y operativa)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Otras.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Proyecto 3</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Nombre del proyecto: Implementación de la Política de Gestión de la Información Estadística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avance cuantitativo del proyecto: 100%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Justificación:</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diciembre se aprobó y publicó el procedimiento Gestión de Información Estadística de acuerdo con los parámetros establecidos por la OAP (Sistema Integrado de Gestión), al igual que: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•Contratación de dos OPS por $71.093.972, para la formulación del Plan Estadístico Institucional (PESI), la preparación para la certificación de las Operaciones Estadísticas (OOEE) y el desarrollo de los mecanismos de la PGIE.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•Elaboración y socialización del Procedimiento de Gestión de Información Estadística (PRGIE), aprobado y publicado por parte de la Oficina Asesora de Planeación.</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•Revisión del procedimiento de Formular y Gestionar el Plan Estadístico Institucional PESI.</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•Registro de la primera Operación Estadística (PQRS) de la SNS, en SICODE del DANE.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•Participación en reuniones con Delegaturas y Direcciones en calidad de los archivos tipos, para generar análisis para el fortalecimiento de registros administrativos (RRAA).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•Otras</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 </a:t>
                      </a:r>
                      <a:r>
                        <a:rPr lang="es-CO" sz="800" b="1" i="0" u="none" strike="noStrike" kern="1200" noProof="0" dirty="0">
                          <a:solidFill>
                            <a:srgbClr val="000000"/>
                          </a:solidFill>
                          <a:effectLst/>
                          <a:latin typeface="Verdana" panose="020B0604030504040204" pitchFamily="34" charset="0"/>
                          <a:ea typeface="Verdana" panose="020B0604030504040204" pitchFamily="34" charset="0"/>
                          <a:cs typeface="+mn-cs"/>
                        </a:rPr>
                        <a:t>Dirección de Innovación y Desarrollo</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algn="ctr" defTabSz="914446" rtl="0" eaLnBrk="1" fontAlgn="ctr" latinLnBrk="0" hangingPunct="1"/>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3B81CE48-9E07-7A7F-43B6-E8238098009D}"/>
              </a:ext>
            </a:extLst>
          </p:cNvPr>
          <p:cNvSpPr/>
          <p:nvPr/>
        </p:nvSpPr>
        <p:spPr>
          <a:xfrm>
            <a:off x="9829800" y="3962400"/>
            <a:ext cx="562812" cy="5377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3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0DEC03A1-30BE-566A-54F1-4C00E75E4548}"/>
              </a:ext>
            </a:extLst>
          </p:cNvPr>
          <p:cNvSpPr/>
          <p:nvPr/>
        </p:nvSpPr>
        <p:spPr>
          <a:xfrm>
            <a:off x="10509852" y="3938360"/>
            <a:ext cx="615348" cy="63364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noProof="0" dirty="0">
                <a:solidFill>
                  <a:schemeClr val="tx2">
                    <a:lumMod val="50000"/>
                  </a:schemeClr>
                </a:solidFill>
                <a:latin typeface="Verdana" panose="020B0604030504040204" pitchFamily="34" charset="0"/>
                <a:ea typeface="Verdana" panose="020B0604030504040204" pitchFamily="34" charset="0"/>
                <a:cs typeface="Arial"/>
                <a:sym typeface="Arial"/>
              </a:rPr>
              <a:t>(100%</a:t>
            </a:r>
            <a:r>
              <a:rPr kumimoji="0" lang="es-CO" sz="8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p>
        </p:txBody>
      </p:sp>
      <p:sp>
        <p:nvSpPr>
          <p:cNvPr id="4" name="CuadroTexto 3">
            <a:extLst>
              <a:ext uri="{FF2B5EF4-FFF2-40B4-BE49-F238E27FC236}">
                <a16:creationId xmlns:a16="http://schemas.microsoft.com/office/drawing/2014/main" id="{3D412959-AFAB-71AD-EBA6-5FAD01270339}"/>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Plan Estratégico Sectorial</a:t>
            </a:r>
          </a:p>
        </p:txBody>
      </p:sp>
    </p:spTree>
    <p:extLst>
      <p:ext uri="{BB962C8B-B14F-4D97-AF65-F5344CB8AC3E}">
        <p14:creationId xmlns:p14="http://schemas.microsoft.com/office/powerpoint/2010/main" val="277893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87D7-35B0-35CF-D968-933AA596AAAF}"/>
            </a:ext>
          </a:extLst>
        </p:cNvPr>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956D9EF8-F666-B732-0995-7BAA692F38DC}"/>
              </a:ext>
            </a:extLst>
          </p:cNvPr>
          <p:cNvGraphicFramePr>
            <a:graphicFrameLocks noGrp="1"/>
          </p:cNvGraphicFramePr>
          <p:nvPr>
            <p:extLst>
              <p:ext uri="{D42A27DB-BD31-4B8C-83A1-F6EECF244321}">
                <p14:modId xmlns:p14="http://schemas.microsoft.com/office/powerpoint/2010/main" val="272289161"/>
              </p:ext>
            </p:extLst>
          </p:nvPr>
        </p:nvGraphicFramePr>
        <p:xfrm>
          <a:off x="228600" y="1447800"/>
          <a:ext cx="11734799" cy="522288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672441">
                  <a:extLst>
                    <a:ext uri="{9D8B030D-6E8A-4147-A177-3AD203B41FA5}">
                      <a16:colId xmlns:a16="http://schemas.microsoft.com/office/drawing/2014/main" val="4294001460"/>
                    </a:ext>
                  </a:extLst>
                </a:gridCol>
                <a:gridCol w="5795158">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6800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58033">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6</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a:t>
                      </a:r>
                      <a:r>
                        <a:rPr lang="es-CO" sz="800" b="0" i="0" u="none" strike="noStrike" noProof="0" dirty="0">
                          <a:solidFill>
                            <a:srgbClr val="000000"/>
                          </a:solidFill>
                          <a:effectLst/>
                          <a:latin typeface="Verdana" panose="020B0604030504040204" pitchFamily="34" charset="0"/>
                          <a:ea typeface="Verdana" panose="020B0604030504040204" pitchFamily="34" charset="0"/>
                        </a:rPr>
                        <a:t> Diseñar e implementar lineamientos asociados al Sistema de gestión de la innovación y gestión del conocimiento para la Superintendencia Nacional de Salud.</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Indicador:</a:t>
                      </a:r>
                      <a:r>
                        <a:rPr lang="es-CO" sz="800" b="0" i="0" u="none" strike="noStrike" noProof="0" dirty="0">
                          <a:solidFill>
                            <a:srgbClr val="000000"/>
                          </a:solidFill>
                          <a:effectLst/>
                          <a:latin typeface="Verdana" panose="020B0604030504040204" pitchFamily="34" charset="0"/>
                          <a:ea typeface="Verdana" panose="020B0604030504040204" pitchFamily="34" charset="0"/>
                        </a:rPr>
                        <a:t> Lineamientos asociados al Sistema de Gestión del Conocimiento y la Innovación de la Superintendencia Nacional de Salud, diseñado, implementado y evaluado  </a:t>
                      </a:r>
                    </a:p>
                  </a:txBody>
                  <a:tcPr marL="0" marR="0" marT="0" marB="0" anchor="ctr"/>
                </a:tc>
                <a:tc>
                  <a:txBody>
                    <a:bodyPr/>
                    <a:lstStyle/>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Se relaciona el cumplimiento de 7 lineamientos en su totalidad y el avance parcial de 1 lineamiento. A continuación se especifican las acciones adelantadas frente a cada lineamiento: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Lineamiento 1.</a:t>
                      </a:r>
                      <a:r>
                        <a:rPr lang="es-CO" sz="600" b="0" i="0" u="none" strike="noStrike" noProof="0" dirty="0">
                          <a:solidFill>
                            <a:srgbClr val="000000"/>
                          </a:solidFill>
                          <a:effectLst/>
                          <a:latin typeface="Verdana" panose="020B0604030504040204" pitchFamily="34" charset="0"/>
                          <a:ea typeface="Verdana" panose="020B0604030504040204" pitchFamily="34" charset="0"/>
                        </a:rPr>
                        <a:t> Formular estrategias para programa de habilidades blandas para fortalecer la cultura de la innovación (cumplido)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Para este indicador se avanzó En el marco del Sistema de Gestión de Innovación, se retomó la relación con SENATIC – una iniciativa entre MINTIC1 / OIT2/ SENA3 potenciar la formación por competencias en tecnologías de la información y contribuir al cierre de la brecha digital en el país.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Este es un programa de formación en diversos temas tecnológicos, digitales y con aptitudes blandas,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que busca fortalecer las competencias de los funcionarios de la Superintendencia Nacional de Salud  en temáticas como: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1. Tecnologías Emergentes.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2. Experiencia Digital.</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3. Gestión de Proyectos.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4. Introducción a las tecnologías.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5. Lenguaje de programación</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Durante el mes de septiembre se sostuvo la primera mesa de trabajo con la representante de esta alianza, la Dirección de Innovación y Desarrollo y la Dirección de Talento Humano vía TEAMS.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El día 11 de noviembre se hizo el lanzamiento oficial en la sede principal de la Superintendencia y se hizo socialización por medio del correo electrónico, SUPERBOLETÍN. </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Lineamiento 2.</a:t>
                      </a:r>
                      <a:r>
                        <a:rPr lang="es-CO" sz="600" b="0" i="0" u="none" strike="noStrike" noProof="0" dirty="0">
                          <a:solidFill>
                            <a:srgbClr val="000000"/>
                          </a:solidFill>
                          <a:effectLst/>
                          <a:latin typeface="Verdana" panose="020B0604030504040204" pitchFamily="34" charset="0"/>
                          <a:ea typeface="Verdana" panose="020B0604030504040204" pitchFamily="34" charset="0"/>
                        </a:rPr>
                        <a:t> Identificar, analizar y evaluar planes, proyectos e ideas que se generen del SGI (cumplido)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Durante los meses de abril, mayo, septiembre, octubre, noviembre y diciembre se ejecutó la ESTRATEGIA TERRITORIAL denominada WORKSHOPS TERRITORIALES, en la cual se visitaron a ocho (8) direcciones regionales adelantando talleres prácticos y vivenciales con el fin de identificar necesidades territoriales y así mismo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co-crear</a:t>
                      </a:r>
                      <a:r>
                        <a:rPr lang="es-CO" sz="600" b="0" i="0" u="none" strike="noStrike" noProof="0" dirty="0">
                          <a:solidFill>
                            <a:srgbClr val="000000"/>
                          </a:solidFill>
                          <a:effectLst/>
                          <a:latin typeface="Verdana" panose="020B0604030504040204" pitchFamily="34" charset="0"/>
                          <a:ea typeface="Verdana" panose="020B0604030504040204" pitchFamily="34" charset="0"/>
                        </a:rPr>
                        <a:t> posibles soluciones las cuales se transformarán en proyectos para generar un "BANCO DE PROYECTOS" para la vigencia 2026. </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Lineamiento 3.</a:t>
                      </a:r>
                      <a:r>
                        <a:rPr lang="es-CO" sz="600" b="0" i="0" u="none" strike="noStrike" noProof="0" dirty="0">
                          <a:solidFill>
                            <a:srgbClr val="000000"/>
                          </a:solidFill>
                          <a:effectLst/>
                          <a:latin typeface="Verdana" panose="020B0604030504040204" pitchFamily="34" charset="0"/>
                          <a:ea typeface="Verdana" panose="020B0604030504040204" pitchFamily="34" charset="0"/>
                        </a:rPr>
                        <a:t> Fomentar la generación de foros y espacios de innovación abierta con otras entidades y grupos de interés (cumplido)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Durante los meses de abril, mayo, septiembre, octubre, noviembre y diciembre se ejecutó la ESTRATEGIA TERRITORIAL denominada WORKSHOPS TERRITORIALES, en la cual se visitaron a ocho (8) direcciones regionales adelantando talleres prácticos y vivenciales con el fin de identificar necesidades territoriales y así mismo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co-crear</a:t>
                      </a:r>
                      <a:r>
                        <a:rPr lang="es-CO" sz="600" b="0" i="0" u="none" strike="noStrike" noProof="0" dirty="0">
                          <a:solidFill>
                            <a:srgbClr val="000000"/>
                          </a:solidFill>
                          <a:effectLst/>
                          <a:latin typeface="Verdana" panose="020B0604030504040204" pitchFamily="34" charset="0"/>
                          <a:ea typeface="Verdana" panose="020B0604030504040204" pitchFamily="34" charset="0"/>
                        </a:rPr>
                        <a:t> posibles soluciones las cuales se transformarán en proyectos para generar un "BANCO DE PROYECTOS" para la vigencia 2026.</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Así mismo, los días 24 y 25 de octubre, la Supersalud adelantó la segunda versión de la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Hackaton</a:t>
                      </a:r>
                      <a:r>
                        <a:rPr lang="es-CO" sz="600" b="0" i="0" u="none" strike="noStrike" noProof="0" dirty="0">
                          <a:solidFill>
                            <a:srgbClr val="000000"/>
                          </a:solidFill>
                          <a:effectLst/>
                          <a:latin typeface="Verdana" panose="020B0604030504040204" pitchFamily="34" charset="0"/>
                          <a:ea typeface="Verdana" panose="020B0604030504040204" pitchFamily="34" charset="0"/>
                        </a:rPr>
                        <a:t> 2025 con el apoyo de la UNICAFAM en la cual se fomentó un espacio de Innovación Abierta y creación de soluciones. </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Lineamiento 4. </a:t>
                      </a:r>
                      <a:r>
                        <a:rPr lang="es-CO" sz="600" b="0" i="0" u="none" strike="noStrike" noProof="0" dirty="0">
                          <a:solidFill>
                            <a:srgbClr val="000000"/>
                          </a:solidFill>
                          <a:effectLst/>
                          <a:latin typeface="Verdana" panose="020B0604030504040204" pitchFamily="34" charset="0"/>
                          <a:ea typeface="Verdana" panose="020B0604030504040204" pitchFamily="34" charset="0"/>
                        </a:rPr>
                        <a:t>Diseñar el programa de gestión de conocimiento (cumplido)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Para este indicador durante el primer semestre se diseñó y avaló el PROGRAMA DE GESTIÓN DEL CONOCIMIENTO DE LA SUPERSALUD, el cual dio orientación sobre la implementación de la política pública GESCO+I con actividades puntuales y concretas para ser ejecutadas durante el segundo semestre de la vigencia 2025. </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Lineamiento 5.</a:t>
                      </a:r>
                      <a:r>
                        <a:rPr lang="es-CO" sz="600" b="0" i="0" u="none" strike="noStrike" noProof="0" dirty="0">
                          <a:solidFill>
                            <a:srgbClr val="000000"/>
                          </a:solidFill>
                          <a:effectLst/>
                          <a:latin typeface="Verdana" panose="020B0604030504040204" pitchFamily="34" charset="0"/>
                          <a:ea typeface="Verdana" panose="020B0604030504040204" pitchFamily="34" charset="0"/>
                        </a:rPr>
                        <a:t> Generar estrategia de cierre de brechas de necesidades del conocimiento alineadas a la metodología de función pública (cumplido)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Durante el segundo semestre de la presente vigencia, en compañía de la Oficina Asesora de Planeación se gestionó la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identifcación</a:t>
                      </a:r>
                      <a:r>
                        <a:rPr lang="es-CO" sz="600" b="0" i="0" u="none" strike="noStrike" noProof="0" dirty="0">
                          <a:solidFill>
                            <a:srgbClr val="000000"/>
                          </a:solidFill>
                          <a:effectLst/>
                          <a:latin typeface="Verdana" panose="020B0604030504040204" pitchFamily="34" charset="0"/>
                          <a:ea typeface="Verdana" panose="020B0604030504040204" pitchFamily="34" charset="0"/>
                        </a:rPr>
                        <a:t> de brechas y elaboración de cronograma de actividades para hacer el cierre de éstas, es importante mencionar que la ejecución de las mismas se ha venido desarrollando conforme a lo programado.</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Lineamiento 6.</a:t>
                      </a:r>
                      <a:r>
                        <a:rPr lang="es-CO" sz="600" b="0" i="0" u="none" strike="noStrike" noProof="0" dirty="0">
                          <a:solidFill>
                            <a:srgbClr val="000000"/>
                          </a:solidFill>
                          <a:effectLst/>
                          <a:latin typeface="Verdana" panose="020B0604030504040204" pitchFamily="34" charset="0"/>
                          <a:ea typeface="Verdana" panose="020B0604030504040204" pitchFamily="34" charset="0"/>
                        </a:rPr>
                        <a:t> Fortalecer los repositorios de información para almacenar y compartir información en la entidad (cumplido)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el marco de las acciones diseñadas y ejecutadas para mitigar la fuga de conocimiento en la transición de personas, desde la Dirección de Innovación y Desarrollo se estructuraron y pusieron a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dispoción</a:t>
                      </a:r>
                      <a:r>
                        <a:rPr lang="es-CO" sz="600" b="0" i="0" u="none" strike="noStrike" noProof="0" dirty="0">
                          <a:solidFill>
                            <a:srgbClr val="000000"/>
                          </a:solidFill>
                          <a:effectLst/>
                          <a:latin typeface="Verdana" panose="020B0604030504040204" pitchFamily="34" charset="0"/>
                          <a:ea typeface="Verdana" panose="020B0604030504040204" pitchFamily="34" charset="0"/>
                        </a:rPr>
                        <a:t> de la entidad los REPOSITORIOS DE INFORMACIÓN INSTITUCIONALES para estandarizar un poco el control y accesibilidad de la información producida por las dependencias de la entidad: https://supersalud.sharepoint.com/teams/Gestiondelconocimiento/Shared%20Documents/Forms/AllItems.aspx</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Lineamiento 7.</a:t>
                      </a:r>
                      <a:r>
                        <a:rPr lang="es-CO" sz="600" b="0" i="0" u="none" strike="noStrike" noProof="0" dirty="0">
                          <a:solidFill>
                            <a:srgbClr val="000000"/>
                          </a:solidFill>
                          <a:effectLst/>
                          <a:latin typeface="Verdana" panose="020B0604030504040204" pitchFamily="34" charset="0"/>
                          <a:ea typeface="Verdana" panose="020B0604030504040204" pitchFamily="34" charset="0"/>
                        </a:rPr>
                        <a:t> Generar estrategia de capacitación y sensibilización en gestión del conocimiento (cumplido)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Durante los meses de abril, mayo, septiembre, octubre, noviembre y diciembre se ejecutó la ESTRATEGIA TERRITORIAL denominada WORKSHOPS TERRITORIALES, en la cual se visitaron a ocho (8) direcciones regionales adelantando talleres prácticos y vivenciales con el fin de identificar necesidades territoriales y así mismo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co-crear</a:t>
                      </a:r>
                      <a:r>
                        <a:rPr lang="es-CO" sz="600" b="0" i="0" u="none" strike="noStrike" noProof="0" dirty="0">
                          <a:solidFill>
                            <a:srgbClr val="000000"/>
                          </a:solidFill>
                          <a:effectLst/>
                          <a:latin typeface="Verdana" panose="020B0604030504040204" pitchFamily="34" charset="0"/>
                          <a:ea typeface="Verdana" panose="020B0604030504040204" pitchFamily="34" charset="0"/>
                        </a:rPr>
                        <a:t> posibles soluciones las cuales se transformarán en proyectos para generar un "BANCO DE PROYECTOS" para la vigencia 2026.</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Lineamiento 8.</a:t>
                      </a:r>
                      <a:r>
                        <a:rPr lang="es-CO" sz="600" b="0" i="0" u="none" strike="noStrike" noProof="0" dirty="0">
                          <a:solidFill>
                            <a:srgbClr val="000000"/>
                          </a:solidFill>
                          <a:effectLst/>
                          <a:latin typeface="Verdana" panose="020B0604030504040204" pitchFamily="34" charset="0"/>
                          <a:ea typeface="Verdana" panose="020B0604030504040204" pitchFamily="34" charset="0"/>
                        </a:rPr>
                        <a:t> Fortalecer y formalizar la unidad de I+D+I como centro reconocido por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Minciencias</a:t>
                      </a:r>
                      <a:r>
                        <a:rPr lang="es-CO" sz="600" b="0" i="0" u="none" strike="noStrike" noProof="0" dirty="0">
                          <a:solidFill>
                            <a:srgbClr val="000000"/>
                          </a:solidFill>
                          <a:effectLst/>
                          <a:latin typeface="Verdana" panose="020B0604030504040204" pitchFamily="34" charset="0"/>
                          <a:ea typeface="Verdana" panose="020B0604030504040204" pitchFamily="34" charset="0"/>
                        </a:rPr>
                        <a:t> (incumplido)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Desde la Subdirección de Metodologías e Instrumentos de Supervisión y la Dirección de Innovación y Desarrollo, durante la vigencia 2025 se avanzó en la formalización del GRUPO DE INVESTIGACIÓN, se trabajó en el acto administrativo que adopta de manera formal esta iniciativa, sin embargo, se aclara que debido a la alta rotación del equipo directivo, en especial de la Dirección Jurídica y la Dirección de Innovación y Desarrollo, la firma de este acto se dificultó, dado que en cada cambio de director se emitían recomendaciones y ajustes adicionales.</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 </a:t>
                      </a:r>
                      <a:r>
                        <a:rPr lang="es-CO" sz="800" b="1" i="0" u="none" strike="noStrike" kern="1200" noProof="0" dirty="0">
                          <a:solidFill>
                            <a:srgbClr val="000000"/>
                          </a:solidFill>
                          <a:effectLst/>
                          <a:latin typeface="Verdana" panose="020B0604030504040204" pitchFamily="34" charset="0"/>
                          <a:ea typeface="Verdana" panose="020B0604030504040204" pitchFamily="34" charset="0"/>
                          <a:cs typeface="+mn-cs"/>
                        </a:rPr>
                        <a:t>Dirección de Innovación y Desarrollo</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algn="ctr" defTabSz="914446" rtl="0" eaLnBrk="1" fontAlgn="ctr" latinLnBrk="0" hangingPunct="1"/>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44713AA-32E8-32FB-C2A0-46445B9B9D3D}"/>
              </a:ext>
            </a:extLst>
          </p:cNvPr>
          <p:cNvSpPr/>
          <p:nvPr/>
        </p:nvSpPr>
        <p:spPr>
          <a:xfrm>
            <a:off x="8382000" y="3886200"/>
            <a:ext cx="717093" cy="6858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78A0599A-C30C-E9F8-08E7-C4456824CDD3}"/>
              </a:ext>
            </a:extLst>
          </p:cNvPr>
          <p:cNvSpPr/>
          <p:nvPr/>
        </p:nvSpPr>
        <p:spPr>
          <a:xfrm>
            <a:off x="9372600" y="3789492"/>
            <a:ext cx="838200" cy="78250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7</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r>
              <a:rPr lang="es-CO" sz="1200" noProof="0" dirty="0">
                <a:solidFill>
                  <a:schemeClr val="tx2">
                    <a:lumMod val="50000"/>
                  </a:schemeClr>
                </a:solidFill>
                <a:latin typeface="Verdana" panose="020B0604030504040204" pitchFamily="34" charset="0"/>
                <a:ea typeface="Verdana" panose="020B0604030504040204" pitchFamily="34" charset="0"/>
                <a:cs typeface="Arial"/>
                <a:sym typeface="Arial"/>
              </a:rPr>
              <a:t>87,5%</a:t>
            </a:r>
            <a:r>
              <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7484141F-D581-7A4A-4B72-E87329D47F1E}"/>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Plan Estratégico Sectorial</a:t>
            </a:r>
          </a:p>
        </p:txBody>
      </p:sp>
    </p:spTree>
    <p:extLst>
      <p:ext uri="{BB962C8B-B14F-4D97-AF65-F5344CB8AC3E}">
        <p14:creationId xmlns:p14="http://schemas.microsoft.com/office/powerpoint/2010/main" val="2707654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6923F-99EB-6E5A-B7AD-781D3096A84E}"/>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E9650754-BDCF-F80F-B1F9-88ABC72FF947}"/>
              </a:ext>
            </a:extLst>
          </p:cNvPr>
          <p:cNvGraphicFramePr>
            <a:graphicFrameLocks noGrp="1"/>
          </p:cNvGraphicFramePr>
          <p:nvPr>
            <p:extLst>
              <p:ext uri="{D42A27DB-BD31-4B8C-83A1-F6EECF244321}">
                <p14:modId xmlns:p14="http://schemas.microsoft.com/office/powerpoint/2010/main" val="2501225042"/>
              </p:ext>
            </p:extLst>
          </p:nvPr>
        </p:nvGraphicFramePr>
        <p:xfrm>
          <a:off x="228600" y="1787537"/>
          <a:ext cx="11734799" cy="3805543"/>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2483922">
                  <a:extLst>
                    <a:ext uri="{9D8B030D-6E8A-4147-A177-3AD203B41FA5}">
                      <a16:colId xmlns:a16="http://schemas.microsoft.com/office/drawing/2014/main" val="4294001460"/>
                    </a:ext>
                  </a:extLst>
                </a:gridCol>
                <a:gridCol w="5821878">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838200">
                  <a:extLst>
                    <a:ext uri="{9D8B030D-6E8A-4147-A177-3AD203B41FA5}">
                      <a16:colId xmlns:a16="http://schemas.microsoft.com/office/drawing/2014/main" val="334797448"/>
                    </a:ext>
                  </a:extLst>
                </a:gridCol>
                <a:gridCol w="990599">
                  <a:extLst>
                    <a:ext uri="{9D8B030D-6E8A-4147-A177-3AD203B41FA5}">
                      <a16:colId xmlns:a16="http://schemas.microsoft.com/office/drawing/2014/main" val="1490449559"/>
                    </a:ext>
                  </a:extLst>
                </a:gridCol>
              </a:tblGrid>
              <a:tr h="635623">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620843">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7</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a:t>
                      </a:r>
                      <a:r>
                        <a:rPr lang="es-CO" sz="800" b="0" i="0" u="none" strike="noStrike" noProof="0" dirty="0">
                          <a:solidFill>
                            <a:srgbClr val="000000"/>
                          </a:solidFill>
                          <a:effectLst/>
                          <a:latin typeface="Verdana" panose="020B0604030504040204" pitchFamily="34" charset="0"/>
                          <a:ea typeface="Verdana" panose="020B0604030504040204" pitchFamily="34" charset="0"/>
                        </a:rPr>
                        <a:t> Promover y generar una cultura de transparencia a partir de la obligación de publicar  información actualizada, accesible y comprensible por medio del desarrollo de un registro sistematizado y en línea que contenga los vigilados liquidados y en liquidación para garantizar el acceso a la información pública y en atención del principio de divulgación proactiva. </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Indicador: </a:t>
                      </a:r>
                      <a:r>
                        <a:rPr lang="es-CO" sz="800" b="0" i="0" u="none" strike="noStrike" noProof="0" dirty="0">
                          <a:solidFill>
                            <a:srgbClr val="000000"/>
                          </a:solidFill>
                          <a:effectLst/>
                          <a:latin typeface="Verdana" panose="020B0604030504040204" pitchFamily="34" charset="0"/>
                          <a:ea typeface="Verdana" panose="020B0604030504040204" pitchFamily="34" charset="0"/>
                        </a:rPr>
                        <a:t>Registro sistematizado con información pública de los vigilados liquidados y en liquidación.</a:t>
                      </a:r>
                    </a:p>
                  </a:txBody>
                  <a:tcPr marL="0" marR="0" marT="0" marB="0" anchor="ctr"/>
                </a:tc>
                <a:tc>
                  <a:txBody>
                    <a:bodyPr/>
                    <a:lstStyle/>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En relación con el indicador “Registro Sistematizado con información pública de los liquidados vigilados y en liquidación”, a continuación se describen i) las fases previstas para dar cumplimiento a esta actividad, </a:t>
                      </a:r>
                      <a:r>
                        <a:rPr lang="es-CO" sz="800" b="0" i="0" u="none" strike="noStrike" noProof="0" dirty="0" err="1">
                          <a:solidFill>
                            <a:srgbClr val="000000"/>
                          </a:solidFill>
                          <a:effectLst/>
                          <a:latin typeface="Verdana" panose="020B0604030504040204" pitchFamily="34" charset="0"/>
                          <a:ea typeface="Verdana" panose="020B0604030504040204" pitchFamily="34" charset="0"/>
                        </a:rPr>
                        <a:t>ii</a:t>
                      </a:r>
                      <a:r>
                        <a:rPr lang="es-CO" sz="800" b="0" i="0" u="none" strike="noStrike" noProof="0" dirty="0">
                          <a:solidFill>
                            <a:srgbClr val="000000"/>
                          </a:solidFill>
                          <a:effectLst/>
                          <a:latin typeface="Verdana" panose="020B0604030504040204" pitchFamily="34" charset="0"/>
                          <a:ea typeface="Verdana" panose="020B0604030504040204" pitchFamily="34" charset="0"/>
                        </a:rPr>
                        <a:t>) el estado de avance con corte a 31 de diciembre de 2025, y </a:t>
                      </a:r>
                      <a:r>
                        <a:rPr lang="es-CO" sz="800" b="0" i="0" u="none" strike="noStrike" noProof="0" dirty="0" err="1">
                          <a:solidFill>
                            <a:srgbClr val="000000"/>
                          </a:solidFill>
                          <a:effectLst/>
                          <a:latin typeface="Verdana" panose="020B0604030504040204" pitchFamily="34" charset="0"/>
                          <a:ea typeface="Verdana" panose="020B0604030504040204" pitchFamily="34" charset="0"/>
                        </a:rPr>
                        <a:t>iii</a:t>
                      </a:r>
                      <a:r>
                        <a:rPr lang="es-CO" sz="800" b="0" i="0" u="none" strike="noStrike" noProof="0" dirty="0">
                          <a:solidFill>
                            <a:srgbClr val="000000"/>
                          </a:solidFill>
                          <a:effectLst/>
                          <a:latin typeface="Verdana" panose="020B0604030504040204" pitchFamily="34" charset="0"/>
                          <a:ea typeface="Verdana" panose="020B0604030504040204" pitchFamily="34" charset="0"/>
                        </a:rPr>
                        <a:t>) las actividades pendientes y la fecha de finalización prevista, así:</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La Oficina de Liquidaciones ha decidido implementar un Tablero de Control en </a:t>
                      </a:r>
                      <a:r>
                        <a:rPr lang="es-CO" sz="800" b="0" i="0" u="none" strike="noStrike" noProof="0" dirty="0" err="1">
                          <a:solidFill>
                            <a:srgbClr val="000000"/>
                          </a:solidFill>
                          <a:effectLst/>
                          <a:latin typeface="Verdana" panose="020B0604030504040204" pitchFamily="34" charset="0"/>
                          <a:ea typeface="Verdana" panose="020B0604030504040204" pitchFamily="34" charset="0"/>
                        </a:rPr>
                        <a:t>Power</a:t>
                      </a:r>
                      <a:r>
                        <a:rPr lang="es-CO" sz="800" b="0" i="0" u="none" strike="noStrike" noProof="0" dirty="0">
                          <a:solidFill>
                            <a:srgbClr val="000000"/>
                          </a:solidFill>
                          <a:effectLst/>
                          <a:latin typeface="Verdana" panose="020B0604030504040204" pitchFamily="34" charset="0"/>
                          <a:ea typeface="Verdana" panose="020B0604030504040204" pitchFamily="34" charset="0"/>
                        </a:rPr>
                        <a:t> BI, el cual se actualizará mensualmente. Este tablero está diseñado para ejecutarse en dos fases:</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1. Primera Fase. Ejecutada en un 100% y está compuesta por:</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a) Base de datos de las entidades liquidadas y en liquidación ordenadas por la SNS.</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b) Base de datos de  las entidades liquidadas y en liquidación No ordenadas por la SNS.</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Dicha información se puede visualizar por municipios en el mapa de Colombia.</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De las EPS en liquidación por Intervención Forzosa Administrativa para Liquidar (IFAL), se puede visualizar:</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c) Información Financiera saldo a corte de Activos y Pasivos</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d) Avance de cronograma de liquidación por hitos.</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2.  Segunda Fase: Esta Fase está en proceso de desarrollo con un avance del  90%. La misma esta compuesta por:</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1. Información del Saldo a Corte de las Acreencias, calificadas, graduadas y pagadas de los procesos de EPS en intervención forzosa administrativa para liquidar IFAL en liquidación.</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A esta fase le falta ajustar la ventana de visualización de la información según reunión con DID para que sea más grafica, y actualizar el ABC de dicho tablero de control incorporando esta segunda fase. </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Por lo tanto, el total del avance del indicador al finalizar la vigencia 2025 es del 95% y se tiene previsto que la meta se cumpla en un 100% antes del mes de mayo de 2026.</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Oficina de Liquidaciones</a:t>
                      </a:r>
                    </a:p>
                    <a:p>
                      <a:pPr marL="0" algn="ctr" defTabSz="914446" rtl="0" eaLnBrk="1" fontAlgn="ctr" latinLnBrk="0" hangingPunct="1"/>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975DEC40-5039-B39A-2D26-975DFF2E9B94}"/>
              </a:ext>
            </a:extLst>
          </p:cNvPr>
          <p:cNvSpPr/>
          <p:nvPr/>
        </p:nvSpPr>
        <p:spPr>
          <a:xfrm>
            <a:off x="9231183" y="367045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85%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9A5BEA87-83D3-5D8E-4B24-9B4F796D578F}"/>
              </a:ext>
            </a:extLst>
          </p:cNvPr>
          <p:cNvSpPr/>
          <p:nvPr/>
        </p:nvSpPr>
        <p:spPr>
          <a:xfrm>
            <a:off x="10210800" y="3657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95%</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F2D7ADD6-079B-8F65-68C7-943DA1311941}"/>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Plan Estratégico Sectorial</a:t>
            </a:r>
          </a:p>
        </p:txBody>
      </p:sp>
    </p:spTree>
    <p:extLst>
      <p:ext uri="{BB962C8B-B14F-4D97-AF65-F5344CB8AC3E}">
        <p14:creationId xmlns:p14="http://schemas.microsoft.com/office/powerpoint/2010/main" val="1593609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42CE-A633-B597-D8B9-702A66D0E1E7}"/>
            </a:ext>
          </a:extLst>
        </p:cNvPr>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8E4EDD91-16FC-32BF-A986-7C6CC3E1632A}"/>
              </a:ext>
            </a:extLst>
          </p:cNvPr>
          <p:cNvGraphicFramePr>
            <a:graphicFrameLocks noGrp="1"/>
          </p:cNvGraphicFramePr>
          <p:nvPr>
            <p:extLst>
              <p:ext uri="{D42A27DB-BD31-4B8C-83A1-F6EECF244321}">
                <p14:modId xmlns:p14="http://schemas.microsoft.com/office/powerpoint/2010/main" val="4237783704"/>
              </p:ext>
            </p:extLst>
          </p:nvPr>
        </p:nvGraphicFramePr>
        <p:xfrm>
          <a:off x="228600" y="2133600"/>
          <a:ext cx="11734800" cy="311424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33896">
                  <a:extLst>
                    <a:ext uri="{9D8B030D-6E8A-4147-A177-3AD203B41FA5}">
                      <a16:colId xmlns:a16="http://schemas.microsoft.com/office/drawing/2014/main" val="4294001460"/>
                    </a:ext>
                  </a:extLst>
                </a:gridCol>
                <a:gridCol w="5933704">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3200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8</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a:t>
                      </a:r>
                      <a:r>
                        <a:rPr lang="es-CO" sz="800" b="0" i="0" u="none" strike="noStrike" noProof="0" dirty="0">
                          <a:solidFill>
                            <a:srgbClr val="000000"/>
                          </a:solidFill>
                          <a:effectLst/>
                          <a:latin typeface="Verdana" panose="020B0604030504040204" pitchFamily="34" charset="0"/>
                          <a:ea typeface="Verdana" panose="020B0604030504040204" pitchFamily="34" charset="0"/>
                        </a:rPr>
                        <a:t> Impulsar acciones de inspección y vigilancia tendientes a monitorear las responsabilidades de los generadores, recaudadores y administradores de recursos y generar alertas que contribuyan a la sostenibilidad financiera del sistema.</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Indicador: </a:t>
                      </a:r>
                      <a:r>
                        <a:rPr lang="es-CO" sz="800" b="0" i="0" u="none" strike="noStrike" noProof="0" dirty="0">
                          <a:solidFill>
                            <a:srgbClr val="000000"/>
                          </a:solidFill>
                          <a:effectLst/>
                          <a:latin typeface="Verdana" panose="020B0604030504040204" pitchFamily="34" charset="0"/>
                          <a:ea typeface="Verdana" panose="020B0604030504040204" pitchFamily="34" charset="0"/>
                        </a:rPr>
                        <a:t>Porcentaje de alertas generadas en desarrollo de las acciones de IV a generadores, recaudadores y administradores de recursos del SGSSS.</a:t>
                      </a:r>
                    </a:p>
                  </a:txBody>
                  <a:tcPr marL="0" marR="0" marT="0" marB="0" anchor="ctr"/>
                </a:tc>
                <a:tc>
                  <a:txBody>
                    <a:bodyPr/>
                    <a:lstStyle/>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Nota:</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La Supersalud solicitó el incremento de la meta de este indicador de 80% a 100% para las vigencias 2024 a 2026 en la sesión del Comité Sectorial de Gestión y Desempeño celebrada el 17 de diciembre de 2025, lo cual se aprobó.    </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La meta aprobada para este indicador por el Comité Sectorial de Gestión y Desempeño que sesionó el 17 de diciembre de 2025 es del 100% del 2024 al 2026, (antes 80%). Esta meta significa que del total de alertas generadas en desarrollo de las acciones de IV a generadores, recaudadores y administradores de recursos del SGSSS, todas deben tener acciones de gestión.</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En ese sentido y dada la aprobación del incremento de la meta, se tiene que en la vigencia 2023 se logró una ejecución del 80% y, por lo tanto, un cumplimiento del 100%; en el año 2024, se obtuvo una ejecución del 100% y un cumplimiento de la meta del 100%, y al cierre del año 2025, se han identificado y gestionado un total de 43 alertas (40 T-II, 2 T-III y 1 T-IV) lo que representa un cumplimiento del 100% de la meta en lo corrido del cuatrienio.  </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En el último trimestre del año 2025, la Delegatura para Entidades Territoriales (DET) trasladó a la Delegatura de Investigaciones Administrativas (DIA) una de las alertas generadas en el tercer trimestre para su gestión y trámite, mientras que otra alerta se encuentra en los tiempos establecidos para la elaboración, revisión y seguimiento del plan de mejoramiento en el año 2026. </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C1091462-9522-503C-7D3B-2F8EF9F987D5}"/>
              </a:ext>
            </a:extLst>
          </p:cNvPr>
          <p:cNvSpPr/>
          <p:nvPr/>
        </p:nvSpPr>
        <p:spPr>
          <a:xfrm>
            <a:off x="8458200" y="358237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chemeClr val="bg1"/>
                </a:solidFill>
                <a:latin typeface="Verdana" panose="020B0604030504040204" pitchFamily="34" charset="0"/>
                <a:ea typeface="Verdana" panose="020B0604030504040204" pitchFamily="34" charset="0"/>
                <a:cs typeface="Arial"/>
                <a:sym typeface="Arial"/>
              </a:rPr>
              <a:t>(43)</a:t>
            </a: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7147B944-1003-7B3E-7D49-48423BF2FC08}"/>
              </a:ext>
            </a:extLst>
          </p:cNvPr>
          <p:cNvSpPr/>
          <p:nvPr/>
        </p:nvSpPr>
        <p:spPr>
          <a:xfrm>
            <a:off x="9525000" y="358237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chemeClr val="tx2">
                    <a:lumMod val="50000"/>
                  </a:schemeClr>
                </a:solidFill>
                <a:latin typeface="Verdana" panose="020B0604030504040204" pitchFamily="34" charset="0"/>
                <a:ea typeface="Verdana" panose="020B0604030504040204" pitchFamily="34" charset="0"/>
                <a:cs typeface="Arial"/>
                <a:sym typeface="Arial"/>
              </a:rPr>
              <a:t>100</a:t>
            </a:r>
            <a:r>
              <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chemeClr val="tx2">
                    <a:lumMod val="50000"/>
                  </a:schemeClr>
                </a:solidFill>
                <a:latin typeface="Verdana" panose="020B0604030504040204" pitchFamily="34" charset="0"/>
                <a:ea typeface="Verdana" panose="020B0604030504040204" pitchFamily="34" charset="0"/>
                <a:cs typeface="Arial"/>
                <a:sym typeface="Arial"/>
              </a:rPr>
              <a:t>(43)</a:t>
            </a:r>
            <a:r>
              <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DDBD7A44-5C26-EFEC-8B73-5300130CAF2E}"/>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Plan Estratégico Sectorial</a:t>
            </a:r>
          </a:p>
        </p:txBody>
      </p:sp>
    </p:spTree>
    <p:extLst>
      <p:ext uri="{BB962C8B-B14F-4D97-AF65-F5344CB8AC3E}">
        <p14:creationId xmlns:p14="http://schemas.microsoft.com/office/powerpoint/2010/main" val="3578722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133CC-4F11-A0B0-DF9A-445C5DDDE61B}"/>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C4CC5ACC-65E0-D8BF-FC47-91EA3FBBE16F}"/>
              </a:ext>
            </a:extLst>
          </p:cNvPr>
          <p:cNvGraphicFramePr>
            <a:graphicFrameLocks noGrp="1"/>
          </p:cNvGraphicFramePr>
          <p:nvPr>
            <p:extLst>
              <p:ext uri="{D42A27DB-BD31-4B8C-83A1-F6EECF244321}">
                <p14:modId xmlns:p14="http://schemas.microsoft.com/office/powerpoint/2010/main" val="502587764"/>
              </p:ext>
            </p:extLst>
          </p:nvPr>
        </p:nvGraphicFramePr>
        <p:xfrm>
          <a:off x="225552" y="1447800"/>
          <a:ext cx="11734800" cy="512592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8448">
                  <a:extLst>
                    <a:ext uri="{9D8B030D-6E8A-4147-A177-3AD203B41FA5}">
                      <a16:colId xmlns:a16="http://schemas.microsoft.com/office/drawing/2014/main" val="4294001460"/>
                    </a:ext>
                  </a:extLst>
                </a:gridCol>
                <a:gridCol w="7162800">
                  <a:extLst>
                    <a:ext uri="{9D8B030D-6E8A-4147-A177-3AD203B41FA5}">
                      <a16:colId xmlns:a16="http://schemas.microsoft.com/office/drawing/2014/main" val="1680724253"/>
                    </a:ext>
                  </a:extLst>
                </a:gridCol>
                <a:gridCol w="762000">
                  <a:extLst>
                    <a:ext uri="{9D8B030D-6E8A-4147-A177-3AD203B41FA5}">
                      <a16:colId xmlns:a16="http://schemas.microsoft.com/office/drawing/2014/main" val="3940073173"/>
                    </a:ext>
                  </a:extLst>
                </a:gridCol>
                <a:gridCol w="838200">
                  <a:extLst>
                    <a:ext uri="{9D8B030D-6E8A-4147-A177-3AD203B41FA5}">
                      <a16:colId xmlns:a16="http://schemas.microsoft.com/office/drawing/2014/main" val="334797448"/>
                    </a:ext>
                  </a:extLst>
                </a:gridCol>
                <a:gridCol w="1063752">
                  <a:extLst>
                    <a:ext uri="{9D8B030D-6E8A-4147-A177-3AD203B41FA5}">
                      <a16:colId xmlns:a16="http://schemas.microsoft.com/office/drawing/2014/main" val="1490449559"/>
                    </a:ext>
                  </a:extLst>
                </a:gridCol>
              </a:tblGrid>
              <a:tr h="43200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9</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a:t>
                      </a:r>
                      <a:r>
                        <a:rPr lang="es-CO" sz="800" b="0" i="0" u="none" strike="noStrike" noProof="0" dirty="0">
                          <a:solidFill>
                            <a:srgbClr val="000000"/>
                          </a:solidFill>
                          <a:effectLst/>
                          <a:latin typeface="Verdana" panose="020B0604030504040204" pitchFamily="34" charset="0"/>
                          <a:ea typeface="Verdana" panose="020B0604030504040204" pitchFamily="34" charset="0"/>
                        </a:rPr>
                        <a:t> Incrementar las acciones de inspección y vigilancia conducentes a monitorear los riesgos financieros en las Empresas Sociales del Estado priorizadas, para generar alertas que les permitan establecer controles preventivos y anticipen la afectación que se pueda generar en la atención de los usuarios por una inadecuada gestión de los recursos. </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Indicador:</a:t>
                      </a:r>
                      <a:r>
                        <a:rPr lang="es-CO" sz="800" b="0" i="0" u="none" strike="noStrike" noProof="0" dirty="0">
                          <a:solidFill>
                            <a:srgbClr val="000000"/>
                          </a:solidFill>
                          <a:effectLst/>
                          <a:latin typeface="Verdana" panose="020B0604030504040204" pitchFamily="34" charset="0"/>
                          <a:ea typeface="Verdana" panose="020B0604030504040204" pitchFamily="34" charset="0"/>
                        </a:rPr>
                        <a:t> Alertas identificadas y gestionadas en el monitoreo y vigilancia de los recursos financieros en las Empresas Sociales del Estado priorizadas durante el período evaluado.</a:t>
                      </a:r>
                    </a:p>
                  </a:txBody>
                  <a:tcPr marL="0" marR="0" marT="0" marB="0" anchor="ctr"/>
                </a:tc>
                <a:tc>
                  <a:txBody>
                    <a:bodyPr/>
                    <a:lstStyle/>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Nota aclaratoria: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Se aclara a la Oficina Asesora de Planeación y Estudios Sectoriales del Ministerio de Salud y de la Protección Social que el avance real frente a este indicador en la vigencia 2025, es el siguiente: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Trimestre II: 28 alertas identificadas y gestionadas (33,33% de 84 alertas).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Trimestre IV: 58 alertas identificadas y gestionadas (69,05% de 84 alertas).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Total 2025: 86 alertas identificadas y gestionadas (102,38% de 84 alertas).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Estas cifras se sustentan y derivan de una auditoría efectuada por la Oficina de Control Interno de la Supersalud al área técnica/misional competente (Delegatura para Prestadores de Servicios de Salud -DPSS), en la que se evidenció que de las cuarenta (40) alertas generadas para el monitoreo y vigilancia de los recursos financieros en las ESE priorizadas reportadas en el segundo trimestre de 2025, veintiocho (28) fueron gestionadas.</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 </a:t>
                      </a: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No obstante lo anterior y teniendo en cuenta la recomendación de la OAPES del Minsalud, el reporte del avance se efectúa de la siguiente manera: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Trimestre II: 40 alertas identificadas y gestionadas (47,61% de 84 alertas). El reporte de este trimestre se mantiene igual.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Trimestre IV: 46 alertas identificadas y gestionadas (54,76% de 84 alertas). Si bien realmente se identificaron y gestionaron 58 alertas en el segundo semestre, se registran 46 con el fin de alinearlo a la cantidad total de alertas identificadas y gestionadas por la Supersalud en la vigencia 2025, esto es 86 alertas (40+46=86) y así reflejar la realidad de la gestión institucional.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Total 2025: 86 alertas identificadas y gestionadas (102,38% de 84 alertas).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Análisis del avance cualitativo y cuantitativo real del segundo trimestre de 2025: 28 Alertas identificadas y gestionadas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Ahora bien, con base en lo mencionado, el análisis cualitativo y cuantitativo real del segundo trimestre de 2025, es el siguiente:</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el marco de las acciones adelantadas por la Dirección de IV para Prestadores de Servicios de Salud, se realiza el monitoreo de cuatro (4) indicadores financieros, calculados a partir de la información reportada por las Empresas Sociales del Estado (E.S.E.) al cierre de la vigencia anterior (2024). Dichos indicadores incorporan variables asociadas a cartera, pasivos, especialmente aquellos relacionados con el talento humano en salud, pérdidas operacionales y capacidad de recaudo frente a los ingresos causados.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Para el período evaluado, se estableció como meta el seguimiento y la ejecución de acciones de inspección y vigilancia sobre diez (10) Empresas Sociales del Estado, con el propósito de verificar el comportamiento de los indicadores financieros y las posibles desviaciones o fallas identificadas.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Como resultado de estas actuaciones, se elaboraron informes de auditoría, se realizaron traslados a las autoridades competentes y se adelantaron acciones de inspección y vigilancia relacionadas con el componente financiero, orientadas a mitigar los riesgos identificados y fortalecer la sostenibilidad financiera de las entidades evaluadas.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consecuencia, durante el primer semestre de la vigencia 2025, se analizaron cuarenta (40) indicadores derivados del seguimiento efectuado a las diez (10) E.S.E. monitoreadas, de los cuales se generaron veintiocho (28) alertas, las cuales fueron gestionadas en su totalidad, alcanzando un avance del 33 % frente a la meta programada.</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Análisis cualitativo y cuantitativo del avance real del cuarto trimestre de 2025: 58 alertas identificadas y gestionadas.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el marco de las acciones desarrolladas por la Dirección IV para Prestadores de Servicios de Salud, se adelanta el monitoreo de cuatro (4) indicadores financieros, calculados con base en la información reportada por las Empresas Sociales del Estado (E.S.E.) al cierre de la vigencia anterior (2024). Estos indicadores incorporan variables relacionadas con la cartera, los pasivos, en especial aquellos asociados al talento humano en salud, las pérdidas operacionales y la capacidad de recaudo frente a los ingresos causados.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Para el segundo semestre de la vigencia 2025, se estableció como meta el seguimiento y la ejecución de acciones de inspección y vigilancia sobre veintiséis (26) Empresas Sociales del Estado, con el propósito de verificar el comportamiento de los indicadores financieros y detectar oportunamente posibles desviaciones o fallas en la gestión de los recursos.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Como resultado de estas actuaciones, se elaboraron informes de auditoría, se efectuaron traslados a las autoridades competentes y se adelantaron acciones de inspección y vigilancia asociadas al componente financiero, orientadas a mitigar los riesgos identificados y a fortalecer la sostenibilidad financiera de las entidades evaluadas.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consecuencia, durante el segundo semestre de la vigencia 2025, se analizaron ciento cuatro (104) indicadores derivados del seguimiento realizado a las veintiséis (26) E.S.E. monitoreadas, de los cuales se generaron cincuenta y ocho (58) alertas, las cuales fueron gestionadas en su totalidad.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ese orden de ideas, para la vigencia 2025 se ejecutaron en su totalidad ochenta y seis (86) acciones de inspección y vigilancia programadas, alcanzando un cumplimiento del 102,38% frente a la meta establecida (84), contribuyendo a la generación de controles preventivos que anticipen posibles afectaciones en la atención de los usuarios derivadas de una inadecuada gestión de los recursos.</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 Delegatura para Prestadores de Servicios de Salud</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A741EAF1-830D-E92B-685E-00FF64F6724E}"/>
              </a:ext>
            </a:extLst>
          </p:cNvPr>
          <p:cNvSpPr/>
          <p:nvPr/>
        </p:nvSpPr>
        <p:spPr>
          <a:xfrm>
            <a:off x="9343188" y="3810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chemeClr val="bg1"/>
                </a:solidFill>
                <a:latin typeface="Verdana" panose="020B0604030504040204" pitchFamily="34" charset="0"/>
                <a:ea typeface="Verdana" panose="020B0604030504040204" pitchFamily="34" charset="0"/>
                <a:cs typeface="Arial"/>
                <a:sym typeface="Arial"/>
              </a:rPr>
              <a:t>84</a:t>
            </a: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10" name="Google Shape;434;p25">
            <a:extLst>
              <a:ext uri="{FF2B5EF4-FFF2-40B4-BE49-F238E27FC236}">
                <a16:creationId xmlns:a16="http://schemas.microsoft.com/office/drawing/2014/main" id="{699BD825-E839-DD2C-B252-F890651377F2}"/>
              </a:ext>
            </a:extLst>
          </p:cNvPr>
          <p:cNvSpPr/>
          <p:nvPr/>
        </p:nvSpPr>
        <p:spPr>
          <a:xfrm>
            <a:off x="10134600" y="3810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chemeClr val="tx2">
                    <a:lumMod val="50000"/>
                  </a:schemeClr>
                </a:solidFill>
                <a:latin typeface="Verdana" panose="020B0604030504040204" pitchFamily="34" charset="0"/>
                <a:ea typeface="Verdana" panose="020B0604030504040204" pitchFamily="34" charset="0"/>
                <a:cs typeface="Arial"/>
                <a:sym typeface="Arial"/>
              </a:rPr>
              <a:t>86</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(102%)</a:t>
            </a:r>
            <a:r>
              <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EBA770D3-7352-DBBD-8C17-D7DCBAEA49F2}"/>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Plan Estratégico Sectorial</a:t>
            </a:r>
          </a:p>
        </p:txBody>
      </p:sp>
    </p:spTree>
    <p:extLst>
      <p:ext uri="{BB962C8B-B14F-4D97-AF65-F5344CB8AC3E}">
        <p14:creationId xmlns:p14="http://schemas.microsoft.com/office/powerpoint/2010/main" val="2700763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FEC8F-86E9-4AEC-A7ED-828B5A6C5C63}"/>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341692D-106C-469E-0005-F9E958BBBE77}"/>
              </a:ext>
            </a:extLst>
          </p:cNvPr>
          <p:cNvGraphicFramePr>
            <a:graphicFrameLocks noGrp="1"/>
          </p:cNvGraphicFramePr>
          <p:nvPr>
            <p:extLst>
              <p:ext uri="{D42A27DB-BD31-4B8C-83A1-F6EECF244321}">
                <p14:modId xmlns:p14="http://schemas.microsoft.com/office/powerpoint/2010/main" val="526276201"/>
              </p:ext>
            </p:extLst>
          </p:nvPr>
        </p:nvGraphicFramePr>
        <p:xfrm>
          <a:off x="228600" y="2514600"/>
          <a:ext cx="11734799" cy="302832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53688">
                  <a:extLst>
                    <a:ext uri="{9D8B030D-6E8A-4147-A177-3AD203B41FA5}">
                      <a16:colId xmlns:a16="http://schemas.microsoft.com/office/drawing/2014/main" val="4294001460"/>
                    </a:ext>
                  </a:extLst>
                </a:gridCol>
                <a:gridCol w="6904512">
                  <a:extLst>
                    <a:ext uri="{9D8B030D-6E8A-4147-A177-3AD203B41FA5}">
                      <a16:colId xmlns:a16="http://schemas.microsoft.com/office/drawing/2014/main" val="1680724253"/>
                    </a:ext>
                  </a:extLst>
                </a:gridCol>
                <a:gridCol w="762000">
                  <a:extLst>
                    <a:ext uri="{9D8B030D-6E8A-4147-A177-3AD203B41FA5}">
                      <a16:colId xmlns:a16="http://schemas.microsoft.com/office/drawing/2014/main" val="3940073173"/>
                    </a:ext>
                  </a:extLst>
                </a:gridCol>
                <a:gridCol w="914400">
                  <a:extLst>
                    <a:ext uri="{9D8B030D-6E8A-4147-A177-3AD203B41FA5}">
                      <a16:colId xmlns:a16="http://schemas.microsoft.com/office/drawing/2014/main" val="334797448"/>
                    </a:ext>
                  </a:extLst>
                </a:gridCol>
                <a:gridCol w="990599">
                  <a:extLst>
                    <a:ext uri="{9D8B030D-6E8A-4147-A177-3AD203B41FA5}">
                      <a16:colId xmlns:a16="http://schemas.microsoft.com/office/drawing/2014/main" val="1490449559"/>
                    </a:ext>
                  </a:extLst>
                </a:gridCol>
              </a:tblGrid>
              <a:tr h="46800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10</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a:t>
                      </a:r>
                      <a:r>
                        <a:rPr lang="es-CO" sz="800" b="0" i="0" u="none" strike="noStrike" noProof="0" dirty="0">
                          <a:solidFill>
                            <a:srgbClr val="000000"/>
                          </a:solidFill>
                          <a:effectLst/>
                          <a:latin typeface="Verdana" panose="020B0604030504040204" pitchFamily="34" charset="0"/>
                          <a:ea typeface="Verdana" panose="020B0604030504040204" pitchFamily="34" charset="0"/>
                        </a:rPr>
                        <a:t> Fortalecer la capacidad financiera de la superintendencia nacional de salud a través del recaudo de la contribución de los vigilados.</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Indicador: </a:t>
                      </a:r>
                      <a:r>
                        <a:rPr lang="es-CO" sz="800" b="0" i="0" u="none" strike="noStrike" noProof="0" dirty="0">
                          <a:solidFill>
                            <a:srgbClr val="000000"/>
                          </a:solidFill>
                          <a:effectLst/>
                          <a:latin typeface="Verdana" panose="020B0604030504040204" pitchFamily="34" charset="0"/>
                          <a:ea typeface="Verdana" panose="020B0604030504040204" pitchFamily="34" charset="0"/>
                        </a:rPr>
                        <a:t>Recaudo de la contribución a favor de la Superintendencia Nacional de Salud.</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Las metas, ejecuciones y cumplimientos desagregados del cuatrienio para este indicador, son:</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2023: Meta 80%, Ejecución 93%, Cumplimiento 113%.</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2024: Meta 82%, Ejecución 97,16%, Cumplimiento 118,49%.</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2025: Meta 84%, Ejecución 97,65%, Cumplimiento 116,25%.</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Durante la vigencia 2025, la contribución establecida en la Resolución No. 2025920040005394-6 tenía como fecha límite de pago oportuno el 5 de septiembre de 2025. Sin embargo, con el objetivo de lograr que un mayor número de vigilados conocieran, aprobaran y cumplieran sus obligaciones, se amplió el plazo hasta el 30 de septiembre de 2025, conforme a lo dispuesto en la Resolución No. 2025920050007532-6.</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Adicionalmente, para los vigilados tipo Gestores Farmacéuticos, la Resolución No. 2025920050011437-6 del 26 de noviembre de 2025 estableció un periodo especial de recaudo entre el 1 y el 30 de diciembre de 2025.</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Al cierre de la vigencia, se alcanzó un recaudo del 97,65%, cifra que incluye los pagos realizados por los Gestores Farmacéuticos. Este resultado se obtiene porque se tenía como meta recaudar $150.797 millones de pesos y se logró un recaudo efectivo de $147.255 millones de pesos, lo cual fue posible gracias a la implementación de diversas estrategias, tales como: contacto telefónico permanente, envío de mensajes de texto, diseño y difusión de material gráfico, campañas de correo electrónico y uso de otros canales institucionales. Asimismo, se brindó atención directa a los vigilados, ofreciendo acompañamiento para resolver inconvenientes y facilitar el cumplimiento oportuno de sus obligaciones.</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Secretaría General</a:t>
                      </a:r>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Google Shape;434;p25">
            <a:extLst>
              <a:ext uri="{FF2B5EF4-FFF2-40B4-BE49-F238E27FC236}">
                <a16:creationId xmlns:a16="http://schemas.microsoft.com/office/drawing/2014/main" id="{CEAEE2B4-07EF-5ED2-E010-57DC8D56828C}"/>
              </a:ext>
            </a:extLst>
          </p:cNvPr>
          <p:cNvSpPr/>
          <p:nvPr/>
        </p:nvSpPr>
        <p:spPr>
          <a:xfrm>
            <a:off x="9372600" y="398068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86%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4EA95BE5-9157-FBCC-2E7F-A27ACE0A6BED}"/>
              </a:ext>
            </a:extLst>
          </p:cNvPr>
          <p:cNvSpPr/>
          <p:nvPr/>
        </p:nvSpPr>
        <p:spPr>
          <a:xfrm>
            <a:off x="10111205" y="3881894"/>
            <a:ext cx="838200" cy="7663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chemeClr val="tx2">
                    <a:lumMod val="50000"/>
                  </a:schemeClr>
                </a:solidFill>
                <a:latin typeface="Verdana" panose="020B0604030504040204" pitchFamily="34" charset="0"/>
                <a:ea typeface="Verdana" panose="020B0604030504040204" pitchFamily="34" charset="0"/>
                <a:cs typeface="Arial"/>
                <a:sym typeface="Arial"/>
              </a:rPr>
              <a:t>97,65</a:t>
            </a:r>
            <a:r>
              <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D0D44B5C-F806-8D9D-6CF9-B7403BFD3371}"/>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dirty="0">
                <a:solidFill>
                  <a:prstClr val="white"/>
                </a:solidFill>
                <a:latin typeface="Verdana" panose="020B0604030504040204" pitchFamily="34" charset="0"/>
                <a:ea typeface="Verdana" panose="020B0604030504040204" pitchFamily="34" charset="0"/>
                <a:cs typeface="+mn-cs"/>
              </a:rPr>
              <a:t>Plan Estratégico Sectorial</a:t>
            </a:r>
          </a:p>
        </p:txBody>
      </p:sp>
    </p:spTree>
    <p:extLst>
      <p:ext uri="{BB962C8B-B14F-4D97-AF65-F5344CB8AC3E}">
        <p14:creationId xmlns:p14="http://schemas.microsoft.com/office/powerpoint/2010/main" val="655108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9943-4D93-F3B1-61BA-5375633A853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814BFBD-707B-7D76-BC80-F4F28636CFC0}"/>
              </a:ext>
            </a:extLst>
          </p:cNvPr>
          <p:cNvSpPr txBox="1"/>
          <p:nvPr/>
        </p:nvSpPr>
        <p:spPr>
          <a:xfrm>
            <a:off x="1600200" y="2514600"/>
            <a:ext cx="7086600" cy="2785378"/>
          </a:xfrm>
          <a:prstGeom prst="rect">
            <a:avLst/>
          </a:prstGeom>
          <a:noFill/>
        </p:spPr>
        <p:txBody>
          <a:bodyPr wrap="square">
            <a:spAutoFit/>
          </a:bodyPr>
          <a:lstStyle/>
          <a:p>
            <a:pPr algn="ctr"/>
            <a:r>
              <a:rPr lang="es-CO" sz="2500" b="0" i="0" noProof="0" dirty="0">
                <a:solidFill>
                  <a:schemeClr val="tx1"/>
                </a:solidFill>
                <a:effectLst/>
                <a:latin typeface="Verdana" panose="020B0604030504040204" pitchFamily="34" charset="0"/>
                <a:ea typeface="Verdana" panose="020B0604030504040204" pitchFamily="34" charset="0"/>
              </a:rPr>
              <a:t>El </a:t>
            </a:r>
            <a:r>
              <a:rPr lang="es-CO" sz="2500" noProof="0" dirty="0">
                <a:solidFill>
                  <a:schemeClr val="tx1"/>
                </a:solidFill>
                <a:latin typeface="Verdana" panose="020B0604030504040204" pitchFamily="34" charset="0"/>
                <a:ea typeface="Verdana" panose="020B0604030504040204" pitchFamily="34" charset="0"/>
              </a:rPr>
              <a:t>Plan Estratégico Institucional establece de </a:t>
            </a:r>
            <a:r>
              <a:rPr lang="es-CO" sz="2500" b="0" i="0" noProof="0" dirty="0">
                <a:solidFill>
                  <a:schemeClr val="tx1"/>
                </a:solidFill>
                <a:effectLst/>
                <a:latin typeface="Verdana" panose="020B0604030504040204" pitchFamily="34" charset="0"/>
                <a:ea typeface="Verdana" panose="020B0604030504040204" pitchFamily="34" charset="0"/>
              </a:rPr>
              <a:t>manera participativa y concertada los objetivos, las grandes estrategias y productos que se adelantarán durante el cuatrienio, en total cumplimiento y alineación con las directrices del Gobierno Nacional.</a:t>
            </a:r>
            <a:endParaRPr lang="es-CO" sz="2500" noProof="0" dirty="0">
              <a:solidFill>
                <a:schemeClr val="tx1"/>
              </a:solidFill>
              <a:latin typeface="Verdana" panose="020B0604030504040204" pitchFamily="34" charset="0"/>
              <a:ea typeface="Verdana" panose="020B0604030504040204" pitchFamily="34" charset="0"/>
            </a:endParaRPr>
          </a:p>
        </p:txBody>
      </p:sp>
      <p:sp>
        <p:nvSpPr>
          <p:cNvPr id="6" name="Title 1">
            <a:extLst>
              <a:ext uri="{FF2B5EF4-FFF2-40B4-BE49-F238E27FC236}">
                <a16:creationId xmlns:a16="http://schemas.microsoft.com/office/drawing/2014/main" id="{5E912A4C-8216-233D-BD13-A7A4CBB6A2B4}"/>
              </a:ext>
            </a:extLst>
          </p:cNvPr>
          <p:cNvSpPr txBox="1">
            <a:spLocks/>
          </p:cNvSpPr>
          <p:nvPr/>
        </p:nvSpPr>
        <p:spPr>
          <a:xfrm>
            <a:off x="1676400" y="76246"/>
            <a:ext cx="8217825" cy="12953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l" defTabSz="1371600" rtl="0" eaLnBrk="1" fontAlgn="auto" latinLnBrk="0" hangingPunct="1">
              <a:lnSpc>
                <a:spcPct val="90000"/>
              </a:lnSpc>
              <a:spcBef>
                <a:spcPts val="0"/>
              </a:spcBef>
              <a:spcAft>
                <a:spcPts val="0"/>
              </a:spcAft>
              <a:buClr>
                <a:srgbClr val="FFFFFF"/>
              </a:buClr>
              <a:buSzPts val="1400"/>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Plan Estratégico Institucional</a:t>
            </a:r>
          </a:p>
        </p:txBody>
      </p:sp>
    </p:spTree>
    <p:extLst>
      <p:ext uri="{BB962C8B-B14F-4D97-AF65-F5344CB8AC3E}">
        <p14:creationId xmlns:p14="http://schemas.microsoft.com/office/powerpoint/2010/main" val="137996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C7B98-6645-2EF5-9FC2-8CCD5C879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D6123-48DE-F6A3-57CC-E484A93DD9D2}"/>
              </a:ext>
              <a:ext uri="{C183D7F6-B498-43B3-948B-1728B52AA6E4}">
                <adec:decorative xmlns:adec="http://schemas.microsoft.com/office/drawing/2017/decorative" val="1"/>
              </a:ext>
            </a:extLst>
          </p:cNvPr>
          <p:cNvSpPr txBox="1">
            <a:spLocks noGrp="1"/>
          </p:cNvSpPr>
          <p:nvPr>
            <p:ph type="title" idx="4294967295"/>
          </p:nvPr>
        </p:nvSpPr>
        <p:spPr>
          <a:xfrm>
            <a:off x="790648" y="1506227"/>
            <a:ext cx="9067800" cy="9525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schemeClr val="bg1"/>
                </a:solidFill>
                <a:effectLst/>
                <a:uLnTx/>
                <a:uFillTx/>
                <a:latin typeface="Verdana"/>
                <a:ea typeface="Verdana"/>
                <a:cs typeface="Arial"/>
              </a:rPr>
              <a:t>)   </a:t>
            </a:r>
            <a:endParaRPr kumimoji="0" lang="es-CO" sz="28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3" name="Group 16">
            <a:extLst>
              <a:ext uri="{FF2B5EF4-FFF2-40B4-BE49-F238E27FC236}">
                <a16:creationId xmlns:a16="http://schemas.microsoft.com/office/drawing/2014/main" id="{64C3D588-878F-CCC9-EF6D-7A37713CF625}"/>
              </a:ext>
              <a:ext uri="{C183D7F6-B498-43B3-948B-1728B52AA6E4}">
                <adec:decorative xmlns:adec="http://schemas.microsoft.com/office/drawing/2017/decorative" val="1"/>
              </a:ext>
            </a:extLst>
          </p:cNvPr>
          <p:cNvGrpSpPr/>
          <p:nvPr/>
        </p:nvGrpSpPr>
        <p:grpSpPr>
          <a:xfrm>
            <a:off x="832975" y="1358903"/>
            <a:ext cx="1166862" cy="1791731"/>
            <a:chOff x="1465602" y="1719463"/>
            <a:chExt cx="1668942" cy="2663939"/>
          </a:xfrm>
        </p:grpSpPr>
        <p:sp>
          <p:nvSpPr>
            <p:cNvPr id="4" name="L-Shape 6">
              <a:extLst>
                <a:ext uri="{FF2B5EF4-FFF2-40B4-BE49-F238E27FC236}">
                  <a16:creationId xmlns:a16="http://schemas.microsoft.com/office/drawing/2014/main" id="{4C727852-6675-A06F-0873-959E943A1AAA}"/>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277E2BBE-C29A-E8CE-57DF-E74A0404627C}"/>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68D0A3D5-C899-216B-A1D8-3747DDF56855}"/>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AC6CEB52-3000-A3C4-29C7-6FE7272961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833E1EA6-5A89-0564-F9DA-C309A517520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grpSp>
        <p:nvGrpSpPr>
          <p:cNvPr id="9" name="Group 17">
            <a:extLst>
              <a:ext uri="{FF2B5EF4-FFF2-40B4-BE49-F238E27FC236}">
                <a16:creationId xmlns:a16="http://schemas.microsoft.com/office/drawing/2014/main" id="{90E37330-B6B9-3C8B-D032-2A41903CE7A0}"/>
              </a:ext>
              <a:ext uri="{C183D7F6-B498-43B3-948B-1728B52AA6E4}">
                <adec:decorative xmlns:adec="http://schemas.microsoft.com/office/drawing/2017/decorative" val="1"/>
              </a:ext>
            </a:extLst>
          </p:cNvPr>
          <p:cNvGrpSpPr/>
          <p:nvPr/>
        </p:nvGrpSpPr>
        <p:grpSpPr>
          <a:xfrm>
            <a:off x="3661640" y="1275972"/>
            <a:ext cx="1197064" cy="1864224"/>
            <a:chOff x="1465602" y="1719463"/>
            <a:chExt cx="1668942" cy="2663939"/>
          </a:xfrm>
        </p:grpSpPr>
        <p:sp>
          <p:nvSpPr>
            <p:cNvPr id="10" name="L-Shape 18">
              <a:extLst>
                <a:ext uri="{FF2B5EF4-FFF2-40B4-BE49-F238E27FC236}">
                  <a16:creationId xmlns:a16="http://schemas.microsoft.com/office/drawing/2014/main" id="{C7BFA870-7F8B-BD77-F5DC-02D5F6232B5B}"/>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9">
              <a:extLst>
                <a:ext uri="{FF2B5EF4-FFF2-40B4-BE49-F238E27FC236}">
                  <a16:creationId xmlns:a16="http://schemas.microsoft.com/office/drawing/2014/main" id="{7123D9A9-98D3-8394-7BE8-79BC2645DD5D}"/>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Rectangle 20">
              <a:extLst>
                <a:ext uri="{FF2B5EF4-FFF2-40B4-BE49-F238E27FC236}">
                  <a16:creationId xmlns:a16="http://schemas.microsoft.com/office/drawing/2014/main" id="{16F010DC-E40C-EA05-228E-F5C729F202E7}"/>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3" name="Graphic 21" descr="Lights On outline">
              <a:extLst>
                <a:ext uri="{FF2B5EF4-FFF2-40B4-BE49-F238E27FC236}">
                  <a16:creationId xmlns:a16="http://schemas.microsoft.com/office/drawing/2014/main" id="{795412F1-A51E-D669-3646-081CCC3549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8731" y="2660035"/>
              <a:ext cx="463178" cy="463178"/>
            </a:xfrm>
            <a:prstGeom prst="rect">
              <a:avLst/>
            </a:prstGeom>
          </p:spPr>
        </p:pic>
        <p:sp>
          <p:nvSpPr>
            <p:cNvPr id="14" name="TextBox 22">
              <a:extLst>
                <a:ext uri="{FF2B5EF4-FFF2-40B4-BE49-F238E27FC236}">
                  <a16:creationId xmlns:a16="http://schemas.microsoft.com/office/drawing/2014/main" id="{E0F03196-F4B5-E8D6-0E54-62E40A956AD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grpSp>
        <p:nvGrpSpPr>
          <p:cNvPr id="15" name="Group 25">
            <a:extLst>
              <a:ext uri="{FF2B5EF4-FFF2-40B4-BE49-F238E27FC236}">
                <a16:creationId xmlns:a16="http://schemas.microsoft.com/office/drawing/2014/main" id="{5565E0D3-0DA6-E1FA-9B34-2DEB455F04FA}"/>
              </a:ext>
              <a:ext uri="{C183D7F6-B498-43B3-948B-1728B52AA6E4}">
                <adec:decorative xmlns:adec="http://schemas.microsoft.com/office/drawing/2017/decorative" val="1"/>
              </a:ext>
            </a:extLst>
          </p:cNvPr>
          <p:cNvGrpSpPr/>
          <p:nvPr/>
        </p:nvGrpSpPr>
        <p:grpSpPr>
          <a:xfrm>
            <a:off x="6370005" y="1306605"/>
            <a:ext cx="1219914" cy="1721913"/>
            <a:chOff x="1465602" y="1719463"/>
            <a:chExt cx="1668942" cy="2663939"/>
          </a:xfrm>
        </p:grpSpPr>
        <p:sp>
          <p:nvSpPr>
            <p:cNvPr id="16" name="L-Shape 26">
              <a:extLst>
                <a:ext uri="{FF2B5EF4-FFF2-40B4-BE49-F238E27FC236}">
                  <a16:creationId xmlns:a16="http://schemas.microsoft.com/office/drawing/2014/main" id="{9490243E-8B38-C8BB-6F09-7DE5490A4097}"/>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27">
              <a:extLst>
                <a:ext uri="{FF2B5EF4-FFF2-40B4-BE49-F238E27FC236}">
                  <a16:creationId xmlns:a16="http://schemas.microsoft.com/office/drawing/2014/main" id="{D88A116D-A3FB-A74B-ADD6-82E62E5662D5}"/>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Rectangle 28">
              <a:extLst>
                <a:ext uri="{FF2B5EF4-FFF2-40B4-BE49-F238E27FC236}">
                  <a16:creationId xmlns:a16="http://schemas.microsoft.com/office/drawing/2014/main" id="{297CA829-E101-34E4-2B69-51E25F0B121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9" name="Graphic 29" descr="Single gear outline">
              <a:extLst>
                <a:ext uri="{FF2B5EF4-FFF2-40B4-BE49-F238E27FC236}">
                  <a16:creationId xmlns:a16="http://schemas.microsoft.com/office/drawing/2014/main" id="{E1DD045E-6FCC-4C8F-68D8-3AD2C2EEE7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608731" y="2660035"/>
              <a:ext cx="463178" cy="463178"/>
            </a:xfrm>
            <a:prstGeom prst="rect">
              <a:avLst/>
            </a:prstGeom>
          </p:spPr>
        </p:pic>
        <p:sp>
          <p:nvSpPr>
            <p:cNvPr id="20" name="TextBox 30">
              <a:extLst>
                <a:ext uri="{FF2B5EF4-FFF2-40B4-BE49-F238E27FC236}">
                  <a16:creationId xmlns:a16="http://schemas.microsoft.com/office/drawing/2014/main" id="{DCF7A304-8A50-89C3-2AAB-6069957BF5FC}"/>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grpSp>
        <p:nvGrpSpPr>
          <p:cNvPr id="21" name="Group 33">
            <a:extLst>
              <a:ext uri="{FF2B5EF4-FFF2-40B4-BE49-F238E27FC236}">
                <a16:creationId xmlns:a16="http://schemas.microsoft.com/office/drawing/2014/main" id="{B7AEACCF-5CEA-5665-5389-00D727F1B931}"/>
              </a:ext>
              <a:ext uri="{C183D7F6-B498-43B3-948B-1728B52AA6E4}">
                <adec:decorative xmlns:adec="http://schemas.microsoft.com/office/drawing/2017/decorative" val="1"/>
              </a:ext>
            </a:extLst>
          </p:cNvPr>
          <p:cNvGrpSpPr/>
          <p:nvPr/>
        </p:nvGrpSpPr>
        <p:grpSpPr>
          <a:xfrm>
            <a:off x="9329723" y="1314870"/>
            <a:ext cx="1236223" cy="1659068"/>
            <a:chOff x="1465602" y="1719463"/>
            <a:chExt cx="1668942" cy="2663939"/>
          </a:xfrm>
        </p:grpSpPr>
        <p:sp>
          <p:nvSpPr>
            <p:cNvPr id="22" name="L-Shape 34">
              <a:extLst>
                <a:ext uri="{FF2B5EF4-FFF2-40B4-BE49-F238E27FC236}">
                  <a16:creationId xmlns:a16="http://schemas.microsoft.com/office/drawing/2014/main" id="{F6275BF9-FFE6-D6FA-878D-7ADDC6B8536C}"/>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35">
              <a:extLst>
                <a:ext uri="{FF2B5EF4-FFF2-40B4-BE49-F238E27FC236}">
                  <a16:creationId xmlns:a16="http://schemas.microsoft.com/office/drawing/2014/main" id="{95386DCE-DE48-ED4C-2F9A-B857AAAE51B4}"/>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24" name="Rectangle 36">
              <a:extLst>
                <a:ext uri="{FF2B5EF4-FFF2-40B4-BE49-F238E27FC236}">
                  <a16:creationId xmlns:a16="http://schemas.microsoft.com/office/drawing/2014/main" id="{3A211A42-EC40-D9B4-7E81-CF0B82E0439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25" name="Graphic 37" descr="Bullseye outline">
              <a:extLst>
                <a:ext uri="{FF2B5EF4-FFF2-40B4-BE49-F238E27FC236}">
                  <a16:creationId xmlns:a16="http://schemas.microsoft.com/office/drawing/2014/main" id="{9CAA709C-0BD3-2365-6438-944C97ED05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608731" y="2660035"/>
              <a:ext cx="463178" cy="463178"/>
            </a:xfrm>
            <a:prstGeom prst="rect">
              <a:avLst/>
            </a:prstGeom>
          </p:spPr>
        </p:pic>
        <p:sp>
          <p:nvSpPr>
            <p:cNvPr id="26" name="TextBox 38">
              <a:extLst>
                <a:ext uri="{FF2B5EF4-FFF2-40B4-BE49-F238E27FC236}">
                  <a16:creationId xmlns:a16="http://schemas.microsoft.com/office/drawing/2014/main" id="{206C62EF-E7CF-2A08-F123-482A1A47BAE0}"/>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
        <p:nvSpPr>
          <p:cNvPr id="27" name="TextBox 40">
            <a:extLst>
              <a:ext uri="{FF2B5EF4-FFF2-40B4-BE49-F238E27FC236}">
                <a16:creationId xmlns:a16="http://schemas.microsoft.com/office/drawing/2014/main" id="{6CED11D2-5EFF-D76A-A620-97618DC1DFBA}"/>
              </a:ext>
              <a:ext uri="{C183D7F6-B498-43B3-948B-1728B52AA6E4}">
                <adec:decorative xmlns:adec="http://schemas.microsoft.com/office/drawing/2017/decorative" val="1"/>
              </a:ext>
            </a:extLst>
          </p:cNvPr>
          <p:cNvSpPr txBox="1"/>
          <p:nvPr/>
        </p:nvSpPr>
        <p:spPr>
          <a:xfrm>
            <a:off x="3047416" y="4152412"/>
            <a:ext cx="2730037" cy="2462213"/>
          </a:xfrm>
          <a:prstGeom prst="rect">
            <a:avLst/>
          </a:prstGeom>
          <a:noFill/>
        </p:spPr>
        <p:txBody>
          <a:bodyPr wrap="square" lIns="91440" tIns="45720" rIns="91440" bIns="45720" rtlCol="0" anchor="t">
            <a:spAutoFit/>
          </a:bodyPr>
          <a:lstStyle/>
          <a:p>
            <a:pPr>
              <a:defRPr/>
            </a:pPr>
            <a:r>
              <a:rPr lang="es-CO" sz="1100" kern="1200" noProof="0" dirty="0">
                <a:solidFill>
                  <a:schemeClr val="tx1"/>
                </a:solidFill>
                <a:latin typeface="Verdana"/>
                <a:ea typeface="Verdana"/>
                <a:cs typeface="Arial"/>
                <a:sym typeface="Fira Sans"/>
              </a:rPr>
              <a:t>Fortalecer la capacidad institucional de la Superintendencia Nacional de Salud,  aumentando la presencia y visibilidad funcional en el territorio, la optimización de procesos, la ampliación y efectividad de los canales de atención, el empoderamiento del talento humano, la articulación interna, las tecnologías de la información y las comunicaciones, la infraestructura física y la administración eficiente de los recursos financieros. </a:t>
            </a:r>
            <a:r>
              <a:rPr lang="es-CO" sz="1100" kern="1200" noProof="0" dirty="0">
                <a:solidFill>
                  <a:schemeClr val="tx1"/>
                </a:solidFill>
                <a:latin typeface="Verdana"/>
                <a:ea typeface="Verdana"/>
                <a:cs typeface="Arial"/>
              </a:rPr>
              <a:t> </a:t>
            </a:r>
            <a:r>
              <a:rPr lang="es-CO" sz="1100" b="1" kern="1200" noProof="0" dirty="0">
                <a:solidFill>
                  <a:schemeClr val="tx1"/>
                </a:solidFill>
                <a:latin typeface="Verdana"/>
                <a:ea typeface="Verdana"/>
                <a:cs typeface="Arial"/>
              </a:rPr>
              <a:t>(55%)</a:t>
            </a:r>
          </a:p>
        </p:txBody>
      </p:sp>
      <p:sp>
        <p:nvSpPr>
          <p:cNvPr id="28" name="TextBox 40">
            <a:extLst>
              <a:ext uri="{FF2B5EF4-FFF2-40B4-BE49-F238E27FC236}">
                <a16:creationId xmlns:a16="http://schemas.microsoft.com/office/drawing/2014/main" id="{5C0CAB74-522F-8AC8-D8EC-FCB2FC9D14DF}"/>
              </a:ext>
              <a:ext uri="{C183D7F6-B498-43B3-948B-1728B52AA6E4}">
                <adec:decorative xmlns:adec="http://schemas.microsoft.com/office/drawing/2017/decorative" val="1"/>
              </a:ext>
            </a:extLst>
          </p:cNvPr>
          <p:cNvSpPr txBox="1"/>
          <p:nvPr/>
        </p:nvSpPr>
        <p:spPr>
          <a:xfrm>
            <a:off x="5899607" y="4106245"/>
            <a:ext cx="2730037" cy="2123658"/>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noProof="0" dirty="0">
                <a:solidFill>
                  <a:schemeClr val="tx1"/>
                </a:solidFill>
                <a:latin typeface="Verdana"/>
                <a:ea typeface="Verdana"/>
                <a:cs typeface="Arial"/>
                <a:sym typeface="Fira Sans"/>
              </a:rPr>
              <a:t>Implementar acciones preventivas y predictivas basadas en la transparencia, la gestión del conocimiento y la gobernanza de la información, sobre la generación, administración y destinación de los recursos de la salud, con el fin de tomar decisiones para garantizar la sostenibilidad del sistema.</a:t>
            </a:r>
            <a:r>
              <a:rPr lang="es-CO" sz="1200" kern="1200" noProof="0" dirty="0">
                <a:solidFill>
                  <a:schemeClr val="tx1"/>
                </a:solidFill>
                <a:latin typeface="Verdana"/>
                <a:ea typeface="Verdana"/>
                <a:cs typeface="Arial"/>
              </a:rPr>
              <a:t> </a:t>
            </a:r>
            <a:r>
              <a:rPr lang="es-CO" sz="1200" b="1" noProof="0" dirty="0">
                <a:solidFill>
                  <a:schemeClr val="tx1"/>
                </a:solidFill>
                <a:latin typeface="Verdana"/>
                <a:ea typeface="Calibri"/>
                <a:cs typeface="Arial"/>
              </a:rPr>
              <a:t>(79%)</a:t>
            </a:r>
            <a:endParaRPr kumimoji="0" lang="es-CO" sz="1400" b="0" i="0" u="none" strike="noStrike" kern="1200" cap="none" spc="0" normalizeH="0" baseline="0" noProof="0" dirty="0">
              <a:ln>
                <a:noFill/>
              </a:ln>
              <a:solidFill>
                <a:schemeClr val="tx1"/>
              </a:solidFill>
              <a:effectLst/>
              <a:uLnTx/>
              <a:uFillTx/>
              <a:latin typeface="Verdana"/>
              <a:cs typeface="Arial"/>
            </a:endParaRPr>
          </a:p>
        </p:txBody>
      </p:sp>
      <p:sp>
        <p:nvSpPr>
          <p:cNvPr id="29" name="TextBox 15">
            <a:extLst>
              <a:ext uri="{FF2B5EF4-FFF2-40B4-BE49-F238E27FC236}">
                <a16:creationId xmlns:a16="http://schemas.microsoft.com/office/drawing/2014/main" id="{C5540370-D4CB-B9D4-8521-8DA349618C0E}"/>
              </a:ext>
              <a:ext uri="{C183D7F6-B498-43B3-948B-1728B52AA6E4}">
                <adec:decorative xmlns:adec="http://schemas.microsoft.com/office/drawing/2017/decorative" val="1"/>
              </a:ext>
            </a:extLst>
          </p:cNvPr>
          <p:cNvSpPr txBox="1"/>
          <p:nvPr/>
        </p:nvSpPr>
        <p:spPr>
          <a:xfrm>
            <a:off x="90387" y="3539135"/>
            <a:ext cx="29043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Defensa del derecho a la salud (12 Indicadores)</a:t>
            </a:r>
          </a:p>
        </p:txBody>
      </p:sp>
      <p:sp>
        <p:nvSpPr>
          <p:cNvPr id="30" name="TextBox 15">
            <a:extLst>
              <a:ext uri="{FF2B5EF4-FFF2-40B4-BE49-F238E27FC236}">
                <a16:creationId xmlns:a16="http://schemas.microsoft.com/office/drawing/2014/main" id="{7E093A20-406C-F6D8-F9DF-A650E177370A}"/>
              </a:ext>
              <a:ext uri="{C183D7F6-B498-43B3-948B-1728B52AA6E4}">
                <adec:decorative xmlns:adec="http://schemas.microsoft.com/office/drawing/2017/decorative" val="1"/>
              </a:ext>
            </a:extLst>
          </p:cNvPr>
          <p:cNvSpPr txBox="1"/>
          <p:nvPr/>
        </p:nvSpPr>
        <p:spPr>
          <a:xfrm>
            <a:off x="5825322" y="3658884"/>
            <a:ext cx="2496867" cy="646331"/>
          </a:xfrm>
          <a:prstGeom prst="rect">
            <a:avLst/>
          </a:prstGeom>
          <a:noFill/>
        </p:spPr>
        <p:txBody>
          <a:bodyPr wrap="square" rtlCol="0">
            <a:spAutoFit/>
          </a:bodyPr>
          <a:lstStyle/>
          <a:p>
            <a:pPr algn="ctr" rtl="0">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Sostenibilidad del sistema (7 Indicadores)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kern="1200" noProof="0" dirty="0">
              <a:solidFill>
                <a:schemeClr val="tx1"/>
              </a:solidFill>
              <a:latin typeface="Verdana"/>
              <a:ea typeface="Verdana"/>
              <a:cs typeface="Arial"/>
            </a:endParaRPr>
          </a:p>
        </p:txBody>
      </p:sp>
      <p:sp>
        <p:nvSpPr>
          <p:cNvPr id="31" name="TextBox 15">
            <a:extLst>
              <a:ext uri="{FF2B5EF4-FFF2-40B4-BE49-F238E27FC236}">
                <a16:creationId xmlns:a16="http://schemas.microsoft.com/office/drawing/2014/main" id="{715AAB7B-8838-4EBA-D618-F73ED3A3772F}"/>
              </a:ext>
              <a:ext uri="{C183D7F6-B498-43B3-948B-1728B52AA6E4}">
                <adec:decorative xmlns:adec="http://schemas.microsoft.com/office/drawing/2017/decorative" val="1"/>
              </a:ext>
            </a:extLst>
          </p:cNvPr>
          <p:cNvSpPr txBox="1"/>
          <p:nvPr/>
        </p:nvSpPr>
        <p:spPr>
          <a:xfrm>
            <a:off x="8462656" y="3575257"/>
            <a:ext cx="3306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salud (3 Indicadores)</a:t>
            </a:r>
          </a:p>
        </p:txBody>
      </p:sp>
      <p:sp>
        <p:nvSpPr>
          <p:cNvPr id="32" name="TextBox 15">
            <a:extLst>
              <a:ext uri="{FF2B5EF4-FFF2-40B4-BE49-F238E27FC236}">
                <a16:creationId xmlns:a16="http://schemas.microsoft.com/office/drawing/2014/main" id="{99BEDC5A-AFE7-4BC7-4DB0-C1270932776E}"/>
              </a:ext>
              <a:ext uri="{C183D7F6-B498-43B3-948B-1728B52AA6E4}">
                <adec:decorative xmlns:adec="http://schemas.microsoft.com/office/drawing/2017/decorative" val="1"/>
              </a:ext>
            </a:extLst>
          </p:cNvPr>
          <p:cNvSpPr txBox="1"/>
          <p:nvPr/>
        </p:nvSpPr>
        <p:spPr>
          <a:xfrm>
            <a:off x="3150658" y="3551773"/>
            <a:ext cx="23749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 (12 Indicadores)</a:t>
            </a:r>
          </a:p>
        </p:txBody>
      </p:sp>
      <p:sp>
        <p:nvSpPr>
          <p:cNvPr id="33" name="TextBox 40">
            <a:extLst>
              <a:ext uri="{FF2B5EF4-FFF2-40B4-BE49-F238E27FC236}">
                <a16:creationId xmlns:a16="http://schemas.microsoft.com/office/drawing/2014/main" id="{5151F96B-6ACA-C88D-5C2D-562AEC8AF503}"/>
              </a:ext>
              <a:ext uri="{C183D7F6-B498-43B3-948B-1728B52AA6E4}">
                <adec:decorative xmlns:adec="http://schemas.microsoft.com/office/drawing/2017/decorative" val="1"/>
              </a:ext>
            </a:extLst>
          </p:cNvPr>
          <p:cNvSpPr txBox="1"/>
          <p:nvPr/>
        </p:nvSpPr>
        <p:spPr>
          <a:xfrm>
            <a:off x="8772168" y="4067894"/>
            <a:ext cx="2974345" cy="1631216"/>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algn="l" rtl="0">
              <a:defRPr/>
            </a:pPr>
            <a:r>
              <a:rPr lang="es-CO" sz="1200" kern="1200" noProof="0" dirty="0">
                <a:solidFill>
                  <a:schemeClr val="tx1"/>
                </a:solidFill>
                <a:latin typeface="Verdana"/>
                <a:ea typeface="Verdana"/>
                <a:cs typeface="Arial"/>
                <a:sym typeface="Fira Sans"/>
              </a:rPr>
              <a:t>Promover la participación ciudadana y el control social, como mecanismos efectivos para escuchar y atender las necesidades de todos los actores, incluyendo a los trabajadores de la salud para tomar las acciones pertinentes. </a:t>
            </a:r>
            <a:r>
              <a:rPr kumimoji="0" lang="es-CO" sz="1200" b="1" i="0" u="none" strike="noStrike" kern="1200" cap="none" spc="0" normalizeH="0" baseline="0" noProof="0" dirty="0">
                <a:ln>
                  <a:noFill/>
                </a:ln>
                <a:solidFill>
                  <a:schemeClr val="tx1"/>
                </a:solidFill>
                <a:effectLst/>
                <a:uLnTx/>
                <a:uFillTx/>
                <a:latin typeface="Verdana"/>
                <a:ea typeface="Calibri"/>
                <a:cs typeface="Arial"/>
              </a:rPr>
              <a:t>(63%)</a:t>
            </a:r>
            <a:r>
              <a:rPr lang="es-CO" sz="1200" noProof="0" dirty="0">
                <a:solidFill>
                  <a:schemeClr val="tx1"/>
                </a:solidFill>
                <a:latin typeface="Verdana"/>
                <a:cs typeface="Arial"/>
              </a:rPr>
              <a:t> </a:t>
            </a:r>
            <a:endParaRPr kumimoji="0" lang="es-CO"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4" name="TextBox 40">
            <a:extLst>
              <a:ext uri="{FF2B5EF4-FFF2-40B4-BE49-F238E27FC236}">
                <a16:creationId xmlns:a16="http://schemas.microsoft.com/office/drawing/2014/main" id="{BF43DC31-3BDF-271F-060D-AEC1DDF710E1}"/>
              </a:ext>
              <a:ext uri="{C183D7F6-B498-43B3-948B-1728B52AA6E4}">
                <adec:decorative xmlns:adec="http://schemas.microsoft.com/office/drawing/2017/decorative" val="1"/>
              </a:ext>
            </a:extLst>
          </p:cNvPr>
          <p:cNvSpPr txBox="1"/>
          <p:nvPr/>
        </p:nvSpPr>
        <p:spPr>
          <a:xfrm>
            <a:off x="308433" y="4119472"/>
            <a:ext cx="2616829" cy="2308324"/>
          </a:xfrm>
          <a:prstGeom prst="rect">
            <a:avLst/>
          </a:prstGeom>
          <a:noFill/>
        </p:spPr>
        <p:txBody>
          <a:bodyPr wrap="square" lIns="91440" tIns="45720" rIns="91440" bIns="45720" rtlCol="0" anchor="t">
            <a:spAutoFit/>
          </a:bodyPr>
          <a:lstStyle/>
          <a:p>
            <a:pPr>
              <a:defRPr/>
            </a:pPr>
            <a:r>
              <a:rPr lang="es-CO" sz="1100" kern="1200" noProof="0" dirty="0">
                <a:solidFill>
                  <a:schemeClr val="tx1"/>
                </a:solidFill>
                <a:latin typeface="Verdana"/>
                <a:ea typeface="Verdana"/>
                <a:cs typeface="Arial"/>
                <a:sym typeface="Fira Sans"/>
              </a:rPr>
              <a:t>Proteger el derecho a la salud de todos los habitantes del territorio Nacional mediante las acciones de Vigilancia, Inspección Control, Jurisdiccional y de Conciliación, a través de un enfoque diferencial que genere confianza en la Superintendencia Nacional de Salud, de forma oportuna y con calidad, para lograr una atención más digna, incluyente, humanizada y respetuosa a todos los usuarios del sistema.</a:t>
            </a:r>
            <a:r>
              <a:rPr lang="es-CO" sz="1100" kern="1200" noProof="0" dirty="0">
                <a:solidFill>
                  <a:schemeClr val="tx1"/>
                </a:solidFill>
                <a:latin typeface="Verdana"/>
                <a:ea typeface="Verdana"/>
                <a:cs typeface="Arial"/>
              </a:rPr>
              <a:t> </a:t>
            </a:r>
            <a:r>
              <a:rPr lang="es-CO" sz="1200" b="1" noProof="0" dirty="0">
                <a:solidFill>
                  <a:schemeClr val="tx1"/>
                </a:solidFill>
                <a:latin typeface="Verdana"/>
                <a:ea typeface="Calibri"/>
                <a:cs typeface="Arial"/>
              </a:rPr>
              <a:t>(80%)</a:t>
            </a:r>
            <a:endParaRPr kumimoji="0" lang="es-CO" sz="1100" b="1" i="0" u="none" strike="noStrike" kern="1200" cap="none" spc="0" normalizeH="0" baseline="0" noProof="0" dirty="0">
              <a:ln>
                <a:noFill/>
              </a:ln>
              <a:solidFill>
                <a:schemeClr val="tx1"/>
              </a:solidFill>
              <a:effectLst/>
              <a:uLnTx/>
              <a:uFillTx/>
              <a:latin typeface="Verdana"/>
              <a:cs typeface="Arial"/>
            </a:endParaRPr>
          </a:p>
        </p:txBody>
      </p:sp>
      <p:sp>
        <p:nvSpPr>
          <p:cNvPr id="35" name="Title 1">
            <a:extLst>
              <a:ext uri="{FF2B5EF4-FFF2-40B4-BE49-F238E27FC236}">
                <a16:creationId xmlns:a16="http://schemas.microsoft.com/office/drawing/2014/main" id="{B9DE6F9C-2FCD-559C-8502-2D8639C1A662}"/>
              </a:ext>
            </a:extLst>
          </p:cNvPr>
          <p:cNvSpPr txBox="1">
            <a:spLocks/>
          </p:cNvSpPr>
          <p:nvPr/>
        </p:nvSpPr>
        <p:spPr>
          <a:xfrm>
            <a:off x="1417552" y="67620"/>
            <a:ext cx="8627473" cy="12953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lvl="0" algn="l" defTabSz="1371600">
              <a:spcBef>
                <a:spcPts val="0"/>
              </a:spcBef>
              <a:buClr>
                <a:srgbClr val="FFFFFF"/>
              </a:buClr>
              <a:buSzPts val="1400"/>
              <a:defRPr/>
            </a:pPr>
            <a:r>
              <a:rPr lang="es-CO" sz="2400" b="1" noProof="0" dirty="0">
                <a:solidFill>
                  <a:schemeClr val="bg1"/>
                </a:solidFill>
                <a:latin typeface="Verdana"/>
                <a:ea typeface="Verdana"/>
                <a:cs typeface="Arial"/>
              </a:rPr>
              <a:t>Cumplimiento Objetivos Estratégicos - Plan Estratégico Institucional (I Trimestre 2025</a:t>
            </a:r>
            <a:endPar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41799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1D3EE347-87A6-B753-20CE-968D8B7AA4DF}"/>
              </a:ext>
              <a:ext uri="{C183D7F6-B498-43B3-948B-1728B52AA6E4}">
                <adec:decorative xmlns:adec="http://schemas.microsoft.com/office/drawing/2017/decorative" val="1"/>
              </a:ext>
            </a:extLst>
          </p:cNvPr>
          <p:cNvGrpSpPr/>
          <p:nvPr/>
        </p:nvGrpSpPr>
        <p:grpSpPr>
          <a:xfrm>
            <a:off x="1981200" y="1670362"/>
            <a:ext cx="7981228" cy="3726638"/>
            <a:chOff x="-2233848" y="1734436"/>
            <a:chExt cx="12117643" cy="3262758"/>
          </a:xfrm>
        </p:grpSpPr>
        <p:sp>
          <p:nvSpPr>
            <p:cNvPr id="20" name="Google Shape;436;p25">
              <a:extLst>
                <a:ext uri="{FF2B5EF4-FFF2-40B4-BE49-F238E27FC236}">
                  <a16:creationId xmlns:a16="http://schemas.microsoft.com/office/drawing/2014/main" id="{92BC9A5A-F5A1-4200-778A-828604081BCF}"/>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BD060A91-EB19-265B-7E54-9BD8650EA51C}"/>
                </a:ext>
              </a:extLst>
            </p:cNvPr>
            <p:cNvSpPr txBox="1"/>
            <p:nvPr/>
          </p:nvSpPr>
          <p:spPr>
            <a:xfrm>
              <a:off x="-2233848" y="3346846"/>
              <a:ext cx="4754485"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rPr>
                <a:t>Defensa del derecho a la salud</a:t>
              </a:r>
            </a:p>
          </p:txBody>
        </p:sp>
        <p:sp>
          <p:nvSpPr>
            <p:cNvPr id="31" name="Google Shape;920;p35">
              <a:extLst>
                <a:ext uri="{FF2B5EF4-FFF2-40B4-BE49-F238E27FC236}">
                  <a16:creationId xmlns:a16="http://schemas.microsoft.com/office/drawing/2014/main" id="{DE7A587D-2B44-5C3C-FD5E-DF0ABA0FEB20}"/>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F8D41EC3-79C8-ADA1-92D7-ABFE659EE35B}"/>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53EE18A8-263E-E53C-A08A-079DD808BA2A}"/>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869F175B-09AB-9717-1ED3-5A7F18823775}"/>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BE7E2BC4-E8ED-87B1-6F0A-5E65F17C64D6}"/>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grpSp>
        <p:nvGrpSpPr>
          <p:cNvPr id="2" name="Group 16">
            <a:extLst>
              <a:ext uri="{FF2B5EF4-FFF2-40B4-BE49-F238E27FC236}">
                <a16:creationId xmlns:a16="http://schemas.microsoft.com/office/drawing/2014/main" id="{8D5C1D52-2378-1BED-9A41-2E46D257E173}"/>
              </a:ext>
              <a:ext uri="{C183D7F6-B498-43B3-948B-1728B52AA6E4}">
                <adec:decorative xmlns:adec="http://schemas.microsoft.com/office/drawing/2017/decorative" val="1"/>
              </a:ext>
            </a:extLst>
          </p:cNvPr>
          <p:cNvGrpSpPr/>
          <p:nvPr/>
        </p:nvGrpSpPr>
        <p:grpSpPr>
          <a:xfrm>
            <a:off x="7038964" y="2438400"/>
            <a:ext cx="1166862" cy="1791731"/>
            <a:chOff x="1465602" y="1719463"/>
            <a:chExt cx="1668942" cy="2663939"/>
          </a:xfrm>
        </p:grpSpPr>
        <p:sp>
          <p:nvSpPr>
            <p:cNvPr id="4" name="L-Shape 6">
              <a:extLst>
                <a:ext uri="{FF2B5EF4-FFF2-40B4-BE49-F238E27FC236}">
                  <a16:creationId xmlns:a16="http://schemas.microsoft.com/office/drawing/2014/main" id="{163D97BA-7E66-B408-CA09-7E0BA86EE143}"/>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1D72233C-99E7-F7C2-29C8-0801F1202245}"/>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6246E805-4132-C321-344A-5A209AC97E1F}"/>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9816852B-36FA-8207-FEAA-1CFC04B27E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E36B80A7-90C0-F932-CE40-4976FC4F55CC}"/>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sp>
        <p:nvSpPr>
          <p:cNvPr id="10" name="CuadroTexto 9">
            <a:extLst>
              <a:ext uri="{FF2B5EF4-FFF2-40B4-BE49-F238E27FC236}">
                <a16:creationId xmlns:a16="http://schemas.microsoft.com/office/drawing/2014/main" id="{E5948EED-958C-245C-176A-F70B964F6021}"/>
              </a:ext>
            </a:extLst>
          </p:cNvPr>
          <p:cNvSpPr txBox="1"/>
          <p:nvPr/>
        </p:nvSpPr>
        <p:spPr>
          <a:xfrm>
            <a:off x="1399445" y="409463"/>
            <a:ext cx="5638800" cy="523220"/>
          </a:xfrm>
          <a:prstGeom prst="rect">
            <a:avLst/>
          </a:prstGeom>
          <a:noFill/>
        </p:spPr>
        <p:txBody>
          <a:bodyPr wrap="square">
            <a:spAutoFit/>
          </a:bodyPr>
          <a:lstStyle/>
          <a:p>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 Estratégico </a:t>
            </a:r>
            <a:endParaRPr lang="es-CO" sz="2800" noProof="0" dirty="0"/>
          </a:p>
        </p:txBody>
      </p:sp>
    </p:spTree>
    <p:extLst>
      <p:ext uri="{BB962C8B-B14F-4D97-AF65-F5344CB8AC3E}">
        <p14:creationId xmlns:p14="http://schemas.microsoft.com/office/powerpoint/2010/main" val="192489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5AA8-89E1-EA8A-4F56-B2A351E3C2EA}"/>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B73EB570-BEB5-C33A-B016-F5B5A90EC7C7}"/>
              </a:ext>
            </a:extLst>
          </p:cNvPr>
          <p:cNvGraphicFramePr>
            <a:graphicFrameLocks noGrp="1"/>
          </p:cNvGraphicFramePr>
          <p:nvPr>
            <p:extLst>
              <p:ext uri="{D42A27DB-BD31-4B8C-83A1-F6EECF244321}">
                <p14:modId xmlns:p14="http://schemas.microsoft.com/office/powerpoint/2010/main" val="712888673"/>
              </p:ext>
            </p:extLst>
          </p:nvPr>
        </p:nvGraphicFramePr>
        <p:xfrm>
          <a:off x="457200" y="4106880"/>
          <a:ext cx="11125200" cy="249204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132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Acciones Integrales en territorio realizadas</a:t>
                      </a:r>
                    </a:p>
                  </a:txBody>
                  <a:tcPr marL="0" marR="0" marT="0" marB="0" anchor="ctr"/>
                </a:tc>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Durante el periodo evaluado, las Direcciones Regionales adelantaron las siguientes ocho (8) Acciones Integrales en Territorio (AIT): </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Regional Andina: Se realizó (1) Acción Integral en Territorio (AIT) en el municipio de Turbo.</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Regional Nororiental: Se llevaron a cabo (2) Acciones Integrales en Territorio (AIT) en los municipios de Vélez y Villa del Rosario.</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Regional Chocó: Se realizó (1) Acción Integral en Territorio (AIT) en el municipio de Istmina.</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Regional Orinoquía: Se ejecutó (1) Acción Integral en Territorio (AIT) en el municipio de Puerto López.</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Regional Occidental: Se desarrollaron dos (2) Acciones Integrales en Territorio, una en el municipio de Sevilla (Valle del Cauca) y otra en el municipio de Popayán (Cauca).</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Regional Norte: se realizó (1)  AIT en </a:t>
                      </a:r>
                      <a:r>
                        <a:rPr lang="es-CO" sz="800" b="0" i="0" u="none" strike="noStrike" noProof="0" dirty="0" err="1">
                          <a:solidFill>
                            <a:srgbClr val="000000"/>
                          </a:solidFill>
                          <a:effectLst/>
                          <a:latin typeface="Verdana" panose="020B0604030504040204" pitchFamily="34" charset="0"/>
                          <a:ea typeface="Verdana" panose="020B0604030504040204" pitchFamily="34" charset="0"/>
                        </a:rPr>
                        <a:t>Magangue</a:t>
                      </a:r>
                      <a:r>
                        <a:rPr lang="es-CO" sz="800" b="0" i="0" u="none" strike="noStrike" noProof="0" dirty="0">
                          <a:solidFill>
                            <a:srgbClr val="000000"/>
                          </a:solidFill>
                          <a:effectLst/>
                          <a:latin typeface="Verdana" panose="020B0604030504040204" pitchFamily="34" charset="0"/>
                          <a:ea typeface="Verdana" panose="020B0604030504040204" pitchFamily="34" charset="0"/>
                        </a:rPr>
                        <a:t>- Bolívar.</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9" name="Tabla 8">
            <a:extLst>
              <a:ext uri="{FF2B5EF4-FFF2-40B4-BE49-F238E27FC236}">
                <a16:creationId xmlns:a16="http://schemas.microsoft.com/office/drawing/2014/main" id="{43A07365-4957-8B68-E0A5-D157BEEF340C}"/>
              </a:ext>
            </a:extLst>
          </p:cNvPr>
          <p:cNvGraphicFramePr>
            <a:graphicFrameLocks noGrp="1"/>
          </p:cNvGraphicFramePr>
          <p:nvPr>
            <p:extLst>
              <p:ext uri="{D42A27DB-BD31-4B8C-83A1-F6EECF244321}">
                <p14:modId xmlns:p14="http://schemas.microsoft.com/office/powerpoint/2010/main" val="433598050"/>
              </p:ext>
            </p:extLst>
          </p:nvPr>
        </p:nvGraphicFramePr>
        <p:xfrm>
          <a:off x="457200" y="1447800"/>
          <a:ext cx="11125200" cy="2578632"/>
        </p:xfrm>
        <a:graphic>
          <a:graphicData uri="http://schemas.openxmlformats.org/drawingml/2006/table">
            <a:tbl>
              <a:tblPr firstRow="1">
                <a:tableStyleId>{616DA210-FB5B-4158-B5E0-FEB733F419BA}</a:tableStyleId>
              </a:tblPr>
              <a:tblGrid>
                <a:gridCol w="1524000">
                  <a:extLst>
                    <a:ext uri="{9D8B030D-6E8A-4147-A177-3AD203B41FA5}">
                      <a16:colId xmlns:a16="http://schemas.microsoft.com/office/drawing/2014/main" val="4294001460"/>
                    </a:ext>
                  </a:extLst>
                </a:gridCol>
                <a:gridCol w="59436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45032">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975692">
                <a:tc>
                  <a:txBody>
                    <a:bodyPr/>
                    <a:lstStyle/>
                    <a:p>
                      <a:pPr algn="ctr" fontAlgn="ctr"/>
                      <a:r>
                        <a:rPr lang="es-CO" sz="900" noProof="0" dirty="0">
                          <a:latin typeface="Verdana" panose="020B0604030504040204" pitchFamily="34" charset="0"/>
                          <a:ea typeface="Verdana" panose="020B0604030504040204" pitchFamily="34" charset="0"/>
                          <a:cs typeface="Calibri"/>
                        </a:rPr>
                        <a:t>Porcentaje de acciones de seguimiento y control a las E.S.E de la implementación de lineamientos para la formalización laboral y atención en salud con enfoque diferencial.</a:t>
                      </a: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Durante el segundo semestre de la vigencia 2025, se ejecutaron once (11) acciones de seguimiento a la implementación de los lineamientos dirigidos a las Entidades de Salud del Estado (E.S.E.), orientadas a promover la formalización laboral y el fortalecimiento de la atención en salud con enfoque diferencial, alcanzando un cumplimiento del 100 % frente a la meta programada.</a:t>
                      </a:r>
                    </a:p>
                    <a:p>
                      <a:pPr algn="ctr"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En relación con las acciones asociadas a la atención en salud con enfoque diferencial, se evidenció un cumplimiento del 100 % en los procesos de adopción y medición en las once (11) E.S.E. bajo medida especial. Adicionalmente, se registró un avance significativo en la parametrización del sistema, al pasar de tres (3) entidades en el segundo trimestre a nueve (9) entidades, equivalentes al 82 %, al cierre del segundo semestre de la vigencia 2025, lo cual refleja una mejora sustancial en la capacidad de reporte y análisis de la información.</a:t>
                      </a:r>
                    </a:p>
                    <a:p>
                      <a:pPr algn="ctr"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En cuanto a la implementación de los lineamientos de formalización laboral, las E.S.E. continuaron con la ejecución de los planes y fases proyectadas, logrando la vinculación de personal asistencial y administrativo, con incrementos que, en algunos casos, superaron los ciento cincuenta (150) cargos formalizados, contribuyendo a la reducción de la contratación mediante prestación de servicios y al fortalecimiento de la estabilidad laboral.</a:t>
                      </a:r>
                    </a:p>
                    <a:p>
                      <a:pPr algn="ctr"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En consecuencia, los resultados obtenidos permiten concluir que el indicador se mantiene en un rango de desempeño bueno, con tendencia ascendente. No obstante, se recomienda continuar el acompañamiento técnico a las entidades, con el fin de cerrar las brechas identificadas en la parametrización del sistema y garantizar la culminación de las fases de formalización previstas para la vigencia 2026.</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Delegatura para Prestadores de Servicios de Salud</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0077C8C0-62C3-1C43-DA23-CB64933B1DAB}"/>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 name="Google Shape;434;p25">
            <a:extLst>
              <a:ext uri="{FF2B5EF4-FFF2-40B4-BE49-F238E27FC236}">
                <a16:creationId xmlns:a16="http://schemas.microsoft.com/office/drawing/2014/main" id="{5FEB6D33-B26C-9BCD-F0B1-234E396547BF}"/>
              </a:ext>
            </a:extLst>
          </p:cNvPr>
          <p:cNvSpPr/>
          <p:nvPr/>
        </p:nvSpPr>
        <p:spPr>
          <a:xfrm>
            <a:off x="8123988"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6</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365BF239-C234-D20D-3469-1F68E174F512}"/>
              </a:ext>
            </a:extLst>
          </p:cNvPr>
          <p:cNvSpPr/>
          <p:nvPr/>
        </p:nvSpPr>
        <p:spPr>
          <a:xfrm>
            <a:off x="9085176"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rgbClr val="2D2D2D"/>
                </a:solidFill>
                <a:latin typeface="Verdana" panose="020B0604030504040204" pitchFamily="34" charset="0"/>
                <a:ea typeface="Verdana" panose="020B0604030504040204" pitchFamily="34" charset="0"/>
                <a:cs typeface="Arial"/>
                <a:sym typeface="Arial"/>
              </a:rPr>
              <a:t>(11)</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1" name="Google Shape;434;p25">
            <a:extLst>
              <a:ext uri="{FF2B5EF4-FFF2-40B4-BE49-F238E27FC236}">
                <a16:creationId xmlns:a16="http://schemas.microsoft.com/office/drawing/2014/main" id="{124F4F05-B92E-FE05-75AF-77A46DF5FDFE}"/>
              </a:ext>
            </a:extLst>
          </p:cNvPr>
          <p:cNvSpPr/>
          <p:nvPr/>
        </p:nvSpPr>
        <p:spPr>
          <a:xfrm>
            <a:off x="8123988" y="528828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(11)</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C89E4EEB-C059-5E4D-7B94-FFDDC4824799}"/>
              </a:ext>
            </a:extLst>
          </p:cNvPr>
          <p:cNvSpPr/>
          <p:nvPr/>
        </p:nvSpPr>
        <p:spPr>
          <a:xfrm>
            <a:off x="9190788" y="5257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rgbClr val="2D2D2D"/>
                </a:solidFill>
                <a:latin typeface="Verdana" panose="020B0604030504040204" pitchFamily="34" charset="0"/>
                <a:ea typeface="Verdana" panose="020B0604030504040204" pitchFamily="34" charset="0"/>
                <a:cs typeface="Arial"/>
                <a:sym typeface="Arial"/>
              </a:rPr>
              <a:t>145</a:t>
            </a: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rgbClr val="2D2D2D"/>
                </a:solidFill>
                <a:latin typeface="Verdana" panose="020B0604030504040204" pitchFamily="34" charset="0"/>
                <a:ea typeface="Verdana" panose="020B0604030504040204" pitchFamily="34" charset="0"/>
                <a:cs typeface="Arial"/>
                <a:sym typeface="Arial"/>
              </a:rPr>
              <a:t>(16)</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48402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Piramide Planes Estratégicos">
            <a:extLst>
              <a:ext uri="{FF2B5EF4-FFF2-40B4-BE49-F238E27FC236}">
                <a16:creationId xmlns:a16="http://schemas.microsoft.com/office/drawing/2014/main" id="{1DDADECE-5E33-DF09-7754-4D2390CE5735}"/>
              </a:ext>
            </a:extLst>
          </p:cNvPr>
          <p:cNvGrpSpPr/>
          <p:nvPr/>
        </p:nvGrpSpPr>
        <p:grpSpPr>
          <a:xfrm>
            <a:off x="3144012" y="1322020"/>
            <a:ext cx="4018787" cy="3717006"/>
            <a:chOff x="3008504" y="1299731"/>
            <a:chExt cx="4018787" cy="3717006"/>
          </a:xfrm>
        </p:grpSpPr>
        <p:pic>
          <p:nvPicPr>
            <p:cNvPr id="3" name="object 3">
              <a:extLst>
                <a:ext uri="{FF2B5EF4-FFF2-40B4-BE49-F238E27FC236}">
                  <a16:creationId xmlns:a16="http://schemas.microsoft.com/office/drawing/2014/main" id="{4BD051C9-A211-24E3-92C9-E92FF0F11C7E}"/>
                </a:ext>
              </a:extLst>
            </p:cNvPr>
            <p:cNvPicPr/>
            <p:nvPr/>
          </p:nvPicPr>
          <p:blipFill>
            <a:blip r:embed="rId3" cstate="print"/>
            <a:stretch>
              <a:fillRect/>
            </a:stretch>
          </p:blipFill>
          <p:spPr>
            <a:xfrm>
              <a:off x="4011168" y="1299731"/>
              <a:ext cx="2008632" cy="1847327"/>
            </a:xfrm>
            <a:prstGeom prst="rect">
              <a:avLst/>
            </a:prstGeom>
          </p:spPr>
        </p:pic>
        <p:pic>
          <p:nvPicPr>
            <p:cNvPr id="4" name="object 4">
              <a:extLst>
                <a:ext uri="{FF2B5EF4-FFF2-40B4-BE49-F238E27FC236}">
                  <a16:creationId xmlns:a16="http://schemas.microsoft.com/office/drawing/2014/main" id="{7FDFEFB2-FFA4-6498-2F27-F96D69CBB0DA}"/>
                </a:ext>
              </a:extLst>
            </p:cNvPr>
            <p:cNvPicPr/>
            <p:nvPr/>
          </p:nvPicPr>
          <p:blipFill>
            <a:blip r:embed="rId4" cstate="print"/>
            <a:stretch>
              <a:fillRect/>
            </a:stretch>
          </p:blipFill>
          <p:spPr>
            <a:xfrm>
              <a:off x="3008504" y="3169410"/>
              <a:ext cx="4018787" cy="1847327"/>
            </a:xfrm>
            <a:prstGeom prst="rect">
              <a:avLst/>
            </a:prstGeom>
          </p:spPr>
        </p:pic>
      </p:grpSp>
      <p:sp>
        <p:nvSpPr>
          <p:cNvPr id="5" name="object 5">
            <a:extLst>
              <a:ext uri="{FF2B5EF4-FFF2-40B4-BE49-F238E27FC236}">
                <a16:creationId xmlns:a16="http://schemas.microsoft.com/office/drawing/2014/main" id="{D3D36549-CDFA-75A9-2F82-12818CDECBAD}"/>
              </a:ext>
            </a:extLst>
          </p:cNvPr>
          <p:cNvSpPr txBox="1"/>
          <p:nvPr/>
        </p:nvSpPr>
        <p:spPr>
          <a:xfrm>
            <a:off x="4023481" y="3928948"/>
            <a:ext cx="2227580" cy="3911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CO" sz="2400" b="1" i="0" u="none" strike="noStrike" kern="0" cap="none" spc="-75" normalizeH="0" baseline="0" noProof="0" dirty="0">
                <a:ln>
                  <a:noFill/>
                </a:ln>
                <a:solidFill>
                  <a:srgbClr val="FFFFFF"/>
                </a:solidFill>
                <a:effectLst/>
                <a:uLnTx/>
                <a:uFillTx/>
                <a:latin typeface="Verdana"/>
                <a:cs typeface="Verdana"/>
              </a:rPr>
              <a:t>Programático</a:t>
            </a:r>
            <a:endParaRPr kumimoji="0" lang="es-CO" sz="2400" b="0" i="0" u="none" strike="noStrike" kern="0" cap="none" spc="0" normalizeH="0" baseline="0" noProof="0" dirty="0">
              <a:ln>
                <a:noFill/>
              </a:ln>
              <a:solidFill>
                <a:sysClr val="windowText" lastClr="000000"/>
              </a:solidFill>
              <a:effectLst/>
              <a:uLnTx/>
              <a:uFillTx/>
              <a:latin typeface="Verdana"/>
              <a:cs typeface="Verdana"/>
            </a:endParaRPr>
          </a:p>
        </p:txBody>
      </p:sp>
      <p:pic>
        <p:nvPicPr>
          <p:cNvPr id="6" name="object 6" descr="Piramide">
            <a:extLst>
              <a:ext uri="{FF2B5EF4-FFF2-40B4-BE49-F238E27FC236}">
                <a16:creationId xmlns:a16="http://schemas.microsoft.com/office/drawing/2014/main" id="{A3D26479-00F1-A076-A68E-8B48715E8526}"/>
              </a:ext>
            </a:extLst>
          </p:cNvPr>
          <p:cNvPicPr/>
          <p:nvPr/>
        </p:nvPicPr>
        <p:blipFill>
          <a:blip r:embed="rId5" cstate="print"/>
          <a:stretch>
            <a:fillRect/>
          </a:stretch>
        </p:blipFill>
        <p:spPr>
          <a:xfrm>
            <a:off x="2125847" y="5064365"/>
            <a:ext cx="6022848" cy="1706998"/>
          </a:xfrm>
          <a:prstGeom prst="rect">
            <a:avLst/>
          </a:prstGeom>
        </p:spPr>
      </p:pic>
      <p:sp>
        <p:nvSpPr>
          <p:cNvPr id="7" name="object 7">
            <a:extLst>
              <a:ext uri="{FF2B5EF4-FFF2-40B4-BE49-F238E27FC236}">
                <a16:creationId xmlns:a16="http://schemas.microsoft.com/office/drawing/2014/main" id="{D5DA350E-B348-5CC9-0EDF-ED8B3DC27616}"/>
              </a:ext>
            </a:extLst>
          </p:cNvPr>
          <p:cNvSpPr txBox="1"/>
          <p:nvPr/>
        </p:nvSpPr>
        <p:spPr>
          <a:xfrm>
            <a:off x="4082288" y="5671820"/>
            <a:ext cx="1886585" cy="45212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s-CO" sz="2800" b="1" i="0" u="none" strike="noStrike" kern="0" cap="none" spc="-90" normalizeH="0" baseline="0" noProof="0" dirty="0">
                <a:ln>
                  <a:noFill/>
                </a:ln>
                <a:solidFill>
                  <a:srgbClr val="FFFFFF"/>
                </a:solidFill>
                <a:effectLst/>
                <a:uLnTx/>
                <a:uFillTx/>
                <a:latin typeface="Verdana"/>
                <a:cs typeface="Verdana"/>
              </a:rPr>
              <a:t>Operativo</a:t>
            </a:r>
            <a:endParaRPr kumimoji="0" lang="es-CO" sz="2800" b="0" i="0" u="none" strike="noStrike" kern="0" cap="none" spc="0" normalizeH="0" baseline="0" noProof="0" dirty="0">
              <a:ln>
                <a:noFill/>
              </a:ln>
              <a:solidFill>
                <a:sysClr val="windowText" lastClr="000000"/>
              </a:solidFill>
              <a:effectLst/>
              <a:uLnTx/>
              <a:uFillTx/>
              <a:latin typeface="Verdana"/>
              <a:cs typeface="Verdana"/>
            </a:endParaRPr>
          </a:p>
        </p:txBody>
      </p:sp>
      <p:graphicFrame>
        <p:nvGraphicFramePr>
          <p:cNvPr id="8" name="object 8">
            <a:extLst>
              <a:ext uri="{FF2B5EF4-FFF2-40B4-BE49-F238E27FC236}">
                <a16:creationId xmlns:a16="http://schemas.microsoft.com/office/drawing/2014/main" id="{E9B2F4D9-2FCA-277C-B9EE-602888C00E31}"/>
              </a:ext>
            </a:extLst>
          </p:cNvPr>
          <p:cNvGraphicFramePr>
            <a:graphicFrameLocks noGrp="1"/>
          </p:cNvGraphicFramePr>
          <p:nvPr>
            <p:extLst>
              <p:ext uri="{D42A27DB-BD31-4B8C-83A1-F6EECF244321}">
                <p14:modId xmlns:p14="http://schemas.microsoft.com/office/powerpoint/2010/main" val="1585603608"/>
              </p:ext>
            </p:extLst>
          </p:nvPr>
        </p:nvGraphicFramePr>
        <p:xfrm>
          <a:off x="8100620" y="4930521"/>
          <a:ext cx="4054475" cy="1367788"/>
        </p:xfrm>
        <a:graphic>
          <a:graphicData uri="http://schemas.openxmlformats.org/drawingml/2006/table">
            <a:tbl>
              <a:tblPr firstRow="1" bandRow="1">
                <a:tableStyleId>{2D5ABB26-0587-4C30-8999-92F81FD0307C}</a:tableStyleId>
              </a:tblPr>
              <a:tblGrid>
                <a:gridCol w="3025140">
                  <a:extLst>
                    <a:ext uri="{9D8B030D-6E8A-4147-A177-3AD203B41FA5}">
                      <a16:colId xmlns:a16="http://schemas.microsoft.com/office/drawing/2014/main" val="20000"/>
                    </a:ext>
                  </a:extLst>
                </a:gridCol>
                <a:gridCol w="276225">
                  <a:extLst>
                    <a:ext uri="{9D8B030D-6E8A-4147-A177-3AD203B41FA5}">
                      <a16:colId xmlns:a16="http://schemas.microsoft.com/office/drawing/2014/main" val="20001"/>
                    </a:ext>
                  </a:extLst>
                </a:gridCol>
                <a:gridCol w="753110">
                  <a:extLst>
                    <a:ext uri="{9D8B030D-6E8A-4147-A177-3AD203B41FA5}">
                      <a16:colId xmlns:a16="http://schemas.microsoft.com/office/drawing/2014/main" val="20002"/>
                    </a:ext>
                  </a:extLst>
                </a:gridCol>
              </a:tblGrid>
              <a:tr h="432434">
                <a:tc gridSpan="2">
                  <a:txBody>
                    <a:bodyPr/>
                    <a:lstStyle/>
                    <a:p>
                      <a:pPr marR="768350" algn="ctr">
                        <a:lnSpc>
                          <a:spcPts val="1764"/>
                        </a:lnSpc>
                      </a:pPr>
                      <a:r>
                        <a:rPr lang="es-CO" sz="1600" noProof="0" dirty="0">
                          <a:solidFill>
                            <a:schemeClr val="accent2"/>
                          </a:solidFill>
                          <a:latin typeface="Segoe UI Symbol"/>
                          <a:cs typeface="Segoe UI Symbol"/>
                        </a:rPr>
                        <a:t>✔</a:t>
                      </a:r>
                      <a:r>
                        <a:rPr lang="es-CO" sz="1600" spc="80" noProof="0" dirty="0">
                          <a:solidFill>
                            <a:schemeClr val="accent2"/>
                          </a:solidFill>
                          <a:latin typeface="Segoe UI Symbol"/>
                          <a:cs typeface="Segoe UI Symbol"/>
                        </a:rPr>
                        <a:t>  </a:t>
                      </a:r>
                      <a:r>
                        <a:rPr lang="es-CO" sz="1200" spc="-10" noProof="0" dirty="0">
                          <a:solidFill>
                            <a:schemeClr val="accent2"/>
                          </a:solidFill>
                          <a:latin typeface="Verdana"/>
                          <a:cs typeface="Verdana"/>
                        </a:rPr>
                        <a:t>Planes</a:t>
                      </a:r>
                      <a:r>
                        <a:rPr lang="es-CO" sz="1200" spc="-95" noProof="0" dirty="0">
                          <a:solidFill>
                            <a:schemeClr val="accent2"/>
                          </a:solidFill>
                          <a:latin typeface="Verdana"/>
                          <a:cs typeface="Verdana"/>
                        </a:rPr>
                        <a:t> </a:t>
                      </a:r>
                      <a:r>
                        <a:rPr lang="es-CO" sz="1200" spc="-10" noProof="0" dirty="0">
                          <a:solidFill>
                            <a:schemeClr val="accent2"/>
                          </a:solidFill>
                          <a:latin typeface="Verdana"/>
                          <a:cs typeface="Verdana"/>
                        </a:rPr>
                        <a:t>operativos,</a:t>
                      </a:r>
                      <a:r>
                        <a:rPr lang="es-CO" sz="1200" spc="-105" noProof="0" dirty="0">
                          <a:solidFill>
                            <a:schemeClr val="accent2"/>
                          </a:solidFill>
                          <a:latin typeface="Verdana"/>
                          <a:cs typeface="Verdana"/>
                        </a:rPr>
                        <a:t> </a:t>
                      </a:r>
                      <a:r>
                        <a:rPr lang="es-CO" sz="1200" spc="-10" noProof="0" dirty="0">
                          <a:solidFill>
                            <a:schemeClr val="accent2"/>
                          </a:solidFill>
                          <a:latin typeface="Verdana"/>
                          <a:cs typeface="Verdana"/>
                        </a:rPr>
                        <a:t>planes</a:t>
                      </a:r>
                      <a:r>
                        <a:rPr lang="es-CO" sz="1200" spc="-70" noProof="0" dirty="0">
                          <a:solidFill>
                            <a:schemeClr val="accent2"/>
                          </a:solidFill>
                          <a:latin typeface="Verdana"/>
                          <a:cs typeface="Verdana"/>
                        </a:rPr>
                        <a:t> </a:t>
                      </a:r>
                      <a:r>
                        <a:rPr lang="es-CO" sz="1200" spc="-50" noProof="0" dirty="0">
                          <a:solidFill>
                            <a:schemeClr val="accent2"/>
                          </a:solidFill>
                          <a:latin typeface="Verdana"/>
                          <a:cs typeface="Verdana"/>
                        </a:rPr>
                        <a:t>o</a:t>
                      </a:r>
                      <a:endParaRPr lang="es-CO" sz="1200" noProof="0" dirty="0">
                        <a:solidFill>
                          <a:schemeClr val="accent2"/>
                        </a:solidFill>
                        <a:latin typeface="Verdana"/>
                        <a:cs typeface="Verdana"/>
                      </a:endParaRPr>
                    </a:p>
                    <a:p>
                      <a:pPr marR="727710" algn="ctr">
                        <a:lnSpc>
                          <a:spcPts val="1435"/>
                        </a:lnSpc>
                      </a:pPr>
                      <a:r>
                        <a:rPr lang="es-CO" sz="1200" spc="-10" noProof="0" dirty="0">
                          <a:solidFill>
                            <a:schemeClr val="accent2"/>
                          </a:solidFill>
                          <a:latin typeface="Verdana"/>
                          <a:cs typeface="Verdana"/>
                        </a:rPr>
                        <a:t>cronogramas</a:t>
                      </a:r>
                      <a:r>
                        <a:rPr lang="es-CO" sz="1200" spc="-95" noProof="0" dirty="0">
                          <a:solidFill>
                            <a:schemeClr val="accent2"/>
                          </a:solidFill>
                          <a:latin typeface="Verdana"/>
                          <a:cs typeface="Verdana"/>
                        </a:rPr>
                        <a:t> </a:t>
                      </a:r>
                      <a:r>
                        <a:rPr lang="es-CO" sz="1200" spc="-10" noProof="0" dirty="0">
                          <a:solidFill>
                            <a:schemeClr val="accent2"/>
                          </a:solidFill>
                          <a:latin typeface="Verdana"/>
                          <a:cs typeface="Verdana"/>
                        </a:rPr>
                        <a:t>de</a:t>
                      </a:r>
                      <a:r>
                        <a:rPr lang="es-CO" sz="1200" spc="-80" noProof="0" dirty="0">
                          <a:solidFill>
                            <a:schemeClr val="accent2"/>
                          </a:solidFill>
                          <a:latin typeface="Verdana"/>
                          <a:cs typeface="Verdana"/>
                        </a:rPr>
                        <a:t> </a:t>
                      </a:r>
                      <a:r>
                        <a:rPr lang="es-CO" sz="1200" spc="-10" noProof="0" dirty="0">
                          <a:solidFill>
                            <a:schemeClr val="accent2"/>
                          </a:solidFill>
                          <a:latin typeface="Verdana"/>
                          <a:cs typeface="Verdana"/>
                        </a:rPr>
                        <a:t>trabajo</a:t>
                      </a:r>
                      <a:endParaRPr lang="es-CO" sz="1200" noProof="0" dirty="0">
                        <a:solidFill>
                          <a:schemeClr val="accent2"/>
                        </a:solidFill>
                        <a:latin typeface="Verdana"/>
                        <a:cs typeface="Verdana"/>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tcPr>
                </a:tc>
                <a:tc hMerge="1">
                  <a:txBody>
                    <a:bodyPr/>
                    <a:lstStyle/>
                    <a:p>
                      <a:endParaRPr/>
                    </a:p>
                  </a:txBody>
                  <a:tcPr marL="0" marR="0" marT="0" marB="0"/>
                </a:tc>
                <a:tc>
                  <a:txBody>
                    <a:bodyPr/>
                    <a:lstStyle/>
                    <a:p>
                      <a:pPr>
                        <a:lnSpc>
                          <a:spcPct val="100000"/>
                        </a:lnSpc>
                      </a:pPr>
                      <a:endParaRPr lang="es-CO" sz="1200" noProof="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264225">
                <a:tc>
                  <a:txBody>
                    <a:bodyPr/>
                    <a:lstStyle/>
                    <a:p>
                      <a:pPr marL="92075">
                        <a:lnSpc>
                          <a:spcPts val="1185"/>
                        </a:lnSpc>
                      </a:pPr>
                      <a:r>
                        <a:rPr lang="es-CO" sz="1600" noProof="0" dirty="0">
                          <a:solidFill>
                            <a:schemeClr val="accent2"/>
                          </a:solidFill>
                          <a:latin typeface="Segoe UI Symbol"/>
                          <a:cs typeface="Segoe UI Symbol"/>
                        </a:rPr>
                        <a:t>✔</a:t>
                      </a:r>
                      <a:r>
                        <a:rPr lang="es-CO" sz="1600" spc="65" noProof="0" dirty="0">
                          <a:solidFill>
                            <a:schemeClr val="accent2"/>
                          </a:solidFill>
                          <a:latin typeface="Segoe UI Symbol"/>
                          <a:cs typeface="Segoe UI Symbol"/>
                        </a:rPr>
                        <a:t>  </a:t>
                      </a:r>
                      <a:r>
                        <a:rPr lang="es-CO" sz="1200" spc="-10" noProof="0" dirty="0">
                          <a:solidFill>
                            <a:schemeClr val="accent2"/>
                          </a:solidFill>
                          <a:latin typeface="Verdana"/>
                          <a:cs typeface="Verdana"/>
                        </a:rPr>
                        <a:t>Planes</a:t>
                      </a:r>
                      <a:r>
                        <a:rPr lang="es-CO" sz="1200" spc="-105" noProof="0" dirty="0">
                          <a:solidFill>
                            <a:schemeClr val="accent2"/>
                          </a:solidFill>
                          <a:latin typeface="Verdana"/>
                          <a:cs typeface="Verdana"/>
                        </a:rPr>
                        <a:t> </a:t>
                      </a:r>
                      <a:r>
                        <a:rPr lang="es-CO" sz="1200" spc="-10" noProof="0" dirty="0">
                          <a:solidFill>
                            <a:schemeClr val="accent2"/>
                          </a:solidFill>
                          <a:latin typeface="Verdana"/>
                          <a:cs typeface="Verdana"/>
                        </a:rPr>
                        <a:t>Integrados</a:t>
                      </a:r>
                      <a:r>
                        <a:rPr lang="es-CO" sz="1200" spc="-114" noProof="0" dirty="0">
                          <a:solidFill>
                            <a:schemeClr val="accent2"/>
                          </a:solidFill>
                          <a:latin typeface="Verdana"/>
                          <a:cs typeface="Verdana"/>
                        </a:rPr>
                        <a:t> </a:t>
                      </a:r>
                      <a:r>
                        <a:rPr lang="es-CO" sz="1200" noProof="0" dirty="0">
                          <a:solidFill>
                            <a:schemeClr val="accent2"/>
                          </a:solidFill>
                          <a:latin typeface="Verdana"/>
                          <a:cs typeface="Verdana"/>
                        </a:rPr>
                        <a:t>al</a:t>
                      </a:r>
                      <a:r>
                        <a:rPr lang="es-CO" sz="1200" spc="-80" noProof="0" dirty="0">
                          <a:solidFill>
                            <a:schemeClr val="accent2"/>
                          </a:solidFill>
                          <a:latin typeface="Verdana"/>
                          <a:cs typeface="Verdana"/>
                        </a:rPr>
                        <a:t> </a:t>
                      </a:r>
                      <a:r>
                        <a:rPr lang="es-CO" sz="1200" spc="-10" noProof="0" dirty="0">
                          <a:solidFill>
                            <a:schemeClr val="accent2"/>
                          </a:solidFill>
                          <a:latin typeface="Verdana"/>
                          <a:cs typeface="Verdana"/>
                        </a:rPr>
                        <a:t>Plan</a:t>
                      </a:r>
                      <a:r>
                        <a:rPr lang="es-CO" sz="1200" spc="-80" noProof="0" dirty="0">
                          <a:solidFill>
                            <a:schemeClr val="accent2"/>
                          </a:solidFill>
                          <a:latin typeface="Verdana"/>
                          <a:cs typeface="Verdana"/>
                        </a:rPr>
                        <a:t> </a:t>
                      </a:r>
                      <a:r>
                        <a:rPr lang="es-CO" sz="1200" spc="-25" noProof="0" dirty="0">
                          <a:solidFill>
                            <a:schemeClr val="accent2"/>
                          </a:solidFill>
                          <a:latin typeface="Verdana"/>
                          <a:cs typeface="Verdana"/>
                        </a:rPr>
                        <a:t>de</a:t>
                      </a:r>
                      <a:endParaRPr lang="es-CO" sz="1200" noProof="0" dirty="0">
                        <a:solidFill>
                          <a:schemeClr val="accent2"/>
                        </a:solidFill>
                        <a:latin typeface="Verdana"/>
                        <a:cs typeface="Verdana"/>
                      </a:endParaRPr>
                    </a:p>
                    <a:p>
                      <a:pPr marL="379095">
                        <a:lnSpc>
                          <a:spcPts val="1090"/>
                        </a:lnSpc>
                      </a:pPr>
                      <a:r>
                        <a:rPr lang="es-CO" sz="1200" spc="-10" noProof="0" dirty="0">
                          <a:solidFill>
                            <a:schemeClr val="accent2"/>
                          </a:solidFill>
                          <a:latin typeface="Verdana"/>
                          <a:cs typeface="Verdana"/>
                        </a:rPr>
                        <a:t>Acción</a:t>
                      </a:r>
                      <a:r>
                        <a:rPr lang="es-CO" sz="1200" spc="-100" noProof="0" dirty="0">
                          <a:solidFill>
                            <a:schemeClr val="accent2"/>
                          </a:solidFill>
                          <a:latin typeface="Verdana"/>
                          <a:cs typeface="Verdana"/>
                        </a:rPr>
                        <a:t> </a:t>
                      </a:r>
                      <a:r>
                        <a:rPr lang="es-CO" sz="1200" noProof="0" dirty="0">
                          <a:solidFill>
                            <a:schemeClr val="accent2"/>
                          </a:solidFill>
                          <a:latin typeface="Verdana"/>
                          <a:cs typeface="Verdana"/>
                        </a:rPr>
                        <a:t>(Decreto</a:t>
                      </a:r>
                      <a:r>
                        <a:rPr lang="es-CO" sz="1200" spc="180" noProof="0" dirty="0">
                          <a:solidFill>
                            <a:schemeClr val="accent2"/>
                          </a:solidFill>
                          <a:latin typeface="Verdana"/>
                          <a:cs typeface="Verdana"/>
                        </a:rPr>
                        <a:t> </a:t>
                      </a:r>
                      <a:r>
                        <a:rPr lang="es-CO" sz="1200" noProof="0" dirty="0">
                          <a:solidFill>
                            <a:schemeClr val="accent2"/>
                          </a:solidFill>
                          <a:latin typeface="Verdana"/>
                          <a:cs typeface="Verdana"/>
                        </a:rPr>
                        <a:t>612</a:t>
                      </a:r>
                      <a:r>
                        <a:rPr lang="es-CO" sz="1200" spc="-130" noProof="0" dirty="0">
                          <a:solidFill>
                            <a:schemeClr val="accent2"/>
                          </a:solidFill>
                          <a:latin typeface="Verdana"/>
                          <a:cs typeface="Verdana"/>
                        </a:rPr>
                        <a:t> </a:t>
                      </a:r>
                      <a:r>
                        <a:rPr lang="es-CO" sz="1200" spc="-10" noProof="0" dirty="0">
                          <a:solidFill>
                            <a:schemeClr val="accent2"/>
                          </a:solidFill>
                          <a:latin typeface="Verdana"/>
                          <a:cs typeface="Verdana"/>
                        </a:rPr>
                        <a:t>de</a:t>
                      </a:r>
                      <a:r>
                        <a:rPr lang="es-CO" sz="1200" spc="-110" noProof="0" dirty="0">
                          <a:solidFill>
                            <a:schemeClr val="accent2"/>
                          </a:solidFill>
                          <a:latin typeface="Verdana"/>
                          <a:cs typeface="Verdana"/>
                        </a:rPr>
                        <a:t> </a:t>
                      </a:r>
                      <a:r>
                        <a:rPr lang="es-CO" sz="1200" spc="-10" noProof="0" dirty="0">
                          <a:solidFill>
                            <a:schemeClr val="accent2"/>
                          </a:solidFill>
                          <a:latin typeface="Verdana"/>
                          <a:cs typeface="Verdana"/>
                        </a:rPr>
                        <a:t>2018)</a:t>
                      </a:r>
                      <a:endParaRPr lang="es-CO" sz="1200" noProof="0" dirty="0">
                        <a:solidFill>
                          <a:schemeClr val="accent2"/>
                        </a:solidFill>
                        <a:latin typeface="Verdana"/>
                        <a:cs typeface="Verdana"/>
                      </a:endParaRPr>
                    </a:p>
                    <a:p>
                      <a:pPr marL="92075">
                        <a:lnSpc>
                          <a:spcPts val="1585"/>
                        </a:lnSpc>
                      </a:pPr>
                      <a:r>
                        <a:rPr lang="es-CO" sz="1600" noProof="0" dirty="0">
                          <a:solidFill>
                            <a:schemeClr val="accent2"/>
                          </a:solidFill>
                          <a:latin typeface="Segoe UI Symbol"/>
                          <a:cs typeface="Segoe UI Symbol"/>
                        </a:rPr>
                        <a:t>✔</a:t>
                      </a:r>
                      <a:r>
                        <a:rPr lang="es-CO" sz="1600" spc="50" noProof="0" dirty="0">
                          <a:solidFill>
                            <a:schemeClr val="accent2"/>
                          </a:solidFill>
                          <a:latin typeface="Segoe UI Symbol"/>
                          <a:cs typeface="Segoe UI Symbol"/>
                        </a:rPr>
                        <a:t> </a:t>
                      </a:r>
                      <a:r>
                        <a:rPr lang="es-CO" sz="1200" spc="-10" noProof="0" dirty="0">
                          <a:solidFill>
                            <a:schemeClr val="accent2"/>
                          </a:solidFill>
                          <a:latin typeface="Verdana"/>
                          <a:cs typeface="Verdana"/>
                        </a:rPr>
                        <a:t>Tareas</a:t>
                      </a:r>
                      <a:endParaRPr lang="es-CO" sz="1200" noProof="0" dirty="0">
                        <a:solidFill>
                          <a:schemeClr val="accent2"/>
                        </a:solidFill>
                        <a:latin typeface="Verdana"/>
                        <a:cs typeface="Verdana"/>
                      </a:endParaRPr>
                    </a:p>
                    <a:p>
                      <a:pPr marL="92075">
                        <a:lnSpc>
                          <a:spcPts val="1814"/>
                        </a:lnSpc>
                      </a:pPr>
                      <a:r>
                        <a:rPr lang="es-CO" sz="1600" noProof="0" dirty="0">
                          <a:solidFill>
                            <a:schemeClr val="accent2"/>
                          </a:solidFill>
                          <a:latin typeface="Segoe UI Symbol"/>
                          <a:cs typeface="Segoe UI Symbol"/>
                        </a:rPr>
                        <a:t>✔</a:t>
                      </a:r>
                      <a:r>
                        <a:rPr lang="es-CO" sz="1600" spc="75" noProof="0" dirty="0">
                          <a:solidFill>
                            <a:schemeClr val="accent2"/>
                          </a:solidFill>
                          <a:latin typeface="Segoe UI Symbol"/>
                          <a:cs typeface="Segoe UI Symbol"/>
                        </a:rPr>
                        <a:t>  </a:t>
                      </a:r>
                      <a:r>
                        <a:rPr lang="es-CO" sz="1200" spc="-10" noProof="0" dirty="0">
                          <a:solidFill>
                            <a:schemeClr val="accent2"/>
                          </a:solidFill>
                          <a:latin typeface="Verdana"/>
                          <a:cs typeface="Verdana"/>
                        </a:rPr>
                        <a:t>Indicadores</a:t>
                      </a:r>
                      <a:r>
                        <a:rPr lang="es-CO" sz="1200" spc="-105" noProof="0" dirty="0">
                          <a:solidFill>
                            <a:schemeClr val="accent2"/>
                          </a:solidFill>
                          <a:latin typeface="Verdana"/>
                          <a:cs typeface="Verdana"/>
                        </a:rPr>
                        <a:t> </a:t>
                      </a:r>
                      <a:r>
                        <a:rPr lang="es-CO" sz="1200" noProof="0" dirty="0">
                          <a:solidFill>
                            <a:schemeClr val="accent2"/>
                          </a:solidFill>
                          <a:latin typeface="Verdana"/>
                          <a:cs typeface="Verdana"/>
                        </a:rPr>
                        <a:t>o</a:t>
                      </a:r>
                      <a:r>
                        <a:rPr lang="es-CO" sz="1200" spc="-105" noProof="0" dirty="0">
                          <a:solidFill>
                            <a:schemeClr val="accent2"/>
                          </a:solidFill>
                          <a:latin typeface="Verdana"/>
                          <a:cs typeface="Verdana"/>
                        </a:rPr>
                        <a:t> </a:t>
                      </a:r>
                      <a:r>
                        <a:rPr lang="es-CO" sz="1200" spc="-10" noProof="0" dirty="0">
                          <a:solidFill>
                            <a:schemeClr val="accent2"/>
                          </a:solidFill>
                          <a:latin typeface="Verdana"/>
                          <a:cs typeface="Verdana"/>
                        </a:rPr>
                        <a:t>mecanismos</a:t>
                      </a:r>
                      <a:r>
                        <a:rPr lang="es-CO" sz="1200" spc="-85" noProof="0" dirty="0">
                          <a:solidFill>
                            <a:schemeClr val="accent2"/>
                          </a:solidFill>
                          <a:latin typeface="Verdana"/>
                          <a:cs typeface="Verdana"/>
                        </a:rPr>
                        <a:t> </a:t>
                      </a:r>
                      <a:r>
                        <a:rPr lang="es-CO" sz="1200" spc="-25" noProof="0" dirty="0">
                          <a:solidFill>
                            <a:schemeClr val="accent2"/>
                          </a:solidFill>
                          <a:latin typeface="Verdana"/>
                          <a:cs typeface="Verdana"/>
                        </a:rPr>
                        <a:t>de</a:t>
                      </a:r>
                      <a:endParaRPr lang="es-CO" sz="1200" noProof="0" dirty="0">
                        <a:solidFill>
                          <a:schemeClr val="accent2"/>
                        </a:solidFill>
                        <a:latin typeface="Verdana"/>
                        <a:cs typeface="Verdana"/>
                      </a:endParaRPr>
                    </a:p>
                  </a:txBody>
                  <a:tcPr marL="0" marR="0" marT="0" marB="0">
                    <a:lnL w="9525">
                      <a:solidFill>
                        <a:srgbClr val="000000"/>
                      </a:solidFill>
                      <a:prstDash val="solid"/>
                    </a:lnL>
                  </a:tcPr>
                </a:tc>
                <a:tc>
                  <a:txBody>
                    <a:bodyPr/>
                    <a:lstStyle/>
                    <a:p>
                      <a:pPr algn="r">
                        <a:lnSpc>
                          <a:spcPct val="100000"/>
                        </a:lnSpc>
                        <a:spcBef>
                          <a:spcPts val="295"/>
                        </a:spcBef>
                      </a:pPr>
                      <a:r>
                        <a:rPr lang="es-CO" sz="1050" b="1" spc="-50" noProof="0" dirty="0">
                          <a:solidFill>
                            <a:srgbClr val="FFFFFF"/>
                          </a:solidFill>
                          <a:latin typeface="Tahoma"/>
                          <a:cs typeface="Tahoma"/>
                        </a:rPr>
                        <a:t>P</a:t>
                      </a:r>
                      <a:endParaRPr lang="es-CO" sz="1050" noProof="0" dirty="0">
                        <a:latin typeface="Tahoma"/>
                        <a:cs typeface="Tahoma"/>
                      </a:endParaRPr>
                    </a:p>
                    <a:p>
                      <a:pPr marR="3175">
                        <a:lnSpc>
                          <a:spcPct val="100000"/>
                        </a:lnSpc>
                      </a:pPr>
                      <a:endParaRPr lang="es-CO" sz="1050" noProof="0" dirty="0">
                        <a:latin typeface="Times New Roman"/>
                        <a:cs typeface="Times New Roman"/>
                      </a:endParaRPr>
                    </a:p>
                    <a:p>
                      <a:pPr marR="3175">
                        <a:lnSpc>
                          <a:spcPct val="100000"/>
                        </a:lnSpc>
                        <a:spcBef>
                          <a:spcPts val="140"/>
                        </a:spcBef>
                      </a:pPr>
                      <a:endParaRPr lang="es-CO" sz="1050" noProof="0" dirty="0">
                        <a:latin typeface="Times New Roman"/>
                        <a:cs typeface="Times New Roman"/>
                      </a:endParaRPr>
                    </a:p>
                    <a:p>
                      <a:pPr algn="r">
                        <a:lnSpc>
                          <a:spcPct val="100000"/>
                        </a:lnSpc>
                        <a:spcBef>
                          <a:spcPts val="5"/>
                        </a:spcBef>
                      </a:pPr>
                      <a:r>
                        <a:rPr lang="es-CO" sz="1050" b="1" spc="-25" noProof="0" dirty="0">
                          <a:solidFill>
                            <a:srgbClr val="FFFFFF"/>
                          </a:solidFill>
                          <a:latin typeface="Tahoma"/>
                          <a:cs typeface="Tahoma"/>
                        </a:rPr>
                        <a:t>In</a:t>
                      </a:r>
                      <a:endParaRPr lang="es-CO" sz="1050" noProof="0" dirty="0">
                        <a:latin typeface="Tahoma"/>
                        <a:cs typeface="Tahoma"/>
                      </a:endParaRPr>
                    </a:p>
                  </a:txBody>
                  <a:tcPr marL="0" marR="0" marT="37465" marB="0">
                    <a:lnR w="9525">
                      <a:solidFill>
                        <a:srgbClr val="000000"/>
                      </a:solidFill>
                      <a:prstDash val="solid"/>
                    </a:lnR>
                    <a:solidFill>
                      <a:schemeClr val="bg2">
                        <a:lumMod val="25000"/>
                      </a:schemeClr>
                    </a:solidFill>
                  </a:tcPr>
                </a:tc>
                <a:tc>
                  <a:txBody>
                    <a:bodyPr/>
                    <a:lstStyle/>
                    <a:p>
                      <a:pPr marL="36195" marR="116205" indent="5715">
                        <a:lnSpc>
                          <a:spcPct val="100000"/>
                        </a:lnSpc>
                        <a:spcBef>
                          <a:spcPts val="295"/>
                        </a:spcBef>
                      </a:pPr>
                      <a:r>
                        <a:rPr lang="es-CO" sz="1050" b="1" noProof="0" dirty="0" err="1">
                          <a:solidFill>
                            <a:srgbClr val="FFFFFF"/>
                          </a:solidFill>
                          <a:latin typeface="Tahoma"/>
                          <a:cs typeface="Tahoma"/>
                        </a:rPr>
                        <a:t>lanes</a:t>
                      </a:r>
                      <a:r>
                        <a:rPr lang="es-CO" sz="1050" b="1" spc="-75" noProof="0" dirty="0">
                          <a:solidFill>
                            <a:srgbClr val="FFFFFF"/>
                          </a:solidFill>
                          <a:latin typeface="Tahoma"/>
                          <a:cs typeface="Tahoma"/>
                        </a:rPr>
                        <a:t> </a:t>
                      </a:r>
                      <a:r>
                        <a:rPr lang="es-CO" sz="1050" b="1" spc="-35" noProof="0" dirty="0">
                          <a:solidFill>
                            <a:srgbClr val="FFFFFF"/>
                          </a:solidFill>
                          <a:latin typeface="Tahoma"/>
                          <a:cs typeface="Tahoma"/>
                        </a:rPr>
                        <a:t>de </a:t>
                      </a:r>
                      <a:r>
                        <a:rPr lang="es-CO" sz="1050" b="1" spc="-10" noProof="0" dirty="0">
                          <a:solidFill>
                            <a:srgbClr val="FFFFFF"/>
                          </a:solidFill>
                          <a:latin typeface="Tahoma"/>
                          <a:cs typeface="Tahoma"/>
                        </a:rPr>
                        <a:t>trabajo Planes </a:t>
                      </a:r>
                      <a:r>
                        <a:rPr lang="es-CO" sz="1050" b="1" spc="-10" noProof="0" dirty="0" err="1">
                          <a:solidFill>
                            <a:srgbClr val="FFFFFF"/>
                          </a:solidFill>
                          <a:latin typeface="Tahoma"/>
                          <a:cs typeface="Tahoma"/>
                        </a:rPr>
                        <a:t>tegrados</a:t>
                      </a:r>
                      <a:endParaRPr lang="es-CO" sz="1050" noProof="0" dirty="0">
                        <a:latin typeface="Tahoma"/>
                        <a:cs typeface="Tahoma"/>
                      </a:endParaRPr>
                    </a:p>
                  </a:txBody>
                  <a:tcPr marL="0" marR="0" marT="37465" marB="0">
                    <a:lnL w="9525">
                      <a:solidFill>
                        <a:srgbClr val="000000"/>
                      </a:solidFill>
                      <a:prstDash val="solid"/>
                    </a:lnL>
                    <a:solidFill>
                      <a:schemeClr val="bg2">
                        <a:lumMod val="25000"/>
                      </a:schemeClr>
                    </a:solidFill>
                  </a:tcPr>
                </a:tc>
                <a:extLst>
                  <a:ext uri="{0D108BD9-81ED-4DB2-BD59-A6C34878D82A}">
                    <a16:rowId xmlns:a16="http://schemas.microsoft.com/office/drawing/2014/main" val="10001"/>
                  </a:ext>
                </a:extLst>
              </a:tr>
              <a:tr h="211454">
                <a:tc gridSpan="2">
                  <a:txBody>
                    <a:bodyPr/>
                    <a:lstStyle/>
                    <a:p>
                      <a:pPr marL="379095" marR="3175">
                        <a:lnSpc>
                          <a:spcPts val="1200"/>
                        </a:lnSpc>
                      </a:pPr>
                      <a:r>
                        <a:rPr lang="es-CO" sz="1200" spc="-10" noProof="0" dirty="0">
                          <a:solidFill>
                            <a:schemeClr val="accent2"/>
                          </a:solidFill>
                          <a:latin typeface="Verdana"/>
                          <a:cs typeface="Verdana"/>
                        </a:rPr>
                        <a:t>seguimiento</a:t>
                      </a:r>
                      <a:r>
                        <a:rPr lang="es-CO" sz="1200" spc="-95" noProof="0" dirty="0">
                          <a:solidFill>
                            <a:schemeClr val="accent2"/>
                          </a:solidFill>
                          <a:latin typeface="Verdana"/>
                          <a:cs typeface="Verdana"/>
                        </a:rPr>
                        <a:t> </a:t>
                      </a:r>
                      <a:r>
                        <a:rPr lang="es-CO" sz="1200" noProof="0" dirty="0">
                          <a:solidFill>
                            <a:schemeClr val="accent2"/>
                          </a:solidFill>
                          <a:latin typeface="Verdana"/>
                          <a:cs typeface="Verdana"/>
                        </a:rPr>
                        <a:t>operativos</a:t>
                      </a:r>
                      <a:r>
                        <a:rPr lang="es-CO" sz="1200" spc="-10" noProof="0" dirty="0">
                          <a:solidFill>
                            <a:schemeClr val="accent2"/>
                          </a:solidFill>
                          <a:latin typeface="Verdana"/>
                          <a:cs typeface="Verdana"/>
                        </a:rPr>
                        <a:t> </a:t>
                      </a:r>
                      <a:r>
                        <a:rPr lang="es-CO" sz="1200" noProof="0" dirty="0">
                          <a:solidFill>
                            <a:schemeClr val="accent2"/>
                          </a:solidFill>
                          <a:latin typeface="Verdana"/>
                          <a:cs typeface="Verdana"/>
                        </a:rPr>
                        <a:t>y</a:t>
                      </a:r>
                      <a:r>
                        <a:rPr lang="es-CO" sz="1200" spc="-15" noProof="0" dirty="0">
                          <a:solidFill>
                            <a:schemeClr val="accent2"/>
                          </a:solidFill>
                          <a:latin typeface="Verdana"/>
                          <a:cs typeface="Verdana"/>
                        </a:rPr>
                        <a:t> </a:t>
                      </a:r>
                      <a:r>
                        <a:rPr lang="es-CO" sz="1200" noProof="0" dirty="0">
                          <a:solidFill>
                            <a:schemeClr val="accent2"/>
                          </a:solidFill>
                          <a:latin typeface="Verdana"/>
                          <a:cs typeface="Verdana"/>
                        </a:rPr>
                        <a:t>al</a:t>
                      </a:r>
                      <a:r>
                        <a:rPr lang="es-CO" sz="1200" spc="-5" noProof="0" dirty="0">
                          <a:solidFill>
                            <a:schemeClr val="accent2"/>
                          </a:solidFill>
                          <a:latin typeface="Verdana"/>
                          <a:cs typeface="Verdana"/>
                        </a:rPr>
                        <a:t> </a:t>
                      </a:r>
                      <a:r>
                        <a:rPr lang="es-CO" sz="1200" spc="-20" noProof="0" dirty="0">
                          <a:solidFill>
                            <a:schemeClr val="accent2"/>
                          </a:solidFill>
                          <a:latin typeface="Verdana"/>
                          <a:cs typeface="Verdana"/>
                        </a:rPr>
                        <a:t>gasto</a:t>
                      </a:r>
                      <a:endParaRPr lang="es-CO" sz="1200" noProof="0" dirty="0">
                        <a:solidFill>
                          <a:schemeClr val="accent2"/>
                        </a:solidFill>
                        <a:latin typeface="Verdana"/>
                        <a:cs typeface="Verdana"/>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a:txBody>
                    <a:bodyPr/>
                    <a:lstStyle/>
                    <a:p>
                      <a:pPr>
                        <a:lnSpc>
                          <a:spcPct val="100000"/>
                        </a:lnSpc>
                      </a:pPr>
                      <a:endParaRPr lang="es-CO" sz="1200" noProof="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sp>
        <p:nvSpPr>
          <p:cNvPr id="9" name="object 9">
            <a:extLst>
              <a:ext uri="{FF2B5EF4-FFF2-40B4-BE49-F238E27FC236}">
                <a16:creationId xmlns:a16="http://schemas.microsoft.com/office/drawing/2014/main" id="{28CBE554-8F61-E7B3-CFE3-9B14FEFF0D82}"/>
              </a:ext>
            </a:extLst>
          </p:cNvPr>
          <p:cNvSpPr txBox="1"/>
          <p:nvPr/>
        </p:nvSpPr>
        <p:spPr>
          <a:xfrm>
            <a:off x="533400" y="1893764"/>
            <a:ext cx="4114800" cy="644728"/>
          </a:xfrm>
          <a:prstGeom prst="rect">
            <a:avLst/>
          </a:prstGeom>
        </p:spPr>
        <p:txBody>
          <a:bodyPr vert="horz" wrap="square" lIns="0" tIns="635" rIns="0" bIns="0" rtlCol="0">
            <a:spAutoFit/>
          </a:bodyPr>
          <a:lstStyle/>
          <a:p>
            <a:pPr marL="375285" marR="1471295" lvl="0" indent="-363220" defTabSz="914400" eaLnBrk="1" fontAlgn="auto" latinLnBrk="0" hangingPunct="1">
              <a:lnSpc>
                <a:spcPct val="103800"/>
              </a:lnSpc>
              <a:spcBef>
                <a:spcPts val="5"/>
              </a:spcBef>
              <a:spcAft>
                <a:spcPts val="0"/>
              </a:spcAft>
              <a:buClrTx/>
              <a:buSzTx/>
              <a:buFontTx/>
              <a:buNone/>
              <a:tabLst/>
              <a:defRPr/>
            </a:pPr>
            <a:r>
              <a:rPr kumimoji="0" lang="es-CO" sz="2100" b="1" i="0" u="none" strike="noStrike" kern="0" cap="none" spc="-35" normalizeH="0" baseline="0" noProof="0" dirty="0">
                <a:ln>
                  <a:noFill/>
                </a:ln>
                <a:solidFill>
                  <a:srgbClr val="00AE50"/>
                </a:solidFill>
                <a:effectLst/>
                <a:uLnTx/>
                <a:uFillTx/>
                <a:latin typeface="Verdana"/>
                <a:cs typeface="Verdana"/>
              </a:rPr>
              <a:t>Componente</a:t>
            </a:r>
            <a:r>
              <a:rPr kumimoji="0" lang="es-CO" sz="2100" b="1" i="0" u="none" strike="noStrike" kern="0" cap="none" spc="-85" normalizeH="0" baseline="0" noProof="0" dirty="0">
                <a:ln>
                  <a:noFill/>
                </a:ln>
                <a:solidFill>
                  <a:srgbClr val="00AE50"/>
                </a:solidFill>
                <a:effectLst/>
                <a:uLnTx/>
                <a:uFillTx/>
                <a:latin typeface="Verdana"/>
                <a:cs typeface="Verdana"/>
              </a:rPr>
              <a:t> </a:t>
            </a:r>
            <a:r>
              <a:rPr kumimoji="0" lang="es-CO" sz="2100" b="1" i="0" u="none" strike="noStrike" kern="0" cap="none" spc="-25" normalizeH="0" baseline="0" noProof="0" dirty="0">
                <a:ln>
                  <a:noFill/>
                </a:ln>
                <a:solidFill>
                  <a:srgbClr val="00AE50"/>
                </a:solidFill>
                <a:effectLst/>
                <a:uLnTx/>
                <a:uFillTx/>
                <a:latin typeface="Verdana"/>
                <a:cs typeface="Verdana"/>
              </a:rPr>
              <a:t>de </a:t>
            </a:r>
            <a:r>
              <a:rPr kumimoji="0" lang="es-CO" sz="2100" b="1" i="0" u="none" strike="noStrike" kern="0" cap="none" spc="-65" normalizeH="0" baseline="0" noProof="0" dirty="0">
                <a:ln>
                  <a:noFill/>
                </a:ln>
                <a:solidFill>
                  <a:srgbClr val="00AE50"/>
                </a:solidFill>
                <a:effectLst/>
                <a:uLnTx/>
                <a:uFillTx/>
                <a:latin typeface="Verdana"/>
                <a:cs typeface="Verdana"/>
              </a:rPr>
              <a:t>largo</a:t>
            </a:r>
            <a:r>
              <a:rPr kumimoji="0" lang="es-CO" sz="2100" b="1" i="0" u="none" strike="noStrike" kern="0" cap="none" spc="-170" normalizeH="0" baseline="0" noProof="0" dirty="0">
                <a:ln>
                  <a:noFill/>
                </a:ln>
                <a:solidFill>
                  <a:srgbClr val="00AE50"/>
                </a:solidFill>
                <a:effectLst/>
                <a:uLnTx/>
                <a:uFillTx/>
                <a:latin typeface="Verdana"/>
                <a:cs typeface="Verdana"/>
              </a:rPr>
              <a:t> </a:t>
            </a:r>
            <a:r>
              <a:rPr kumimoji="0" lang="es-CO" sz="2100" b="1" i="0" u="none" strike="noStrike" kern="0" cap="none" spc="-10" normalizeH="0" baseline="0" noProof="0" dirty="0">
                <a:ln>
                  <a:noFill/>
                </a:ln>
                <a:solidFill>
                  <a:srgbClr val="00AE50"/>
                </a:solidFill>
                <a:effectLst/>
                <a:uLnTx/>
                <a:uFillTx/>
                <a:latin typeface="Verdana"/>
                <a:cs typeface="Verdana"/>
              </a:rPr>
              <a:t>plazo</a:t>
            </a:r>
            <a:endParaRPr kumimoji="0" lang="es-CO" sz="2100" b="0" i="0" u="none" strike="noStrike" kern="0" cap="none" spc="0" normalizeH="0" baseline="0" noProof="0" dirty="0">
              <a:ln>
                <a:noFill/>
              </a:ln>
              <a:solidFill>
                <a:sysClr val="windowText" lastClr="000000"/>
              </a:solidFill>
              <a:effectLst/>
              <a:uLnTx/>
              <a:uFillTx/>
              <a:latin typeface="Verdana"/>
              <a:cs typeface="Verdana"/>
            </a:endParaRPr>
          </a:p>
        </p:txBody>
      </p:sp>
      <p:sp>
        <p:nvSpPr>
          <p:cNvPr id="10" name="object 10">
            <a:extLst>
              <a:ext uri="{FF2B5EF4-FFF2-40B4-BE49-F238E27FC236}">
                <a16:creationId xmlns:a16="http://schemas.microsoft.com/office/drawing/2014/main" id="{9C6A389C-6911-476C-3F17-A0A20BAE7307}"/>
              </a:ext>
            </a:extLst>
          </p:cNvPr>
          <p:cNvSpPr txBox="1"/>
          <p:nvPr/>
        </p:nvSpPr>
        <p:spPr>
          <a:xfrm>
            <a:off x="446850" y="3409979"/>
            <a:ext cx="2315210" cy="6788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CO" sz="2100" b="1" i="0" u="none" strike="noStrike" kern="0" cap="none" spc="-35" normalizeH="0" baseline="0" noProof="0" dirty="0">
                <a:ln>
                  <a:noFill/>
                </a:ln>
                <a:solidFill>
                  <a:srgbClr val="4472C4">
                    <a:lumMod val="50000"/>
                  </a:srgbClr>
                </a:solidFill>
                <a:effectLst/>
                <a:uLnTx/>
                <a:uFillTx/>
                <a:latin typeface="Verdana"/>
                <a:cs typeface="Verdana"/>
              </a:rPr>
              <a:t>Componente</a:t>
            </a:r>
            <a:r>
              <a:rPr kumimoji="0" lang="es-CO" sz="2100" b="1" i="0" u="none" strike="noStrike" kern="0" cap="none" spc="-110" normalizeH="0" baseline="0" noProof="0" dirty="0">
                <a:ln>
                  <a:noFill/>
                </a:ln>
                <a:solidFill>
                  <a:srgbClr val="4472C4">
                    <a:lumMod val="50000"/>
                  </a:srgbClr>
                </a:solidFill>
                <a:effectLst/>
                <a:uLnTx/>
                <a:uFillTx/>
                <a:latin typeface="Verdana"/>
                <a:cs typeface="Verdana"/>
              </a:rPr>
              <a:t> </a:t>
            </a:r>
            <a:r>
              <a:rPr kumimoji="0" lang="es-CO" sz="2100" b="1" i="0" u="none" strike="noStrike" kern="0" cap="none" spc="-25" normalizeH="0" baseline="0" noProof="0" dirty="0">
                <a:ln>
                  <a:noFill/>
                </a:ln>
                <a:solidFill>
                  <a:srgbClr val="4472C4">
                    <a:lumMod val="50000"/>
                  </a:srgbClr>
                </a:solidFill>
                <a:effectLst/>
                <a:uLnTx/>
                <a:uFillTx/>
                <a:latin typeface="Verdana"/>
                <a:cs typeface="Verdana"/>
              </a:rPr>
              <a:t>de</a:t>
            </a:r>
            <a:endParaRPr kumimoji="0" lang="es-CO" sz="2100" b="0" i="0" u="none" strike="noStrike" kern="0" cap="none" spc="0" normalizeH="0" baseline="0" noProof="0" dirty="0">
              <a:ln>
                <a:noFill/>
              </a:ln>
              <a:solidFill>
                <a:srgbClr val="4472C4">
                  <a:lumMod val="50000"/>
                </a:srgbClr>
              </a:solidFill>
              <a:effectLst/>
              <a:uLnTx/>
              <a:uFillTx/>
              <a:latin typeface="Verdana"/>
              <a:cs typeface="Verdana"/>
            </a:endParaRPr>
          </a:p>
          <a:p>
            <a:pPr marL="113030" marR="0" lvl="0" indent="0" defTabSz="914400" eaLnBrk="1" fontAlgn="auto" latinLnBrk="0" hangingPunct="1">
              <a:lnSpc>
                <a:spcPct val="100000"/>
              </a:lnSpc>
              <a:spcBef>
                <a:spcPts val="100"/>
              </a:spcBef>
              <a:spcAft>
                <a:spcPts val="0"/>
              </a:spcAft>
              <a:buClrTx/>
              <a:buSzTx/>
              <a:buFontTx/>
              <a:buNone/>
              <a:tabLst/>
              <a:defRPr/>
            </a:pPr>
            <a:r>
              <a:rPr kumimoji="0" lang="es-CO" sz="2100" b="1" i="0" u="none" strike="noStrike" kern="0" cap="none" spc="-45" normalizeH="0" baseline="0" noProof="0" dirty="0">
                <a:ln>
                  <a:noFill/>
                </a:ln>
                <a:solidFill>
                  <a:srgbClr val="4472C4">
                    <a:lumMod val="50000"/>
                  </a:srgbClr>
                </a:solidFill>
                <a:effectLst/>
                <a:uLnTx/>
                <a:uFillTx/>
                <a:latin typeface="Verdana"/>
                <a:cs typeface="Verdana"/>
              </a:rPr>
              <a:t>mediano</a:t>
            </a:r>
            <a:r>
              <a:rPr kumimoji="0" lang="es-CO" sz="2100" b="1" i="0" u="none" strike="noStrike" kern="0" cap="none" spc="-170" normalizeH="0" baseline="0" noProof="0" dirty="0">
                <a:ln>
                  <a:noFill/>
                </a:ln>
                <a:solidFill>
                  <a:srgbClr val="4472C4">
                    <a:lumMod val="50000"/>
                  </a:srgbClr>
                </a:solidFill>
                <a:effectLst/>
                <a:uLnTx/>
                <a:uFillTx/>
                <a:latin typeface="Verdana"/>
                <a:cs typeface="Verdana"/>
              </a:rPr>
              <a:t> </a:t>
            </a:r>
            <a:r>
              <a:rPr kumimoji="0" lang="es-CO" sz="2100" b="1" i="0" u="none" strike="noStrike" kern="0" cap="none" spc="-20" normalizeH="0" baseline="0" noProof="0" dirty="0">
                <a:ln>
                  <a:noFill/>
                </a:ln>
                <a:solidFill>
                  <a:srgbClr val="4472C4">
                    <a:lumMod val="50000"/>
                  </a:srgbClr>
                </a:solidFill>
                <a:effectLst/>
                <a:uLnTx/>
                <a:uFillTx/>
                <a:latin typeface="Verdana"/>
                <a:cs typeface="Verdana"/>
              </a:rPr>
              <a:t>plazo</a:t>
            </a:r>
            <a:endParaRPr kumimoji="0" lang="es-CO" sz="2100" b="0" i="0" u="none" strike="noStrike" kern="0" cap="none" spc="0" normalizeH="0" baseline="0" noProof="0" dirty="0">
              <a:ln>
                <a:noFill/>
              </a:ln>
              <a:solidFill>
                <a:srgbClr val="4472C4">
                  <a:lumMod val="50000"/>
                </a:srgbClr>
              </a:solidFill>
              <a:effectLst/>
              <a:uLnTx/>
              <a:uFillTx/>
              <a:latin typeface="Verdana"/>
              <a:cs typeface="Verdana"/>
            </a:endParaRPr>
          </a:p>
        </p:txBody>
      </p:sp>
      <p:sp>
        <p:nvSpPr>
          <p:cNvPr id="11" name="object 11">
            <a:extLst>
              <a:ext uri="{FF2B5EF4-FFF2-40B4-BE49-F238E27FC236}">
                <a16:creationId xmlns:a16="http://schemas.microsoft.com/office/drawing/2014/main" id="{41D6D010-E494-4A47-EDDF-0B4F75433A13}"/>
              </a:ext>
            </a:extLst>
          </p:cNvPr>
          <p:cNvSpPr txBox="1"/>
          <p:nvPr/>
        </p:nvSpPr>
        <p:spPr>
          <a:xfrm>
            <a:off x="351029" y="5421536"/>
            <a:ext cx="2077085" cy="665480"/>
          </a:xfrm>
          <a:prstGeom prst="rect">
            <a:avLst/>
          </a:prstGeom>
        </p:spPr>
        <p:txBody>
          <a:bodyPr vert="horz" wrap="square" lIns="0" tIns="12700" rIns="0" bIns="0" rtlCol="0">
            <a:spAutoFit/>
          </a:bodyPr>
          <a:lstStyle/>
          <a:p>
            <a:pPr marL="312420" marR="5080" lvl="0" indent="-300355" defTabSz="914400" eaLnBrk="1" fontAlgn="auto" latinLnBrk="0" hangingPunct="1">
              <a:lnSpc>
                <a:spcPct val="100000"/>
              </a:lnSpc>
              <a:spcBef>
                <a:spcPts val="100"/>
              </a:spcBef>
              <a:spcAft>
                <a:spcPts val="0"/>
              </a:spcAft>
              <a:buClrTx/>
              <a:buSzTx/>
              <a:buFontTx/>
              <a:buNone/>
              <a:tabLst/>
              <a:defRPr/>
            </a:pPr>
            <a:r>
              <a:rPr kumimoji="0" lang="es-CO" sz="2100" b="1" i="0" u="none" strike="noStrike" kern="0" cap="none" spc="-40" normalizeH="0" baseline="0" noProof="0" dirty="0">
                <a:ln>
                  <a:noFill/>
                </a:ln>
                <a:solidFill>
                  <a:srgbClr val="ED7D31"/>
                </a:solidFill>
                <a:effectLst/>
                <a:uLnTx/>
                <a:uFillTx/>
                <a:latin typeface="Tahoma"/>
                <a:cs typeface="Tahoma"/>
              </a:rPr>
              <a:t>Componente</a:t>
            </a:r>
            <a:r>
              <a:rPr kumimoji="0" lang="es-CO" sz="2100" b="1" i="0" u="none" strike="noStrike" kern="0" cap="none" spc="-80" normalizeH="0" baseline="0" noProof="0" dirty="0">
                <a:ln>
                  <a:noFill/>
                </a:ln>
                <a:solidFill>
                  <a:srgbClr val="ED7D31"/>
                </a:solidFill>
                <a:effectLst/>
                <a:uLnTx/>
                <a:uFillTx/>
                <a:latin typeface="Tahoma"/>
                <a:cs typeface="Tahoma"/>
              </a:rPr>
              <a:t> </a:t>
            </a:r>
            <a:r>
              <a:rPr kumimoji="0" lang="es-CO" sz="2100" b="1" i="0" u="none" strike="noStrike" kern="0" cap="none" spc="-25" normalizeH="0" baseline="0" noProof="0" dirty="0">
                <a:ln>
                  <a:noFill/>
                </a:ln>
                <a:solidFill>
                  <a:srgbClr val="ED7D31"/>
                </a:solidFill>
                <a:effectLst/>
                <a:uLnTx/>
                <a:uFillTx/>
                <a:latin typeface="Tahoma"/>
                <a:cs typeface="Tahoma"/>
              </a:rPr>
              <a:t>de corto</a:t>
            </a:r>
            <a:r>
              <a:rPr kumimoji="0" lang="es-CO" sz="2100" b="1" i="0" u="none" strike="noStrike" kern="0" cap="none" spc="-110" normalizeH="0" baseline="0" noProof="0" dirty="0">
                <a:ln>
                  <a:noFill/>
                </a:ln>
                <a:solidFill>
                  <a:srgbClr val="ED7D31"/>
                </a:solidFill>
                <a:effectLst/>
                <a:uLnTx/>
                <a:uFillTx/>
                <a:latin typeface="Tahoma"/>
                <a:cs typeface="Tahoma"/>
              </a:rPr>
              <a:t> </a:t>
            </a:r>
            <a:r>
              <a:rPr kumimoji="0" lang="es-CO" sz="2100" b="1" i="0" u="none" strike="noStrike" kern="0" cap="none" spc="-20" normalizeH="0" baseline="0" noProof="0" dirty="0">
                <a:ln>
                  <a:noFill/>
                </a:ln>
                <a:solidFill>
                  <a:srgbClr val="ED7D31"/>
                </a:solidFill>
                <a:effectLst/>
                <a:uLnTx/>
                <a:uFillTx/>
                <a:latin typeface="Tahoma"/>
                <a:cs typeface="Tahoma"/>
              </a:rPr>
              <a:t>plazo</a:t>
            </a:r>
            <a:endParaRPr kumimoji="0" lang="es-CO" sz="2100" b="0" i="0" u="none" strike="noStrike" kern="0" cap="none" spc="0" normalizeH="0" baseline="0" noProof="0" dirty="0">
              <a:ln>
                <a:noFill/>
              </a:ln>
              <a:solidFill>
                <a:srgbClr val="ED7D31"/>
              </a:solidFill>
              <a:effectLst/>
              <a:uLnTx/>
              <a:uFillTx/>
              <a:latin typeface="Tahoma"/>
              <a:cs typeface="Tahoma"/>
            </a:endParaRPr>
          </a:p>
        </p:txBody>
      </p:sp>
      <p:graphicFrame>
        <p:nvGraphicFramePr>
          <p:cNvPr id="12" name="object 14">
            <a:extLst>
              <a:ext uri="{FF2B5EF4-FFF2-40B4-BE49-F238E27FC236}">
                <a16:creationId xmlns:a16="http://schemas.microsoft.com/office/drawing/2014/main" id="{2F3521D5-81C4-EF4A-0100-A81E12987EBF}"/>
              </a:ext>
            </a:extLst>
          </p:cNvPr>
          <p:cNvGraphicFramePr>
            <a:graphicFrameLocks noGrp="1"/>
          </p:cNvGraphicFramePr>
          <p:nvPr>
            <p:extLst>
              <p:ext uri="{D42A27DB-BD31-4B8C-83A1-F6EECF244321}">
                <p14:modId xmlns:p14="http://schemas.microsoft.com/office/powerpoint/2010/main" val="515680418"/>
              </p:ext>
            </p:extLst>
          </p:nvPr>
        </p:nvGraphicFramePr>
        <p:xfrm>
          <a:off x="6595427" y="1423567"/>
          <a:ext cx="4148773" cy="1961229"/>
        </p:xfrm>
        <a:graphic>
          <a:graphicData uri="http://schemas.openxmlformats.org/drawingml/2006/table">
            <a:tbl>
              <a:tblPr firstRow="1" bandRow="1">
                <a:tableStyleId>{2D5ABB26-0587-4C30-8999-92F81FD0307C}</a:tableStyleId>
              </a:tblPr>
              <a:tblGrid>
                <a:gridCol w="342076">
                  <a:extLst>
                    <a:ext uri="{9D8B030D-6E8A-4147-A177-3AD203B41FA5}">
                      <a16:colId xmlns:a16="http://schemas.microsoft.com/office/drawing/2014/main" val="20000"/>
                    </a:ext>
                  </a:extLst>
                </a:gridCol>
                <a:gridCol w="2854510">
                  <a:extLst>
                    <a:ext uri="{9D8B030D-6E8A-4147-A177-3AD203B41FA5}">
                      <a16:colId xmlns:a16="http://schemas.microsoft.com/office/drawing/2014/main" val="20001"/>
                    </a:ext>
                  </a:extLst>
                </a:gridCol>
                <a:gridCol w="693054">
                  <a:extLst>
                    <a:ext uri="{9D8B030D-6E8A-4147-A177-3AD203B41FA5}">
                      <a16:colId xmlns:a16="http://schemas.microsoft.com/office/drawing/2014/main" val="20002"/>
                    </a:ext>
                  </a:extLst>
                </a:gridCol>
                <a:gridCol w="259133">
                  <a:extLst>
                    <a:ext uri="{9D8B030D-6E8A-4147-A177-3AD203B41FA5}">
                      <a16:colId xmlns:a16="http://schemas.microsoft.com/office/drawing/2014/main" val="20003"/>
                    </a:ext>
                  </a:extLst>
                </a:gridCol>
              </a:tblGrid>
              <a:tr h="554664">
                <a:tc>
                  <a:txBody>
                    <a:bodyPr/>
                    <a:lstStyle/>
                    <a:p>
                      <a:pPr marL="92075">
                        <a:lnSpc>
                          <a:spcPts val="1410"/>
                        </a:lnSpc>
                      </a:pPr>
                      <a:r>
                        <a:rPr lang="es-CO" sz="1600" spc="-50" noProof="0" dirty="0">
                          <a:solidFill>
                            <a:srgbClr val="00AE50"/>
                          </a:solidFill>
                          <a:latin typeface="Segoe UI Symbol"/>
                          <a:cs typeface="Segoe UI Symbol"/>
                        </a:rPr>
                        <a:t>✔</a:t>
                      </a:r>
                    </a:p>
                    <a:p>
                      <a:pPr marL="92075">
                        <a:lnSpc>
                          <a:spcPts val="1440"/>
                        </a:lnSpc>
                      </a:pPr>
                      <a:r>
                        <a:rPr lang="es-CO" sz="1600" spc="-50" noProof="0" dirty="0">
                          <a:solidFill>
                            <a:srgbClr val="00AE50"/>
                          </a:solidFill>
                          <a:latin typeface="Segoe UI Symbol"/>
                          <a:cs typeface="Segoe UI Symbol"/>
                        </a:rPr>
                        <a:t>✔</a:t>
                      </a:r>
                    </a:p>
                    <a:p>
                      <a:pPr marL="92075">
                        <a:lnSpc>
                          <a:spcPts val="1700"/>
                        </a:lnSpc>
                      </a:pPr>
                      <a:r>
                        <a:rPr lang="es-CO" sz="1600" spc="-50" noProof="0" dirty="0">
                          <a:solidFill>
                            <a:srgbClr val="00AE50"/>
                          </a:solidFill>
                          <a:latin typeface="Segoe UI Symbol"/>
                          <a:cs typeface="Segoe UI Symbol"/>
                        </a:rPr>
                        <a:t>✔</a:t>
                      </a:r>
                      <a:endParaRPr lang="es-CO" sz="1600" noProof="0" dirty="0">
                        <a:latin typeface="Segoe UI Symbol"/>
                        <a:cs typeface="Segoe UI Symbol"/>
                      </a:endParaRPr>
                    </a:p>
                  </a:txBody>
                  <a:tcPr marL="0" marR="0" marT="0" marB="0">
                    <a:lnL w="9525">
                      <a:solidFill>
                        <a:srgbClr val="000000"/>
                      </a:solidFill>
                      <a:prstDash val="solid"/>
                    </a:lnL>
                    <a:lnT w="9525">
                      <a:solidFill>
                        <a:srgbClr val="000000"/>
                      </a:solidFill>
                      <a:prstDash val="solid"/>
                    </a:lnT>
                  </a:tcPr>
                </a:tc>
                <a:tc>
                  <a:txBody>
                    <a:bodyPr/>
                    <a:lstStyle/>
                    <a:p>
                      <a:pPr marL="62230" marR="960755" algn="l" defTabSz="914446" rtl="0" eaLnBrk="1" latinLnBrk="0" hangingPunct="1">
                        <a:lnSpc>
                          <a:spcPct val="100000"/>
                        </a:lnSpc>
                        <a:spcBef>
                          <a:spcPts val="305"/>
                        </a:spcBef>
                      </a:pPr>
                      <a:r>
                        <a:rPr lang="es-CO" sz="1200" kern="1200" spc="-10" noProof="0" dirty="0">
                          <a:solidFill>
                            <a:srgbClr val="00AE50"/>
                          </a:solidFill>
                          <a:latin typeface="Verdana"/>
                          <a:ea typeface="+mn-ea"/>
                          <a:cs typeface="Verdana"/>
                        </a:rPr>
                        <a:t>Misión </a:t>
                      </a:r>
                    </a:p>
                    <a:p>
                      <a:pPr marL="62230" marR="960755">
                        <a:lnSpc>
                          <a:spcPct val="100000"/>
                        </a:lnSpc>
                      </a:pPr>
                      <a:r>
                        <a:rPr lang="es-CO" sz="1200" spc="-10" noProof="0" dirty="0">
                          <a:solidFill>
                            <a:srgbClr val="00AE50"/>
                          </a:solidFill>
                          <a:latin typeface="Verdana"/>
                          <a:cs typeface="Verdana"/>
                        </a:rPr>
                        <a:t>Visión</a:t>
                      </a:r>
                    </a:p>
                    <a:p>
                      <a:pPr marL="62230" marR="960755">
                        <a:lnSpc>
                          <a:spcPct val="100000"/>
                        </a:lnSpc>
                      </a:pPr>
                      <a:r>
                        <a:rPr lang="es-CO" sz="1200" spc="-10" noProof="0" dirty="0">
                          <a:solidFill>
                            <a:srgbClr val="00AE50"/>
                          </a:solidFill>
                          <a:latin typeface="Verdana"/>
                          <a:cs typeface="Verdana"/>
                        </a:rPr>
                        <a:t>Objetivos Institucionales</a:t>
                      </a:r>
                      <a:endParaRPr lang="es-CO" sz="1200" noProof="0" dirty="0">
                        <a:latin typeface="Verdana"/>
                        <a:cs typeface="Verdana"/>
                      </a:endParaRPr>
                    </a:p>
                  </a:txBody>
                  <a:tcPr marL="0" marR="0" marT="38735" marB="0">
                    <a:lnT w="9525">
                      <a:solidFill>
                        <a:srgbClr val="000000"/>
                      </a:solidFill>
                      <a:prstDash val="solid"/>
                    </a:lnT>
                  </a:tcPr>
                </a:tc>
                <a:tc>
                  <a:txBody>
                    <a:bodyPr/>
                    <a:lstStyle/>
                    <a:p>
                      <a:pPr>
                        <a:lnSpc>
                          <a:spcPct val="100000"/>
                        </a:lnSpc>
                      </a:pPr>
                      <a:endParaRPr lang="es-CO" sz="1200" noProof="0" dirty="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a:lnSpc>
                          <a:spcPct val="100000"/>
                        </a:lnSpc>
                      </a:pPr>
                      <a:endParaRPr lang="es-CO" sz="1200" noProof="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574214">
                <a:tc>
                  <a:txBody>
                    <a:bodyPr/>
                    <a:lstStyle/>
                    <a:p>
                      <a:pPr marL="92075">
                        <a:lnSpc>
                          <a:spcPts val="1070"/>
                        </a:lnSpc>
                      </a:pPr>
                      <a:r>
                        <a:rPr lang="es-CO" sz="1600" spc="-50" noProof="0" dirty="0">
                          <a:solidFill>
                            <a:srgbClr val="00AE50"/>
                          </a:solidFill>
                          <a:latin typeface="Segoe UI Symbol"/>
                          <a:cs typeface="Segoe UI Symbol"/>
                        </a:rPr>
                        <a:t>✔</a:t>
                      </a:r>
                      <a:endParaRPr lang="es-CO" sz="1600" noProof="0" dirty="0">
                        <a:latin typeface="Segoe UI Symbol"/>
                        <a:cs typeface="Segoe UI Symbol"/>
                      </a:endParaRPr>
                    </a:p>
                    <a:p>
                      <a:pPr marL="92075">
                        <a:lnSpc>
                          <a:spcPts val="1420"/>
                        </a:lnSpc>
                      </a:pPr>
                      <a:endParaRPr lang="es-CO" sz="1600" spc="-50" noProof="0" dirty="0">
                        <a:solidFill>
                          <a:srgbClr val="00AE50"/>
                        </a:solidFill>
                        <a:latin typeface="Segoe UI Symbol"/>
                        <a:cs typeface="Segoe UI Symbol"/>
                      </a:endParaRPr>
                    </a:p>
                    <a:p>
                      <a:pPr marL="92075">
                        <a:lnSpc>
                          <a:spcPts val="1420"/>
                        </a:lnSpc>
                      </a:pPr>
                      <a:endParaRPr lang="es-CO" sz="1600" spc="-50" noProof="0" dirty="0">
                        <a:solidFill>
                          <a:srgbClr val="00AE50"/>
                        </a:solidFill>
                        <a:latin typeface="Segoe UI Symbol"/>
                        <a:cs typeface="Segoe UI Symbol"/>
                      </a:endParaRPr>
                    </a:p>
                    <a:p>
                      <a:pPr marL="92075">
                        <a:lnSpc>
                          <a:spcPts val="325"/>
                        </a:lnSpc>
                      </a:pPr>
                      <a:r>
                        <a:rPr lang="es-CO" sz="1600" spc="-50" noProof="0" dirty="0">
                          <a:solidFill>
                            <a:srgbClr val="00AE50"/>
                          </a:solidFill>
                          <a:latin typeface="Segoe UI Symbol"/>
                          <a:cs typeface="Segoe UI Symbol"/>
                        </a:rPr>
                        <a:t>✔</a:t>
                      </a:r>
                      <a:endParaRPr lang="es-CO" sz="1600" noProof="0" dirty="0">
                        <a:latin typeface="Segoe UI Symbol"/>
                        <a:cs typeface="Segoe UI Symbol"/>
                      </a:endParaRPr>
                    </a:p>
                  </a:txBody>
                  <a:tcPr marL="0" marR="0" marT="0" marB="0">
                    <a:lnL w="9525">
                      <a:solidFill>
                        <a:srgbClr val="000000"/>
                      </a:solidFill>
                      <a:prstDash val="solid"/>
                    </a:lnL>
                  </a:tcPr>
                </a:tc>
                <a:tc>
                  <a:txBody>
                    <a:bodyPr/>
                    <a:lstStyle/>
                    <a:p>
                      <a:pPr marL="62230">
                        <a:lnSpc>
                          <a:spcPts val="1375"/>
                        </a:lnSpc>
                      </a:pPr>
                      <a:r>
                        <a:rPr lang="es-CO" sz="1200" spc="-10" noProof="0" dirty="0">
                          <a:solidFill>
                            <a:srgbClr val="00AE50"/>
                          </a:solidFill>
                          <a:latin typeface="Verdana"/>
                          <a:cs typeface="Verdana"/>
                        </a:rPr>
                        <a:t>Planes</a:t>
                      </a:r>
                      <a:r>
                        <a:rPr lang="es-CO" sz="1200" spc="-70" noProof="0" dirty="0">
                          <a:solidFill>
                            <a:srgbClr val="00AE50"/>
                          </a:solidFill>
                          <a:latin typeface="Verdana"/>
                          <a:cs typeface="Verdana"/>
                        </a:rPr>
                        <a:t> </a:t>
                      </a:r>
                      <a:r>
                        <a:rPr lang="es-CO" sz="1200" spc="-10" noProof="0" dirty="0">
                          <a:solidFill>
                            <a:srgbClr val="00AE50"/>
                          </a:solidFill>
                          <a:latin typeface="Verdana"/>
                          <a:cs typeface="Verdana"/>
                        </a:rPr>
                        <a:t>Estratégicos – PND –PES – PEI 2023-2026</a:t>
                      </a:r>
                      <a:endParaRPr lang="es-CO" sz="1200" noProof="0" dirty="0">
                        <a:latin typeface="Verdana"/>
                        <a:cs typeface="Verdana"/>
                      </a:endParaRPr>
                    </a:p>
                    <a:p>
                      <a:pPr marL="62230">
                        <a:lnSpc>
                          <a:spcPts val="1385"/>
                        </a:lnSpc>
                        <a:spcBef>
                          <a:spcPts val="60"/>
                        </a:spcBef>
                      </a:pPr>
                      <a:r>
                        <a:rPr lang="es-CO" sz="1200" spc="-10" noProof="0" dirty="0">
                          <a:solidFill>
                            <a:srgbClr val="00AE50"/>
                          </a:solidFill>
                          <a:latin typeface="Verdana"/>
                          <a:cs typeface="Verdana"/>
                        </a:rPr>
                        <a:t>Objetivos</a:t>
                      </a:r>
                      <a:r>
                        <a:rPr lang="es-CO" sz="1200" spc="-70" noProof="0" dirty="0">
                          <a:solidFill>
                            <a:srgbClr val="00AE50"/>
                          </a:solidFill>
                          <a:latin typeface="Verdana"/>
                          <a:cs typeface="Verdana"/>
                        </a:rPr>
                        <a:t> </a:t>
                      </a:r>
                      <a:r>
                        <a:rPr lang="es-CO" sz="1200" spc="-10" noProof="0" dirty="0">
                          <a:solidFill>
                            <a:srgbClr val="00AE50"/>
                          </a:solidFill>
                          <a:latin typeface="Verdana"/>
                          <a:cs typeface="Verdana"/>
                        </a:rPr>
                        <a:t>estratégicos</a:t>
                      </a:r>
                      <a:endParaRPr lang="es-CO" sz="1200" noProof="0" dirty="0">
                        <a:latin typeface="Verdana"/>
                        <a:cs typeface="Verdana"/>
                      </a:endParaRPr>
                    </a:p>
                  </a:txBody>
                  <a:tcPr marL="0" marR="0" marT="0" marB="0"/>
                </a:tc>
                <a:tc>
                  <a:txBody>
                    <a:bodyPr/>
                    <a:lstStyle/>
                    <a:p>
                      <a:pPr marL="162560">
                        <a:lnSpc>
                          <a:spcPct val="100000"/>
                        </a:lnSpc>
                        <a:spcBef>
                          <a:spcPts val="240"/>
                        </a:spcBef>
                      </a:pPr>
                      <a:r>
                        <a:rPr lang="es-CO" sz="1800" b="1" spc="-25" noProof="0" dirty="0">
                          <a:solidFill>
                            <a:srgbClr val="FFFFFF"/>
                          </a:solidFill>
                          <a:latin typeface="Tahoma"/>
                          <a:cs typeface="Tahoma"/>
                        </a:rPr>
                        <a:t>PEI</a:t>
                      </a:r>
                      <a:endParaRPr lang="es-CO" sz="1800" noProof="0" dirty="0">
                        <a:latin typeface="Tahoma"/>
                        <a:cs typeface="Tahoma"/>
                      </a:endParaRPr>
                    </a:p>
                  </a:txBody>
                  <a:tcPr marL="0" marR="0" marT="30480" marB="0">
                    <a:lnR w="9525">
                      <a:solidFill>
                        <a:srgbClr val="000000"/>
                      </a:solidFill>
                      <a:prstDash val="solid"/>
                    </a:lnR>
                    <a:solidFill>
                      <a:schemeClr val="accent6">
                        <a:lumMod val="75000"/>
                      </a:schemeClr>
                    </a:solidFill>
                  </a:tcPr>
                </a:tc>
                <a:tc>
                  <a:txBody>
                    <a:bodyPr/>
                    <a:lstStyle/>
                    <a:p>
                      <a:pPr marL="27940" algn="ctr">
                        <a:lnSpc>
                          <a:spcPct val="100000"/>
                        </a:lnSpc>
                        <a:spcBef>
                          <a:spcPts val="240"/>
                        </a:spcBef>
                      </a:pPr>
                      <a:endParaRPr lang="es-CO" sz="1800" noProof="0" dirty="0">
                        <a:latin typeface="Tahoma"/>
                        <a:cs typeface="Tahoma"/>
                      </a:endParaRPr>
                    </a:p>
                  </a:txBody>
                  <a:tcPr marL="0" marR="0" marT="30480" marB="0">
                    <a:lnL w="9525">
                      <a:solidFill>
                        <a:srgbClr val="000000"/>
                      </a:solidFill>
                      <a:prstDash val="solid"/>
                    </a:lnL>
                    <a:solidFill>
                      <a:srgbClr val="00AE50"/>
                    </a:solidFill>
                  </a:tcPr>
                </a:tc>
                <a:extLst>
                  <a:ext uri="{0D108BD9-81ED-4DB2-BD59-A6C34878D82A}">
                    <a16:rowId xmlns:a16="http://schemas.microsoft.com/office/drawing/2014/main" val="10001"/>
                  </a:ext>
                </a:extLst>
              </a:tr>
              <a:tr h="616760">
                <a:tc>
                  <a:txBody>
                    <a:bodyPr/>
                    <a:lstStyle/>
                    <a:p>
                      <a:pPr marL="92075">
                        <a:lnSpc>
                          <a:spcPts val="1800"/>
                        </a:lnSpc>
                        <a:spcBef>
                          <a:spcPts val="660"/>
                        </a:spcBef>
                      </a:pPr>
                      <a:r>
                        <a:rPr lang="es-CO" sz="1600" spc="-50" noProof="0" dirty="0">
                          <a:solidFill>
                            <a:srgbClr val="00AE50"/>
                          </a:solidFill>
                          <a:latin typeface="Segoe UI Symbol"/>
                          <a:cs typeface="Segoe UI Symbol"/>
                        </a:rPr>
                        <a:t>✔</a:t>
                      </a:r>
                      <a:endParaRPr lang="es-CO" sz="1600" noProof="0" dirty="0">
                        <a:latin typeface="Segoe UI Symbol"/>
                        <a:cs typeface="Segoe UI Symbol"/>
                      </a:endParaRPr>
                    </a:p>
                    <a:p>
                      <a:pPr marL="92075">
                        <a:lnSpc>
                          <a:spcPts val="1800"/>
                        </a:lnSpc>
                      </a:pPr>
                      <a:r>
                        <a:rPr lang="es-CO" sz="1600" spc="-50" noProof="0" dirty="0">
                          <a:solidFill>
                            <a:srgbClr val="00AE50"/>
                          </a:solidFill>
                          <a:latin typeface="Segoe UI Symbol"/>
                          <a:cs typeface="Segoe UI Symbol"/>
                        </a:rPr>
                        <a:t>✔</a:t>
                      </a:r>
                      <a:endParaRPr lang="es-CO" sz="1600" noProof="0" dirty="0">
                        <a:latin typeface="Segoe UI Symbol"/>
                        <a:cs typeface="Segoe UI Symbol"/>
                      </a:endParaRPr>
                    </a:p>
                  </a:txBody>
                  <a:tcPr marL="0" marR="0" marT="83820" marB="0">
                    <a:lnL w="9525">
                      <a:solidFill>
                        <a:srgbClr val="000000"/>
                      </a:solidFill>
                      <a:prstDash val="solid"/>
                    </a:lnL>
                    <a:lnB w="9525">
                      <a:solidFill>
                        <a:srgbClr val="000000"/>
                      </a:solidFill>
                      <a:prstDash val="solid"/>
                    </a:lnB>
                  </a:tcPr>
                </a:tc>
                <a:tc>
                  <a:txBody>
                    <a:bodyPr/>
                    <a:lstStyle/>
                    <a:p>
                      <a:pPr marL="62230" marR="387985">
                        <a:lnSpc>
                          <a:spcPts val="1370"/>
                        </a:lnSpc>
                        <a:spcBef>
                          <a:spcPts val="60"/>
                        </a:spcBef>
                      </a:pPr>
                      <a:r>
                        <a:rPr lang="es-CO" sz="1200" spc="-10" noProof="0" dirty="0">
                          <a:solidFill>
                            <a:srgbClr val="00AE50"/>
                          </a:solidFill>
                          <a:latin typeface="Verdana"/>
                          <a:cs typeface="Verdana"/>
                        </a:rPr>
                        <a:t>Líneas/procesos</a:t>
                      </a:r>
                      <a:r>
                        <a:rPr lang="es-CO" sz="1200" spc="-55" noProof="0" dirty="0">
                          <a:solidFill>
                            <a:srgbClr val="00AE50"/>
                          </a:solidFill>
                          <a:latin typeface="Verdana"/>
                          <a:cs typeface="Verdana"/>
                        </a:rPr>
                        <a:t> </a:t>
                      </a:r>
                      <a:r>
                        <a:rPr lang="es-CO" sz="1200" spc="-10" noProof="0" dirty="0">
                          <a:solidFill>
                            <a:srgbClr val="00AE50"/>
                          </a:solidFill>
                          <a:latin typeface="Verdana"/>
                          <a:cs typeface="Verdana"/>
                        </a:rPr>
                        <a:t>estratégicos </a:t>
                      </a:r>
                      <a:endParaRPr lang="es-CO" sz="1200" noProof="0" dirty="0">
                        <a:latin typeface="Verdana"/>
                        <a:cs typeface="Verdana"/>
                      </a:endParaRPr>
                    </a:p>
                    <a:p>
                      <a:pPr marL="62230">
                        <a:lnSpc>
                          <a:spcPct val="100000"/>
                        </a:lnSpc>
                        <a:spcBef>
                          <a:spcPts val="25"/>
                        </a:spcBef>
                      </a:pPr>
                      <a:r>
                        <a:rPr lang="es-CO" sz="1200" spc="-10" noProof="0" dirty="0">
                          <a:solidFill>
                            <a:srgbClr val="00AE50"/>
                          </a:solidFill>
                          <a:latin typeface="Verdana"/>
                          <a:cs typeface="Verdana"/>
                        </a:rPr>
                        <a:t>Indicadores</a:t>
                      </a:r>
                      <a:r>
                        <a:rPr lang="es-CO" sz="1200" spc="-75" noProof="0" dirty="0">
                          <a:solidFill>
                            <a:srgbClr val="00AE50"/>
                          </a:solidFill>
                          <a:latin typeface="Verdana"/>
                          <a:cs typeface="Verdana"/>
                        </a:rPr>
                        <a:t> </a:t>
                      </a:r>
                      <a:r>
                        <a:rPr lang="es-CO" sz="1200" spc="-10" noProof="0" dirty="0">
                          <a:solidFill>
                            <a:srgbClr val="00AE50"/>
                          </a:solidFill>
                          <a:latin typeface="Verdana"/>
                          <a:cs typeface="Verdana"/>
                        </a:rPr>
                        <a:t>y</a:t>
                      </a:r>
                      <a:r>
                        <a:rPr lang="es-CO" sz="1200" spc="-90" noProof="0" dirty="0">
                          <a:solidFill>
                            <a:srgbClr val="00AE50"/>
                          </a:solidFill>
                          <a:latin typeface="Verdana"/>
                          <a:cs typeface="Verdana"/>
                        </a:rPr>
                        <a:t> </a:t>
                      </a:r>
                      <a:r>
                        <a:rPr lang="es-CO" sz="1200" spc="-10" noProof="0" dirty="0">
                          <a:solidFill>
                            <a:srgbClr val="00AE50"/>
                          </a:solidFill>
                          <a:latin typeface="Verdana"/>
                          <a:cs typeface="Verdana"/>
                        </a:rPr>
                        <a:t>metas</a:t>
                      </a:r>
                      <a:r>
                        <a:rPr lang="es-CO" sz="1200" spc="-90" noProof="0" dirty="0">
                          <a:solidFill>
                            <a:srgbClr val="00AE50"/>
                          </a:solidFill>
                          <a:latin typeface="Verdana"/>
                          <a:cs typeface="Verdana"/>
                        </a:rPr>
                        <a:t> </a:t>
                      </a:r>
                      <a:r>
                        <a:rPr lang="es-CO" sz="1200" spc="-10" noProof="0" dirty="0">
                          <a:solidFill>
                            <a:srgbClr val="00AE50"/>
                          </a:solidFill>
                          <a:latin typeface="Verdana"/>
                          <a:cs typeface="Verdana"/>
                        </a:rPr>
                        <a:t>estratégicas</a:t>
                      </a:r>
                      <a:endParaRPr lang="es-CO" sz="1200" noProof="0" dirty="0">
                        <a:latin typeface="Verdana"/>
                        <a:cs typeface="Verdana"/>
                      </a:endParaRPr>
                    </a:p>
                  </a:txBody>
                  <a:tcPr marL="0" marR="0" marT="7620" marB="0">
                    <a:lnB w="9525">
                      <a:solidFill>
                        <a:srgbClr val="000000"/>
                      </a:solidFill>
                      <a:prstDash val="solid"/>
                    </a:lnB>
                  </a:tcPr>
                </a:tc>
                <a:tc>
                  <a:txBody>
                    <a:bodyPr/>
                    <a:lstStyle/>
                    <a:p>
                      <a:pPr>
                        <a:lnSpc>
                          <a:spcPct val="100000"/>
                        </a:lnSpc>
                      </a:pPr>
                      <a:endParaRPr lang="es-CO" sz="1200" noProof="0" dirty="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lang="es-CO" sz="1200" noProof="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graphicFrame>
        <p:nvGraphicFramePr>
          <p:cNvPr id="13" name="object 15">
            <a:extLst>
              <a:ext uri="{FF2B5EF4-FFF2-40B4-BE49-F238E27FC236}">
                <a16:creationId xmlns:a16="http://schemas.microsoft.com/office/drawing/2014/main" id="{9979F54B-BCCC-0BB9-C1E4-B99CED63B2F7}"/>
              </a:ext>
            </a:extLst>
          </p:cNvPr>
          <p:cNvGraphicFramePr>
            <a:graphicFrameLocks noGrp="1"/>
          </p:cNvGraphicFramePr>
          <p:nvPr>
            <p:extLst>
              <p:ext uri="{D42A27DB-BD31-4B8C-83A1-F6EECF244321}">
                <p14:modId xmlns:p14="http://schemas.microsoft.com/office/powerpoint/2010/main" val="2926996433"/>
              </p:ext>
            </p:extLst>
          </p:nvPr>
        </p:nvGraphicFramePr>
        <p:xfrm>
          <a:off x="7291359" y="3557043"/>
          <a:ext cx="3902075" cy="1060450"/>
        </p:xfrm>
        <a:graphic>
          <a:graphicData uri="http://schemas.openxmlformats.org/drawingml/2006/table">
            <a:tbl>
              <a:tblPr firstRow="1" bandRow="1">
                <a:tableStyleId>{2D5ABB26-0587-4C30-8999-92F81FD0307C}</a:tableStyleId>
              </a:tblPr>
              <a:tblGrid>
                <a:gridCol w="316230">
                  <a:extLst>
                    <a:ext uri="{9D8B030D-6E8A-4147-A177-3AD203B41FA5}">
                      <a16:colId xmlns:a16="http://schemas.microsoft.com/office/drawing/2014/main" val="20000"/>
                    </a:ext>
                  </a:extLst>
                </a:gridCol>
                <a:gridCol w="2812415">
                  <a:extLst>
                    <a:ext uri="{9D8B030D-6E8A-4147-A177-3AD203B41FA5}">
                      <a16:colId xmlns:a16="http://schemas.microsoft.com/office/drawing/2014/main" val="20001"/>
                    </a:ext>
                  </a:extLst>
                </a:gridCol>
                <a:gridCol w="405130">
                  <a:extLst>
                    <a:ext uri="{9D8B030D-6E8A-4147-A177-3AD203B41FA5}">
                      <a16:colId xmlns:a16="http://schemas.microsoft.com/office/drawing/2014/main" val="20002"/>
                    </a:ext>
                  </a:extLst>
                </a:gridCol>
                <a:gridCol w="368300">
                  <a:extLst>
                    <a:ext uri="{9D8B030D-6E8A-4147-A177-3AD203B41FA5}">
                      <a16:colId xmlns:a16="http://schemas.microsoft.com/office/drawing/2014/main" val="20003"/>
                    </a:ext>
                  </a:extLst>
                </a:gridCol>
              </a:tblGrid>
              <a:tr h="393700">
                <a:tc>
                  <a:txBody>
                    <a:bodyPr/>
                    <a:lstStyle/>
                    <a:p>
                      <a:pPr marL="92075">
                        <a:lnSpc>
                          <a:spcPts val="1230"/>
                        </a:lnSpc>
                      </a:pPr>
                      <a:r>
                        <a:rPr lang="es-CO" sz="1600" spc="-50" noProof="0" dirty="0">
                          <a:solidFill>
                            <a:schemeClr val="accent1">
                              <a:lumMod val="50000"/>
                            </a:schemeClr>
                          </a:solidFill>
                          <a:latin typeface="Segoe UI Symbol"/>
                          <a:cs typeface="Segoe UI Symbol"/>
                        </a:rPr>
                        <a:t>✔</a:t>
                      </a:r>
                      <a:endParaRPr lang="es-CO" sz="1600" noProof="0" dirty="0">
                        <a:solidFill>
                          <a:schemeClr val="accent1">
                            <a:lumMod val="50000"/>
                          </a:schemeClr>
                        </a:solidFill>
                        <a:latin typeface="Segoe UI Symbol"/>
                        <a:cs typeface="Segoe UI Symbol"/>
                      </a:endParaRPr>
                    </a:p>
                    <a:p>
                      <a:pPr marL="92075">
                        <a:lnSpc>
                          <a:spcPts val="1590"/>
                        </a:lnSpc>
                      </a:pPr>
                      <a:r>
                        <a:rPr lang="es-CO" sz="1600" spc="-50" noProof="0" dirty="0">
                          <a:solidFill>
                            <a:schemeClr val="accent1">
                              <a:lumMod val="50000"/>
                            </a:schemeClr>
                          </a:solidFill>
                          <a:latin typeface="Segoe UI Symbol"/>
                          <a:cs typeface="Segoe UI Symbol"/>
                        </a:rPr>
                        <a:t>✔</a:t>
                      </a:r>
                      <a:endParaRPr lang="es-CO" sz="1600" noProof="0" dirty="0">
                        <a:solidFill>
                          <a:schemeClr val="accent1">
                            <a:lumMod val="50000"/>
                          </a:schemeClr>
                        </a:solidFill>
                        <a:latin typeface="Segoe UI Symbol"/>
                        <a:cs typeface="Segoe UI Symbol"/>
                      </a:endParaRPr>
                    </a:p>
                  </a:txBody>
                  <a:tcPr marL="0" marR="0" marT="0" marB="0">
                    <a:lnL w="9525">
                      <a:solidFill>
                        <a:srgbClr val="000000"/>
                      </a:solidFill>
                      <a:prstDash val="solid"/>
                    </a:lnL>
                    <a:lnT w="9525">
                      <a:solidFill>
                        <a:srgbClr val="000000"/>
                      </a:solidFill>
                      <a:prstDash val="solid"/>
                    </a:lnT>
                  </a:tcPr>
                </a:tc>
                <a:tc>
                  <a:txBody>
                    <a:bodyPr/>
                    <a:lstStyle/>
                    <a:p>
                      <a:pPr marL="61594" marR="434975">
                        <a:lnSpc>
                          <a:spcPct val="100000"/>
                        </a:lnSpc>
                        <a:spcBef>
                          <a:spcPts val="125"/>
                        </a:spcBef>
                      </a:pPr>
                      <a:r>
                        <a:rPr lang="es-CO" sz="1200" spc="-10" noProof="0" dirty="0">
                          <a:solidFill>
                            <a:schemeClr val="accent1">
                              <a:lumMod val="50000"/>
                            </a:schemeClr>
                          </a:solidFill>
                          <a:latin typeface="Verdana"/>
                          <a:cs typeface="Verdana"/>
                        </a:rPr>
                        <a:t>Programas</a:t>
                      </a:r>
                      <a:r>
                        <a:rPr lang="es-CO" sz="1200" spc="-90" noProof="0" dirty="0">
                          <a:solidFill>
                            <a:schemeClr val="accent1">
                              <a:lumMod val="50000"/>
                            </a:schemeClr>
                          </a:solidFill>
                          <a:latin typeface="Verdana"/>
                          <a:cs typeface="Verdana"/>
                        </a:rPr>
                        <a:t> </a:t>
                      </a:r>
                      <a:r>
                        <a:rPr lang="es-CO" sz="1200" spc="-10" noProof="0" dirty="0">
                          <a:solidFill>
                            <a:schemeClr val="accent1">
                              <a:lumMod val="50000"/>
                            </a:schemeClr>
                          </a:solidFill>
                          <a:latin typeface="Verdana"/>
                          <a:cs typeface="Verdana"/>
                        </a:rPr>
                        <a:t>/Frentes</a:t>
                      </a:r>
                      <a:r>
                        <a:rPr lang="es-CO" sz="1200" spc="-90" noProof="0" dirty="0">
                          <a:solidFill>
                            <a:schemeClr val="accent1">
                              <a:lumMod val="50000"/>
                            </a:schemeClr>
                          </a:solidFill>
                          <a:latin typeface="Verdana"/>
                          <a:cs typeface="Verdana"/>
                        </a:rPr>
                        <a:t> </a:t>
                      </a:r>
                      <a:r>
                        <a:rPr lang="es-CO" sz="1200" spc="-10" noProof="0" dirty="0">
                          <a:solidFill>
                            <a:schemeClr val="accent1">
                              <a:lumMod val="50000"/>
                            </a:schemeClr>
                          </a:solidFill>
                          <a:latin typeface="Verdana"/>
                          <a:cs typeface="Verdana"/>
                        </a:rPr>
                        <a:t>de</a:t>
                      </a:r>
                      <a:r>
                        <a:rPr lang="es-CO" sz="1200" spc="-80" noProof="0" dirty="0">
                          <a:solidFill>
                            <a:schemeClr val="accent1">
                              <a:lumMod val="50000"/>
                            </a:schemeClr>
                          </a:solidFill>
                          <a:latin typeface="Verdana"/>
                          <a:cs typeface="Verdana"/>
                        </a:rPr>
                        <a:t> </a:t>
                      </a:r>
                      <a:r>
                        <a:rPr lang="es-CO" sz="1200" spc="-10" noProof="0" dirty="0">
                          <a:solidFill>
                            <a:schemeClr val="accent1">
                              <a:lumMod val="50000"/>
                            </a:schemeClr>
                          </a:solidFill>
                          <a:latin typeface="Verdana"/>
                          <a:cs typeface="Verdana"/>
                        </a:rPr>
                        <a:t>trabajo Proyectos</a:t>
                      </a:r>
                      <a:r>
                        <a:rPr lang="es-CO" sz="1200" spc="-110" noProof="0" dirty="0">
                          <a:solidFill>
                            <a:schemeClr val="accent1">
                              <a:lumMod val="50000"/>
                            </a:schemeClr>
                          </a:solidFill>
                          <a:latin typeface="Verdana"/>
                          <a:cs typeface="Verdana"/>
                        </a:rPr>
                        <a:t> </a:t>
                      </a:r>
                      <a:r>
                        <a:rPr lang="es-CO" sz="1200" spc="-10" noProof="0" dirty="0">
                          <a:solidFill>
                            <a:schemeClr val="accent1">
                              <a:lumMod val="50000"/>
                            </a:schemeClr>
                          </a:solidFill>
                          <a:latin typeface="Verdana"/>
                          <a:cs typeface="Verdana"/>
                        </a:rPr>
                        <a:t>/</a:t>
                      </a:r>
                      <a:r>
                        <a:rPr lang="es-CO" sz="1200" spc="-85" noProof="0" dirty="0">
                          <a:solidFill>
                            <a:schemeClr val="accent1">
                              <a:lumMod val="50000"/>
                            </a:schemeClr>
                          </a:solidFill>
                          <a:latin typeface="Verdana"/>
                          <a:cs typeface="Verdana"/>
                        </a:rPr>
                        <a:t> </a:t>
                      </a:r>
                      <a:r>
                        <a:rPr lang="es-CO" sz="1200" spc="-10" noProof="0" dirty="0">
                          <a:solidFill>
                            <a:schemeClr val="accent1">
                              <a:lumMod val="50000"/>
                            </a:schemeClr>
                          </a:solidFill>
                          <a:latin typeface="Verdana"/>
                          <a:cs typeface="Verdana"/>
                        </a:rPr>
                        <a:t>Acciones</a:t>
                      </a:r>
                      <a:endParaRPr lang="es-CO" sz="1200" noProof="0" dirty="0">
                        <a:solidFill>
                          <a:schemeClr val="accent1">
                            <a:lumMod val="50000"/>
                          </a:schemeClr>
                        </a:solidFill>
                        <a:latin typeface="Verdana"/>
                        <a:cs typeface="Verdana"/>
                      </a:endParaRPr>
                    </a:p>
                  </a:txBody>
                  <a:tcPr marL="0" marR="0" marT="15875" marB="0">
                    <a:lnT w="9525">
                      <a:solidFill>
                        <a:srgbClr val="000000"/>
                      </a:solidFill>
                      <a:prstDash val="solid"/>
                    </a:lnT>
                  </a:tcPr>
                </a:tc>
                <a:tc>
                  <a:txBody>
                    <a:bodyPr/>
                    <a:lstStyle/>
                    <a:p>
                      <a:pPr>
                        <a:lnSpc>
                          <a:spcPct val="100000"/>
                        </a:lnSpc>
                      </a:pPr>
                      <a:endParaRPr lang="es-CO" sz="1200" noProof="0" dirty="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a:lnSpc>
                          <a:spcPct val="100000"/>
                        </a:lnSpc>
                      </a:pPr>
                      <a:endParaRPr lang="es-CO" sz="1200" noProof="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296545">
                <a:tc>
                  <a:txBody>
                    <a:bodyPr/>
                    <a:lstStyle/>
                    <a:p>
                      <a:pPr marL="29845" algn="ctr">
                        <a:lnSpc>
                          <a:spcPts val="1850"/>
                        </a:lnSpc>
                        <a:spcBef>
                          <a:spcPts val="385"/>
                        </a:spcBef>
                      </a:pPr>
                      <a:r>
                        <a:rPr lang="es-CO" sz="1600" spc="-50" noProof="0" dirty="0">
                          <a:solidFill>
                            <a:schemeClr val="accent1">
                              <a:lumMod val="50000"/>
                            </a:schemeClr>
                          </a:solidFill>
                          <a:latin typeface="Segoe UI Symbol"/>
                          <a:cs typeface="Segoe UI Symbol"/>
                        </a:rPr>
                        <a:t>✔</a:t>
                      </a:r>
                      <a:endParaRPr lang="es-CO" sz="1600" noProof="0" dirty="0">
                        <a:solidFill>
                          <a:schemeClr val="accent1">
                            <a:lumMod val="50000"/>
                          </a:schemeClr>
                        </a:solidFill>
                        <a:latin typeface="Segoe UI Symbol"/>
                        <a:cs typeface="Segoe UI Symbol"/>
                      </a:endParaRPr>
                    </a:p>
                  </a:txBody>
                  <a:tcPr marL="0" marR="0" marT="48895" marB="0">
                    <a:lnL w="9525">
                      <a:solidFill>
                        <a:srgbClr val="000000"/>
                      </a:solidFill>
                      <a:prstDash val="solid"/>
                    </a:lnL>
                  </a:tcPr>
                </a:tc>
                <a:tc>
                  <a:txBody>
                    <a:bodyPr/>
                    <a:lstStyle/>
                    <a:p>
                      <a:pPr marL="61594">
                        <a:lnSpc>
                          <a:spcPct val="100000"/>
                        </a:lnSpc>
                        <a:spcBef>
                          <a:spcPts val="280"/>
                        </a:spcBef>
                      </a:pPr>
                      <a:r>
                        <a:rPr lang="es-CO" sz="1200" spc="-10" noProof="0" dirty="0">
                          <a:solidFill>
                            <a:schemeClr val="accent1">
                              <a:lumMod val="50000"/>
                            </a:schemeClr>
                          </a:solidFill>
                          <a:latin typeface="Verdana"/>
                          <a:cs typeface="Verdana"/>
                        </a:rPr>
                        <a:t>Indicadores</a:t>
                      </a:r>
                      <a:r>
                        <a:rPr lang="es-CO" sz="1200" spc="-55" noProof="0" dirty="0">
                          <a:solidFill>
                            <a:schemeClr val="accent1">
                              <a:lumMod val="50000"/>
                            </a:schemeClr>
                          </a:solidFill>
                          <a:latin typeface="Verdana"/>
                          <a:cs typeface="Verdana"/>
                        </a:rPr>
                        <a:t> </a:t>
                      </a:r>
                      <a:r>
                        <a:rPr lang="es-CO" sz="1200" spc="-10" noProof="0" dirty="0">
                          <a:solidFill>
                            <a:schemeClr val="accent1">
                              <a:lumMod val="50000"/>
                            </a:schemeClr>
                          </a:solidFill>
                          <a:latin typeface="Verdana"/>
                          <a:cs typeface="Verdana"/>
                        </a:rPr>
                        <a:t>programáticos</a:t>
                      </a:r>
                      <a:endParaRPr lang="es-CO" sz="1200" noProof="0" dirty="0">
                        <a:solidFill>
                          <a:schemeClr val="accent1">
                            <a:lumMod val="50000"/>
                          </a:schemeClr>
                        </a:solidFill>
                        <a:latin typeface="Verdana"/>
                        <a:cs typeface="Verdana"/>
                      </a:endParaRPr>
                    </a:p>
                  </a:txBody>
                  <a:tcPr marL="0" marR="0" marT="35560" marB="0"/>
                </a:tc>
                <a:tc>
                  <a:txBody>
                    <a:bodyPr/>
                    <a:lstStyle/>
                    <a:p>
                      <a:pPr marL="189865">
                        <a:lnSpc>
                          <a:spcPct val="100000"/>
                        </a:lnSpc>
                        <a:spcBef>
                          <a:spcPts val="285"/>
                        </a:spcBef>
                      </a:pPr>
                      <a:r>
                        <a:rPr lang="es-CO" sz="1200" b="1" spc="-25" noProof="0" dirty="0">
                          <a:solidFill>
                            <a:srgbClr val="FFFFFF"/>
                          </a:solidFill>
                          <a:latin typeface="Tahoma"/>
                          <a:cs typeface="Tahoma"/>
                        </a:rPr>
                        <a:t>PA</a:t>
                      </a:r>
                      <a:endParaRPr lang="es-CO" sz="1200" noProof="0" dirty="0">
                        <a:latin typeface="Tahoma"/>
                        <a:cs typeface="Tahoma"/>
                      </a:endParaRPr>
                    </a:p>
                  </a:txBody>
                  <a:tcPr marL="0" marR="0" marT="36195" marB="0">
                    <a:lnR w="9525">
                      <a:solidFill>
                        <a:srgbClr val="000000"/>
                      </a:solidFill>
                      <a:prstDash val="solid"/>
                    </a:lnR>
                    <a:solidFill>
                      <a:schemeClr val="tx1">
                        <a:lumMod val="75000"/>
                        <a:lumOff val="25000"/>
                      </a:schemeClr>
                    </a:solidFill>
                  </a:tcPr>
                </a:tc>
                <a:tc>
                  <a:txBody>
                    <a:bodyPr/>
                    <a:lstStyle/>
                    <a:p>
                      <a:pPr marL="77470">
                        <a:lnSpc>
                          <a:spcPct val="100000"/>
                        </a:lnSpc>
                        <a:spcBef>
                          <a:spcPts val="285"/>
                        </a:spcBef>
                      </a:pPr>
                      <a:r>
                        <a:rPr lang="es-CO" sz="1200" b="1" spc="-50" noProof="0" dirty="0">
                          <a:solidFill>
                            <a:srgbClr val="FFFFFF"/>
                          </a:solidFill>
                          <a:latin typeface="Tahoma"/>
                          <a:cs typeface="Tahoma"/>
                        </a:rPr>
                        <a:t>A</a:t>
                      </a:r>
                      <a:endParaRPr lang="es-CO" sz="1200" noProof="0" dirty="0">
                        <a:latin typeface="Tahoma"/>
                        <a:cs typeface="Tahoma"/>
                      </a:endParaRPr>
                    </a:p>
                  </a:txBody>
                  <a:tcPr marL="0" marR="0" marT="36195" marB="0">
                    <a:lnL w="9525">
                      <a:solidFill>
                        <a:srgbClr val="000000"/>
                      </a:solidFill>
                      <a:prstDash val="solid"/>
                    </a:lnL>
                    <a:solidFill>
                      <a:schemeClr val="bg2">
                        <a:lumMod val="25000"/>
                      </a:schemeClr>
                    </a:solidFill>
                  </a:tcPr>
                </a:tc>
                <a:extLst>
                  <a:ext uri="{0D108BD9-81ED-4DB2-BD59-A6C34878D82A}">
                    <a16:rowId xmlns:a16="http://schemas.microsoft.com/office/drawing/2014/main" val="10001"/>
                  </a:ext>
                </a:extLst>
              </a:tr>
              <a:tr h="370205">
                <a:tc>
                  <a:txBody>
                    <a:bodyPr/>
                    <a:lstStyle/>
                    <a:p>
                      <a:pPr marL="30480" algn="ctr">
                        <a:lnSpc>
                          <a:spcPct val="100000"/>
                        </a:lnSpc>
                        <a:spcBef>
                          <a:spcPts val="560"/>
                        </a:spcBef>
                      </a:pPr>
                      <a:r>
                        <a:rPr lang="es-CO" sz="1600" spc="-50" noProof="0" dirty="0">
                          <a:solidFill>
                            <a:schemeClr val="accent1">
                              <a:lumMod val="50000"/>
                            </a:schemeClr>
                          </a:solidFill>
                          <a:latin typeface="Segoe UI Symbol"/>
                          <a:cs typeface="Segoe UI Symbol"/>
                        </a:rPr>
                        <a:t>✔</a:t>
                      </a:r>
                      <a:endParaRPr lang="es-CO" sz="1600" noProof="0" dirty="0">
                        <a:solidFill>
                          <a:schemeClr val="accent1">
                            <a:lumMod val="50000"/>
                          </a:schemeClr>
                        </a:solidFill>
                        <a:latin typeface="Segoe UI Symbol"/>
                        <a:cs typeface="Segoe UI Symbol"/>
                      </a:endParaRPr>
                    </a:p>
                  </a:txBody>
                  <a:tcPr marL="0" marR="0" marT="71120" marB="0">
                    <a:lnL w="9525">
                      <a:solidFill>
                        <a:srgbClr val="000000"/>
                      </a:solidFill>
                      <a:prstDash val="solid"/>
                    </a:lnL>
                    <a:lnB w="9525">
                      <a:solidFill>
                        <a:srgbClr val="000000"/>
                      </a:solidFill>
                      <a:prstDash val="solid"/>
                    </a:lnB>
                  </a:tcPr>
                </a:tc>
                <a:tc>
                  <a:txBody>
                    <a:bodyPr/>
                    <a:lstStyle/>
                    <a:p>
                      <a:pPr marL="61594">
                        <a:lnSpc>
                          <a:spcPct val="100000"/>
                        </a:lnSpc>
                        <a:spcBef>
                          <a:spcPts val="990"/>
                        </a:spcBef>
                      </a:pPr>
                      <a:r>
                        <a:rPr lang="es-CO" sz="1200" spc="-10" noProof="0" dirty="0">
                          <a:solidFill>
                            <a:schemeClr val="accent1">
                              <a:lumMod val="50000"/>
                            </a:schemeClr>
                          </a:solidFill>
                          <a:latin typeface="Verdana"/>
                          <a:cs typeface="Verdana"/>
                        </a:rPr>
                        <a:t>Proyectos</a:t>
                      </a:r>
                      <a:r>
                        <a:rPr lang="es-CO" sz="1200" spc="-100" noProof="0" dirty="0">
                          <a:solidFill>
                            <a:schemeClr val="accent1">
                              <a:lumMod val="50000"/>
                            </a:schemeClr>
                          </a:solidFill>
                          <a:latin typeface="Verdana"/>
                          <a:cs typeface="Verdana"/>
                        </a:rPr>
                        <a:t> </a:t>
                      </a:r>
                      <a:r>
                        <a:rPr lang="es-CO" sz="1200" spc="-10" noProof="0" dirty="0">
                          <a:solidFill>
                            <a:schemeClr val="accent1">
                              <a:lumMod val="50000"/>
                            </a:schemeClr>
                          </a:solidFill>
                          <a:latin typeface="Verdana"/>
                          <a:cs typeface="Verdana"/>
                        </a:rPr>
                        <a:t>de</a:t>
                      </a:r>
                      <a:r>
                        <a:rPr lang="es-CO" sz="1200" spc="-65" noProof="0" dirty="0">
                          <a:solidFill>
                            <a:schemeClr val="accent1">
                              <a:lumMod val="50000"/>
                            </a:schemeClr>
                          </a:solidFill>
                          <a:latin typeface="Verdana"/>
                          <a:cs typeface="Verdana"/>
                        </a:rPr>
                        <a:t> </a:t>
                      </a:r>
                      <a:r>
                        <a:rPr lang="es-CO" sz="1200" spc="-10" noProof="0" dirty="0">
                          <a:solidFill>
                            <a:schemeClr val="accent1">
                              <a:lumMod val="50000"/>
                            </a:schemeClr>
                          </a:solidFill>
                          <a:latin typeface="Verdana"/>
                          <a:cs typeface="Verdana"/>
                        </a:rPr>
                        <a:t>inversión</a:t>
                      </a:r>
                      <a:r>
                        <a:rPr lang="es-CO" sz="1200" spc="-75" noProof="0" dirty="0">
                          <a:solidFill>
                            <a:schemeClr val="accent1">
                              <a:lumMod val="50000"/>
                            </a:schemeClr>
                          </a:solidFill>
                          <a:latin typeface="Verdana"/>
                          <a:cs typeface="Verdana"/>
                        </a:rPr>
                        <a:t> </a:t>
                      </a:r>
                      <a:r>
                        <a:rPr lang="es-CO" sz="1200" spc="-10" noProof="0" dirty="0">
                          <a:solidFill>
                            <a:schemeClr val="accent1">
                              <a:lumMod val="50000"/>
                            </a:schemeClr>
                          </a:solidFill>
                          <a:latin typeface="Verdana"/>
                          <a:cs typeface="Verdana"/>
                        </a:rPr>
                        <a:t>asociados</a:t>
                      </a:r>
                      <a:endParaRPr lang="es-CO" sz="1200" noProof="0" dirty="0">
                        <a:solidFill>
                          <a:schemeClr val="accent1">
                            <a:lumMod val="50000"/>
                          </a:schemeClr>
                        </a:solidFill>
                        <a:latin typeface="Verdana"/>
                        <a:cs typeface="Verdana"/>
                      </a:endParaRPr>
                    </a:p>
                  </a:txBody>
                  <a:tcPr marL="0" marR="0" marT="125730" marB="0">
                    <a:lnB w="9525">
                      <a:solidFill>
                        <a:srgbClr val="000000"/>
                      </a:solidFill>
                      <a:prstDash val="solid"/>
                    </a:lnB>
                  </a:tcPr>
                </a:tc>
                <a:tc>
                  <a:txBody>
                    <a:bodyPr/>
                    <a:lstStyle/>
                    <a:p>
                      <a:pPr>
                        <a:lnSpc>
                          <a:spcPct val="100000"/>
                        </a:lnSpc>
                      </a:pPr>
                      <a:endParaRPr lang="es-CO" sz="1200" noProof="0" dirty="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lang="es-CO" sz="1200" noProof="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grpSp>
        <p:nvGrpSpPr>
          <p:cNvPr id="14" name="object 16" descr="Flechas">
            <a:extLst>
              <a:ext uri="{FF2B5EF4-FFF2-40B4-BE49-F238E27FC236}">
                <a16:creationId xmlns:a16="http://schemas.microsoft.com/office/drawing/2014/main" id="{3A602877-600F-F15D-F6A6-2E09196DDCD4}"/>
              </a:ext>
            </a:extLst>
          </p:cNvPr>
          <p:cNvGrpSpPr/>
          <p:nvPr/>
        </p:nvGrpSpPr>
        <p:grpSpPr>
          <a:xfrm>
            <a:off x="5907526" y="2054823"/>
            <a:ext cx="2144267" cy="3883279"/>
            <a:chOff x="5913120" y="2039111"/>
            <a:chExt cx="2144267" cy="3883279"/>
          </a:xfrm>
        </p:grpSpPr>
        <p:sp>
          <p:nvSpPr>
            <p:cNvPr id="15" name="object 17">
              <a:extLst>
                <a:ext uri="{FF2B5EF4-FFF2-40B4-BE49-F238E27FC236}">
                  <a16:creationId xmlns:a16="http://schemas.microsoft.com/office/drawing/2014/main" id="{C003A89C-1B4B-6C3E-78CD-66791EC7316B}"/>
                </a:ext>
              </a:extLst>
            </p:cNvPr>
            <p:cNvSpPr/>
            <p:nvPr/>
          </p:nvSpPr>
          <p:spPr>
            <a:xfrm>
              <a:off x="5913120" y="2039111"/>
              <a:ext cx="433070" cy="307975"/>
            </a:xfrm>
            <a:custGeom>
              <a:avLst/>
              <a:gdLst/>
              <a:ahLst/>
              <a:cxnLst/>
              <a:rect l="l" t="t" r="r" b="b"/>
              <a:pathLst>
                <a:path w="433070" h="307975">
                  <a:moveTo>
                    <a:pt x="278764" y="0"/>
                  </a:moveTo>
                  <a:lnTo>
                    <a:pt x="278764" y="76962"/>
                  </a:lnTo>
                  <a:lnTo>
                    <a:pt x="0" y="76962"/>
                  </a:lnTo>
                  <a:lnTo>
                    <a:pt x="0" y="230759"/>
                  </a:lnTo>
                  <a:lnTo>
                    <a:pt x="278764" y="230759"/>
                  </a:lnTo>
                  <a:lnTo>
                    <a:pt x="278764" y="307721"/>
                  </a:lnTo>
                  <a:lnTo>
                    <a:pt x="432562" y="153797"/>
                  </a:lnTo>
                  <a:lnTo>
                    <a:pt x="278764"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Text" lastClr="000000"/>
                </a:solidFill>
                <a:effectLst/>
                <a:uLnTx/>
                <a:uFillTx/>
              </a:endParaRPr>
            </a:p>
          </p:txBody>
        </p:sp>
        <p:sp>
          <p:nvSpPr>
            <p:cNvPr id="16" name="object 18">
              <a:extLst>
                <a:ext uri="{FF2B5EF4-FFF2-40B4-BE49-F238E27FC236}">
                  <a16:creationId xmlns:a16="http://schemas.microsoft.com/office/drawing/2014/main" id="{D2A482E7-E5A5-FD6D-2A48-D918F4F70616}"/>
                </a:ext>
              </a:extLst>
            </p:cNvPr>
            <p:cNvSpPr/>
            <p:nvPr/>
          </p:nvSpPr>
          <p:spPr>
            <a:xfrm>
              <a:off x="5913120" y="2039111"/>
              <a:ext cx="433070" cy="307975"/>
            </a:xfrm>
            <a:custGeom>
              <a:avLst/>
              <a:gdLst/>
              <a:ahLst/>
              <a:cxnLst/>
              <a:rect l="l" t="t" r="r" b="b"/>
              <a:pathLst>
                <a:path w="433070" h="307975">
                  <a:moveTo>
                    <a:pt x="0" y="76962"/>
                  </a:moveTo>
                  <a:lnTo>
                    <a:pt x="278764" y="76962"/>
                  </a:lnTo>
                  <a:lnTo>
                    <a:pt x="278764" y="0"/>
                  </a:lnTo>
                  <a:lnTo>
                    <a:pt x="432562" y="153797"/>
                  </a:lnTo>
                  <a:lnTo>
                    <a:pt x="278764" y="307721"/>
                  </a:lnTo>
                  <a:lnTo>
                    <a:pt x="278764" y="230759"/>
                  </a:lnTo>
                  <a:lnTo>
                    <a:pt x="0" y="230759"/>
                  </a:lnTo>
                  <a:lnTo>
                    <a:pt x="0" y="76962"/>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Text" lastClr="000000"/>
                </a:solidFill>
                <a:effectLst/>
                <a:uLnTx/>
                <a:uFillTx/>
              </a:endParaRPr>
            </a:p>
          </p:txBody>
        </p:sp>
        <p:sp>
          <p:nvSpPr>
            <p:cNvPr id="17" name="object 19">
              <a:extLst>
                <a:ext uri="{FF2B5EF4-FFF2-40B4-BE49-F238E27FC236}">
                  <a16:creationId xmlns:a16="http://schemas.microsoft.com/office/drawing/2014/main" id="{687C2715-9A60-7503-4DE8-0AE94AF54C2E}"/>
                </a:ext>
              </a:extLst>
            </p:cNvPr>
            <p:cNvSpPr/>
            <p:nvPr/>
          </p:nvSpPr>
          <p:spPr>
            <a:xfrm>
              <a:off x="6728459" y="3793235"/>
              <a:ext cx="434340" cy="307975"/>
            </a:xfrm>
            <a:custGeom>
              <a:avLst/>
              <a:gdLst/>
              <a:ahLst/>
              <a:cxnLst/>
              <a:rect l="l" t="t" r="r" b="b"/>
              <a:pathLst>
                <a:path w="434340" h="307975">
                  <a:moveTo>
                    <a:pt x="280416" y="0"/>
                  </a:moveTo>
                  <a:lnTo>
                    <a:pt x="280416" y="76962"/>
                  </a:lnTo>
                  <a:lnTo>
                    <a:pt x="0" y="76962"/>
                  </a:lnTo>
                  <a:lnTo>
                    <a:pt x="0" y="230758"/>
                  </a:lnTo>
                  <a:lnTo>
                    <a:pt x="280416" y="230758"/>
                  </a:lnTo>
                  <a:lnTo>
                    <a:pt x="280416" y="307720"/>
                  </a:lnTo>
                  <a:lnTo>
                    <a:pt x="434340" y="153796"/>
                  </a:lnTo>
                  <a:lnTo>
                    <a:pt x="280416"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Text" lastClr="000000"/>
                </a:solidFill>
                <a:effectLst/>
                <a:uLnTx/>
                <a:uFillTx/>
              </a:endParaRPr>
            </a:p>
          </p:txBody>
        </p:sp>
        <p:sp>
          <p:nvSpPr>
            <p:cNvPr id="18" name="object 20">
              <a:extLst>
                <a:ext uri="{FF2B5EF4-FFF2-40B4-BE49-F238E27FC236}">
                  <a16:creationId xmlns:a16="http://schemas.microsoft.com/office/drawing/2014/main" id="{1FEA6F03-7094-78F0-3757-4259C1097BA8}"/>
                </a:ext>
              </a:extLst>
            </p:cNvPr>
            <p:cNvSpPr/>
            <p:nvPr/>
          </p:nvSpPr>
          <p:spPr>
            <a:xfrm>
              <a:off x="6728459" y="3793235"/>
              <a:ext cx="434340" cy="307975"/>
            </a:xfrm>
            <a:custGeom>
              <a:avLst/>
              <a:gdLst/>
              <a:ahLst/>
              <a:cxnLst/>
              <a:rect l="l" t="t" r="r" b="b"/>
              <a:pathLst>
                <a:path w="434340" h="307975">
                  <a:moveTo>
                    <a:pt x="0" y="76962"/>
                  </a:moveTo>
                  <a:lnTo>
                    <a:pt x="280416" y="76962"/>
                  </a:lnTo>
                  <a:lnTo>
                    <a:pt x="280416" y="0"/>
                  </a:lnTo>
                  <a:lnTo>
                    <a:pt x="434340" y="153796"/>
                  </a:lnTo>
                  <a:lnTo>
                    <a:pt x="280416" y="307720"/>
                  </a:lnTo>
                  <a:lnTo>
                    <a:pt x="280416" y="230758"/>
                  </a:lnTo>
                  <a:lnTo>
                    <a:pt x="0" y="230758"/>
                  </a:lnTo>
                  <a:lnTo>
                    <a:pt x="0" y="76962"/>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Text" lastClr="000000"/>
                </a:solidFill>
                <a:effectLst/>
                <a:uLnTx/>
                <a:uFillTx/>
              </a:endParaRPr>
            </a:p>
          </p:txBody>
        </p:sp>
        <p:sp>
          <p:nvSpPr>
            <p:cNvPr id="19" name="object 21">
              <a:extLst>
                <a:ext uri="{FF2B5EF4-FFF2-40B4-BE49-F238E27FC236}">
                  <a16:creationId xmlns:a16="http://schemas.microsoft.com/office/drawing/2014/main" id="{8D4DB744-0715-9732-2037-C3A67E406B43}"/>
                </a:ext>
              </a:extLst>
            </p:cNvPr>
            <p:cNvSpPr/>
            <p:nvPr/>
          </p:nvSpPr>
          <p:spPr>
            <a:xfrm>
              <a:off x="7623047" y="5614415"/>
              <a:ext cx="434340" cy="307975"/>
            </a:xfrm>
            <a:custGeom>
              <a:avLst/>
              <a:gdLst/>
              <a:ahLst/>
              <a:cxnLst/>
              <a:rect l="l" t="t" r="r" b="b"/>
              <a:pathLst>
                <a:path w="434340" h="307975">
                  <a:moveTo>
                    <a:pt x="280416" y="0"/>
                  </a:moveTo>
                  <a:lnTo>
                    <a:pt x="280416" y="76923"/>
                  </a:lnTo>
                  <a:lnTo>
                    <a:pt x="0" y="76923"/>
                  </a:lnTo>
                  <a:lnTo>
                    <a:pt x="0" y="230784"/>
                  </a:lnTo>
                  <a:lnTo>
                    <a:pt x="280416" y="230784"/>
                  </a:lnTo>
                  <a:lnTo>
                    <a:pt x="280416" y="307721"/>
                  </a:lnTo>
                  <a:lnTo>
                    <a:pt x="434340" y="153860"/>
                  </a:lnTo>
                  <a:lnTo>
                    <a:pt x="280416"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Text" lastClr="000000"/>
                </a:solidFill>
                <a:effectLst/>
                <a:uLnTx/>
                <a:uFillTx/>
              </a:endParaRPr>
            </a:p>
          </p:txBody>
        </p:sp>
        <p:sp>
          <p:nvSpPr>
            <p:cNvPr id="20" name="object 22">
              <a:extLst>
                <a:ext uri="{FF2B5EF4-FFF2-40B4-BE49-F238E27FC236}">
                  <a16:creationId xmlns:a16="http://schemas.microsoft.com/office/drawing/2014/main" id="{F80379F5-C036-3987-539C-38BFA58B49C8}"/>
                </a:ext>
              </a:extLst>
            </p:cNvPr>
            <p:cNvSpPr/>
            <p:nvPr/>
          </p:nvSpPr>
          <p:spPr>
            <a:xfrm>
              <a:off x="7623047" y="5614415"/>
              <a:ext cx="434340" cy="307975"/>
            </a:xfrm>
            <a:custGeom>
              <a:avLst/>
              <a:gdLst/>
              <a:ahLst/>
              <a:cxnLst/>
              <a:rect l="l" t="t" r="r" b="b"/>
              <a:pathLst>
                <a:path w="434340" h="307975">
                  <a:moveTo>
                    <a:pt x="0" y="76923"/>
                  </a:moveTo>
                  <a:lnTo>
                    <a:pt x="280416" y="76923"/>
                  </a:lnTo>
                  <a:lnTo>
                    <a:pt x="280416" y="0"/>
                  </a:lnTo>
                  <a:lnTo>
                    <a:pt x="434340" y="153860"/>
                  </a:lnTo>
                  <a:lnTo>
                    <a:pt x="280416" y="307721"/>
                  </a:lnTo>
                  <a:lnTo>
                    <a:pt x="280416" y="230784"/>
                  </a:lnTo>
                  <a:lnTo>
                    <a:pt x="0" y="230784"/>
                  </a:lnTo>
                  <a:lnTo>
                    <a:pt x="0" y="76923"/>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Text" lastClr="000000"/>
                </a:solidFill>
                <a:effectLst/>
                <a:uLnTx/>
                <a:uFillTx/>
              </a:endParaRPr>
            </a:p>
          </p:txBody>
        </p:sp>
      </p:grpSp>
      <p:sp>
        <p:nvSpPr>
          <p:cNvPr id="22" name="CuadroTexto 21">
            <a:extLst>
              <a:ext uri="{FF2B5EF4-FFF2-40B4-BE49-F238E27FC236}">
                <a16:creationId xmlns:a16="http://schemas.microsoft.com/office/drawing/2014/main" id="{F4D22C18-C99D-D8B6-E967-BA53010D65EB}"/>
              </a:ext>
            </a:extLst>
          </p:cNvPr>
          <p:cNvSpPr txBox="1"/>
          <p:nvPr/>
        </p:nvSpPr>
        <p:spPr>
          <a:xfrm>
            <a:off x="714886" y="362571"/>
            <a:ext cx="10029314" cy="52322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Componentes de la Planeación Estratégica</a:t>
            </a:r>
          </a:p>
        </p:txBody>
      </p:sp>
      <p:sp>
        <p:nvSpPr>
          <p:cNvPr id="23" name="object 5">
            <a:extLst>
              <a:ext uri="{FF2B5EF4-FFF2-40B4-BE49-F238E27FC236}">
                <a16:creationId xmlns:a16="http://schemas.microsoft.com/office/drawing/2014/main" id="{6F0CC339-3A56-BB65-3F18-0DBE3C043B50}"/>
              </a:ext>
            </a:extLst>
          </p:cNvPr>
          <p:cNvSpPr txBox="1"/>
          <p:nvPr/>
        </p:nvSpPr>
        <p:spPr>
          <a:xfrm>
            <a:off x="4482784" y="2648361"/>
            <a:ext cx="2227580"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CO" sz="1800" b="1" i="0" u="none" strike="noStrike" kern="0" cap="none" spc="-75" normalizeH="0" baseline="0" noProof="0" dirty="0">
                <a:ln>
                  <a:noFill/>
                </a:ln>
                <a:solidFill>
                  <a:srgbClr val="FFFFFF"/>
                </a:solidFill>
                <a:effectLst/>
                <a:uLnTx/>
                <a:uFillTx/>
                <a:latin typeface="Verdana"/>
                <a:cs typeface="Verdana"/>
              </a:rPr>
              <a:t>Estratégico</a:t>
            </a:r>
            <a:endParaRPr kumimoji="0" lang="es-CO" sz="1800" b="0" i="0" u="none" strike="noStrike" kern="0" cap="none" spc="0" normalizeH="0" baseline="0" noProof="0" dirty="0">
              <a:ln>
                <a:noFill/>
              </a:ln>
              <a:solidFill>
                <a:sysClr val="windowText" lastClr="000000"/>
              </a:solidFill>
              <a:effectLst/>
              <a:uLnTx/>
              <a:uFillTx/>
              <a:latin typeface="Verdana"/>
              <a:cs typeface="Verdana"/>
            </a:endParaRPr>
          </a:p>
        </p:txBody>
      </p:sp>
    </p:spTree>
    <p:extLst>
      <p:ext uri="{BB962C8B-B14F-4D97-AF65-F5344CB8AC3E}">
        <p14:creationId xmlns:p14="http://schemas.microsoft.com/office/powerpoint/2010/main" val="119505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2610-9F6C-78A7-A2F8-49EC1C204ADE}"/>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153E3F9C-142D-FF2C-5DB8-0DEE906C3E2D}"/>
              </a:ext>
            </a:extLst>
          </p:cNvPr>
          <p:cNvGraphicFramePr>
            <a:graphicFrameLocks noGrp="1"/>
          </p:cNvGraphicFramePr>
          <p:nvPr>
            <p:extLst>
              <p:ext uri="{D42A27DB-BD31-4B8C-83A1-F6EECF244321}">
                <p14:modId xmlns:p14="http://schemas.microsoft.com/office/powerpoint/2010/main" val="1560917269"/>
              </p:ext>
            </p:extLst>
          </p:nvPr>
        </p:nvGraphicFramePr>
        <p:xfrm>
          <a:off x="381000" y="1676400"/>
          <a:ext cx="11125200" cy="1923480"/>
        </p:xfrm>
        <a:graphic>
          <a:graphicData uri="http://schemas.openxmlformats.org/drawingml/2006/table">
            <a:tbl>
              <a:tblPr firstRow="1">
                <a:tableStyleId>{616DA210-FB5B-4158-B5E0-FEB733F419BA}</a:tableStyleId>
              </a:tblPr>
              <a:tblGrid>
                <a:gridCol w="1447800">
                  <a:extLst>
                    <a:ext uri="{9D8B030D-6E8A-4147-A177-3AD203B41FA5}">
                      <a16:colId xmlns:a16="http://schemas.microsoft.com/office/drawing/2014/main" val="4294001460"/>
                    </a:ext>
                  </a:extLst>
                </a:gridCol>
                <a:gridCol w="60198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Porcentaje de reclamos en salud con acciones de inspección y vigilancia</a:t>
                      </a:r>
                    </a:p>
                  </a:txBody>
                  <a:tcPr marL="0" marR="0" marT="0" marB="0" anchor="ctr"/>
                </a:tc>
                <a:tc>
                  <a:txBody>
                    <a:bodyPr/>
                    <a:lstStyle/>
                    <a:p>
                      <a:pPr algn="ctr" fontAlgn="ctr"/>
                      <a:r>
                        <a:rPr lang="es-CO" sz="1000" b="0" i="0" u="none" strike="noStrike" noProof="0" dirty="0">
                          <a:solidFill>
                            <a:srgbClr val="000000"/>
                          </a:solidFill>
                          <a:effectLst/>
                          <a:latin typeface="Verdana"/>
                          <a:ea typeface="Verdana"/>
                        </a:rPr>
                        <a:t>Gestión de 209.294 reclamos en salud abiertos y vencidos, por medio de la formulación de 118 requerimientos de inspección y vigilancia.</a:t>
                      </a:r>
                    </a:p>
                    <a:p>
                      <a:pPr algn="ctr" fontAlgn="ctr"/>
                      <a:endParaRPr lang="es-CO" sz="1000" b="0" i="0" u="none" strike="noStrike" noProof="0" dirty="0">
                        <a:solidFill>
                          <a:srgbClr val="000000"/>
                        </a:solidFill>
                        <a:effectLst/>
                        <a:latin typeface="Verdana"/>
                        <a:ea typeface="Verdana"/>
                      </a:endParaRPr>
                    </a:p>
                    <a:p>
                      <a:pPr algn="ctr" fontAlgn="ctr"/>
                      <a:r>
                        <a:rPr lang="es-CO" sz="1000" b="0" i="0" u="none" strike="noStrike" noProof="0" dirty="0">
                          <a:solidFill>
                            <a:srgbClr val="000000"/>
                          </a:solidFill>
                          <a:effectLst/>
                          <a:latin typeface="Verdana"/>
                          <a:ea typeface="Verdana"/>
                        </a:rPr>
                        <a:t>Las Entidades Administradoras de Planes de Beneficios en Salud (EAPB) con mayor número de  reclamos en salud con acciones de inspección y vigilancia en el último trimestre de 2025, fueron: </a:t>
                      </a:r>
                    </a:p>
                    <a:p>
                      <a:pPr algn="ctr" fontAlgn="ctr"/>
                      <a:r>
                        <a:rPr lang="es-CO" sz="1000" b="0" i="0" u="none" strike="noStrike" noProof="0" dirty="0">
                          <a:solidFill>
                            <a:srgbClr val="000000"/>
                          </a:solidFill>
                          <a:effectLst/>
                          <a:latin typeface="Verdana"/>
                          <a:ea typeface="Verdana"/>
                        </a:rPr>
                        <a:t>- Nueva EPS 123.518 (59%)</a:t>
                      </a:r>
                    </a:p>
                    <a:p>
                      <a:pPr algn="ctr" fontAlgn="ctr"/>
                      <a:r>
                        <a:rPr lang="es-CO" sz="1000" b="0" i="0" u="none" strike="noStrike" noProof="0" dirty="0">
                          <a:solidFill>
                            <a:srgbClr val="000000"/>
                          </a:solidFill>
                          <a:effectLst/>
                          <a:latin typeface="Verdana"/>
                          <a:ea typeface="Verdana"/>
                        </a:rPr>
                        <a:t>- Famisanar 12.994 (6,20%) </a:t>
                      </a:r>
                    </a:p>
                    <a:p>
                      <a:pPr algn="ctr" fontAlgn="ctr"/>
                      <a:r>
                        <a:rPr lang="es-CO" sz="1000" b="0" i="0" u="none" strike="noStrike" noProof="0" dirty="0">
                          <a:solidFill>
                            <a:srgbClr val="000000"/>
                          </a:solidFill>
                          <a:effectLst/>
                          <a:latin typeface="Verdana"/>
                          <a:ea typeface="Verdana"/>
                        </a:rPr>
                        <a:t>- EPS Sura 12.053 (5,75%)</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panose="020B0604030504040204" pitchFamily="34" charset="0"/>
                          <a:ea typeface="Verdana" panose="020B0604030504040204" pitchFamily="34" charset="0"/>
                        </a:rPr>
                        <a:t>Delegatura para la protección al usuario</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3" name="Google Shape;434;p25">
            <a:extLst>
              <a:ext uri="{FF2B5EF4-FFF2-40B4-BE49-F238E27FC236}">
                <a16:creationId xmlns:a16="http://schemas.microsoft.com/office/drawing/2014/main" id="{05C437A3-B3F4-E28F-A9AF-3A60A7310CBA}"/>
              </a:ext>
            </a:extLst>
          </p:cNvPr>
          <p:cNvSpPr/>
          <p:nvPr/>
        </p:nvSpPr>
        <p:spPr>
          <a:xfrm>
            <a:off x="8001000" y="256828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42D81F7E-34AA-EDB6-7DAF-56A0FD86D49F}"/>
              </a:ext>
            </a:extLst>
          </p:cNvPr>
          <p:cNvSpPr/>
          <p:nvPr/>
        </p:nvSpPr>
        <p:spPr>
          <a:xfrm>
            <a:off x="9030468" y="256828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700" noProof="0" dirty="0">
                <a:solidFill>
                  <a:srgbClr val="2D2D2D"/>
                </a:solidFill>
                <a:latin typeface="Verdana" panose="020B0604030504040204" pitchFamily="34" charset="0"/>
                <a:ea typeface="Verdana" panose="020B0604030504040204" pitchFamily="34" charset="0"/>
                <a:cs typeface="Arial"/>
                <a:sym typeface="Arial"/>
              </a:rPr>
              <a:t>(209.294)</a:t>
            </a:r>
            <a:r>
              <a:rPr kumimoji="0" lang="es-CO" sz="7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p>
        </p:txBody>
      </p:sp>
      <p:sp>
        <p:nvSpPr>
          <p:cNvPr id="2" name="CuadroTexto 1">
            <a:extLst>
              <a:ext uri="{FF2B5EF4-FFF2-40B4-BE49-F238E27FC236}">
                <a16:creationId xmlns:a16="http://schemas.microsoft.com/office/drawing/2014/main" id="{273C116B-0073-F468-7241-76C29CB1F79D}"/>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1EDE03B9-E7FC-E918-D790-4C02767225CF}"/>
              </a:ext>
            </a:extLst>
          </p:cNvPr>
          <p:cNvGraphicFramePr>
            <a:graphicFrameLocks noGrp="1"/>
          </p:cNvGraphicFramePr>
          <p:nvPr>
            <p:extLst>
              <p:ext uri="{D42A27DB-BD31-4B8C-83A1-F6EECF244321}">
                <p14:modId xmlns:p14="http://schemas.microsoft.com/office/powerpoint/2010/main" val="2652976871"/>
              </p:ext>
            </p:extLst>
          </p:nvPr>
        </p:nvGraphicFramePr>
        <p:xfrm>
          <a:off x="381000" y="3886200"/>
          <a:ext cx="11125200" cy="205740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000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7400">
                <a:tc>
                  <a:txBody>
                    <a:bodyPr/>
                    <a:lstStyle/>
                    <a:p>
                      <a:pPr algn="ctr" fontAlgn="ctr"/>
                      <a:r>
                        <a:rPr lang="es-CO" sz="1000" b="0" i="0" u="none" strike="noStrike" noProof="0" dirty="0">
                          <a:solidFill>
                            <a:srgbClr val="000000"/>
                          </a:solidFill>
                          <a:effectLst/>
                          <a:latin typeface="Verdana" panose="020B0604030504040204" pitchFamily="34" charset="0"/>
                          <a:ea typeface="Verdana" panose="020B0604030504040204" pitchFamily="34" charset="0"/>
                        </a:rPr>
                        <a:t>Porcentaje de reclamos en salud de riesgo vital con acciones de inspección y vigilancia</a:t>
                      </a:r>
                    </a:p>
                  </a:txBody>
                  <a:tcPr marL="0" marR="0" marT="0" marB="0" anchor="ctr"/>
                </a:tc>
                <a:tc>
                  <a:txBody>
                    <a:bodyPr/>
                    <a:lstStyle/>
                    <a:p>
                      <a:pPr algn="ctr" fontAlgn="ctr"/>
                      <a:r>
                        <a:rPr lang="es-CO" sz="1000" b="0" i="0" u="none" strike="noStrike" noProof="0" dirty="0">
                          <a:solidFill>
                            <a:srgbClr val="000000"/>
                          </a:solidFill>
                          <a:effectLst/>
                          <a:latin typeface="Verdana"/>
                          <a:ea typeface="Verdana"/>
                        </a:rPr>
                        <a:t>En total, se gestionaron 1.947 Reclamos en salud de riesgo vital con acciones de inspección y vigilancia en el periodo 01/10/2025 a 31/12/2025. Entre las Entidades Administradoras de Planes de Beneficios de Salud (EAPB), son:</a:t>
                      </a:r>
                    </a:p>
                    <a:p>
                      <a:pPr algn="ctr" fontAlgn="ctr"/>
                      <a:endParaRPr lang="es-CO" sz="1000" b="0" i="0" u="none" strike="noStrike" noProof="0" dirty="0">
                        <a:solidFill>
                          <a:srgbClr val="000000"/>
                        </a:solidFill>
                        <a:effectLst/>
                        <a:latin typeface="Verdana"/>
                        <a:ea typeface="Verdana"/>
                      </a:endParaRPr>
                    </a:p>
                    <a:p>
                      <a:pPr algn="ctr" fontAlgn="ctr"/>
                      <a:r>
                        <a:rPr lang="es-CO" sz="1000" b="0" i="0" u="none" strike="noStrike" noProof="0" dirty="0">
                          <a:solidFill>
                            <a:srgbClr val="000000"/>
                          </a:solidFill>
                          <a:effectLst/>
                          <a:latin typeface="Verdana"/>
                          <a:ea typeface="Verdana"/>
                        </a:rPr>
                        <a:t>- Nueva EPS 682 (35%)</a:t>
                      </a:r>
                    </a:p>
                    <a:p>
                      <a:pPr algn="ctr" fontAlgn="ctr"/>
                      <a:r>
                        <a:rPr lang="es-CO" sz="1000" b="0" i="0" u="none" strike="noStrike" noProof="0" dirty="0">
                          <a:solidFill>
                            <a:srgbClr val="000000"/>
                          </a:solidFill>
                          <a:effectLst/>
                          <a:latin typeface="Verdana"/>
                          <a:ea typeface="Verdana"/>
                        </a:rPr>
                        <a:t>- Famisanar 133 (6,83%)</a:t>
                      </a:r>
                    </a:p>
                    <a:p>
                      <a:pPr algn="ctr" fontAlgn="ctr"/>
                      <a:r>
                        <a:rPr lang="es-CO" sz="1000" b="0" i="0" u="none" strike="noStrike" noProof="0" dirty="0">
                          <a:solidFill>
                            <a:srgbClr val="000000"/>
                          </a:solidFill>
                          <a:effectLst/>
                          <a:latin typeface="Verdana"/>
                          <a:ea typeface="Verdana"/>
                        </a:rPr>
                        <a:t>- Sura 73 (3,74%)</a:t>
                      </a:r>
                    </a:p>
                  </a:txBody>
                  <a:tcPr marL="0" marR="0" marT="0" marB="0" anchor="ctr"/>
                </a:tc>
                <a:tc>
                  <a:txBody>
                    <a:bodyPr/>
                    <a:lstStyle/>
                    <a:p>
                      <a:pPr algn="ctr" fontAlgn="ctr"/>
                      <a:endParaRPr lang="es-CO" sz="10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10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Delegatura para la protección al usuario</a:t>
                      </a:r>
                      <a:endParaRPr lang="es-CO" sz="10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28D7E5B1-9730-4694-7FD4-CFE8BCA4A089}"/>
              </a:ext>
            </a:extLst>
          </p:cNvPr>
          <p:cNvSpPr/>
          <p:nvPr/>
        </p:nvSpPr>
        <p:spPr>
          <a:xfrm>
            <a:off x="8001000" y="480388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10</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BEFCB478-0B87-ED2D-CD5F-968096F36E44}"/>
              </a:ext>
            </a:extLst>
          </p:cNvPr>
          <p:cNvSpPr/>
          <p:nvPr/>
        </p:nvSpPr>
        <p:spPr>
          <a:xfrm>
            <a:off x="9048203" y="483770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noProof="0" dirty="0">
                <a:solidFill>
                  <a:srgbClr val="2D2D2D"/>
                </a:solidFill>
                <a:latin typeface="Verdana" panose="020B0604030504040204" pitchFamily="34" charset="0"/>
                <a:ea typeface="Verdana" panose="020B0604030504040204" pitchFamily="34" charset="0"/>
                <a:cs typeface="Arial"/>
                <a:sym typeface="Arial"/>
              </a:rPr>
              <a:t>(1.947)</a:t>
            </a: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2489218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80D61-BE9F-F4AC-A79C-2A94B041A4EF}"/>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ABA68C8B-1999-086A-2BBA-E5D11A2E34E8}"/>
              </a:ext>
            </a:extLst>
          </p:cNvPr>
          <p:cNvGraphicFramePr>
            <a:graphicFrameLocks noGrp="1"/>
          </p:cNvGraphicFramePr>
          <p:nvPr>
            <p:extLst>
              <p:ext uri="{D42A27DB-BD31-4B8C-83A1-F6EECF244321}">
                <p14:modId xmlns:p14="http://schemas.microsoft.com/office/powerpoint/2010/main" val="3010602051"/>
              </p:ext>
            </p:extLst>
          </p:nvPr>
        </p:nvGraphicFramePr>
        <p:xfrm>
          <a:off x="520700" y="1447800"/>
          <a:ext cx="11137900" cy="2392680"/>
        </p:xfrm>
        <a:graphic>
          <a:graphicData uri="http://schemas.openxmlformats.org/drawingml/2006/table">
            <a:tbl>
              <a:tblPr firstRow="1">
                <a:tableStyleId>{616DA210-FB5B-4158-B5E0-FEB733F419BA}</a:tableStyleId>
              </a:tblPr>
              <a:tblGrid>
                <a:gridCol w="13081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301786">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00" b="0" i="0" u="none" strike="noStrike" kern="1200" noProof="0" dirty="0">
                          <a:solidFill>
                            <a:srgbClr val="000000"/>
                          </a:solidFill>
                          <a:effectLst/>
                          <a:latin typeface="Verdana" panose="020B0604030504040204" pitchFamily="34" charset="0"/>
                          <a:ea typeface="Verdana" panose="020B0604030504040204" pitchFamily="34" charset="0"/>
                          <a:cs typeface="+mn-cs"/>
                        </a:rPr>
                        <a:t>Porcentaje de fórmulas de medicamentos PBS dispensadas de manera completa por el Gestor Farmacéutico (GF)</a:t>
                      </a:r>
                    </a:p>
                  </a:txBody>
                  <a:tcPr marL="0" marR="0" marT="0" marB="0" anchor="ctr"/>
                </a:tc>
                <a:tc>
                  <a:txBody>
                    <a:bodyPr/>
                    <a:lstStyle/>
                    <a:p>
                      <a:pPr algn="ctr" fontAlgn="ctr"/>
                      <a:r>
                        <a:rPr lang="es-CO" sz="1000" b="0" i="0" u="none" strike="noStrike" noProof="0" dirty="0">
                          <a:solidFill>
                            <a:srgbClr val="000000"/>
                          </a:solidFill>
                          <a:effectLst/>
                          <a:latin typeface="Verdana" panose="020B0604030504040204" pitchFamily="34" charset="0"/>
                          <a:ea typeface="Verdana" panose="020B0604030504040204" pitchFamily="34" charset="0"/>
                        </a:rPr>
                        <a:t>Respecto al avance a noviembre de 2025 </a:t>
                      </a:r>
                      <a:r>
                        <a:rPr lang="es-CO" sz="1000" b="1" i="0" u="none" strike="noStrike" noProof="0" dirty="0">
                          <a:solidFill>
                            <a:srgbClr val="000000"/>
                          </a:solidFill>
                          <a:effectLst/>
                          <a:latin typeface="Verdana" panose="020B0604030504040204" pitchFamily="34" charset="0"/>
                          <a:ea typeface="Verdana" panose="020B0604030504040204" pitchFamily="34" charset="0"/>
                        </a:rPr>
                        <a:t>se han generado un total de 172.516.693 fórmulas de medicamentos PBS de las cuales se han dispensado 145.519.066 fórmulas completas</a:t>
                      </a:r>
                      <a:r>
                        <a:rPr lang="es-CO" sz="1000" b="0" i="0" u="none" strike="noStrike" noProof="0" dirty="0">
                          <a:solidFill>
                            <a:srgbClr val="000000"/>
                          </a:solidFill>
                          <a:effectLst/>
                          <a:latin typeface="Verdana" panose="020B0604030504040204" pitchFamily="34" charset="0"/>
                          <a:ea typeface="Verdana" panose="020B0604030504040204" pitchFamily="34" charset="0"/>
                        </a:rPr>
                        <a:t>, lo que representa que el 84% de las fórmulas solicitadas en el periodo se dispensan sin generar algún tipo de novedad o faltante, encontrándose por debajo de la meta propuesta para la vigencia 2025.</a:t>
                      </a:r>
                    </a:p>
                    <a:p>
                      <a:pPr algn="ctr" fontAlgn="ctr"/>
                      <a:endParaRPr lang="es-CO" sz="10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1000" b="0" i="0" u="none" strike="noStrike" noProof="0" dirty="0">
                          <a:solidFill>
                            <a:srgbClr val="000000"/>
                          </a:solidFill>
                          <a:effectLst/>
                          <a:latin typeface="Verdana" panose="020B0604030504040204" pitchFamily="34" charset="0"/>
                          <a:ea typeface="Verdana" panose="020B0604030504040204" pitchFamily="34" charset="0"/>
                        </a:rPr>
                        <a:t>Estos datos representan a 54 gestores farmacéuticos que a la fecha de corte reportan información. Este seguimiento permitió generar alertas de riesgos que derivaron en acciones particulares de supervisión: 5 auditorías y 5 visitas de verificación rápida a establecimientos farmacéuticos, con miras a evidenciar situaciones que afectan la entrega completa de las fórmulas de medicamentos y así generar acciones de mejoramiento para proteger el derecho de los usuarios al acceso oportuno a los medicamentos. (fecha corte información 31 diciembre 2025).</a:t>
                      </a:r>
                    </a:p>
                  </a:txBody>
                  <a:tcPr marL="0" marR="0" marT="0" marB="0" anchor="ctr"/>
                </a:tc>
                <a:tc>
                  <a:txBody>
                    <a:bodyPr/>
                    <a:lstStyle/>
                    <a:p>
                      <a:pPr algn="ctr" fontAlgn="ctr"/>
                      <a:endParaRPr lang="es-CO" sz="10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10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00" b="1" i="0" u="none" strike="noStrike" noProof="0" dirty="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p>
                  </a:txBody>
                  <a:tcPr marL="0" marR="0" marT="0" marB="0" anchor="ctr"/>
                </a:tc>
                <a:extLst>
                  <a:ext uri="{0D108BD9-81ED-4DB2-BD59-A6C34878D82A}">
                    <a16:rowId xmlns:a16="http://schemas.microsoft.com/office/drawing/2014/main" val="3192192509"/>
                  </a:ext>
                </a:extLst>
              </a:tr>
            </a:tbl>
          </a:graphicData>
        </a:graphic>
      </p:graphicFrame>
      <p:sp>
        <p:nvSpPr>
          <p:cNvPr id="13" name="Google Shape;434;p25">
            <a:extLst>
              <a:ext uri="{FF2B5EF4-FFF2-40B4-BE49-F238E27FC236}">
                <a16:creationId xmlns:a16="http://schemas.microsoft.com/office/drawing/2014/main" id="{D911FBAF-76DF-29B1-3C36-04724A2D2652}"/>
              </a:ext>
            </a:extLst>
          </p:cNvPr>
          <p:cNvSpPr/>
          <p:nvPr/>
        </p:nvSpPr>
        <p:spPr>
          <a:xfrm>
            <a:off x="8221202" y="253025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EBD3DD59-8254-11C6-B19F-70E4767B9139}"/>
              </a:ext>
            </a:extLst>
          </p:cNvPr>
          <p:cNvSpPr/>
          <p:nvPr/>
        </p:nvSpPr>
        <p:spPr>
          <a:xfrm>
            <a:off x="9101888" y="2438400"/>
            <a:ext cx="804112" cy="746342"/>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rPr>
              <a:t>84,35% </a:t>
            </a:r>
            <a:endParaRPr kumimoji="0" lang="es-CO" sz="14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A3B7FFF9-C3B8-CF11-617C-9FE02BF6826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0369A6F9-1827-0334-3F2F-DC2507294D10}"/>
              </a:ext>
            </a:extLst>
          </p:cNvPr>
          <p:cNvGraphicFramePr>
            <a:graphicFrameLocks noGrp="1"/>
          </p:cNvGraphicFramePr>
          <p:nvPr>
            <p:extLst>
              <p:ext uri="{D42A27DB-BD31-4B8C-83A1-F6EECF244321}">
                <p14:modId xmlns:p14="http://schemas.microsoft.com/office/powerpoint/2010/main" val="3422649731"/>
              </p:ext>
            </p:extLst>
          </p:nvPr>
        </p:nvGraphicFramePr>
        <p:xfrm>
          <a:off x="533400" y="4038600"/>
          <a:ext cx="11125200" cy="2486305"/>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57505">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08137">
                <a:tc>
                  <a:txBody>
                    <a:bodyPr/>
                    <a:lstStyle/>
                    <a:p>
                      <a:pPr algn="ctr" fontAlgn="ctr"/>
                      <a:r>
                        <a:rPr lang="es-CO" sz="1000" b="0" i="0" u="none" strike="noStrike" noProof="0" dirty="0">
                          <a:solidFill>
                            <a:srgbClr val="000000"/>
                          </a:solidFill>
                          <a:effectLst/>
                          <a:latin typeface="Verdana" panose="020B0604030504040204" pitchFamily="34" charset="0"/>
                          <a:ea typeface="Verdana" panose="020B0604030504040204" pitchFamily="34" charset="0"/>
                        </a:rPr>
                        <a:t>Porcentaje de fórmulas de medicamentos no PBS (PBS NO UPC) dispensadas de manera completa por el Gestor Farmacéutico (GF)</a:t>
                      </a:r>
                    </a:p>
                  </a:txBody>
                  <a:tcPr marL="0" marR="0" marT="0" marB="0" anchor="ctr">
                    <a:solidFill>
                      <a:schemeClr val="bg1"/>
                    </a:solidFill>
                  </a:tcPr>
                </a:tc>
                <a:tc>
                  <a:txBody>
                    <a:bodyPr/>
                    <a:lstStyle/>
                    <a:p>
                      <a:pPr algn="ctr" fontAlgn="ctr"/>
                      <a:r>
                        <a:rPr lang="es-CO" sz="1000" b="0" i="0" u="none" strike="noStrike" noProof="0" dirty="0">
                          <a:solidFill>
                            <a:srgbClr val="000000"/>
                          </a:solidFill>
                          <a:effectLst/>
                          <a:latin typeface="Verdana" panose="020B0604030504040204" pitchFamily="34" charset="0"/>
                          <a:ea typeface="Verdana" panose="020B0604030504040204" pitchFamily="34" charset="0"/>
                        </a:rPr>
                        <a:t>Respecto al avance a noviembre de 2025 </a:t>
                      </a:r>
                      <a:r>
                        <a:rPr lang="es-CO" sz="1000" b="1" i="0" u="none" strike="noStrike" noProof="0" dirty="0">
                          <a:solidFill>
                            <a:srgbClr val="000000"/>
                          </a:solidFill>
                          <a:effectLst/>
                          <a:latin typeface="Verdana" panose="020B0604030504040204" pitchFamily="34" charset="0"/>
                          <a:ea typeface="Verdana" panose="020B0604030504040204" pitchFamily="34" charset="0"/>
                        </a:rPr>
                        <a:t>se han generado un total de 4.984.514 fórmulas de medicamentos No PBS de las cuales se han dispensado 4.141.628 fórmulas completas</a:t>
                      </a:r>
                      <a:r>
                        <a:rPr lang="es-CO" sz="1000" b="0" i="0" u="none" strike="noStrike" noProof="0" dirty="0">
                          <a:solidFill>
                            <a:srgbClr val="000000"/>
                          </a:solidFill>
                          <a:effectLst/>
                          <a:latin typeface="Verdana" panose="020B0604030504040204" pitchFamily="34" charset="0"/>
                          <a:ea typeface="Verdana" panose="020B0604030504040204" pitchFamily="34" charset="0"/>
                        </a:rPr>
                        <a:t>, lo que representa que el 83% de las fórmulas solicitadas en el periodo se dispensan sin generar algún tipo de novedad o faltante, encontrándose por debajo de la meta propuesta para la vigencia 2025.</a:t>
                      </a:r>
                    </a:p>
                    <a:p>
                      <a:pPr algn="ctr" fontAlgn="ctr"/>
                      <a:endParaRPr lang="es-CO" sz="10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1000" b="0" i="0" u="none" strike="noStrike" noProof="0" dirty="0">
                          <a:solidFill>
                            <a:srgbClr val="000000"/>
                          </a:solidFill>
                          <a:effectLst/>
                          <a:latin typeface="Verdana" panose="020B0604030504040204" pitchFamily="34" charset="0"/>
                          <a:ea typeface="Verdana" panose="020B0604030504040204" pitchFamily="34" charset="0"/>
                        </a:rPr>
                        <a:t>Estos datos representan a 54 gestores farmacéuticos que a la fecha de corte reportaron información. Este seguimiento permitió generar alertas de riesgos que derivaron en acciones particulares de supervisión: 5 auditorías y 5 visitas de verificación rápida a establecimientos farmacéuticos, con miras a evidenciar situaciones que afectan la entrega completa de las fórmulas de medicamentos y así generar acciones de mejoramiento para proteger el derecho de los usuarios al acceso oportuno a los medicamentos.</a:t>
                      </a:r>
                    </a:p>
                  </a:txBody>
                  <a:tcPr marL="0" marR="0" marT="0" marB="0" anchor="ctr">
                    <a:solidFill>
                      <a:schemeClr val="bg1"/>
                    </a:solidFill>
                  </a:tcPr>
                </a:tc>
                <a:tc>
                  <a:txBody>
                    <a:bodyPr/>
                    <a:lstStyle/>
                    <a:p>
                      <a:pPr algn="ctr" fontAlgn="ctr"/>
                      <a:endParaRPr lang="es-CO" sz="10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10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00" b="1" i="0" u="none" strike="noStrike" noProof="0" dirty="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endParaRPr lang="es-CO" sz="10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10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70B884B4-6098-2C0E-C0DA-4AF9C501BEA1}"/>
              </a:ext>
            </a:extLst>
          </p:cNvPr>
          <p:cNvSpPr/>
          <p:nvPr/>
        </p:nvSpPr>
        <p:spPr>
          <a:xfrm>
            <a:off x="8153400" y="521870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8DE59974-8919-CED3-03EA-5284B8E83305}"/>
              </a:ext>
            </a:extLst>
          </p:cNvPr>
          <p:cNvSpPr/>
          <p:nvPr/>
        </p:nvSpPr>
        <p:spPr>
          <a:xfrm>
            <a:off x="9182868" y="521870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rPr>
              <a:t>83% </a:t>
            </a:r>
            <a:endParaRPr kumimoji="0" lang="es-CO" sz="14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2865829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075B2-5A24-8019-F48F-485AF0F772A7}"/>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ABFFC61B-657D-6DD8-0D4D-CF8FD96ABFA4}"/>
              </a:ext>
            </a:extLst>
          </p:cNvPr>
          <p:cNvGraphicFramePr>
            <a:graphicFrameLocks noGrp="1"/>
          </p:cNvGraphicFramePr>
          <p:nvPr>
            <p:extLst>
              <p:ext uri="{D42A27DB-BD31-4B8C-83A1-F6EECF244321}">
                <p14:modId xmlns:p14="http://schemas.microsoft.com/office/powerpoint/2010/main" val="3150586669"/>
              </p:ext>
            </p:extLst>
          </p:nvPr>
        </p:nvGraphicFramePr>
        <p:xfrm>
          <a:off x="457200" y="1683720"/>
          <a:ext cx="11125200" cy="2160000"/>
        </p:xfrm>
        <a:graphic>
          <a:graphicData uri="http://schemas.openxmlformats.org/drawingml/2006/table">
            <a:tbl>
              <a:tblPr firstRow="1">
                <a:tableStyleId>{616DA210-FB5B-4158-B5E0-FEB733F419BA}</a:tableStyleId>
              </a:tblPr>
              <a:tblGrid>
                <a:gridCol w="1752600">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Porcentaje de órdenes judiciales y mandatos de organismos internacionales, de obligatorio cumplimiento por parte de la Superintendencia Nacional de Salud con acciones de seguimiento, monitoreo y/o evaluación</a:t>
                      </a: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0" i="0" u="none" strike="noStrike" noProof="0" dirty="0">
                          <a:solidFill>
                            <a:srgbClr val="000000"/>
                          </a:solidFill>
                          <a:effectLst/>
                          <a:latin typeface="Verdana" panose="020B0604030504040204" pitchFamily="34" charset="0"/>
                          <a:ea typeface="Verdana" panose="020B0604030504040204" pitchFamily="34" charset="0"/>
                        </a:rPr>
                        <a:t>Se contestaron en un 100 % los requerimientos realizados, entre otros, por la Procuraduría General de la Nación, Agencia Nacional para la Defensa Jurídica del Estado, Juzgados, Presidencia de la República.</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Dirección Jurídica</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1ADADCEA-A259-D9B2-0383-E316CA2D04A6}"/>
              </a:ext>
            </a:extLst>
          </p:cNvPr>
          <p:cNvSpPr/>
          <p:nvPr/>
        </p:nvSpPr>
        <p:spPr>
          <a:xfrm>
            <a:off x="9114588" y="2738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rgbClr val="2D2D2D"/>
                </a:solidFill>
                <a:latin typeface="Verdana" panose="020B0604030504040204" pitchFamily="34" charset="0"/>
                <a:ea typeface="Verdana" panose="020B0604030504040204" pitchFamily="34" charset="0"/>
                <a:cs typeface="Arial"/>
                <a:sym typeface="Arial"/>
              </a:rPr>
              <a:t>(30)</a:t>
            </a: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195FA4FF-08FE-0E77-A145-054915F451A2}"/>
              </a:ext>
            </a:extLst>
          </p:cNvPr>
          <p:cNvSpPr/>
          <p:nvPr/>
        </p:nvSpPr>
        <p:spPr>
          <a:xfrm>
            <a:off x="8123988" y="2743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2556FD32-2AEC-9C41-FDAE-BAFCE0E48933}"/>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57461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FA4DE-0813-6C24-BD1D-73185DDEB976}"/>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CB788A2D-E91D-9171-9BBE-C93DA0A19BA9}"/>
              </a:ext>
              <a:ext uri="{C183D7F6-B498-43B3-948B-1728B52AA6E4}">
                <adec:decorative xmlns:adec="http://schemas.microsoft.com/office/drawing/2017/decorative" val="1"/>
              </a:ext>
            </a:extLst>
          </p:cNvPr>
          <p:cNvGrpSpPr/>
          <p:nvPr/>
        </p:nvGrpSpPr>
        <p:grpSpPr>
          <a:xfrm>
            <a:off x="1871819" y="1752600"/>
            <a:ext cx="14938456" cy="3656742"/>
            <a:chOff x="-1662050" y="1734436"/>
            <a:chExt cx="11545845" cy="3262758"/>
          </a:xfrm>
        </p:grpSpPr>
        <p:sp>
          <p:nvSpPr>
            <p:cNvPr id="20" name="Google Shape;436;p25">
              <a:extLst>
                <a:ext uri="{FF2B5EF4-FFF2-40B4-BE49-F238E27FC236}">
                  <a16:creationId xmlns:a16="http://schemas.microsoft.com/office/drawing/2014/main" id="{E96131BA-503F-05F2-8806-C863EED33CE8}"/>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82FD9FA8-3548-7EC0-9F55-44554D962290}"/>
                </a:ext>
              </a:extLst>
            </p:cNvPr>
            <p:cNvSpPr txBox="1"/>
            <p:nvPr/>
          </p:nvSpPr>
          <p:spPr>
            <a:xfrm>
              <a:off x="-1662050" y="3400949"/>
              <a:ext cx="3122060"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a:t>
              </a:r>
              <a:endParaRPr kumimoji="0" lang="es-CO"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DE358EBB-0AF5-A3A0-FB2A-57E3D01B2C91}"/>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CBA3898F-44F9-0B1C-69EB-8F025CDC8176}"/>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2B8B5E5D-BD9C-328E-E353-AF67518B438E}"/>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CC3E8D49-6125-BD60-7A3E-B888C348C1A4}"/>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9AB9299B-BF3D-9E22-8B98-4D643ADBB82B}"/>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04AC3AAD-A7FF-E6A1-7CEA-C889344E34CA}"/>
              </a:ext>
            </a:extLst>
          </p:cNvPr>
          <p:cNvSpPr txBox="1"/>
          <p:nvPr/>
        </p:nvSpPr>
        <p:spPr>
          <a:xfrm>
            <a:off x="1579205" y="441117"/>
            <a:ext cx="5285562" cy="523220"/>
          </a:xfrm>
          <a:prstGeom prst="rect">
            <a:avLst/>
          </a:prstGeom>
          <a:noFill/>
        </p:spPr>
        <p:txBody>
          <a:bodyPr wrap="square">
            <a:spAutoFit/>
          </a:bodyPr>
          <a:lstStyle/>
          <a:p>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 Estratégico</a:t>
            </a:r>
            <a:endParaRPr lang="es-CO" sz="2800" noProof="0" dirty="0"/>
          </a:p>
        </p:txBody>
      </p:sp>
      <p:grpSp>
        <p:nvGrpSpPr>
          <p:cNvPr id="9" name="Group 17">
            <a:extLst>
              <a:ext uri="{FF2B5EF4-FFF2-40B4-BE49-F238E27FC236}">
                <a16:creationId xmlns:a16="http://schemas.microsoft.com/office/drawing/2014/main" id="{E10772DB-F54A-29D8-2C06-4A2A09BD696B}"/>
              </a:ext>
              <a:ext uri="{C183D7F6-B498-43B3-948B-1728B52AA6E4}">
                <adec:decorative xmlns:adec="http://schemas.microsoft.com/office/drawing/2017/decorative" val="1"/>
              </a:ext>
            </a:extLst>
          </p:cNvPr>
          <p:cNvGrpSpPr/>
          <p:nvPr/>
        </p:nvGrpSpPr>
        <p:grpSpPr>
          <a:xfrm>
            <a:off x="6685007" y="2602721"/>
            <a:ext cx="1197064" cy="1864224"/>
            <a:chOff x="1465602" y="1719463"/>
            <a:chExt cx="1668942" cy="2663939"/>
          </a:xfrm>
        </p:grpSpPr>
        <p:sp>
          <p:nvSpPr>
            <p:cNvPr id="11" name="L-Shape 18">
              <a:extLst>
                <a:ext uri="{FF2B5EF4-FFF2-40B4-BE49-F238E27FC236}">
                  <a16:creationId xmlns:a16="http://schemas.microsoft.com/office/drawing/2014/main" id="{F84C687F-BD67-96DA-44F0-CD88F40E1D01}"/>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9">
              <a:extLst>
                <a:ext uri="{FF2B5EF4-FFF2-40B4-BE49-F238E27FC236}">
                  <a16:creationId xmlns:a16="http://schemas.microsoft.com/office/drawing/2014/main" id="{F23D30A9-9EBC-0D5F-CAC3-9B69295C5DBD}"/>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Rectangle 20">
              <a:extLst>
                <a:ext uri="{FF2B5EF4-FFF2-40B4-BE49-F238E27FC236}">
                  <a16:creationId xmlns:a16="http://schemas.microsoft.com/office/drawing/2014/main" id="{1C7F8BD6-2489-8C07-6A89-58F5BC4E30A8}"/>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4" name="Graphic 21" descr="Lights On outline">
              <a:extLst>
                <a:ext uri="{FF2B5EF4-FFF2-40B4-BE49-F238E27FC236}">
                  <a16:creationId xmlns:a16="http://schemas.microsoft.com/office/drawing/2014/main" id="{34A26999-7D66-D56B-BC86-D93810F596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8731" y="2660035"/>
              <a:ext cx="463178" cy="463178"/>
            </a:xfrm>
            <a:prstGeom prst="rect">
              <a:avLst/>
            </a:prstGeom>
          </p:spPr>
        </p:pic>
        <p:sp>
          <p:nvSpPr>
            <p:cNvPr id="15" name="TextBox 22">
              <a:extLst>
                <a:ext uri="{FF2B5EF4-FFF2-40B4-BE49-F238E27FC236}">
                  <a16:creationId xmlns:a16="http://schemas.microsoft.com/office/drawing/2014/main" id="{66802C0E-BEB5-7BF0-8492-C98B75F9652E}"/>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spTree>
    <p:extLst>
      <p:ext uri="{BB962C8B-B14F-4D97-AF65-F5344CB8AC3E}">
        <p14:creationId xmlns:p14="http://schemas.microsoft.com/office/powerpoint/2010/main" val="454540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D0E3-F13F-BAD5-D4DC-7F883EB79F4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2EE5D60B-EA13-9A60-43CC-1C6FE85C30D2}"/>
              </a:ext>
            </a:extLst>
          </p:cNvPr>
          <p:cNvGraphicFramePr>
            <a:graphicFrameLocks noGrp="1"/>
          </p:cNvGraphicFramePr>
          <p:nvPr>
            <p:extLst>
              <p:ext uri="{D42A27DB-BD31-4B8C-83A1-F6EECF244321}">
                <p14:modId xmlns:p14="http://schemas.microsoft.com/office/powerpoint/2010/main" val="3816985855"/>
              </p:ext>
            </p:extLst>
          </p:nvPr>
        </p:nvGraphicFramePr>
        <p:xfrm>
          <a:off x="457200" y="3352800"/>
          <a:ext cx="11125200" cy="2992320"/>
        </p:xfrm>
        <a:graphic>
          <a:graphicData uri="http://schemas.openxmlformats.org/drawingml/2006/table">
            <a:tbl>
              <a:tblPr firstRow="1">
                <a:tableStyleId>{616DA210-FB5B-4158-B5E0-FEB733F419BA}</a:tableStyleId>
              </a:tblPr>
              <a:tblGrid>
                <a:gridCol w="1447801">
                  <a:extLst>
                    <a:ext uri="{9D8B030D-6E8A-4147-A177-3AD203B41FA5}">
                      <a16:colId xmlns:a16="http://schemas.microsoft.com/office/drawing/2014/main" val="4294001460"/>
                    </a:ext>
                  </a:extLst>
                </a:gridCol>
                <a:gridCol w="60198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66800">
                  <a:extLst>
                    <a:ext uri="{9D8B030D-6E8A-4147-A177-3AD203B41FA5}">
                      <a16:colId xmlns:a16="http://schemas.microsoft.com/office/drawing/2014/main" val="334797448"/>
                    </a:ext>
                  </a:extLst>
                </a:gridCol>
                <a:gridCol w="1600199">
                  <a:extLst>
                    <a:ext uri="{9D8B030D-6E8A-4147-A177-3AD203B41FA5}">
                      <a16:colId xmlns:a16="http://schemas.microsoft.com/office/drawing/2014/main" val="1490449559"/>
                    </a:ext>
                  </a:extLst>
                </a:gridCol>
              </a:tblGrid>
              <a:tr h="43200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720080">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Porcentaje de Nuevos territorios (Departamentos, Municipios o Distritos) impactados con acciones de IV por parte de las Direcciones Regionales sobre el total de Nuevos Territorios programados.</a:t>
                      </a:r>
                      <a:br>
                        <a:rPr lang="es-CO" sz="800" b="0" i="0" u="none" strike="noStrike" noProof="0" dirty="0">
                          <a:solidFill>
                            <a:srgbClr val="000000"/>
                          </a:solidFill>
                          <a:effectLst/>
                          <a:latin typeface="Verdana" panose="020B0604030504040204" pitchFamily="34" charset="0"/>
                          <a:ea typeface="Verdana" panose="020B0604030504040204" pitchFamily="34" charset="0"/>
                        </a:rPr>
                      </a:br>
                      <a:r>
                        <a:rPr lang="es-CO" sz="800" b="0" i="0" u="none" strike="noStrike" noProof="0" dirty="0">
                          <a:solidFill>
                            <a:srgbClr val="000000"/>
                          </a:solidFill>
                          <a:effectLst/>
                          <a:latin typeface="Verdana" panose="020B0604030504040204" pitchFamily="34" charset="0"/>
                          <a:ea typeface="Verdana" panose="020B0604030504040204" pitchFamily="34" charset="0"/>
                        </a:rPr>
                        <a:t>NOTA: Se entienden como nuevos territorios impactados, aquellos que no hayan tenido acciones de IV en la Vigencia Anterior, y sí en la actual.</a:t>
                      </a:r>
                    </a:p>
                  </a:txBody>
                  <a:tcPr marL="0" marR="0" marT="0" marB="0" anchor="ctr"/>
                </a:tc>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Para el último trimestre, se programó la intervención de once (11) nuevos territorios, los cuales fueron atendidos mediante acciones preventivas y/o de inspección y vigilancia, adelantadas por las siguientes Direcciones Regionales, así:</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Regional Andina: Durante el trimestre se realizaron mesas de inspección y vigilancia en Arboletes y Turbo. Adicionalmente, se abordaron nueve (9) sentencias en Valdivia y una mesa convocada por terceros en Sabanalarga.</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Regional Nororiental: Se llevó a cabo una mesa de inspección y vigilancia en el municipio de Toledo y una mesa de gobernanza en Socha.</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Regional Occidental – Sede Agualongo: Se realizó una mesa de inspección y vigilancia en el municipio de Aldana.</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Regional Sur: Se desarrolló una mesa de gobernanza con el municipio de Acevedo, así como una acción de inspección y vigilancia a la ejecución técnica y financiera del Plan de Intervenciones Colectivas (PIC) vigencia 2024, en los municipios de Murillo y Yondó.</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Regional Occidental: Se ejecutó una Acción Integral en Territorio en el municipio de Sevilla, departamento del Valle del Cauca.</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Es importante resaltar, que en algunas direcciones regionales no se pudo programar acciones de IV en nuevos territorios debido a los problemas de orden público presentados en algunas regiones del país.</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2BA933BD-9BF3-2115-C216-17A8DDA41AC1}"/>
              </a:ext>
            </a:extLst>
          </p:cNvPr>
          <p:cNvGraphicFramePr>
            <a:graphicFrameLocks noGrp="1"/>
          </p:cNvGraphicFramePr>
          <p:nvPr>
            <p:extLst>
              <p:ext uri="{D42A27DB-BD31-4B8C-83A1-F6EECF244321}">
                <p14:modId xmlns:p14="http://schemas.microsoft.com/office/powerpoint/2010/main" val="3253193116"/>
              </p:ext>
            </p:extLst>
          </p:nvPr>
        </p:nvGraphicFramePr>
        <p:xfrm>
          <a:off x="457200" y="1524000"/>
          <a:ext cx="11125200" cy="1710912"/>
        </p:xfrm>
        <a:graphic>
          <a:graphicData uri="http://schemas.openxmlformats.org/drawingml/2006/table">
            <a:tbl>
              <a:tblPr firstRow="1">
                <a:tableStyleId>{616DA210-FB5B-4158-B5E0-FEB733F419BA}</a:tableStyleId>
              </a:tblPr>
              <a:tblGrid>
                <a:gridCol w="1447801">
                  <a:extLst>
                    <a:ext uri="{9D8B030D-6E8A-4147-A177-3AD203B41FA5}">
                      <a16:colId xmlns:a16="http://schemas.microsoft.com/office/drawing/2014/main" val="4294001460"/>
                    </a:ext>
                  </a:extLst>
                </a:gridCol>
                <a:gridCol w="6019799">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63891">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147021">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Porcentaje del total de Actores del sistema con acciones de inspección y vigilancia por parte de la Dirección Regional</a:t>
                      </a:r>
                    </a:p>
                  </a:txBody>
                  <a:tcPr marL="0" marR="0" marT="0" marB="0" anchor="ctr"/>
                </a:tc>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Se completaron los dos (2) actores con acciones de inspección y vigilancia previstos para la vigencia 2025, es decir, el 100% de la meta prevista para el año y el 66% de la meta prevista para el cuatrienio (9), avanzando así conforme a lo programado por la Supersalud.</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6D999ED9-D1E1-5286-12E1-6C9FC198C034}"/>
              </a:ext>
            </a:extLst>
          </p:cNvPr>
          <p:cNvSpPr/>
          <p:nvPr/>
        </p:nvSpPr>
        <p:spPr>
          <a:xfrm>
            <a:off x="9111919" y="2346960"/>
            <a:ext cx="717882" cy="6858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(2)</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A68428E8-E87A-C7B2-9FCD-24E6A9B1C836}"/>
              </a:ext>
            </a:extLst>
          </p:cNvPr>
          <p:cNvSpPr/>
          <p:nvPr/>
        </p:nvSpPr>
        <p:spPr>
          <a:xfrm>
            <a:off x="8153401" y="242316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22</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a:t>
            </a:r>
            <a:endParaRPr kumimoji="0" lang="es-CO" sz="1200" b="0" i="0" u="sng"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(2)</a:t>
            </a:r>
            <a:r>
              <a:rPr kumimoji="0" lang="es-CO" sz="1200" b="0" i="0"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CD75AE05-B5B4-3F56-CE16-FB8A0F874B97}"/>
              </a:ext>
            </a:extLst>
          </p:cNvPr>
          <p:cNvSpPr/>
          <p:nvPr/>
        </p:nvSpPr>
        <p:spPr>
          <a:xfrm>
            <a:off x="9144000" y="4724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rgbClr val="2D2D2D"/>
                </a:solidFill>
                <a:latin typeface="Verdana" panose="020B0604030504040204" pitchFamily="34" charset="0"/>
                <a:ea typeface="Verdana" panose="020B0604030504040204" pitchFamily="34" charset="0"/>
                <a:cs typeface="Arial"/>
                <a:sym typeface="Arial"/>
              </a:rPr>
              <a:t>(11)</a:t>
            </a: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807D61A0-BB9B-BFB7-E1AE-A45C355BA755}"/>
              </a:ext>
            </a:extLst>
          </p:cNvPr>
          <p:cNvSpPr/>
          <p:nvPr/>
        </p:nvSpPr>
        <p:spPr>
          <a:xfrm>
            <a:off x="8153400" y="4724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(11)</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B90E9C6E-A672-E89E-B5DA-4BE9D411FD2C}"/>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03045418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68181-A99D-475F-4022-0C47743A8DD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4A5E57BC-7A41-7C7D-AF79-F9657617D2DD}"/>
              </a:ext>
            </a:extLst>
          </p:cNvPr>
          <p:cNvGraphicFramePr>
            <a:graphicFrameLocks noGrp="1"/>
          </p:cNvGraphicFramePr>
          <p:nvPr>
            <p:extLst>
              <p:ext uri="{D42A27DB-BD31-4B8C-83A1-F6EECF244321}">
                <p14:modId xmlns:p14="http://schemas.microsoft.com/office/powerpoint/2010/main" val="2041261393"/>
              </p:ext>
            </p:extLst>
          </p:nvPr>
        </p:nvGraphicFramePr>
        <p:xfrm>
          <a:off x="533401" y="4106864"/>
          <a:ext cx="11125200" cy="2370136"/>
        </p:xfrm>
        <a:graphic>
          <a:graphicData uri="http://schemas.openxmlformats.org/drawingml/2006/table">
            <a:tbl>
              <a:tblPr firstRow="1">
                <a:tableStyleId>{616DA210-FB5B-4158-B5E0-FEB733F419BA}</a:tableStyleId>
              </a:tblPr>
              <a:tblGrid>
                <a:gridCol w="1904999">
                  <a:extLst>
                    <a:ext uri="{9D8B030D-6E8A-4147-A177-3AD203B41FA5}">
                      <a16:colId xmlns:a16="http://schemas.microsoft.com/office/drawing/2014/main" val="4294001460"/>
                    </a:ext>
                  </a:extLst>
                </a:gridCol>
                <a:gridCol w="5562601">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3024">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27112">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Porcentaje de avance en el rediseño del Marco Integral de Supervisión de la Supersalud</a:t>
                      </a:r>
                    </a:p>
                  </a:txBody>
                  <a:tcPr marL="0" marR="0" marT="0" marB="0" anchor="ctr"/>
                </a:tc>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De los 5 hitos programados  para el  cuatrienio, se han cumplido 4 para un avance acumulado del  80%, que indica el cumplimiento de 100% de la meta establecida  para la vigencia.</a:t>
                      </a:r>
                    </a:p>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El resultado para el año 2025, corresponde a la consolidación de los siguientes 4 modelos  de supervisión:</a:t>
                      </a:r>
                    </a:p>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1. Modelo de Supervisión para PSS.</a:t>
                      </a:r>
                    </a:p>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2. Modelo de Supervisión para Entidades Territoriales.</a:t>
                      </a:r>
                    </a:p>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3. Modelo de Supervisión DEAS (EPS).</a:t>
                      </a:r>
                    </a:p>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4. Modelo de Supervisión para Operadores Logísticos y/o Gestores Farmacéuticos.</a:t>
                      </a:r>
                    </a:p>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Para el 2026, el 20% faltante corresponde a la implementación de los modelos, la construcción de la caja de herramientas y el diseño de alertas tempranas.</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Dirección Innovación y Desarrollo</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6C45016A-364F-77F4-7AAE-D325572705A3}"/>
              </a:ext>
            </a:extLst>
          </p:cNvPr>
          <p:cNvGraphicFramePr>
            <a:graphicFrameLocks noGrp="1"/>
          </p:cNvGraphicFramePr>
          <p:nvPr>
            <p:extLst>
              <p:ext uri="{D42A27DB-BD31-4B8C-83A1-F6EECF244321}">
                <p14:modId xmlns:p14="http://schemas.microsoft.com/office/powerpoint/2010/main" val="606533886"/>
              </p:ext>
            </p:extLst>
          </p:nvPr>
        </p:nvGraphicFramePr>
        <p:xfrm>
          <a:off x="533400" y="1547304"/>
          <a:ext cx="11125200" cy="2185920"/>
        </p:xfrm>
        <a:graphic>
          <a:graphicData uri="http://schemas.openxmlformats.org/drawingml/2006/table">
            <a:tbl>
              <a:tblPr firstRow="1">
                <a:tableStyleId>{616DA210-FB5B-4158-B5E0-FEB733F419BA}</a:tableStyleId>
              </a:tblPr>
              <a:tblGrid>
                <a:gridCol w="1905001">
                  <a:extLst>
                    <a:ext uri="{9D8B030D-6E8A-4147-A177-3AD203B41FA5}">
                      <a16:colId xmlns:a16="http://schemas.microsoft.com/office/drawing/2014/main" val="4294001460"/>
                    </a:ext>
                  </a:extLst>
                </a:gridCol>
                <a:gridCol w="5562599">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000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Cobertura de los Grupos de valor y ciudadanías de la Supersalud con información sobre las características del Sector de los Operadores Logísticos de Tecnologías en Salud y Gestores Farmacéuticos como nuevos integrantes del SGSSS"</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900" b="0" i="0" u="none" strike="noStrike" noProof="0" dirty="0">
                          <a:solidFill>
                            <a:srgbClr val="000000"/>
                          </a:solidFill>
                          <a:effectLst/>
                          <a:latin typeface="Verdana" panose="020B0604030504040204" pitchFamily="34" charset="0"/>
                          <a:ea typeface="Verdana" panose="020B0604030504040204" pitchFamily="34" charset="0"/>
                        </a:rPr>
                        <a:t>Con el fin de garantizar la cobertura de los Grupos de Valor y las ciudadanías de la Supersalud, se realizaron socializaciones de información relevante sobre las características de la Delegatura de Operadores Logísticos de Tecnologías en Salud y Gestores Farmacéuticos, como nuevos integrantes del Sistema General de Seguridad Social en Salud (SGSSS).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900" b="0" i="0" u="none" strike="noStrike" noProof="0" dirty="0">
                          <a:solidFill>
                            <a:srgbClr val="000000"/>
                          </a:solidFill>
                          <a:effectLst/>
                          <a:latin typeface="Verdana" panose="020B0604030504040204" pitchFamily="34" charset="0"/>
                          <a:ea typeface="Verdana" panose="020B0604030504040204" pitchFamily="34" charset="0"/>
                        </a:rPr>
                        <a:t>Durante las actividades, se explicó el propósito de esta delegatura, destacando su rol en la supervisión y fortalecimiento del sector, así como la actualización normativa que regula la incorporación y funcionamiento de estos actores dentro del SGSSS.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900" b="0" i="0" u="none" strike="noStrike" noProof="0" dirty="0">
                          <a:solidFill>
                            <a:srgbClr val="000000"/>
                          </a:solidFill>
                          <a:effectLst/>
                          <a:latin typeface="Verdana" panose="020B0604030504040204" pitchFamily="34" charset="0"/>
                          <a:ea typeface="Verdana" panose="020B0604030504040204" pitchFamily="34" charset="0"/>
                        </a:rPr>
                        <a:t>Estas socializaciones permitieron generar conocimiento, transparencia y apropiación de la normativa vigente, contribuyendo al cumplimiento de los objetivos institucionales y al fortalecimiento del Sistema de Salud.</a:t>
                      </a:r>
                      <a:endParaRPr lang="es-CO" sz="900" b="0" i="0" u="none" strike="noStrike" kern="1200" noProof="0" dirty="0">
                        <a:solidFill>
                          <a:srgbClr val="000000"/>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9CB73E05-0B62-4647-31E9-466BBD1127E3}"/>
              </a:ext>
            </a:extLst>
          </p:cNvPr>
          <p:cNvSpPr/>
          <p:nvPr/>
        </p:nvSpPr>
        <p:spPr>
          <a:xfrm>
            <a:off x="9114589" y="2582864"/>
            <a:ext cx="715210"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algn="ctr" rtl="0">
              <a:buClr>
                <a:srgbClr val="000000"/>
              </a:buClr>
              <a:defRPr/>
            </a:pPr>
            <a:r>
              <a:rPr lang="es-CO" sz="1000" noProof="0" dirty="0">
                <a:solidFill>
                  <a:srgbClr val="2D2D2D"/>
                </a:solidFill>
                <a:latin typeface="Verdana" panose="020B0604030504040204" pitchFamily="34" charset="0"/>
                <a:ea typeface="Verdana" panose="020B0604030504040204" pitchFamily="34" charset="0"/>
                <a:cs typeface="Arial"/>
                <a:sym typeface="Arial"/>
              </a:rPr>
              <a:t>633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(115%)</a:t>
            </a:r>
          </a:p>
        </p:txBody>
      </p:sp>
      <p:sp>
        <p:nvSpPr>
          <p:cNvPr id="12" name="Google Shape;434;p25">
            <a:extLst>
              <a:ext uri="{FF2B5EF4-FFF2-40B4-BE49-F238E27FC236}">
                <a16:creationId xmlns:a16="http://schemas.microsoft.com/office/drawing/2014/main" id="{02EFC835-0FEE-EF8E-9769-9D79AE7D5065}"/>
              </a:ext>
            </a:extLst>
          </p:cNvPr>
          <p:cNvSpPr/>
          <p:nvPr/>
        </p:nvSpPr>
        <p:spPr>
          <a:xfrm>
            <a:off x="8176883" y="256556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550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61647355-2550-06E7-2645-715DB58C3965}"/>
              </a:ext>
            </a:extLst>
          </p:cNvPr>
          <p:cNvSpPr/>
          <p:nvPr/>
        </p:nvSpPr>
        <p:spPr>
          <a:xfrm>
            <a:off x="9114588" y="5181600"/>
            <a:ext cx="715211"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rgbClr val="2D2D2D"/>
                </a:solidFill>
                <a:latin typeface="Verdana" panose="020B0604030504040204" pitchFamily="34" charset="0"/>
                <a:ea typeface="Verdana" panose="020B0604030504040204" pitchFamily="34" charset="0"/>
                <a:cs typeface="Arial"/>
                <a:sym typeface="Arial"/>
              </a:rPr>
              <a:t>(4)</a:t>
            </a: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7B1EE039-AEBA-37A5-43C1-C84F0E5C13DB}"/>
              </a:ext>
            </a:extLst>
          </p:cNvPr>
          <p:cNvSpPr/>
          <p:nvPr/>
        </p:nvSpPr>
        <p:spPr>
          <a:xfrm>
            <a:off x="8165563" y="5181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80%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(4)</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1C1614FD-3436-E52C-2B4D-692688DD59E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285391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26482-9720-C2FC-324F-2173CD35BA7E}"/>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B79A33DE-D450-20CC-44C5-E6C252C71955}"/>
              </a:ext>
            </a:extLst>
          </p:cNvPr>
          <p:cNvGraphicFramePr>
            <a:graphicFrameLocks noGrp="1"/>
          </p:cNvGraphicFramePr>
          <p:nvPr>
            <p:extLst>
              <p:ext uri="{D42A27DB-BD31-4B8C-83A1-F6EECF244321}">
                <p14:modId xmlns:p14="http://schemas.microsoft.com/office/powerpoint/2010/main" val="3211557894"/>
              </p:ext>
            </p:extLst>
          </p:nvPr>
        </p:nvGraphicFramePr>
        <p:xfrm>
          <a:off x="381000" y="4419600"/>
          <a:ext cx="11430000" cy="2262445"/>
        </p:xfrm>
        <a:graphic>
          <a:graphicData uri="http://schemas.openxmlformats.org/drawingml/2006/table">
            <a:tbl>
              <a:tblPr firstRow="1">
                <a:tableStyleId>{616DA210-FB5B-4158-B5E0-FEB733F419BA}</a:tableStyleId>
              </a:tblPr>
              <a:tblGrid>
                <a:gridCol w="1219200">
                  <a:extLst>
                    <a:ext uri="{9D8B030D-6E8A-4147-A177-3AD203B41FA5}">
                      <a16:colId xmlns:a16="http://schemas.microsoft.com/office/drawing/2014/main" val="4294001460"/>
                    </a:ext>
                  </a:extLst>
                </a:gridCol>
                <a:gridCol w="7467600">
                  <a:extLst>
                    <a:ext uri="{9D8B030D-6E8A-4147-A177-3AD203B41FA5}">
                      <a16:colId xmlns:a16="http://schemas.microsoft.com/office/drawing/2014/main" val="1680724253"/>
                    </a:ext>
                  </a:extLst>
                </a:gridCol>
                <a:gridCol w="762000">
                  <a:extLst>
                    <a:ext uri="{9D8B030D-6E8A-4147-A177-3AD203B41FA5}">
                      <a16:colId xmlns:a16="http://schemas.microsoft.com/office/drawing/2014/main" val="3940073173"/>
                    </a:ext>
                  </a:extLst>
                </a:gridCol>
                <a:gridCol w="914400">
                  <a:extLst>
                    <a:ext uri="{9D8B030D-6E8A-4147-A177-3AD203B41FA5}">
                      <a16:colId xmlns:a16="http://schemas.microsoft.com/office/drawing/2014/main" val="334797448"/>
                    </a:ext>
                  </a:extLst>
                </a:gridCol>
                <a:gridCol w="1066800">
                  <a:extLst>
                    <a:ext uri="{9D8B030D-6E8A-4147-A177-3AD203B41FA5}">
                      <a16:colId xmlns:a16="http://schemas.microsoft.com/office/drawing/2014/main" val="1490449559"/>
                    </a:ext>
                  </a:extLst>
                </a:gridCol>
              </a:tblGrid>
              <a:tr h="358832">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96685">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Porcentaje de líneas estratégicas y operativas para la transformación digital implementadas</a:t>
                      </a:r>
                    </a:p>
                  </a:txBody>
                  <a:tcPr marL="0" marR="0" marT="0" marB="0" anchor="ctr"/>
                </a:tc>
                <a:tc>
                  <a:txBody>
                    <a:bodyPr/>
                    <a:lstStyle/>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El avance del año 2025, corresponde a que de las 21 líneas estratégicas y operativas para la transformación digital propuestas para el cuatrienio, 17 han tenido un porcentaje de avance que al promediarse da 62% de implementación, cumpliendo así con el avance previsto para el año</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Se tiene previsto que las 21 líneas queden implementadas en 2026.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 continuación se registra el nombre de cada línea y el avance se detalle en la evidencia que se adjuntó, así:</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PR_01 - Fortalecimiento de los sistemas de información misionales, con un enfoque en la integración e interoperabilidad de datos e información; PR_02 - Creación de la hoja de vida del vigilado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PR_03 - Fortalecimiento de la gestión de soluciones de software a procesos administrativos de Supersalud; PR_04 - Fortalecimiento de los tramites y servicios para ciudadanos y entidades vigiladas de la Superintendencia de Salud; PR_05 - Consolidación de las PQRS entorno a la prestación de los servicios de salud; PR_06 - Definir e implementar el modelo de Gobernanza de Datos para la Supersalud; PR_07 - Articular el modelo de Gobernanza de Datos y su gestión de manera transversal en la entidad; PR_08 - Impulsar la Seguridad digital a través de la adopción del modelo de seguridad y privacidad de la información y de la implementación de un SGSI para la entidad; PR_09 - Fortalecer la seguridad de la información a través de la implementación de controles de seguridad informática y ciberseguridad; PR_10 - Fortalecer la implementación de los controles de protección de datos personales a través de un programa de protección y la adopción de las políticas PDP y privacidad; PR_11 - Fortalecer las funciones de IVC de la SNS a través de la implementación de procedimientos y controles de auditoría a sistemas de información, cadena de custodia y Laboratorio Forense; PR_12 - Acompañar el diseño y planificación del plan de Continuidad para la SNS; PR_13 - Acompañar la implementación del Plan de Continuidad del Negocio (BCP), a través de la puesta en marcha de planes de contingencia de los procesos y activos críticos definidos por la SNS, realizar los simulacros del plan de continuidad y adelantar el DRP; PR_14 - Implementación y Gestión del Plan de Capacidad de TI; PR_15 - Optimización de la gestión de la infraestructura tecnológica; PR_16 - Fortalecimiento de la Arquitectura Empresarial; PR_17 - Fortalecer las capacidades para consolidar iniciativas y alianzas en la Política de Gobierno Digital; PR_18 - Modelo Integral de supervisión IVC</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PR_19 - Fortalecer las capacidades organizacionales para la Gestión de los Proyectos de TI; PR_20 - Fortalecer el modelo de Gobierno de TI.</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PR_21 - Implementación del Plan de formación y capacitación de Tecnologías de la Información y Comunicación (TIC).</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1" i="0" u="none" strike="noStrike" noProof="0" dirty="0">
                          <a:solidFill>
                            <a:srgbClr val="000000"/>
                          </a:solidFill>
                          <a:effectLst/>
                          <a:latin typeface="Verdana" panose="020B0604030504040204" pitchFamily="34" charset="0"/>
                          <a:ea typeface="Verdana" panose="020B0604030504040204" pitchFamily="34" charset="0"/>
                        </a:rPr>
                        <a:t>Dirección Innovación y Desarrollo</a:t>
                      </a:r>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20E06DFC-8361-BDFC-DA54-DBA9CFEAEDFC}"/>
              </a:ext>
            </a:extLst>
          </p:cNvPr>
          <p:cNvGraphicFramePr>
            <a:graphicFrameLocks noGrp="1"/>
          </p:cNvGraphicFramePr>
          <p:nvPr>
            <p:extLst>
              <p:ext uri="{D42A27DB-BD31-4B8C-83A1-F6EECF244321}">
                <p14:modId xmlns:p14="http://schemas.microsoft.com/office/powerpoint/2010/main" val="467561617"/>
              </p:ext>
            </p:extLst>
          </p:nvPr>
        </p:nvGraphicFramePr>
        <p:xfrm>
          <a:off x="76200" y="1436866"/>
          <a:ext cx="12039600" cy="2833620"/>
        </p:xfrm>
        <a:graphic>
          <a:graphicData uri="http://schemas.openxmlformats.org/drawingml/2006/table">
            <a:tbl>
              <a:tblPr firstRow="1">
                <a:tableStyleId>{616DA210-FB5B-4158-B5E0-FEB733F419BA}</a:tableStyleId>
              </a:tblPr>
              <a:tblGrid>
                <a:gridCol w="838200">
                  <a:extLst>
                    <a:ext uri="{9D8B030D-6E8A-4147-A177-3AD203B41FA5}">
                      <a16:colId xmlns:a16="http://schemas.microsoft.com/office/drawing/2014/main" val="4294001460"/>
                    </a:ext>
                  </a:extLst>
                </a:gridCol>
                <a:gridCol w="8839200">
                  <a:extLst>
                    <a:ext uri="{9D8B030D-6E8A-4147-A177-3AD203B41FA5}">
                      <a16:colId xmlns:a16="http://schemas.microsoft.com/office/drawing/2014/main" val="1680724253"/>
                    </a:ext>
                  </a:extLst>
                </a:gridCol>
                <a:gridCol w="685800">
                  <a:extLst>
                    <a:ext uri="{9D8B030D-6E8A-4147-A177-3AD203B41FA5}">
                      <a16:colId xmlns:a16="http://schemas.microsoft.com/office/drawing/2014/main" val="3940073173"/>
                    </a:ext>
                  </a:extLst>
                </a:gridCol>
                <a:gridCol w="838200">
                  <a:extLst>
                    <a:ext uri="{9D8B030D-6E8A-4147-A177-3AD203B41FA5}">
                      <a16:colId xmlns:a16="http://schemas.microsoft.com/office/drawing/2014/main" val="334797448"/>
                    </a:ext>
                  </a:extLst>
                </a:gridCol>
                <a:gridCol w="838200">
                  <a:extLst>
                    <a:ext uri="{9D8B030D-6E8A-4147-A177-3AD203B41FA5}">
                      <a16:colId xmlns:a16="http://schemas.microsoft.com/office/drawing/2014/main" val="1490449559"/>
                    </a:ext>
                  </a:extLst>
                </a:gridCol>
              </a:tblGrid>
              <a:tr h="54000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l" rtl="0" fontAlgn="ctr"/>
                      <a:r>
                        <a:rPr lang="es-CO" sz="800" b="0" i="0" u="none" strike="noStrike" kern="1200" noProof="0" dirty="0">
                          <a:solidFill>
                            <a:srgbClr val="000000"/>
                          </a:solidFill>
                          <a:effectLst/>
                          <a:latin typeface="Verdana" panose="020B0604030504040204" pitchFamily="34" charset="0"/>
                          <a:ea typeface="Verdana" panose="020B0604030504040204" pitchFamily="34" charset="0"/>
                          <a:cs typeface="+mn-cs"/>
                        </a:rPr>
                        <a:t>Proyectos implementados asociados al Modelo de Gobierno y Gestión de Datos e Información </a:t>
                      </a:r>
                    </a:p>
                  </a:txBody>
                  <a:tcPr marL="0" marR="0" marT="0" marB="0" anchor="ctr"/>
                </a:tc>
                <a:tc>
                  <a:txBody>
                    <a:bodyPr/>
                    <a:lstStyle/>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Durante la vigencia se cumplió con las actividades propuestas, las cuales se completaron al 100% desde el punto del vista técnico y financiero. </a:t>
                      </a:r>
                    </a:p>
                    <a:p>
                      <a:pPr algn="l" fontAlgn="ctr"/>
                      <a:endParaRPr lang="es-CO" sz="75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Se terminó de desarrollar e implementar las etapas restantes del programa de Gobernanza de Datos, iniciado en el 2024: </a:t>
                      </a: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	Fase 3: Arquitectura y Diseño en las </a:t>
                      </a:r>
                      <a:r>
                        <a:rPr lang="es-CO" sz="750" b="0" i="0" u="none" strike="noStrike" noProof="0" dirty="0" err="1">
                          <a:solidFill>
                            <a:srgbClr val="000000"/>
                          </a:solidFill>
                          <a:effectLst/>
                          <a:latin typeface="Verdana" panose="020B0604030504040204" pitchFamily="34" charset="0"/>
                          <a:ea typeface="Verdana" panose="020B0604030504040204" pitchFamily="34" charset="0"/>
                        </a:rPr>
                        <a:t>subfases</a:t>
                      </a:r>
                      <a:r>
                        <a:rPr lang="es-CO" sz="750" b="0" i="0" u="none" strike="noStrike" noProof="0" dirty="0">
                          <a:solidFill>
                            <a:srgbClr val="000000"/>
                          </a:solidFill>
                          <a:effectLst/>
                          <a:latin typeface="Verdana" panose="020B0604030504040204" pitchFamily="34" charset="0"/>
                          <a:ea typeface="Verdana" panose="020B0604030504040204" pitchFamily="34" charset="0"/>
                        </a:rPr>
                        <a:t> y actividades restantes no desarrolladas en el Contrato 131 de 2024 </a:t>
                      </a:r>
                      <a:r>
                        <a:rPr lang="es-CO" sz="750" b="0" i="0" u="none" strike="noStrike" noProof="0" dirty="0" err="1">
                          <a:solidFill>
                            <a:srgbClr val="000000"/>
                          </a:solidFill>
                          <a:effectLst/>
                          <a:latin typeface="Verdana" panose="020B0604030504040204" pitchFamily="34" charset="0"/>
                          <a:ea typeface="Verdana" panose="020B0604030504040204" pitchFamily="34" charset="0"/>
                        </a:rPr>
                        <a:t>Subfase</a:t>
                      </a:r>
                      <a:r>
                        <a:rPr lang="es-CO" sz="750" b="0" i="0" u="none" strike="noStrike" noProof="0" dirty="0">
                          <a:solidFill>
                            <a:srgbClr val="000000"/>
                          </a:solidFill>
                          <a:effectLst/>
                          <a:latin typeface="Verdana" panose="020B0604030504040204" pitchFamily="34" charset="0"/>
                          <a:ea typeface="Verdana" panose="020B0604030504040204" pitchFamily="34" charset="0"/>
                        </a:rPr>
                        <a:t> 3.1. actividad 3.1.3. para identificar herramientas y tecnología que apoye las capacidades de la </a:t>
                      </a:r>
                      <a:r>
                        <a:rPr lang="es-CO" sz="750" b="0" i="0" u="none" strike="noStrike" noProof="0" dirty="0" err="1">
                          <a:solidFill>
                            <a:srgbClr val="000000"/>
                          </a:solidFill>
                          <a:effectLst/>
                          <a:latin typeface="Verdana" panose="020B0604030504040204" pitchFamily="34" charset="0"/>
                          <a:ea typeface="Verdana" panose="020B0604030504040204" pitchFamily="34" charset="0"/>
                        </a:rPr>
                        <a:t>GoD</a:t>
                      </a:r>
                      <a:r>
                        <a:rPr lang="es-CO" sz="750" b="0" i="0" u="none" strike="noStrike" noProof="0" dirty="0">
                          <a:solidFill>
                            <a:srgbClr val="000000"/>
                          </a:solidFill>
                          <a:effectLst/>
                          <a:latin typeface="Verdana" panose="020B0604030504040204" pitchFamily="34" charset="0"/>
                          <a:ea typeface="Verdana" panose="020B0604030504040204" pitchFamily="34" charset="0"/>
                        </a:rPr>
                        <a:t>, </a:t>
                      </a:r>
                      <a:r>
                        <a:rPr lang="es-CO" sz="750" b="0" i="0" u="none" strike="noStrike" noProof="0" dirty="0" err="1">
                          <a:solidFill>
                            <a:srgbClr val="000000"/>
                          </a:solidFill>
                          <a:effectLst/>
                          <a:latin typeface="Verdana" panose="020B0604030504040204" pitchFamily="34" charset="0"/>
                          <a:ea typeface="Verdana" panose="020B0604030504040204" pitchFamily="34" charset="0"/>
                        </a:rPr>
                        <a:t>subfases</a:t>
                      </a:r>
                      <a:r>
                        <a:rPr lang="es-CO" sz="75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	</a:t>
                      </a:r>
                      <a:r>
                        <a:rPr lang="es-CO" sz="750" b="0" i="0" u="none" strike="noStrike" noProof="0" dirty="0" err="1">
                          <a:solidFill>
                            <a:srgbClr val="000000"/>
                          </a:solidFill>
                          <a:effectLst/>
                          <a:latin typeface="Verdana" panose="020B0604030504040204" pitchFamily="34" charset="0"/>
                          <a:ea typeface="Verdana" panose="020B0604030504040204" pitchFamily="34" charset="0"/>
                        </a:rPr>
                        <a:t>Subfase</a:t>
                      </a:r>
                      <a:r>
                        <a:rPr lang="es-CO" sz="750" b="0" i="0" u="none" strike="noStrike" noProof="0" dirty="0">
                          <a:solidFill>
                            <a:srgbClr val="000000"/>
                          </a:solidFill>
                          <a:effectLst/>
                          <a:latin typeface="Verdana" panose="020B0604030504040204" pitchFamily="34" charset="0"/>
                          <a:ea typeface="Verdana" panose="020B0604030504040204" pitchFamily="34" charset="0"/>
                        </a:rPr>
                        <a:t> 3.2, Definición de Marcos de operación, </a:t>
                      </a: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	</a:t>
                      </a:r>
                      <a:r>
                        <a:rPr lang="es-CO" sz="750" b="0" i="0" u="none" strike="noStrike" noProof="0" dirty="0" err="1">
                          <a:solidFill>
                            <a:srgbClr val="000000"/>
                          </a:solidFill>
                          <a:effectLst/>
                          <a:latin typeface="Verdana" panose="020B0604030504040204" pitchFamily="34" charset="0"/>
                          <a:ea typeface="Verdana" panose="020B0604030504040204" pitchFamily="34" charset="0"/>
                        </a:rPr>
                        <a:t>Subfase</a:t>
                      </a:r>
                      <a:r>
                        <a:rPr lang="es-CO" sz="750" b="0" i="0" u="none" strike="noStrike" noProof="0" dirty="0">
                          <a:solidFill>
                            <a:srgbClr val="000000"/>
                          </a:solidFill>
                          <a:effectLst/>
                          <a:latin typeface="Verdana" panose="020B0604030504040204" pitchFamily="34" charset="0"/>
                          <a:ea typeface="Verdana" panose="020B0604030504040204" pitchFamily="34" charset="0"/>
                        </a:rPr>
                        <a:t> 3.3, Formalización del compromiso y flujo de trabajo </a:t>
                      </a: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	Fase 4: Implementación (implantación) </a:t>
                      </a: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	Fase 5: Operación y Cambio </a:t>
                      </a:r>
                    </a:p>
                    <a:p>
                      <a:pPr algn="l" fontAlgn="ctr"/>
                      <a:endParaRPr lang="es-CO" sz="75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Se desarrolló el Programa de Inteligencia de Negocios de la Superintendencia Nacional de Salud: </a:t>
                      </a: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	Fase 1 Estructuración </a:t>
                      </a: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	Fase 2 Desarrollo </a:t>
                      </a: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	Fase 3 Despliegue </a:t>
                      </a: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	Fase 4 Implementación, operación, seguimiento y evaluación </a:t>
                      </a:r>
                    </a:p>
                    <a:p>
                      <a:pPr algn="l" fontAlgn="ctr"/>
                      <a:endParaRPr lang="es-CO" sz="75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50" b="0" i="0" u="none" strike="noStrike" noProof="0" dirty="0">
                          <a:solidFill>
                            <a:srgbClr val="000000"/>
                          </a:solidFill>
                          <a:effectLst/>
                          <a:latin typeface="Verdana" panose="020B0604030504040204" pitchFamily="34" charset="0"/>
                          <a:ea typeface="Verdana" panose="020B0604030504040204" pitchFamily="34" charset="0"/>
                        </a:rPr>
                        <a:t>Se avanzó en las metas propuestas para la  Implementación de la Política de Gestión de Información Estadística, y se avanzó en la formulación del Plan Estadístico Institucional y en la preparación para la certificación de las operaciones estadísticas y en el desarrollo de los mecanismos de la Política de Gestión de la Información Estadística de la Superintendencia Nacional de Salud.</a:t>
                      </a:r>
                      <a:r>
                        <a:rPr lang="es-CO" sz="800" b="0" i="0" u="none" strike="noStrike" noProof="0" dirty="0">
                          <a:solidFill>
                            <a:srgbClr val="000000"/>
                          </a:solidFill>
                          <a:effectLst/>
                          <a:latin typeface="Verdana" panose="020B0604030504040204" pitchFamily="34" charset="0"/>
                          <a:ea typeface="Verdana" panose="020B0604030504040204" pitchFamily="34" charset="0"/>
                        </a:rPr>
                        <a:t> </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 Dirección Innovación y Desarrollo</a:t>
                      </a:r>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E643962F-30B4-0D00-B403-928AC90B2702}"/>
              </a:ext>
            </a:extLst>
          </p:cNvPr>
          <p:cNvSpPr/>
          <p:nvPr/>
        </p:nvSpPr>
        <p:spPr>
          <a:xfrm>
            <a:off x="10562388" y="2738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endParaRPr lang="es-CO" sz="1000" noProof="0" dirty="0">
              <a:solidFill>
                <a:srgbClr val="2D2D2D"/>
              </a:solidFill>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(2) </a:t>
            </a:r>
          </a:p>
        </p:txBody>
      </p:sp>
      <p:sp>
        <p:nvSpPr>
          <p:cNvPr id="12" name="Google Shape;434;p25">
            <a:extLst>
              <a:ext uri="{FF2B5EF4-FFF2-40B4-BE49-F238E27FC236}">
                <a16:creationId xmlns:a16="http://schemas.microsoft.com/office/drawing/2014/main" id="{EE99D1EC-858D-CA19-45F6-A842F4A2706D}"/>
              </a:ext>
            </a:extLst>
          </p:cNvPr>
          <p:cNvSpPr/>
          <p:nvPr/>
        </p:nvSpPr>
        <p:spPr>
          <a:xfrm>
            <a:off x="9770976" y="2738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00" noProof="0" dirty="0">
                <a:solidFill>
                  <a:prstClr val="white"/>
                </a:solidFill>
                <a:latin typeface="Verdana" panose="020B0604030504040204" pitchFamily="34" charset="0"/>
                <a:ea typeface="Verdana" panose="020B0604030504040204" pitchFamily="34" charset="0"/>
                <a:cs typeface="Arial"/>
                <a:sym typeface="Arial"/>
              </a:rPr>
              <a:t>(2)</a:t>
            </a:r>
            <a:endParaRPr kumimoji="0" lang="es-CO"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BBA5A3F4-C05D-6F35-EC06-0BAF884D74DA}"/>
              </a:ext>
            </a:extLst>
          </p:cNvPr>
          <p:cNvSpPr/>
          <p:nvPr/>
        </p:nvSpPr>
        <p:spPr>
          <a:xfrm>
            <a:off x="10028988" y="541136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rgbClr val="2D2D2D"/>
                </a:solidFill>
                <a:latin typeface="Verdana" panose="020B0604030504040204" pitchFamily="34" charset="0"/>
                <a:ea typeface="Verdana" panose="020B0604030504040204" pitchFamily="34" charset="0"/>
                <a:cs typeface="Arial"/>
                <a:sym typeface="Arial"/>
              </a:rPr>
              <a:t>(17)</a:t>
            </a: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C3EA788-A0BD-C3C7-24C1-FEE4E414B0DD}"/>
              </a:ext>
            </a:extLst>
          </p:cNvPr>
          <p:cNvSpPr/>
          <p:nvPr/>
        </p:nvSpPr>
        <p:spPr>
          <a:xfrm>
            <a:off x="9114588" y="541136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60% (21)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CDA040EB-66BA-EDD0-0BC9-7AFDA6129EC5}"/>
              </a:ext>
            </a:extLst>
          </p:cNvPr>
          <p:cNvSpPr txBox="1"/>
          <p:nvPr/>
        </p:nvSpPr>
        <p:spPr>
          <a:xfrm>
            <a:off x="916663" y="381000"/>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157587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31B0A-2922-05ED-5A9C-C2481142BBB7}"/>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C5142483-10C3-5A30-D60F-7C8F8AFD0969}"/>
              </a:ext>
            </a:extLst>
          </p:cNvPr>
          <p:cNvGraphicFramePr>
            <a:graphicFrameLocks noGrp="1"/>
          </p:cNvGraphicFramePr>
          <p:nvPr>
            <p:extLst>
              <p:ext uri="{D42A27DB-BD31-4B8C-83A1-F6EECF244321}">
                <p14:modId xmlns:p14="http://schemas.microsoft.com/office/powerpoint/2010/main" val="2387135871"/>
              </p:ext>
            </p:extLst>
          </p:nvPr>
        </p:nvGraphicFramePr>
        <p:xfrm>
          <a:off x="457200" y="4350902"/>
          <a:ext cx="11125200" cy="2049898"/>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53434">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96464">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Índice de Desempeño Institucional</a:t>
                      </a:r>
                    </a:p>
                  </a:txBody>
                  <a:tcPr marL="0" marR="0" marT="0" marB="0" anchor="ctr"/>
                </a:tc>
                <a:tc>
                  <a:txBody>
                    <a:bodyPr/>
                    <a:lstStyle/>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Según el informe, el desempeño institucional mostró un incremento de </a:t>
                      </a:r>
                      <a:r>
                        <a:rPr lang="es-CO" sz="900" b="1" i="0" u="none" strike="noStrike" noProof="0" dirty="0">
                          <a:solidFill>
                            <a:srgbClr val="000000"/>
                          </a:solidFill>
                          <a:effectLst/>
                          <a:latin typeface="Verdana" panose="020B0604030504040204" pitchFamily="34" charset="0"/>
                          <a:ea typeface="Verdana" panose="020B0604030504040204" pitchFamily="34" charset="0"/>
                        </a:rPr>
                        <a:t>4,5 puntos en comparación con 2023,</a:t>
                      </a:r>
                      <a:r>
                        <a:rPr lang="es-CO" sz="900" b="0" i="0" u="none" strike="noStrike" noProof="0" dirty="0">
                          <a:solidFill>
                            <a:srgbClr val="000000"/>
                          </a:solidFill>
                          <a:effectLst/>
                          <a:latin typeface="Verdana" panose="020B0604030504040204" pitchFamily="34" charset="0"/>
                          <a:ea typeface="Verdana" panose="020B0604030504040204" pitchFamily="34" charset="0"/>
                        </a:rPr>
                        <a:t> pasando de </a:t>
                      </a:r>
                      <a:r>
                        <a:rPr lang="es-CO" sz="900" b="1" i="0" u="none" strike="noStrike" noProof="0" dirty="0">
                          <a:solidFill>
                            <a:srgbClr val="000000"/>
                          </a:solidFill>
                          <a:effectLst/>
                          <a:latin typeface="Verdana" panose="020B0604030504040204" pitchFamily="34" charset="0"/>
                          <a:ea typeface="Verdana" panose="020B0604030504040204" pitchFamily="34" charset="0"/>
                        </a:rPr>
                        <a:t>83 a 87,5 puntos en 2024</a:t>
                      </a:r>
                      <a:r>
                        <a:rPr lang="es-CO" sz="900" b="0" i="0" u="none" strike="noStrike" noProof="0" dirty="0">
                          <a:solidFill>
                            <a:srgbClr val="000000"/>
                          </a:solidFill>
                          <a:effectLst/>
                          <a:latin typeface="Verdana" panose="020B0604030504040204" pitchFamily="34" charset="0"/>
                          <a:ea typeface="Verdana" panose="020B0604030504040204" pitchFamily="34" charset="0"/>
                        </a:rPr>
                        <a:t>. Este avance fue impulsado principalmente por la dimensión de Gestión del Conocimiento, que registró un notable crecimiento de 16,5 puntos. No obstante, el panorama general revela resultados mixtos entre las políticas evaluadas: 13 de las 19 mejoraron su desempeño, destacándose Gestión del Conocimiento (+16,5), Servicio a las Ciudadanías (+14,5) y Gobierno Digital (+9,5). En contraste, cinco políticas experimentaron retrocesos, especialmente Gestión Documental (-11,3), Racionalización de Trámites (-5,4) y Mejora Normativa (-3,1). Por su parte, las políticas de Defensa Jurídica y Compras y Contratación Pública mantuvieron su puntaje estable en 100 puntos.</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panose="020B0604030504040204" pitchFamily="34" charset="0"/>
                          <a:ea typeface="Verdana" panose="020B0604030504040204" pitchFamily="34" charset="0"/>
                        </a:rPr>
                        <a:t>Oficina Asesora de Planeación</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8254836A-7542-9093-4778-4813137385F5}"/>
              </a:ext>
            </a:extLst>
          </p:cNvPr>
          <p:cNvGraphicFramePr>
            <a:graphicFrameLocks noGrp="1"/>
          </p:cNvGraphicFramePr>
          <p:nvPr>
            <p:extLst>
              <p:ext uri="{D42A27DB-BD31-4B8C-83A1-F6EECF244321}">
                <p14:modId xmlns:p14="http://schemas.microsoft.com/office/powerpoint/2010/main" val="3977907341"/>
              </p:ext>
            </p:extLst>
          </p:nvPr>
        </p:nvGraphicFramePr>
        <p:xfrm>
          <a:off x="457200" y="1406386"/>
          <a:ext cx="11125200" cy="2776414"/>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81854">
                <a:tc>
                  <a:txBody>
                    <a:bodyPr/>
                    <a:lstStyle/>
                    <a:p>
                      <a:pPr algn="ctr" fontAlgn="ctr"/>
                      <a:r>
                        <a:rPr lang="es-CO" sz="85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5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rPr>
                        <a:t>Meta </a:t>
                      </a:r>
                    </a:p>
                    <a:p>
                      <a:pPr marL="0" algn="ctr" defTabSz="914446" rtl="0" eaLnBrk="1" fontAlgn="ctr" latinLnBrk="0" hangingPunct="1"/>
                      <a:r>
                        <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5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745560">
                <a:tc>
                  <a:txBody>
                    <a:bodyPr/>
                    <a:lstStyle/>
                    <a:p>
                      <a:pPr algn="ctr" fontAlgn="ctr"/>
                      <a:r>
                        <a:rPr lang="es-CO" sz="850" b="0" i="0" u="none" strike="noStrike" noProof="0" dirty="0">
                          <a:solidFill>
                            <a:srgbClr val="000000"/>
                          </a:solidFill>
                          <a:effectLst/>
                          <a:latin typeface="Verdana" panose="020B0604030504040204" pitchFamily="34" charset="0"/>
                          <a:ea typeface="Verdana" panose="020B0604030504040204" pitchFamily="34" charset="0"/>
                        </a:rPr>
                        <a:t>Porcentaje de implementación del registro sistematizado con información pública de los vigilados liquidados  y en liquidación</a:t>
                      </a:r>
                    </a:p>
                  </a:txBody>
                  <a:tcPr marL="0" marR="0" marT="0" marB="0" anchor="ctr"/>
                </a:tc>
                <a:tc>
                  <a:txBody>
                    <a:bodyPr/>
                    <a:lstStyle/>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 continuación se describen: i) las fases previstas para dar cumplimiento a esta actividad,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ii</a:t>
                      </a:r>
                      <a:r>
                        <a:rPr lang="es-CO" sz="600" b="0" i="0" u="none" strike="noStrike" noProof="0" dirty="0">
                          <a:solidFill>
                            <a:srgbClr val="000000"/>
                          </a:solidFill>
                          <a:effectLst/>
                          <a:latin typeface="Verdana" panose="020B0604030504040204" pitchFamily="34" charset="0"/>
                          <a:ea typeface="Verdana" panose="020B0604030504040204" pitchFamily="34" charset="0"/>
                        </a:rPr>
                        <a:t>) el estado de avance con corte a 30 de noviembre de 2025, y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iii</a:t>
                      </a:r>
                      <a:r>
                        <a:rPr lang="es-CO" sz="600" b="0" i="0" u="none" strike="noStrike" noProof="0" dirty="0">
                          <a:solidFill>
                            <a:srgbClr val="000000"/>
                          </a:solidFill>
                          <a:effectLst/>
                          <a:latin typeface="Verdana" panose="020B0604030504040204" pitchFamily="34" charset="0"/>
                          <a:ea typeface="Verdana" panose="020B0604030504040204" pitchFamily="34" charset="0"/>
                        </a:rPr>
                        <a:t>) las actividades pendientes y la fecha de finalización prevista.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La Oficina de Liquidaciones ha establecido implementar un Tablero de Control en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Power</a:t>
                      </a:r>
                      <a:r>
                        <a:rPr lang="es-CO" sz="600" b="0" i="0" u="none" strike="noStrike" noProof="0" dirty="0">
                          <a:solidFill>
                            <a:srgbClr val="000000"/>
                          </a:solidFill>
                          <a:effectLst/>
                          <a:latin typeface="Verdana" panose="020B0604030504040204" pitchFamily="34" charset="0"/>
                          <a:ea typeface="Verdana" panose="020B0604030504040204" pitchFamily="34" charset="0"/>
                        </a:rPr>
                        <a:t> BI, el cual se actualizará mensualmente. Este tablero está diseñado para ejecutarse en dos fases: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1. Primera Fase: Esta Fase esta desarrollada y ejecutada en un 100%. La cual esta compuesta por:</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 Base de datos de las entidades liquidadas y en liquidación ordenadas por la SNS.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b) Base de datos de  las entidades liquidadas y en liquidación no ordenadas por la SNS.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Dicha información se puede visualizar por municipios en el mapa de Colombia.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De las EPS en liquidación por Intervención forzosa Administrativa para liquidar IFAL , se puede visualizar:</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c) Información Financiera Saldo a corte de Activos y Pasivos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d) Avance de cronograma de liquidación por hitos.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2.  Segunda Fase: Esta Fase está en proceso de desarrollo con un avance del  90%. La misma esta compuesta por:</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1. Información del Saldo a Corte de las Acreencias, calificadas, graduadas y pagadas de los procesos de EPS en intervención forzosa administrativa para liquidar IFAL en liquidación.</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 esta fase le falta ajustar la ventana de visualización de la información según reunión con DID para que sea más grafica, y actualizar el ABC dicho tablero de control incorporando esta segunda fase.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Por lo tanto, el total del </a:t>
                      </a:r>
                      <a:r>
                        <a:rPr lang="es-CO" sz="600" b="1" i="0" u="none" strike="noStrike" noProof="0" dirty="0">
                          <a:solidFill>
                            <a:srgbClr val="000000"/>
                          </a:solidFill>
                          <a:effectLst/>
                          <a:latin typeface="Verdana" panose="020B0604030504040204" pitchFamily="34" charset="0"/>
                          <a:ea typeface="Verdana" panose="020B0604030504040204" pitchFamily="34" charset="0"/>
                        </a:rPr>
                        <a:t>avance del indicador a corte 31/12/2025 es del 95%</a:t>
                      </a:r>
                      <a:r>
                        <a:rPr lang="es-CO" sz="600" b="0" i="0" u="none" strike="noStrike" noProof="0" dirty="0">
                          <a:solidFill>
                            <a:srgbClr val="000000"/>
                          </a:solidFill>
                          <a:effectLst/>
                          <a:latin typeface="Verdana" panose="020B0604030504040204" pitchFamily="34" charset="0"/>
                          <a:ea typeface="Verdana" panose="020B0604030504040204" pitchFamily="34" charset="0"/>
                        </a:rPr>
                        <a:t> y se tiene previsto que la meta se cumpla en un 100% antes del mes de mayo de 2026. </a:t>
                      </a:r>
                    </a:p>
                  </a:txBody>
                  <a:tcPr marL="0" marR="0" marT="0" marB="0" anchor="ctr"/>
                </a:tc>
                <a:tc>
                  <a:txBody>
                    <a:bodyPr/>
                    <a:lstStyle/>
                    <a:p>
                      <a:pPr algn="ctr" fontAlgn="ctr"/>
                      <a:endParaRPr lang="es-CO" sz="85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5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50" b="1" i="0" u="none" strike="noStrike" noProof="0" dirty="0">
                          <a:solidFill>
                            <a:srgbClr val="000000"/>
                          </a:solidFill>
                          <a:effectLst/>
                          <a:latin typeface="Verdana" panose="020B0604030504040204" pitchFamily="34" charset="0"/>
                          <a:ea typeface="Verdana" panose="020B0604030504040204" pitchFamily="34" charset="0"/>
                        </a:rPr>
                        <a:t> Oficina de Liquidaciones</a:t>
                      </a:r>
                      <a:endParaRPr lang="es-CO" sz="85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2A22F8F3-E5A1-8198-803A-80628A11B3D5}"/>
              </a:ext>
            </a:extLst>
          </p:cNvPr>
          <p:cNvSpPr/>
          <p:nvPr/>
        </p:nvSpPr>
        <p:spPr>
          <a:xfrm>
            <a:off x="9105063" y="2738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190%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0A78AD90-F7A8-E952-252A-2377D859237F}"/>
              </a:ext>
            </a:extLst>
          </p:cNvPr>
          <p:cNvSpPr/>
          <p:nvPr/>
        </p:nvSpPr>
        <p:spPr>
          <a:xfrm>
            <a:off x="8082330" y="2738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50%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F93A2671-934C-682A-3D5E-6754B29AC8A3}"/>
              </a:ext>
            </a:extLst>
          </p:cNvPr>
          <p:cNvSpPr/>
          <p:nvPr/>
        </p:nvSpPr>
        <p:spPr>
          <a:xfrm>
            <a:off x="9038388" y="5334000"/>
            <a:ext cx="791412" cy="6858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algn="ctr" rtl="0">
              <a:buClr>
                <a:srgbClr val="000000"/>
              </a:buClr>
              <a:defRPr/>
            </a:pPr>
            <a:r>
              <a:rPr lang="es-CO" sz="1200" noProof="0" dirty="0">
                <a:solidFill>
                  <a:schemeClr val="tx1"/>
                </a:solidFill>
                <a:latin typeface="Verdana" panose="020B0604030504040204" pitchFamily="34" charset="0"/>
                <a:ea typeface="Verdana" panose="020B0604030504040204" pitchFamily="34" charset="0"/>
                <a:cs typeface="Arial"/>
                <a:sym typeface="Arial"/>
              </a:rPr>
              <a:t>87,5</a:t>
            </a:r>
          </a:p>
          <a:p>
            <a:pPr algn="ctr" rtl="0">
              <a:buClr>
                <a:srgbClr val="000000"/>
              </a:buClr>
              <a:defRPr/>
            </a:pPr>
            <a:r>
              <a:rPr kumimoji="0" lang="es-CO" sz="12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rPr>
              <a:t>(102%) </a:t>
            </a:r>
            <a:endParaRPr kumimoji="0" lang="es-CO" sz="14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19EF993-DED9-49C0-9EDA-681BD6CFA525}"/>
              </a:ext>
            </a:extLst>
          </p:cNvPr>
          <p:cNvSpPr/>
          <p:nvPr/>
        </p:nvSpPr>
        <p:spPr>
          <a:xfrm>
            <a:off x="8091855" y="5405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86</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EC2A9E31-C0D6-CACF-9D9F-2B01C10EF33A}"/>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5865803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42C3C-0311-4265-91FE-9FBDA28474EA}"/>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7EA1CE75-5EDB-FE3E-1E2C-44490C19446A}"/>
              </a:ext>
            </a:extLst>
          </p:cNvPr>
          <p:cNvGraphicFramePr>
            <a:graphicFrameLocks noGrp="1"/>
          </p:cNvGraphicFramePr>
          <p:nvPr>
            <p:extLst>
              <p:ext uri="{D42A27DB-BD31-4B8C-83A1-F6EECF244321}">
                <p14:modId xmlns:p14="http://schemas.microsoft.com/office/powerpoint/2010/main" val="2324641240"/>
              </p:ext>
            </p:extLst>
          </p:nvPr>
        </p:nvGraphicFramePr>
        <p:xfrm>
          <a:off x="457199" y="3810000"/>
          <a:ext cx="11125200" cy="285018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CO" sz="85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5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5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850" b="0" i="0" u="none" strike="noStrike" noProof="0" dirty="0">
                          <a:solidFill>
                            <a:srgbClr val="000000"/>
                          </a:solidFill>
                          <a:effectLst/>
                          <a:latin typeface="Verdana" panose="020B0604030504040204" pitchFamily="34" charset="0"/>
                          <a:ea typeface="Verdana" panose="020B0604030504040204" pitchFamily="34" charset="0"/>
                        </a:rPr>
                        <a:t>Nuevas sedes y oficinas de la Superintendencia Nacional de Salud en territorio</a:t>
                      </a:r>
                    </a:p>
                  </a:txBody>
                  <a:tcPr marL="0" marR="0" marT="0" marB="0" anchor="ctr"/>
                </a:tc>
                <a:tc>
                  <a:txBody>
                    <a:bodyPr/>
                    <a:lstStyle/>
                    <a:p>
                      <a:pPr algn="l" fontAlgn="ctr"/>
                      <a:r>
                        <a:rPr lang="es-CO" sz="850" b="1" i="0" u="none" strike="noStrike" noProof="0" dirty="0">
                          <a:solidFill>
                            <a:srgbClr val="000000"/>
                          </a:solidFill>
                          <a:effectLst/>
                          <a:latin typeface="Verdana"/>
                          <a:ea typeface="Verdana"/>
                        </a:rPr>
                        <a:t>SEDE VILLAVICENCIO.</a:t>
                      </a:r>
                    </a:p>
                    <a:p>
                      <a:pPr algn="l" fontAlgn="ctr"/>
                      <a:r>
                        <a:rPr lang="es-CO" sz="800" b="0" i="0" u="none" strike="noStrike" noProof="0" dirty="0">
                          <a:solidFill>
                            <a:srgbClr val="000000"/>
                          </a:solidFill>
                          <a:effectLst/>
                          <a:latin typeface="Verdana"/>
                          <a:ea typeface="Verdana"/>
                        </a:rPr>
                        <a:t>La inauguración de la Sede Villavicencio se realizó el día jueves, 30 de octubre de 2025. con lo cual se cumplió con el 100% de este indicador para esta vigencia.</a:t>
                      </a:r>
                    </a:p>
                    <a:p>
                      <a:pPr algn="l" fontAlgn="ctr"/>
                      <a:endParaRPr lang="es-CO" sz="800" b="0" i="0" u="none" strike="noStrike" noProof="0" dirty="0">
                        <a:solidFill>
                          <a:srgbClr val="000000"/>
                        </a:solidFill>
                        <a:effectLst/>
                        <a:latin typeface="Verdana"/>
                        <a:ea typeface="Verdana"/>
                      </a:endParaRPr>
                    </a:p>
                    <a:p>
                      <a:pPr algn="l" fontAlgn="ctr"/>
                      <a:r>
                        <a:rPr lang="es-CO" sz="800" b="0" i="0" u="none" strike="noStrike" noProof="0" dirty="0">
                          <a:solidFill>
                            <a:srgbClr val="000000"/>
                          </a:solidFill>
                          <a:effectLst/>
                          <a:latin typeface="Verdana"/>
                          <a:ea typeface="Verdana"/>
                        </a:rPr>
                        <a:t>Entre las acciones más relevantes que llevaron al cumplimiento de la meta se tienen: </a:t>
                      </a:r>
                    </a:p>
                    <a:p>
                      <a:pPr algn="l" fontAlgn="ctr"/>
                      <a:endParaRPr lang="es-CO" sz="800" b="0" i="0" u="none" strike="noStrike" noProof="0" dirty="0">
                        <a:solidFill>
                          <a:srgbClr val="000000"/>
                        </a:solidFill>
                        <a:effectLst/>
                        <a:latin typeface="Verdana"/>
                        <a:ea typeface="Verdana"/>
                      </a:endParaRPr>
                    </a:p>
                    <a:p>
                      <a:pPr algn="l" fontAlgn="ctr"/>
                      <a:r>
                        <a:rPr lang="es-CO" sz="800" b="0" i="0" u="none" strike="noStrike" noProof="0" dirty="0">
                          <a:solidFill>
                            <a:srgbClr val="000000"/>
                          </a:solidFill>
                          <a:effectLst/>
                          <a:latin typeface="Verdana"/>
                          <a:ea typeface="Verdana"/>
                        </a:rPr>
                        <a:t>1) Se realizó el  Estudio de mercado en la ciudad de Villavicencio de diferentes inmuebles, con objeto de seleccionar las posibles opciones para el traslado, de acuerdo con la necesidad de la entidad.</a:t>
                      </a:r>
                    </a:p>
                    <a:p>
                      <a:pPr algn="l" fontAlgn="ctr"/>
                      <a:r>
                        <a:rPr lang="es-CO" sz="800" b="0" i="0" u="none" strike="noStrike" noProof="0" dirty="0">
                          <a:solidFill>
                            <a:srgbClr val="000000"/>
                          </a:solidFill>
                          <a:effectLst/>
                          <a:latin typeface="Verdana"/>
                          <a:ea typeface="Verdana"/>
                        </a:rPr>
                        <a:t>2) Una vez establecidas dichas opciones, se solicito al contratista American KPO realizar el estudio de títulos, con objeto de establecer que los inmuebles estuvieran saneados</a:t>
                      </a:r>
                    </a:p>
                    <a:p>
                      <a:pPr algn="l" fontAlgn="ctr"/>
                      <a:r>
                        <a:rPr lang="es-CO" sz="800" b="0" i="0" u="none" strike="noStrike" noProof="0" dirty="0">
                          <a:solidFill>
                            <a:srgbClr val="000000"/>
                          </a:solidFill>
                          <a:effectLst/>
                          <a:latin typeface="Verdana"/>
                          <a:ea typeface="Verdana"/>
                        </a:rPr>
                        <a:t>3) Así mismo, el contratista American KPO remite el concepto jurídico de cada uno de ellos.</a:t>
                      </a:r>
                    </a:p>
                    <a:p>
                      <a:pPr algn="l" fontAlgn="ctr"/>
                      <a:r>
                        <a:rPr lang="es-CO" sz="800" b="0" i="0" u="none" strike="noStrike" noProof="0" dirty="0">
                          <a:solidFill>
                            <a:srgbClr val="000000"/>
                          </a:solidFill>
                          <a:effectLst/>
                          <a:latin typeface="Verdana"/>
                          <a:ea typeface="Verdana"/>
                        </a:rPr>
                        <a:t>4) Al momento de establecer el inmueble que cumple con todo los requerimientos técnicos y jurídicos, el contratista American KPO remite comunicación por parte del dueño del inmueble, indicando que no se exhibirá más el local con objeto de adelantar los trámites para el cambio de sede</a:t>
                      </a:r>
                    </a:p>
                    <a:p>
                      <a:pPr algn="l" fontAlgn="ctr"/>
                      <a:r>
                        <a:rPr lang="es-CO" sz="800" b="0" i="0" u="none" strike="noStrike" noProof="0" dirty="0">
                          <a:solidFill>
                            <a:srgbClr val="000000"/>
                          </a:solidFill>
                          <a:effectLst/>
                          <a:latin typeface="Verdana"/>
                          <a:ea typeface="Verdana"/>
                        </a:rPr>
                        <a:t>5) Se solicita la información actualizada para la justificación y construcción del insumo de  solicitud de modificación.</a:t>
                      </a:r>
                    </a:p>
                    <a:p>
                      <a:pPr algn="l" fontAlgn="ctr"/>
                      <a:r>
                        <a:rPr lang="es-CO" sz="800" b="0" i="0" u="none" strike="noStrike" noProof="0" dirty="0">
                          <a:solidFill>
                            <a:srgbClr val="000000"/>
                          </a:solidFill>
                          <a:effectLst/>
                          <a:latin typeface="Verdana"/>
                          <a:ea typeface="Verdana"/>
                        </a:rPr>
                        <a:t>6) El 30 de septiembre de 2025 se radica a la Dirección de Contratos la respectiva solicitud con todos los anexos correspondientes.</a:t>
                      </a:r>
                    </a:p>
                    <a:p>
                      <a:pPr algn="l" fontAlgn="ctr"/>
                      <a:r>
                        <a:rPr lang="es-CO" sz="800" b="0" i="0" u="none" strike="noStrike" noProof="0" dirty="0">
                          <a:solidFill>
                            <a:srgbClr val="000000"/>
                          </a:solidFill>
                          <a:effectLst/>
                          <a:latin typeface="Verdana"/>
                          <a:ea typeface="Verdana"/>
                        </a:rPr>
                        <a:t>7) Se realiza la inauguración de la sede el jueves 30 de octubre del año 2025. </a:t>
                      </a: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85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5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50" b="1" i="0" u="none" strike="noStrike" noProof="0" dirty="0">
                          <a:solidFill>
                            <a:srgbClr val="000000"/>
                          </a:solidFill>
                          <a:effectLst/>
                          <a:latin typeface="Verdana" panose="020B0604030504040204" pitchFamily="34" charset="0"/>
                          <a:ea typeface="Verdana" panose="020B0604030504040204" pitchFamily="34" charset="0"/>
                        </a:rPr>
                        <a:t>Secretaría General</a:t>
                      </a:r>
                      <a:endParaRPr lang="es-CO" sz="85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22C28F56-AC01-B226-F54E-FA1F81FA5A2C}"/>
              </a:ext>
            </a:extLst>
          </p:cNvPr>
          <p:cNvGraphicFramePr>
            <a:graphicFrameLocks noGrp="1"/>
          </p:cNvGraphicFramePr>
          <p:nvPr>
            <p:extLst>
              <p:ext uri="{D42A27DB-BD31-4B8C-83A1-F6EECF244321}">
                <p14:modId xmlns:p14="http://schemas.microsoft.com/office/powerpoint/2010/main" val="2224234077"/>
              </p:ext>
            </p:extLst>
          </p:nvPr>
        </p:nvGraphicFramePr>
        <p:xfrm>
          <a:off x="457200" y="1600200"/>
          <a:ext cx="11125199" cy="2057400"/>
        </p:xfrm>
        <a:graphic>
          <a:graphicData uri="http://schemas.openxmlformats.org/drawingml/2006/table">
            <a:tbl>
              <a:tblPr firstRow="1">
                <a:tableStyleId>{616DA210-FB5B-4158-B5E0-FEB733F419BA}</a:tableStyleId>
              </a:tblPr>
              <a:tblGrid>
                <a:gridCol w="1350818">
                  <a:extLst>
                    <a:ext uri="{9D8B030D-6E8A-4147-A177-3AD203B41FA5}">
                      <a16:colId xmlns:a16="http://schemas.microsoft.com/office/drawing/2014/main" val="4294001460"/>
                    </a:ext>
                  </a:extLst>
                </a:gridCol>
                <a:gridCol w="6116781">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842229">
                <a:tc>
                  <a:txBody>
                    <a:bodyPr/>
                    <a:lstStyle/>
                    <a:p>
                      <a:pPr algn="ctr" fontAlgn="ctr"/>
                      <a:r>
                        <a:rPr lang="es-CO" sz="85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5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5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215171">
                <a:tc>
                  <a:txBody>
                    <a:bodyPr/>
                    <a:lstStyle/>
                    <a:p>
                      <a:pPr algn="ctr" fontAlgn="ctr"/>
                      <a:r>
                        <a:rPr lang="es-CO" sz="850" b="0" i="0" u="none" strike="noStrike" noProof="0" dirty="0">
                          <a:solidFill>
                            <a:srgbClr val="000000"/>
                          </a:solidFill>
                          <a:effectLst/>
                          <a:latin typeface="Verdana" panose="020B0604030504040204" pitchFamily="34" charset="0"/>
                          <a:ea typeface="Verdana" panose="020B0604030504040204" pitchFamily="34" charset="0"/>
                        </a:rPr>
                        <a:t>Campañas de comunicación en redes sociales y medios de comunicación</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850" b="0" i="0" u="none" strike="noStrike" noProof="0" dirty="0">
                          <a:solidFill>
                            <a:srgbClr val="000000"/>
                          </a:solidFill>
                          <a:effectLst/>
                          <a:latin typeface="Verdana" panose="020B0604030504040204" pitchFamily="34" charset="0"/>
                          <a:ea typeface="Verdana" panose="020B0604030504040204" pitchFamily="34" charset="0"/>
                        </a:rPr>
                        <a:t>Durante el periodo correspondiente al cuarto trimestre de 2025, se llevó a cabo la campaña logros Supersalud, alcanzando un avance del 10% adicional frente a la meta programada, lo que representa un cumplimiento acumulado del 55% a la fecha.</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CO" sz="850" b="0" i="0" u="none" strike="noStrike" noProof="0" dirty="0">
                        <a:solidFill>
                          <a:srgbClr val="000000"/>
                        </a:solidFill>
                        <a:effectLst/>
                        <a:latin typeface="Verdana" panose="020B0604030504040204" pitchFamily="34" charset="0"/>
                        <a:ea typeface="Verdana" panose="020B060403050404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850" b="0" i="0" u="none" strike="noStrike" noProof="0" dirty="0">
                          <a:solidFill>
                            <a:srgbClr val="000000"/>
                          </a:solidFill>
                          <a:effectLst/>
                          <a:latin typeface="Verdana" panose="020B0604030504040204" pitchFamily="34" charset="0"/>
                          <a:ea typeface="Verdana" panose="020B0604030504040204" pitchFamily="34" charset="0"/>
                        </a:rPr>
                        <a:t>En este sentido, para la vigencia 2025, y en atención a las necesidades y observaciones del sector salud, la Superintendencia Nacional de Salud continuará impulsando procesos de divulgación y socialización de sus acciones, contribuyendo al fortalecimiento del Sistema General de Seguridad Social en Salud (SGSSS).</a:t>
                      </a:r>
                    </a:p>
                  </a:txBody>
                  <a:tcPr marL="0" marR="0" marT="0" marB="0" anchor="ctr"/>
                </a:tc>
                <a:tc>
                  <a:txBody>
                    <a:bodyPr/>
                    <a:lstStyle/>
                    <a:p>
                      <a:pPr algn="ctr" fontAlgn="ctr"/>
                      <a:endParaRPr lang="es-CO" sz="85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5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50" b="1" i="0" u="none" strike="noStrike" noProof="0" dirty="0">
                          <a:solidFill>
                            <a:srgbClr val="000000"/>
                          </a:solidFill>
                          <a:effectLst/>
                          <a:latin typeface="Verdana" panose="020B0604030504040204" pitchFamily="34" charset="0"/>
                          <a:ea typeface="Verdana" panose="020B0604030504040204" pitchFamily="34" charset="0"/>
                        </a:rPr>
                        <a:t> Oficina Asesora de Comunicaciones</a:t>
                      </a:r>
                      <a:endPar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6F38E15B-2124-457F-C501-C8E0808385C3}"/>
              </a:ext>
            </a:extLst>
          </p:cNvPr>
          <p:cNvSpPr/>
          <p:nvPr/>
        </p:nvSpPr>
        <p:spPr>
          <a:xfrm>
            <a:off x="9053095" y="2738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rgbClr val="2D2D2D"/>
                </a:solidFill>
                <a:latin typeface="Verdana" panose="020B0604030504040204" pitchFamily="34" charset="0"/>
                <a:ea typeface="Verdana" panose="020B0604030504040204" pitchFamily="34" charset="0"/>
                <a:cs typeface="Arial"/>
                <a:sym typeface="Arial"/>
              </a:rPr>
              <a:t>(1)</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7BF8B9E8-C3D9-E072-1C6D-A778C24FD3E3}"/>
              </a:ext>
            </a:extLst>
          </p:cNvPr>
          <p:cNvSpPr/>
          <p:nvPr/>
        </p:nvSpPr>
        <p:spPr>
          <a:xfrm>
            <a:off x="8109283" y="2738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55%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356315FF-02CD-EFD0-79ED-49D0F6906B43}"/>
              </a:ext>
            </a:extLst>
          </p:cNvPr>
          <p:cNvSpPr/>
          <p:nvPr/>
        </p:nvSpPr>
        <p:spPr>
          <a:xfrm>
            <a:off x="9038389" y="5253494"/>
            <a:ext cx="7914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a:t>
            </a:r>
            <a:endParaRPr lang="es-CO" sz="1100" noProof="0" dirty="0">
              <a:solidFill>
                <a:srgbClr val="2D2D2D"/>
              </a:solidFill>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p:txBody>
      </p:sp>
      <p:sp>
        <p:nvSpPr>
          <p:cNvPr id="14" name="Google Shape;434;p25">
            <a:extLst>
              <a:ext uri="{FF2B5EF4-FFF2-40B4-BE49-F238E27FC236}">
                <a16:creationId xmlns:a16="http://schemas.microsoft.com/office/drawing/2014/main" id="{E8075449-2345-3D93-FA65-46A27207D449}"/>
              </a:ext>
            </a:extLst>
          </p:cNvPr>
          <p:cNvSpPr/>
          <p:nvPr/>
        </p:nvSpPr>
        <p:spPr>
          <a:xfrm>
            <a:off x="8094577" y="52534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1</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3F087F97-2758-8B5E-6559-900A40A1402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228218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2FB0C-54D1-DFB2-395A-98B0543E909F}"/>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223A9A2C-CB55-0FEE-779E-E7F787AD07E0}"/>
              </a:ext>
            </a:extLst>
          </p:cNvPr>
          <p:cNvGraphicFramePr>
            <a:graphicFrameLocks noGrp="1"/>
          </p:cNvGraphicFramePr>
          <p:nvPr>
            <p:extLst>
              <p:ext uri="{D42A27DB-BD31-4B8C-83A1-F6EECF244321}">
                <p14:modId xmlns:p14="http://schemas.microsoft.com/office/powerpoint/2010/main" val="3930082627"/>
              </p:ext>
            </p:extLst>
          </p:nvPr>
        </p:nvGraphicFramePr>
        <p:xfrm>
          <a:off x="228600" y="1538153"/>
          <a:ext cx="11125200" cy="2340727"/>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57647">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Porcentaje de avance del diseño e implementación de la estrategia de la transversalización del enfoque diferencial, de género e interseccional en la Superintendencia Nacional de Salud</a:t>
                      </a:r>
                    </a:p>
                  </a:txBody>
                  <a:tcPr marL="0" marR="0" marT="0" marB="0" anchor="ctr"/>
                </a:tc>
                <a:tc>
                  <a:txBody>
                    <a:bodyPr/>
                    <a:lstStyle/>
                    <a:p>
                      <a:pPr algn="l" fontAlgn="ctr"/>
                      <a:r>
                        <a:rPr lang="es-CO" sz="900" b="0" i="0" u="none" strike="noStrike" kern="1200" noProof="0" dirty="0">
                          <a:solidFill>
                            <a:srgbClr val="000000"/>
                          </a:solidFill>
                          <a:effectLst/>
                          <a:latin typeface="Verdana" panose="020B0604030504040204" pitchFamily="34" charset="0"/>
                          <a:ea typeface="Verdana" panose="020B0604030504040204" pitchFamily="34" charset="0"/>
                          <a:cs typeface="+mn-cs"/>
                        </a:rPr>
                        <a:t>Se realizaron las 9 actividades programadas para 2025. En el último trimestre del año se realizaron las siguientes acciones:</a:t>
                      </a:r>
                    </a:p>
                    <a:p>
                      <a:pPr algn="l" fontAlgn="ctr"/>
                      <a:endParaRPr lang="es-CO" sz="900" b="0" i="0" u="none" strike="noStrike" kern="1200" noProof="0" dirty="0">
                        <a:solidFill>
                          <a:srgbClr val="000000"/>
                        </a:solidFill>
                        <a:effectLst/>
                        <a:latin typeface="Verdana" panose="020B0604030504040204" pitchFamily="34" charset="0"/>
                        <a:ea typeface="Verdana" panose="020B0604030504040204" pitchFamily="34" charset="0"/>
                        <a:cs typeface="+mn-cs"/>
                      </a:endParaRPr>
                    </a:p>
                    <a:p>
                      <a:pPr marL="228600" indent="-228600" algn="l" fontAlgn="ctr">
                        <a:buAutoNum type="arabicPeriod"/>
                      </a:pPr>
                      <a:r>
                        <a:rPr lang="es-CO" sz="900" b="0" i="0" u="none" strike="noStrike" kern="1200" noProof="0" dirty="0">
                          <a:solidFill>
                            <a:srgbClr val="000000"/>
                          </a:solidFill>
                          <a:effectLst/>
                          <a:latin typeface="Verdana" panose="020B0604030504040204" pitchFamily="34" charset="0"/>
                          <a:ea typeface="Verdana" panose="020B0604030504040204" pitchFamily="34" charset="0"/>
                          <a:cs typeface="+mn-cs"/>
                        </a:rPr>
                        <a:t>Diseñar y ejecutar una estrategia integral para fortalecer competencias y la comunicación con un enfoque de género, diferencial e interseccional en  la entidad.</a:t>
                      </a:r>
                    </a:p>
                    <a:p>
                      <a:pPr marL="228600" indent="-228600" algn="l" fontAlgn="ctr">
                        <a:buAutoNum type="arabicPeriod"/>
                      </a:pPr>
                      <a:r>
                        <a:rPr lang="es-CO" sz="900" b="0" i="0" u="none" strike="noStrike" kern="1200" noProof="0" dirty="0">
                          <a:solidFill>
                            <a:srgbClr val="000000"/>
                          </a:solidFill>
                          <a:effectLst/>
                          <a:latin typeface="Verdana" panose="020B0604030504040204" pitchFamily="34" charset="0"/>
                          <a:ea typeface="Verdana" panose="020B0604030504040204" pitchFamily="34" charset="0"/>
                          <a:cs typeface="+mn-cs"/>
                        </a:rPr>
                        <a:t>Realizar actividades con el fin de fomentar la igualdad, el respeto y la diversidad en el marco del enfoque de género, diferencial e interseccional</a:t>
                      </a:r>
                    </a:p>
                    <a:p>
                      <a:pPr marL="228600" indent="-228600" algn="l" fontAlgn="ctr">
                        <a:buAutoNum type="arabicPeriod"/>
                      </a:pPr>
                      <a:r>
                        <a:rPr lang="es-CO" sz="900" b="0" i="0" u="none" strike="noStrike" kern="1200" noProof="0" dirty="0">
                          <a:solidFill>
                            <a:srgbClr val="000000"/>
                          </a:solidFill>
                          <a:effectLst/>
                          <a:latin typeface="Verdana" panose="020B0604030504040204" pitchFamily="34" charset="0"/>
                          <a:ea typeface="Verdana" panose="020B0604030504040204" pitchFamily="34" charset="0"/>
                          <a:cs typeface="+mn-cs"/>
                        </a:rPr>
                        <a:t>Realizar la medición del impacto de las acciones realizadas en la vigencia en materia de enfoque de género, diferencial e interseccional en la entidad) </a:t>
                      </a:r>
                    </a:p>
                    <a:p>
                      <a:pPr algn="l" fontAlgn="ctr"/>
                      <a:endParaRPr lang="es-CO" sz="900" b="0" i="0" u="none" strike="noStrike" kern="1200" noProof="0" dirty="0">
                        <a:solidFill>
                          <a:srgbClr val="000000"/>
                        </a:solidFill>
                        <a:effectLst/>
                        <a:latin typeface="Verdana" panose="020B0604030504040204" pitchFamily="34" charset="0"/>
                        <a:ea typeface="Verdana" panose="020B0604030504040204" pitchFamily="34" charset="0"/>
                        <a:cs typeface="+mn-cs"/>
                      </a:endParaRPr>
                    </a:p>
                    <a:p>
                      <a:pPr algn="l" fontAlgn="ctr"/>
                      <a:r>
                        <a:rPr lang="es-CO" sz="900" b="0" i="0" u="none" strike="noStrike" kern="1200" noProof="0" dirty="0">
                          <a:solidFill>
                            <a:srgbClr val="000000"/>
                          </a:solidFill>
                          <a:effectLst/>
                          <a:latin typeface="Verdana" panose="020B0604030504040204" pitchFamily="34" charset="0"/>
                          <a:ea typeface="Verdana" panose="020B0604030504040204" pitchFamily="34" charset="0"/>
                          <a:cs typeface="+mn-cs"/>
                        </a:rPr>
                        <a:t>El porcentaje de avance a diciembre de 2025 corresponde al 80%  (De las 21 actividades programadas para las vigencias 2023,2024 y 2025, se realizaron 21 actividades, cumpliendo la meta del 80% del avance programado.</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panose="020B0604030504040204" pitchFamily="34" charset="0"/>
                          <a:ea typeface="Verdana" panose="020B0604030504040204" pitchFamily="34" charset="0"/>
                        </a:rPr>
                        <a:t>Secretaría General</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E5855F41-DF4C-40E7-0411-23F49AD3FEFA}"/>
              </a:ext>
            </a:extLst>
          </p:cNvPr>
          <p:cNvSpPr/>
          <p:nvPr/>
        </p:nvSpPr>
        <p:spPr>
          <a:xfrm>
            <a:off x="8915400" y="285108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5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(9)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5" name="Google Shape;434;p25">
            <a:extLst>
              <a:ext uri="{FF2B5EF4-FFF2-40B4-BE49-F238E27FC236}">
                <a16:creationId xmlns:a16="http://schemas.microsoft.com/office/drawing/2014/main" id="{08335BE0-7A07-871A-79EB-34C0ED5DBED5}"/>
              </a:ext>
            </a:extLst>
          </p:cNvPr>
          <p:cNvSpPr/>
          <p:nvPr/>
        </p:nvSpPr>
        <p:spPr>
          <a:xfrm>
            <a:off x="7924800" y="28912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80%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(9)</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24DF8FDC-8A10-EA71-AF2C-2E11BCF9D7F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62717849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32000">
              <a:srgbClr val="13413D"/>
            </a:gs>
            <a:gs pos="93000">
              <a:srgbClr val="32B4A8"/>
            </a:gs>
          </a:gsLst>
          <a:lin ang="0"/>
        </a:gradFill>
        <a:effectLst/>
      </p:bgPr>
    </p:bg>
    <p:spTree>
      <p:nvGrpSpPr>
        <p:cNvPr id="1" name=""/>
        <p:cNvGrpSpPr/>
        <p:nvPr/>
      </p:nvGrpSpPr>
      <p:grpSpPr>
        <a:xfrm>
          <a:off x="0" y="0"/>
          <a:ext cx="0" cy="0"/>
          <a:chOff x="0" y="0"/>
          <a:chExt cx="0" cy="0"/>
        </a:xfrm>
      </p:grpSpPr>
      <p:grpSp>
        <p:nvGrpSpPr>
          <p:cNvPr id="2" name="Group 2" descr="Logo"/>
          <p:cNvGrpSpPr/>
          <p:nvPr/>
        </p:nvGrpSpPr>
        <p:grpSpPr>
          <a:xfrm>
            <a:off x="-3254286" y="-2819400"/>
            <a:ext cx="6982372" cy="9067800"/>
            <a:chOff x="0" y="0"/>
            <a:chExt cx="812800" cy="965269"/>
          </a:xfrm>
        </p:grpSpPr>
        <p:sp>
          <p:nvSpPr>
            <p:cNvPr id="3" name="Freeform 3"/>
            <p:cNvSpPr/>
            <p:nvPr/>
          </p:nvSpPr>
          <p:spPr>
            <a:xfrm>
              <a:off x="16483" y="28204"/>
              <a:ext cx="779835" cy="908860"/>
            </a:xfrm>
            <a:custGeom>
              <a:avLst/>
              <a:gdLst/>
              <a:ahLst/>
              <a:cxnLst/>
              <a:rect l="l" t="t" r="r" b="b"/>
              <a:pathLst>
                <a:path w="779835" h="908860">
                  <a:moveTo>
                    <a:pt x="428964" y="18167"/>
                  </a:moveTo>
                  <a:lnTo>
                    <a:pt x="757270" y="408059"/>
                  </a:lnTo>
                  <a:cubicBezTo>
                    <a:pt x="779834" y="434856"/>
                    <a:pt x="779834" y="474005"/>
                    <a:pt x="757270" y="500802"/>
                  </a:cubicBezTo>
                  <a:lnTo>
                    <a:pt x="428964" y="890693"/>
                  </a:lnTo>
                  <a:cubicBezTo>
                    <a:pt x="419265" y="902212"/>
                    <a:pt x="404975" y="908860"/>
                    <a:pt x="389917" y="908860"/>
                  </a:cubicBezTo>
                  <a:cubicBezTo>
                    <a:pt x="374859" y="908860"/>
                    <a:pt x="360569" y="902212"/>
                    <a:pt x="350870" y="890693"/>
                  </a:cubicBezTo>
                  <a:lnTo>
                    <a:pt x="22564" y="500802"/>
                  </a:lnTo>
                  <a:cubicBezTo>
                    <a:pt x="0" y="474005"/>
                    <a:pt x="0" y="434856"/>
                    <a:pt x="22564" y="408059"/>
                  </a:cubicBezTo>
                  <a:lnTo>
                    <a:pt x="350870" y="18167"/>
                  </a:lnTo>
                  <a:cubicBezTo>
                    <a:pt x="360569" y="6649"/>
                    <a:pt x="374859" y="0"/>
                    <a:pt x="389917" y="0"/>
                  </a:cubicBezTo>
                  <a:cubicBezTo>
                    <a:pt x="404975" y="0"/>
                    <a:pt x="419265" y="6649"/>
                    <a:pt x="428964" y="18167"/>
                  </a:cubicBezTo>
                  <a:close/>
                </a:path>
              </a:pathLst>
            </a:custGeom>
            <a:gradFill rotWithShape="1">
              <a:gsLst>
                <a:gs pos="0">
                  <a:srgbClr val="2D2E62">
                    <a:alpha val="100000"/>
                  </a:srgbClr>
                </a:gs>
                <a:gs pos="100000">
                  <a:srgbClr val="00D8BE">
                    <a:alpha val="100000"/>
                  </a:srgbClr>
                </a:gs>
              </a:gsLst>
              <a:lin ang="2700000"/>
            </a:gra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139700" y="108756"/>
              <a:ext cx="533400" cy="690608"/>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descr="logo"/>
          <p:cNvGrpSpPr/>
          <p:nvPr/>
        </p:nvGrpSpPr>
        <p:grpSpPr>
          <a:xfrm>
            <a:off x="3366808" y="3563461"/>
            <a:ext cx="1345122" cy="1155964"/>
            <a:chOff x="0" y="0"/>
            <a:chExt cx="812800" cy="698500"/>
          </a:xfrm>
        </p:grpSpPr>
        <p:sp>
          <p:nvSpPr>
            <p:cNvPr id="12" name="Freeform 12"/>
            <p:cNvSpPr/>
            <p:nvPr/>
          </p:nvSpPr>
          <p:spPr>
            <a:xfrm>
              <a:off x="16210" y="0"/>
              <a:ext cx="780380" cy="698500"/>
            </a:xfrm>
            <a:custGeom>
              <a:avLst/>
              <a:gdLst/>
              <a:ahLst/>
              <a:cxnLst/>
              <a:rect l="l" t="t" r="r" b="b"/>
              <a:pathLst>
                <a:path w="780380" h="698500">
                  <a:moveTo>
                    <a:pt x="754138" y="422214"/>
                  </a:moveTo>
                  <a:lnTo>
                    <a:pt x="635842" y="625536"/>
                  </a:lnTo>
                  <a:cubicBezTo>
                    <a:pt x="609559" y="670710"/>
                    <a:pt x="561238" y="698500"/>
                    <a:pt x="508975" y="698500"/>
                  </a:cubicBezTo>
                  <a:lnTo>
                    <a:pt x="271405" y="698500"/>
                  </a:lnTo>
                  <a:cubicBezTo>
                    <a:pt x="219142" y="698500"/>
                    <a:pt x="170821" y="670710"/>
                    <a:pt x="144538" y="625536"/>
                  </a:cubicBezTo>
                  <a:lnTo>
                    <a:pt x="26242" y="422214"/>
                  </a:lnTo>
                  <a:cubicBezTo>
                    <a:pt x="0" y="377111"/>
                    <a:pt x="0" y="321389"/>
                    <a:pt x="26242" y="276286"/>
                  </a:cubicBezTo>
                  <a:lnTo>
                    <a:pt x="144538" y="72964"/>
                  </a:lnTo>
                  <a:cubicBezTo>
                    <a:pt x="170821" y="27790"/>
                    <a:pt x="219142" y="0"/>
                    <a:pt x="271405" y="0"/>
                  </a:cubicBezTo>
                  <a:lnTo>
                    <a:pt x="508975" y="0"/>
                  </a:lnTo>
                  <a:cubicBezTo>
                    <a:pt x="561238" y="0"/>
                    <a:pt x="609559" y="27790"/>
                    <a:pt x="635842" y="72964"/>
                  </a:cubicBezTo>
                  <a:lnTo>
                    <a:pt x="754138" y="276286"/>
                  </a:lnTo>
                  <a:cubicBezTo>
                    <a:pt x="780380" y="321389"/>
                    <a:pt x="780380" y="377111"/>
                    <a:pt x="754138" y="422214"/>
                  </a:cubicBezTo>
                  <a:close/>
                </a:path>
              </a:pathLst>
            </a:custGeom>
            <a:gradFill rotWithShape="1">
              <a:gsLst>
                <a:gs pos="0">
                  <a:srgbClr val="00D8BE">
                    <a:alpha val="100000"/>
                  </a:srgbClr>
                </a:gs>
                <a:gs pos="100000">
                  <a:srgbClr val="2D2E62">
                    <a:alpha val="100000"/>
                  </a:srgbClr>
                </a:gs>
              </a:gsLst>
              <a:lin ang="2700000"/>
            </a:gra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p:cNvSpPr txBox="1"/>
            <p:nvPr/>
          </p:nvSpPr>
          <p:spPr>
            <a:xfrm>
              <a:off x="114300" y="-57150"/>
              <a:ext cx="584200" cy="7556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lang="es-CO" sz="1333"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Freeform 14">
            <a:extLst>
              <a:ext uri="{C183D7F6-B498-43B3-948B-1728B52AA6E4}">
                <adec:decorative xmlns:adec="http://schemas.microsoft.com/office/drawing/2017/decorative" val="1"/>
              </a:ext>
            </a:extLst>
          </p:cNvPr>
          <p:cNvSpPr/>
          <p:nvPr/>
        </p:nvSpPr>
        <p:spPr>
          <a:xfrm>
            <a:off x="3658110" y="3692681"/>
            <a:ext cx="628009" cy="711625"/>
          </a:xfrm>
          <a:custGeom>
            <a:avLst/>
            <a:gdLst/>
            <a:ahLst/>
            <a:cxnLst/>
            <a:rect l="l" t="t" r="r" b="b"/>
            <a:pathLst>
              <a:path w="942014" h="1067438">
                <a:moveTo>
                  <a:pt x="0" y="0"/>
                </a:moveTo>
                <a:lnTo>
                  <a:pt x="942014" y="0"/>
                </a:lnTo>
                <a:lnTo>
                  <a:pt x="942014" y="1067438"/>
                </a:lnTo>
                <a:lnTo>
                  <a:pt x="0" y="10674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9"/>
          <p:cNvSpPr txBox="1"/>
          <p:nvPr/>
        </p:nvSpPr>
        <p:spPr>
          <a:xfrm>
            <a:off x="3976171" y="2523523"/>
            <a:ext cx="6416561" cy="538609"/>
          </a:xfrm>
          <a:prstGeom prst="rect">
            <a:avLst/>
          </a:prstGeom>
        </p:spPr>
        <p:txBody>
          <a:bodyPr lIns="0" tIns="0" rIns="0" bIns="0" rtlCol="0" anchor="t">
            <a:spAutoFit/>
          </a:bodyPr>
          <a:lstStyle/>
          <a:p>
            <a:pPr marL="0" marR="0" lvl="0" indent="0" algn="just" defTabSz="609630" rtl="0" eaLnBrk="1" fontAlgn="auto" latinLnBrk="0" hangingPunct="1">
              <a:lnSpc>
                <a:spcPts val="2146"/>
              </a:lnSpc>
              <a:spcBef>
                <a:spcPct val="0"/>
              </a:spcBef>
              <a:spcAft>
                <a:spcPts val="0"/>
              </a:spcAft>
              <a:buClrTx/>
              <a:buSzTx/>
              <a:buFontTx/>
              <a:buNone/>
              <a:tabLst/>
              <a:defRPr/>
            </a:pPr>
            <a:r>
              <a:rPr kumimoji="0" lang="es-CO" sz="2133"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a:sym typeface="Poppins"/>
              </a:rPr>
              <a:t>El Plan Nacional de Desarrollo 2022-2026 cuenta con los siguientes componentes: </a:t>
            </a:r>
          </a:p>
        </p:txBody>
      </p:sp>
      <p:sp>
        <p:nvSpPr>
          <p:cNvPr id="20" name="TextBox 20"/>
          <p:cNvSpPr txBox="1"/>
          <p:nvPr/>
        </p:nvSpPr>
        <p:spPr>
          <a:xfrm>
            <a:off x="5730960" y="3865697"/>
            <a:ext cx="3338793" cy="538609"/>
          </a:xfrm>
          <a:prstGeom prst="rect">
            <a:avLst/>
          </a:prstGeom>
        </p:spPr>
        <p:txBody>
          <a:bodyPr wrap="square" lIns="0" tIns="0" rIns="0" bIns="0" rtlCol="0" anchor="t">
            <a:spAutoFit/>
          </a:bodyPr>
          <a:lstStyle/>
          <a:p>
            <a:pPr marL="0" marR="0" lvl="0" indent="0" algn="ctr" defTabSz="609630" rtl="0" eaLnBrk="1" fontAlgn="auto" latinLnBrk="0" hangingPunct="1">
              <a:lnSpc>
                <a:spcPts val="2053"/>
              </a:lnSpc>
              <a:spcBef>
                <a:spcPts val="0"/>
              </a:spcBef>
              <a:spcAft>
                <a:spcPts val="0"/>
              </a:spcAft>
              <a:buClrTx/>
              <a:buSzTx/>
              <a:buFontTx/>
              <a:buNone/>
              <a:tabLst/>
              <a:defRPr/>
            </a:pPr>
            <a:r>
              <a:rPr kumimoji="0" lang="es-CO" sz="1867" b="1" i="0" u="sng"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Bold"/>
                <a:sym typeface="Poppins Bold"/>
              </a:rPr>
              <a:t>Bases del Plan Nacional de Desarrollo </a:t>
            </a:r>
          </a:p>
        </p:txBody>
      </p:sp>
      <p:grpSp>
        <p:nvGrpSpPr>
          <p:cNvPr id="23" name="Group 23" descr="Logo"/>
          <p:cNvGrpSpPr/>
          <p:nvPr/>
        </p:nvGrpSpPr>
        <p:grpSpPr>
          <a:xfrm>
            <a:off x="-806742" y="219106"/>
            <a:ext cx="4266038" cy="4888954"/>
            <a:chOff x="0" y="0"/>
            <a:chExt cx="16190239" cy="19720014"/>
          </a:xfrm>
          <a:blipFill dpi="0" rotWithShape="1">
            <a:blip r:embed="rId4"/>
            <a:srcRect/>
            <a:stretch>
              <a:fillRect l="6000" t="-21000" r="-5000" b="-14000"/>
            </a:stretch>
          </a:blipFill>
        </p:grpSpPr>
        <p:sp>
          <p:nvSpPr>
            <p:cNvPr id="24" name="Freeform 24"/>
            <p:cNvSpPr/>
            <p:nvPr/>
          </p:nvSpPr>
          <p:spPr>
            <a:xfrm>
              <a:off x="0" y="0"/>
              <a:ext cx="16359251" cy="19720052"/>
            </a:xfrm>
            <a:custGeom>
              <a:avLst/>
              <a:gdLst/>
              <a:ahLst/>
              <a:cxnLst/>
              <a:rect l="l" t="t" r="r" b="b"/>
              <a:pathLst>
                <a:path w="16359251" h="19720052">
                  <a:moveTo>
                    <a:pt x="12380849" y="0"/>
                  </a:moveTo>
                  <a:lnTo>
                    <a:pt x="0" y="34290"/>
                  </a:lnTo>
                  <a:lnTo>
                    <a:pt x="0" y="15743810"/>
                  </a:lnTo>
                  <a:lnTo>
                    <a:pt x="2982722" y="19236310"/>
                  </a:lnTo>
                  <a:cubicBezTo>
                    <a:pt x="3257931" y="19558508"/>
                    <a:pt x="3644265" y="19719672"/>
                    <a:pt x="4030726" y="19720052"/>
                  </a:cubicBezTo>
                  <a:lnTo>
                    <a:pt x="4033139" y="19720052"/>
                  </a:lnTo>
                  <a:cubicBezTo>
                    <a:pt x="4421124" y="19719672"/>
                    <a:pt x="4809109" y="19557239"/>
                    <a:pt x="5084191" y="19232753"/>
                  </a:cubicBezTo>
                  <a:lnTo>
                    <a:pt x="15684754" y="6734811"/>
                  </a:lnTo>
                  <a:cubicBezTo>
                    <a:pt x="16353155" y="5946775"/>
                    <a:pt x="16359251" y="4792599"/>
                    <a:pt x="15699232" y="3997579"/>
                  </a:cubicBezTo>
                  <a:lnTo>
                    <a:pt x="12380849" y="0"/>
                  </a:ln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9" name="TextBox 29"/>
          <p:cNvSpPr txBox="1"/>
          <p:nvPr/>
        </p:nvSpPr>
        <p:spPr>
          <a:xfrm>
            <a:off x="4572000" y="4949499"/>
            <a:ext cx="5943600" cy="738664"/>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a:sym typeface="Poppins"/>
              </a:rPr>
              <a:t>Documento que plasma la hoja de ruta del Gobierno Nacional para convertir a Colombia en una potencia mundial de la vida.</a:t>
            </a:r>
          </a:p>
        </p:txBody>
      </p:sp>
      <p:sp>
        <p:nvSpPr>
          <p:cNvPr id="32" name="CuadroTexto 31">
            <a:extLst>
              <a:ext uri="{FF2B5EF4-FFF2-40B4-BE49-F238E27FC236}">
                <a16:creationId xmlns:a16="http://schemas.microsoft.com/office/drawing/2014/main" id="{5AA70BD8-AE40-8A31-AA84-D4CE7C07050F}"/>
              </a:ext>
            </a:extLst>
          </p:cNvPr>
          <p:cNvSpPr txBox="1"/>
          <p:nvPr/>
        </p:nvSpPr>
        <p:spPr>
          <a:xfrm>
            <a:off x="3262021" y="475765"/>
            <a:ext cx="6324599" cy="46166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Plan Nacional de Desarrollo - PND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7D47-71BF-2FB0-DEA5-257838241617}"/>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F6A6B1F-B300-A292-CAEC-0ED73D3014B1}"/>
              </a:ext>
            </a:extLst>
          </p:cNvPr>
          <p:cNvGraphicFramePr>
            <a:graphicFrameLocks noGrp="1"/>
          </p:cNvGraphicFramePr>
          <p:nvPr>
            <p:extLst>
              <p:ext uri="{D42A27DB-BD31-4B8C-83A1-F6EECF244321}">
                <p14:modId xmlns:p14="http://schemas.microsoft.com/office/powerpoint/2010/main" val="3894638261"/>
              </p:ext>
            </p:extLst>
          </p:nvPr>
        </p:nvGraphicFramePr>
        <p:xfrm>
          <a:off x="174672" y="1676400"/>
          <a:ext cx="11636327" cy="3939840"/>
        </p:xfrm>
        <a:graphic>
          <a:graphicData uri="http://schemas.openxmlformats.org/drawingml/2006/table">
            <a:tbl>
              <a:tblPr firstRow="1">
                <a:tableStyleId>{616DA210-FB5B-4158-B5E0-FEB733F419BA}</a:tableStyleId>
              </a:tblPr>
              <a:tblGrid>
                <a:gridCol w="1354915">
                  <a:extLst>
                    <a:ext uri="{9D8B030D-6E8A-4147-A177-3AD203B41FA5}">
                      <a16:colId xmlns:a16="http://schemas.microsoft.com/office/drawing/2014/main" val="4294001460"/>
                    </a:ext>
                  </a:extLst>
                </a:gridCol>
                <a:gridCol w="7157213">
                  <a:extLst>
                    <a:ext uri="{9D8B030D-6E8A-4147-A177-3AD203B41FA5}">
                      <a16:colId xmlns:a16="http://schemas.microsoft.com/office/drawing/2014/main" val="1680724253"/>
                    </a:ext>
                  </a:extLst>
                </a:gridCol>
                <a:gridCol w="914400">
                  <a:extLst>
                    <a:ext uri="{9D8B030D-6E8A-4147-A177-3AD203B41FA5}">
                      <a16:colId xmlns:a16="http://schemas.microsoft.com/office/drawing/2014/main" val="3940073173"/>
                    </a:ext>
                  </a:extLst>
                </a:gridCol>
                <a:gridCol w="990600">
                  <a:extLst>
                    <a:ext uri="{9D8B030D-6E8A-4147-A177-3AD203B41FA5}">
                      <a16:colId xmlns:a16="http://schemas.microsoft.com/office/drawing/2014/main" val="334797448"/>
                    </a:ext>
                  </a:extLst>
                </a:gridCol>
                <a:gridCol w="1219199">
                  <a:extLst>
                    <a:ext uri="{9D8B030D-6E8A-4147-A177-3AD203B41FA5}">
                      <a16:colId xmlns:a16="http://schemas.microsoft.com/office/drawing/2014/main" val="1490449559"/>
                    </a:ext>
                  </a:extLst>
                </a:gridCol>
              </a:tblGrid>
              <a:tr h="64800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2088000">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Porcentaje de modernización tecnológica en la Gestión Documental de la SNS</a:t>
                      </a:r>
                    </a:p>
                  </a:txBody>
                  <a:tcPr marL="0" marR="0" marT="0" marB="0" anchor="ctr"/>
                </a:tc>
                <a:tc>
                  <a:txBody>
                    <a:bodyPr/>
                    <a:lstStyle/>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La meta acumulativa programada entre el periodo 2024-2026 es de 18 actividades. En forma consolidada a diciembre de 2025 el resultado del avance 2024 - 2025 ha alcanzado el 66%, con el cumplimiento de 12 actividades de las 18 programadas; en 2024 se cumplieron con 4 actividades y en 2025 se gestionaron 8 más. </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En la vigencia 2025 se gestionaron las siguientes actividades:</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1. Formulación del proyecto de inversión.</a:t>
                      </a: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2. Estudiar la viabilidad de Arreglo Directo del Contrato - SGDEA.</a:t>
                      </a: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3.y 4. Realización de </a:t>
                      </a:r>
                      <a:r>
                        <a:rPr lang="es-CO" sz="900" b="0" i="0" u="none" strike="noStrike" noProof="0" dirty="0" err="1">
                          <a:solidFill>
                            <a:srgbClr val="000000"/>
                          </a:solidFill>
                          <a:effectLst/>
                          <a:latin typeface="Verdana" panose="020B0604030504040204" pitchFamily="34" charset="0"/>
                          <a:ea typeface="Verdana" panose="020B0604030504040204" pitchFamily="34" charset="0"/>
                        </a:rPr>
                        <a:t>Benchmarkig</a:t>
                      </a:r>
                      <a:r>
                        <a:rPr lang="es-CO" sz="900" b="0" i="0" u="none" strike="noStrike" noProof="0" dirty="0">
                          <a:solidFill>
                            <a:srgbClr val="000000"/>
                          </a:solidFill>
                          <a:effectLst/>
                          <a:latin typeface="Verdana" panose="020B0604030504040204" pitchFamily="34" charset="0"/>
                          <a:ea typeface="Verdana" panose="020B0604030504040204" pitchFamily="34" charset="0"/>
                        </a:rPr>
                        <a:t> en proyectos de innovación, orientados a la automatización y adopción de tecnologías emergentes como IA y RPA. </a:t>
                      </a: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5. Exposición técnica de profesionales expertos, externos, sobre la formulación e implementación del Plan de Preservación Digital a Largo Plazo.</a:t>
                      </a: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6. Sustentación del proyecto de inversión para el Fortalecimiento de la Gestión Documental 2025–2030, ante el Departamento Nacional de Planeación.</a:t>
                      </a: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7. Sustentación ante el Comité de Conciliación de la Supersalud, de la propuesta de arreglo directo, frente al Contrato - SGDEA.</a:t>
                      </a: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8. Desarrollar una base de datos para la estandarización y homogenización de inventario documentales y su correcta articulación o interacción con el gestor documental de la entidad. (2025 Fase 1 ).</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Las actividades desarrolladas han contribuido con la generación e implementación de estrategias organizacionales dirigidas a la planeación, dirección, control y fortalecimiento en el desarrollo de la política de gestión documental, que aporten a la eficiencia administrativa y misional de la Supersalud en el SGSSS, además de incrementar la aplicación de los componentes del Modelo de Gestión Documental y Administración de Archivos, alineándolos con el Ciclo Vital del Documento.  </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Secretaría General</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Google Shape;434;p25">
            <a:extLst>
              <a:ext uri="{FF2B5EF4-FFF2-40B4-BE49-F238E27FC236}">
                <a16:creationId xmlns:a16="http://schemas.microsoft.com/office/drawing/2014/main" id="{95D8EC5F-6E7E-8C18-BB5A-054BAA274B53}"/>
              </a:ext>
            </a:extLst>
          </p:cNvPr>
          <p:cNvSpPr/>
          <p:nvPr/>
        </p:nvSpPr>
        <p:spPr>
          <a:xfrm>
            <a:off x="9753600" y="3505200"/>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8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noProof="0" dirty="0">
                <a:solidFill>
                  <a:srgbClr val="2D2D2D"/>
                </a:solidFill>
                <a:latin typeface="Verdana" panose="020B0604030504040204" pitchFamily="34" charset="0"/>
                <a:ea typeface="Verdana" panose="020B0604030504040204" pitchFamily="34" charset="0"/>
                <a:cs typeface="Arial"/>
                <a:sym typeface="Arial"/>
              </a:rPr>
              <a:t>(8 año)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noProof="0" dirty="0">
                <a:solidFill>
                  <a:srgbClr val="2D2D2D"/>
                </a:solidFill>
                <a:latin typeface="Verdana" panose="020B0604030504040204" pitchFamily="34" charset="0"/>
                <a:ea typeface="Verdana" panose="020B0604030504040204" pitchFamily="34" charset="0"/>
                <a:cs typeface="Arial"/>
                <a:sym typeface="Arial"/>
              </a:rPr>
              <a:t>(12 </a:t>
            </a:r>
            <a:r>
              <a:rPr lang="es-CO" sz="800" noProof="0" dirty="0" err="1">
                <a:solidFill>
                  <a:srgbClr val="2D2D2D"/>
                </a:solidFill>
                <a:latin typeface="Verdana" panose="020B0604030504040204" pitchFamily="34" charset="0"/>
                <a:ea typeface="Verdana" panose="020B0604030504040204" pitchFamily="34" charset="0"/>
                <a:cs typeface="Arial"/>
                <a:sym typeface="Arial"/>
              </a:rPr>
              <a:t>Cuat</a:t>
            </a:r>
            <a:r>
              <a:rPr lang="es-CO" sz="800" noProof="0" dirty="0">
                <a:solidFill>
                  <a:srgbClr val="2D2D2D"/>
                </a:solidFill>
                <a:latin typeface="Verdana" panose="020B0604030504040204" pitchFamily="34" charset="0"/>
                <a:ea typeface="Verdana" panose="020B0604030504040204" pitchFamily="34" charset="0"/>
                <a:cs typeface="Arial"/>
                <a:sym typeface="Arial"/>
              </a:rPr>
              <a:t>.)</a:t>
            </a:r>
            <a:endParaRPr kumimoji="0" lang="es-CO" sz="8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5AE697FB-6F7C-2E79-B4DA-477109E64DD8}"/>
              </a:ext>
            </a:extLst>
          </p:cNvPr>
          <p:cNvSpPr/>
          <p:nvPr/>
        </p:nvSpPr>
        <p:spPr>
          <a:xfrm>
            <a:off x="8763000" y="3505200"/>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8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60%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noProof="0" dirty="0">
                <a:solidFill>
                  <a:prstClr val="white"/>
                </a:solidFill>
                <a:latin typeface="Verdana" panose="020B0604030504040204" pitchFamily="34" charset="0"/>
                <a:ea typeface="Verdana" panose="020B0604030504040204" pitchFamily="34" charset="0"/>
                <a:cs typeface="Arial"/>
                <a:sym typeface="Arial"/>
              </a:rPr>
              <a:t>(8 Año)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noProof="0" dirty="0">
                <a:solidFill>
                  <a:prstClr val="white"/>
                </a:solidFill>
                <a:latin typeface="Verdana" panose="020B0604030504040204" pitchFamily="34" charset="0"/>
                <a:ea typeface="Verdana" panose="020B0604030504040204" pitchFamily="34" charset="0"/>
                <a:cs typeface="Arial"/>
                <a:sym typeface="Arial"/>
              </a:rPr>
              <a:t>(18 </a:t>
            </a:r>
            <a:r>
              <a:rPr lang="es-CO" sz="800" noProof="0" dirty="0" err="1">
                <a:solidFill>
                  <a:prstClr val="white"/>
                </a:solidFill>
                <a:latin typeface="Verdana" panose="020B0604030504040204" pitchFamily="34" charset="0"/>
                <a:ea typeface="Verdana" panose="020B0604030504040204" pitchFamily="34" charset="0"/>
                <a:cs typeface="Arial"/>
                <a:sym typeface="Arial"/>
              </a:rPr>
              <a:t>Cuat</a:t>
            </a:r>
            <a:r>
              <a:rPr lang="es-CO" sz="800" noProof="0" dirty="0">
                <a:solidFill>
                  <a:prstClr val="white"/>
                </a:solidFill>
                <a:latin typeface="Verdana" panose="020B0604030504040204" pitchFamily="34" charset="0"/>
                <a:ea typeface="Verdana" panose="020B0604030504040204" pitchFamily="34" charset="0"/>
                <a:cs typeface="Arial"/>
                <a:sym typeface="Arial"/>
              </a:rPr>
              <a:t>.)</a:t>
            </a:r>
            <a:endParaRPr kumimoji="0" lang="es-CO" sz="8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3" name="CuadroTexto 2">
            <a:extLst>
              <a:ext uri="{FF2B5EF4-FFF2-40B4-BE49-F238E27FC236}">
                <a16:creationId xmlns:a16="http://schemas.microsoft.com/office/drawing/2014/main" id="{7A0733D9-4740-1DB0-2388-3D1A7A5E4436}"/>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2944219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7BCE-AA45-9C17-07BE-AC57F2CFDE77}"/>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3288784B-A7C3-CA5E-67ED-A1F44E2F79B1}"/>
              </a:ext>
              <a:ext uri="{C183D7F6-B498-43B3-948B-1728B52AA6E4}">
                <adec:decorative xmlns:adec="http://schemas.microsoft.com/office/drawing/2017/decorative" val="1"/>
              </a:ext>
            </a:extLst>
          </p:cNvPr>
          <p:cNvGrpSpPr/>
          <p:nvPr/>
        </p:nvGrpSpPr>
        <p:grpSpPr>
          <a:xfrm>
            <a:off x="1524000" y="1910466"/>
            <a:ext cx="15019063" cy="3656742"/>
            <a:chOff x="-1724351" y="1734436"/>
            <a:chExt cx="11608146" cy="3262758"/>
          </a:xfrm>
        </p:grpSpPr>
        <p:sp>
          <p:nvSpPr>
            <p:cNvPr id="20" name="Google Shape;436;p25">
              <a:extLst>
                <a:ext uri="{FF2B5EF4-FFF2-40B4-BE49-F238E27FC236}">
                  <a16:creationId xmlns:a16="http://schemas.microsoft.com/office/drawing/2014/main" id="{F3DD7887-AC68-955B-855F-E2F147454139}"/>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92E97235-29EA-B917-F949-5549664A32E5}"/>
                </a:ext>
              </a:extLst>
            </p:cNvPr>
            <p:cNvSpPr txBox="1"/>
            <p:nvPr/>
          </p:nvSpPr>
          <p:spPr>
            <a:xfrm>
              <a:off x="-1724351" y="3144268"/>
              <a:ext cx="3122060"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3600" b="1" noProof="0" dirty="0">
                  <a:solidFill>
                    <a:schemeClr val="tx1"/>
                  </a:solidFill>
                  <a:latin typeface="Verdana" panose="020B0604030504040204" pitchFamily="34" charset="0"/>
                  <a:ea typeface="Verdana" panose="020B0604030504040204" pitchFamily="34" charset="0"/>
                  <a:cs typeface="Fira Sans"/>
                  <a:sym typeface="Fira Sans"/>
                </a:rPr>
                <a:t>Sostenibilidad del sistema</a:t>
              </a:r>
              <a:endParaRPr kumimoji="0" lang="es-CO"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4F9DB354-B003-CB9C-EBA7-435F95B88B4D}"/>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24CD5D49-3905-7307-8FD1-86A1D883696E}"/>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C7FA379C-3F7E-8E5B-F986-608E5E728BDE}"/>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8BE72ABC-7109-1841-BDBD-F61483BEBDD2}"/>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57E3400F-ADEF-0632-96F9-C4BD1144DAD0}"/>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305ACD69-8C23-8FEA-EB23-14AD8CA8FDD0}"/>
              </a:ext>
            </a:extLst>
          </p:cNvPr>
          <p:cNvSpPr txBox="1"/>
          <p:nvPr/>
        </p:nvSpPr>
        <p:spPr>
          <a:xfrm>
            <a:off x="1590143" y="441117"/>
            <a:ext cx="5202663" cy="523220"/>
          </a:xfrm>
          <a:prstGeom prst="rect">
            <a:avLst/>
          </a:prstGeom>
          <a:noFill/>
        </p:spPr>
        <p:txBody>
          <a:bodyPr wrap="square">
            <a:spAutoFit/>
          </a:bodyPr>
          <a:lstStyle/>
          <a:p>
            <a:pPr algn="l"/>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 Estratégico</a:t>
            </a:r>
            <a:endParaRPr lang="es-CO" sz="2800" noProof="0" dirty="0"/>
          </a:p>
        </p:txBody>
      </p:sp>
      <p:grpSp>
        <p:nvGrpSpPr>
          <p:cNvPr id="2" name="Group 25">
            <a:extLst>
              <a:ext uri="{FF2B5EF4-FFF2-40B4-BE49-F238E27FC236}">
                <a16:creationId xmlns:a16="http://schemas.microsoft.com/office/drawing/2014/main" id="{D41DF5AB-69A9-1D15-C2C3-550333A62EE0}"/>
              </a:ext>
              <a:ext uri="{C183D7F6-B498-43B3-948B-1728B52AA6E4}">
                <adec:decorative xmlns:adec="http://schemas.microsoft.com/office/drawing/2017/decorative" val="1"/>
              </a:ext>
            </a:extLst>
          </p:cNvPr>
          <p:cNvGrpSpPr/>
          <p:nvPr/>
        </p:nvGrpSpPr>
        <p:grpSpPr>
          <a:xfrm>
            <a:off x="6468348" y="2686236"/>
            <a:ext cx="1219914" cy="1721913"/>
            <a:chOff x="1465602" y="1719463"/>
            <a:chExt cx="1668942" cy="2663939"/>
          </a:xfrm>
        </p:grpSpPr>
        <p:sp>
          <p:nvSpPr>
            <p:cNvPr id="4" name="L-Shape 26">
              <a:extLst>
                <a:ext uri="{FF2B5EF4-FFF2-40B4-BE49-F238E27FC236}">
                  <a16:creationId xmlns:a16="http://schemas.microsoft.com/office/drawing/2014/main" id="{A9766005-7E42-D97E-DDAB-B421A1741942}"/>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27">
              <a:extLst>
                <a:ext uri="{FF2B5EF4-FFF2-40B4-BE49-F238E27FC236}">
                  <a16:creationId xmlns:a16="http://schemas.microsoft.com/office/drawing/2014/main" id="{D63EF270-E41A-964A-EACA-C52A48BE30C3}"/>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28">
              <a:extLst>
                <a:ext uri="{FF2B5EF4-FFF2-40B4-BE49-F238E27FC236}">
                  <a16:creationId xmlns:a16="http://schemas.microsoft.com/office/drawing/2014/main" id="{689AD27A-8D23-5920-41D5-2BDBD9568BC3}"/>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29" descr="Single gear outline">
              <a:extLst>
                <a:ext uri="{FF2B5EF4-FFF2-40B4-BE49-F238E27FC236}">
                  <a16:creationId xmlns:a16="http://schemas.microsoft.com/office/drawing/2014/main" id="{6CE71DE3-3F5A-EAE3-FF56-2964F524A6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8" name="TextBox 30">
              <a:extLst>
                <a:ext uri="{FF2B5EF4-FFF2-40B4-BE49-F238E27FC236}">
                  <a16:creationId xmlns:a16="http://schemas.microsoft.com/office/drawing/2014/main" id="{C135EDD5-FE22-8FE2-BE3B-B9229D8F14FE}"/>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spTree>
    <p:extLst>
      <p:ext uri="{BB962C8B-B14F-4D97-AF65-F5344CB8AC3E}">
        <p14:creationId xmlns:p14="http://schemas.microsoft.com/office/powerpoint/2010/main" val="3072105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2506-4644-AFBE-F12F-AB362A77302B}"/>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2B37D4F9-20D5-D4F8-8D48-D362C51E4137}"/>
              </a:ext>
            </a:extLst>
          </p:cNvPr>
          <p:cNvGraphicFramePr>
            <a:graphicFrameLocks noGrp="1"/>
          </p:cNvGraphicFramePr>
          <p:nvPr>
            <p:extLst>
              <p:ext uri="{D42A27DB-BD31-4B8C-83A1-F6EECF244321}">
                <p14:modId xmlns:p14="http://schemas.microsoft.com/office/powerpoint/2010/main" val="2705462278"/>
              </p:ext>
            </p:extLst>
          </p:nvPr>
        </p:nvGraphicFramePr>
        <p:xfrm>
          <a:off x="439013" y="4191000"/>
          <a:ext cx="11143387" cy="1969200"/>
        </p:xfrm>
        <a:graphic>
          <a:graphicData uri="http://schemas.openxmlformats.org/drawingml/2006/table">
            <a:tbl>
              <a:tblPr firstRow="1">
                <a:tableStyleId>{616DA210-FB5B-4158-B5E0-FEB733F419BA}</a:tableStyleId>
              </a:tblPr>
              <a:tblGrid>
                <a:gridCol w="1803337">
                  <a:extLst>
                    <a:ext uri="{9D8B030D-6E8A-4147-A177-3AD203B41FA5}">
                      <a16:colId xmlns:a16="http://schemas.microsoft.com/office/drawing/2014/main" val="4294001460"/>
                    </a:ext>
                  </a:extLst>
                </a:gridCol>
                <a:gridCol w="5714887">
                  <a:extLst>
                    <a:ext uri="{9D8B030D-6E8A-4147-A177-3AD203B41FA5}">
                      <a16:colId xmlns:a16="http://schemas.microsoft.com/office/drawing/2014/main" val="1680724253"/>
                    </a:ext>
                  </a:extLst>
                </a:gridCol>
                <a:gridCol w="997315">
                  <a:extLst>
                    <a:ext uri="{9D8B030D-6E8A-4147-A177-3AD203B41FA5}">
                      <a16:colId xmlns:a16="http://schemas.microsoft.com/office/drawing/2014/main" val="3940073173"/>
                    </a:ext>
                  </a:extLst>
                </a:gridCol>
                <a:gridCol w="1023775">
                  <a:extLst>
                    <a:ext uri="{9D8B030D-6E8A-4147-A177-3AD203B41FA5}">
                      <a16:colId xmlns:a16="http://schemas.microsoft.com/office/drawing/2014/main" val="334797448"/>
                    </a:ext>
                  </a:extLst>
                </a:gridCol>
                <a:gridCol w="1604073">
                  <a:extLst>
                    <a:ext uri="{9D8B030D-6E8A-4147-A177-3AD203B41FA5}">
                      <a16:colId xmlns:a16="http://schemas.microsoft.com/office/drawing/2014/main" val="1490449559"/>
                    </a:ext>
                  </a:extLst>
                </a:gridCol>
              </a:tblGrid>
              <a:tr h="45720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marL="0" algn="ctr" defTabSz="914400" rtl="0" eaLnBrk="1" fontAlgn="ctr" latinLnBrk="0" hangingPunct="1"/>
                      <a:r>
                        <a:rPr lang="es-CO" sz="900" b="0" i="0" u="none" strike="noStrike" kern="1200" noProof="0" dirty="0">
                          <a:solidFill>
                            <a:srgbClr val="000000"/>
                          </a:solidFill>
                          <a:effectLst/>
                          <a:latin typeface="Verdana" panose="020B0604030504040204" pitchFamily="34" charset="0"/>
                          <a:ea typeface="Verdana" panose="020B0604030504040204" pitchFamily="34" charset="0"/>
                          <a:cs typeface="+mn-cs"/>
                        </a:rPr>
                        <a:t>Porcentaje del valor confirmado de pago de los acuerdos conciliatorios exigibles</a:t>
                      </a:r>
                    </a:p>
                  </a:txBody>
                  <a:tcPr marL="0" marR="0" marT="0" marB="0" anchor="ctr"/>
                </a:tc>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Para el cuarto trimestre del  2025, se realizó el seguimiento al total de los acuerdos conciliatorios que corresponde a $ 12,181,054,561 como valor total conciliado, monto del cual posterior al respectivo seguimiento se confirmó que se  pago a los actores del sistema efectivamente $12,061,828,243  lo que corresponde al 99,02% valor confirmado de pago de los acuerdos conciliatorios con seguimiento exigibles.</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Delegatura de la Función Jurisdiccional y de Conciliación</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6A7C25DA-9102-FB8C-307B-27024FA05160}"/>
              </a:ext>
            </a:extLst>
          </p:cNvPr>
          <p:cNvGraphicFramePr>
            <a:graphicFrameLocks noGrp="1"/>
          </p:cNvGraphicFramePr>
          <p:nvPr>
            <p:extLst>
              <p:ext uri="{D42A27DB-BD31-4B8C-83A1-F6EECF244321}">
                <p14:modId xmlns:p14="http://schemas.microsoft.com/office/powerpoint/2010/main" val="2768333607"/>
              </p:ext>
            </p:extLst>
          </p:nvPr>
        </p:nvGraphicFramePr>
        <p:xfrm>
          <a:off x="457201" y="1676400"/>
          <a:ext cx="11125199" cy="2161465"/>
        </p:xfrm>
        <a:graphic>
          <a:graphicData uri="http://schemas.openxmlformats.org/drawingml/2006/table">
            <a:tbl>
              <a:tblPr firstRow="1">
                <a:tableStyleId>{616DA210-FB5B-4158-B5E0-FEB733F419BA}</a:tableStyleId>
              </a:tblPr>
              <a:tblGrid>
                <a:gridCol w="1840675">
                  <a:extLst>
                    <a:ext uri="{9D8B030D-6E8A-4147-A177-3AD203B41FA5}">
                      <a16:colId xmlns:a16="http://schemas.microsoft.com/office/drawing/2014/main" val="4294001460"/>
                    </a:ext>
                  </a:extLst>
                </a:gridCol>
                <a:gridCol w="5626924">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33348">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728117">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Porcentaje de alertas generadas en desarrollo de las acciones de IV a generadores, recaudadores y administradores de recursos del SGSSS con acciones de gestión sobre el total de alertas</a:t>
                      </a:r>
                    </a:p>
                  </a:txBody>
                  <a:tcPr marL="0" marR="0" marT="0" marB="0" anchor="ctr"/>
                </a:tc>
                <a:tc>
                  <a:txBody>
                    <a:bodyPr/>
                    <a:lstStyle/>
                    <a:p>
                      <a:pPr algn="ctr" fontAlgn="ctr"/>
                      <a:r>
                        <a:rPr lang="es-CO" sz="900" b="0" i="0" u="none" strike="noStrike" noProof="0" dirty="0">
                          <a:solidFill>
                            <a:srgbClr val="000000"/>
                          </a:solidFill>
                          <a:effectLst/>
                          <a:latin typeface="Verdana"/>
                          <a:ea typeface="Verdana"/>
                        </a:rPr>
                        <a:t>Durante los meses de noviembre y diciembre no se generaron alertas en las acciones de IV a generadores, recaudadores y administradores de recursos del SGSSS. Es importante resaltar que una de las alertas presentadas en el trimestre pasado, fue trasladada a la Delegatura de Investigaciones Administrativas (DIA) y la otra se encuentra en los tiempos establecidos para la elaboración, revisión y seguimiento del plan de mejoramiento.</a:t>
                      </a: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3BCA1D51-1A6B-3DB2-5132-D6CD6EDA1647}"/>
              </a:ext>
            </a:extLst>
          </p:cNvPr>
          <p:cNvSpPr/>
          <p:nvPr/>
        </p:nvSpPr>
        <p:spPr>
          <a:xfrm>
            <a:off x="9097213" y="2667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705A1577-9D94-A6A6-62F5-2FDFC934D609}"/>
              </a:ext>
            </a:extLst>
          </p:cNvPr>
          <p:cNvSpPr/>
          <p:nvPr/>
        </p:nvSpPr>
        <p:spPr>
          <a:xfrm>
            <a:off x="8153401" y="2667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1B793305-CB95-A65F-9804-3F44ED38A011}"/>
              </a:ext>
            </a:extLst>
          </p:cNvPr>
          <p:cNvSpPr/>
          <p:nvPr/>
        </p:nvSpPr>
        <p:spPr>
          <a:xfrm>
            <a:off x="9080015" y="5017200"/>
            <a:ext cx="808788" cy="6858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99,02%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dirty="0">
                <a:solidFill>
                  <a:srgbClr val="2D2D2D"/>
                </a:solidFill>
                <a:latin typeface="Verdana" panose="020B0604030504040204" pitchFamily="34" charset="0"/>
                <a:ea typeface="Verdana" panose="020B0604030504040204" pitchFamily="34" charset="0"/>
                <a:cs typeface="Arial"/>
                <a:sym typeface="Arial"/>
              </a:rPr>
              <a:t>(150%)</a:t>
            </a: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E753C3C-9D81-6E5C-6175-1318F1CB9BD6}"/>
              </a:ext>
            </a:extLst>
          </p:cNvPr>
          <p:cNvSpPr/>
          <p:nvPr/>
        </p:nvSpPr>
        <p:spPr>
          <a:xfrm>
            <a:off x="8153400" y="50890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66</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8EE88547-B29F-7343-579D-E94737170310}"/>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3987973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36E11-411B-6D52-617D-2F01C4ADAEB6}"/>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ABBC9688-8761-7173-DC2C-02084F4EC548}"/>
              </a:ext>
            </a:extLst>
          </p:cNvPr>
          <p:cNvGraphicFramePr>
            <a:graphicFrameLocks noGrp="1"/>
          </p:cNvGraphicFramePr>
          <p:nvPr>
            <p:extLst>
              <p:ext uri="{D42A27DB-BD31-4B8C-83A1-F6EECF244321}">
                <p14:modId xmlns:p14="http://schemas.microsoft.com/office/powerpoint/2010/main" val="412436039"/>
              </p:ext>
            </p:extLst>
          </p:nvPr>
        </p:nvGraphicFramePr>
        <p:xfrm>
          <a:off x="457200" y="4114800"/>
          <a:ext cx="11125200" cy="216000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Porcentaje del Sistema de Gestión de la Innovación y del Conocimiento implementado</a:t>
                      </a:r>
                    </a:p>
                  </a:txBody>
                  <a:tcPr marL="0" marR="0" marT="0" marB="0" anchor="ctr"/>
                </a:tc>
                <a:tc>
                  <a:txBody>
                    <a:bodyPr/>
                    <a:lstStyle/>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Para el cuarto trimestre del año se tiene un avance de 7 lineamientos de 8 que son la meta para la vigencia 2025. El lineamiento que no se ejecutó es </a:t>
                      </a:r>
                      <a:r>
                        <a:rPr lang="es-CO" sz="900" b="1" i="0" u="none" strike="noStrike" noProof="0" dirty="0">
                          <a:solidFill>
                            <a:srgbClr val="000000"/>
                          </a:solidFill>
                          <a:effectLst/>
                          <a:latin typeface="Verdana" panose="020B0604030504040204" pitchFamily="34" charset="0"/>
                          <a:ea typeface="Verdana" panose="020B0604030504040204" pitchFamily="34" charset="0"/>
                        </a:rPr>
                        <a:t>“Fortalecer y formalizar la unidad de I+D+I como centro reconocido por </a:t>
                      </a:r>
                      <a:r>
                        <a:rPr lang="es-CO" sz="900" b="1" i="0" u="none" strike="noStrike" noProof="0" dirty="0" err="1">
                          <a:solidFill>
                            <a:srgbClr val="000000"/>
                          </a:solidFill>
                          <a:effectLst/>
                          <a:latin typeface="Verdana" panose="020B0604030504040204" pitchFamily="34" charset="0"/>
                          <a:ea typeface="Verdana" panose="020B0604030504040204" pitchFamily="34" charset="0"/>
                        </a:rPr>
                        <a:t>Minciencias</a:t>
                      </a:r>
                      <a:r>
                        <a:rPr lang="es-CO" sz="900" b="1" i="0" u="none" strike="noStrike" noProof="0" dirty="0">
                          <a:solidFill>
                            <a:srgbClr val="000000"/>
                          </a:solidFill>
                          <a:effectLst/>
                          <a:latin typeface="Verdana" panose="020B0604030504040204" pitchFamily="34" charset="0"/>
                          <a:ea typeface="Verdana" panose="020B0604030504040204" pitchFamily="34" charset="0"/>
                        </a:rPr>
                        <a:t>”</a:t>
                      </a:r>
                      <a:r>
                        <a:rPr lang="es-CO" sz="900" b="0" i="0" u="none" strike="noStrike" noProof="0" dirty="0">
                          <a:solidFill>
                            <a:srgbClr val="000000"/>
                          </a:solidFill>
                          <a:effectLst/>
                          <a:latin typeface="Verdana" panose="020B0604030504040204" pitchFamily="34" charset="0"/>
                          <a:ea typeface="Verdana" panose="020B0604030504040204" pitchFamily="34" charset="0"/>
                        </a:rPr>
                        <a:t>.</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El incumplimiento se debe a que desde la Subdirección de Metodologías e Instrumentos de Supervisión y el despacho de la Dirección de Innovación y Desarrollo, durante la vigencia 2025 se avanzó en la formalización del GRUPO DE INVESTIGACIÓN, se trabajó en el acto administrativo que adopta de manera formal esta iniciativa, sin embargo, se aclara que debido a la alta rotación del equipo directivo, en especial de la Dirección Jurídica y la Dirección de Innovación y Desarrollo, la firma de este acto se dificultó, dado que en cada cambio de director se emitían recomendaciones y ajustes adicionales.</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panose="020B0604030504040204" pitchFamily="34" charset="0"/>
                          <a:ea typeface="Verdana" panose="020B0604030504040204" pitchFamily="34" charset="0"/>
                        </a:rPr>
                        <a:t>Dirección de Innovación y Desarrollo</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1F954933-8CCA-F5AB-BF4C-1236BBA4DD48}"/>
              </a:ext>
            </a:extLst>
          </p:cNvPr>
          <p:cNvGraphicFramePr>
            <a:graphicFrameLocks noGrp="1"/>
          </p:cNvGraphicFramePr>
          <p:nvPr>
            <p:extLst>
              <p:ext uri="{D42A27DB-BD31-4B8C-83A1-F6EECF244321}">
                <p14:modId xmlns:p14="http://schemas.microsoft.com/office/powerpoint/2010/main" val="4067001343"/>
              </p:ext>
            </p:extLst>
          </p:nvPr>
        </p:nvGraphicFramePr>
        <p:xfrm>
          <a:off x="457200" y="1539144"/>
          <a:ext cx="11125200" cy="2042964"/>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18256">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24708">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Acuerdos conciliatorios realizados</a:t>
                      </a:r>
                    </a:p>
                  </a:txBody>
                  <a:tcPr marL="0" marR="0" marT="0" marB="0" anchor="ctr"/>
                </a:tc>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Durante el periodo se reportan 2.237 de actividades  con  acuerdo conciliatorio, esta gestión del cuarto trimestre del período, de audiencias de conciliación que culminen en acuerdos conciliatorios redunda en el objetivo de normalizar el flujo de recursos dentro del SGSSS en el marco de las jornadas de conciliación que se han ejecutado en el transcurrir de la vigencia y en las solicitudes recibidas en el reparto ordinario. Tal función alivia y descongestiona el aparato judicial de eventuales litigios que se presenten en el ámbito jurisdiccional y adicionalmente los actores se comprometen en depurar sus estados financieros y cartera para tener carteras saneadas. Esto contribuye al saneamiento financiero del sistema de salud .</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Delegatura de la Función Jurisdiccional y de Conciliación</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54F60F62-C5EE-96E2-A87E-BEF30A6999F9}"/>
              </a:ext>
            </a:extLst>
          </p:cNvPr>
          <p:cNvSpPr/>
          <p:nvPr/>
        </p:nvSpPr>
        <p:spPr>
          <a:xfrm>
            <a:off x="9069456"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dirty="0">
                <a:solidFill>
                  <a:srgbClr val="2D2D2D"/>
                </a:solidFill>
                <a:latin typeface="Verdana" panose="020B0604030504040204" pitchFamily="34" charset="0"/>
                <a:ea typeface="Verdana" panose="020B0604030504040204" pitchFamily="34" charset="0"/>
                <a:cs typeface="Arial"/>
                <a:sym typeface="Arial"/>
              </a:rPr>
              <a:t>(2.237)</a:t>
            </a:r>
            <a:r>
              <a:rPr kumimoji="0" lang="es-CO"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p>
        </p:txBody>
      </p:sp>
      <p:sp>
        <p:nvSpPr>
          <p:cNvPr id="12" name="Google Shape;434;p25">
            <a:extLst>
              <a:ext uri="{FF2B5EF4-FFF2-40B4-BE49-F238E27FC236}">
                <a16:creationId xmlns:a16="http://schemas.microsoft.com/office/drawing/2014/main" id="{0B1714F3-4585-A006-6E76-D2DDD3398128}"/>
              </a:ext>
            </a:extLst>
          </p:cNvPr>
          <p:cNvSpPr/>
          <p:nvPr/>
        </p:nvSpPr>
        <p:spPr>
          <a:xfrm>
            <a:off x="8125644"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BAF74314-30FA-9672-A8B9-3A98CB471437}"/>
              </a:ext>
            </a:extLst>
          </p:cNvPr>
          <p:cNvSpPr/>
          <p:nvPr/>
        </p:nvSpPr>
        <p:spPr>
          <a:xfrm>
            <a:off x="9091704" y="5226595"/>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dirty="0">
                <a:solidFill>
                  <a:srgbClr val="2D2D2D"/>
                </a:solidFill>
                <a:latin typeface="Verdana" panose="020B0604030504040204" pitchFamily="34" charset="0"/>
                <a:ea typeface="Verdana" panose="020B0604030504040204" pitchFamily="34" charset="0"/>
                <a:cs typeface="Arial"/>
                <a:sym typeface="Arial"/>
              </a:rPr>
              <a:t>7</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700" noProof="0" dirty="0">
                <a:solidFill>
                  <a:srgbClr val="2D2D2D"/>
                </a:solidFill>
                <a:latin typeface="Verdana" panose="020B0604030504040204" pitchFamily="34" charset="0"/>
                <a:ea typeface="Verdana" panose="020B0604030504040204" pitchFamily="34" charset="0"/>
                <a:cs typeface="Arial"/>
                <a:sym typeface="Arial"/>
              </a:rPr>
              <a:t>(87,50%)</a:t>
            </a:r>
            <a:endParaRPr kumimoji="0" lang="es-CO" sz="7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651071E-99C3-1ACD-EF67-69F29EAEF8E1}"/>
              </a:ext>
            </a:extLst>
          </p:cNvPr>
          <p:cNvSpPr/>
          <p:nvPr/>
        </p:nvSpPr>
        <p:spPr>
          <a:xfrm>
            <a:off x="8147892" y="5226595"/>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dirty="0">
                <a:solidFill>
                  <a:prstClr val="white"/>
                </a:solidFill>
                <a:latin typeface="Verdana" panose="020B0604030504040204" pitchFamily="34" charset="0"/>
                <a:ea typeface="Verdana" panose="020B0604030504040204" pitchFamily="34" charset="0"/>
                <a:cs typeface="Arial"/>
                <a:sym typeface="Arial"/>
              </a:rPr>
              <a:t>8</a:t>
            </a:r>
          </a:p>
        </p:txBody>
      </p:sp>
      <p:sp>
        <p:nvSpPr>
          <p:cNvPr id="2" name="CuadroTexto 1">
            <a:extLst>
              <a:ext uri="{FF2B5EF4-FFF2-40B4-BE49-F238E27FC236}">
                <a16:creationId xmlns:a16="http://schemas.microsoft.com/office/drawing/2014/main" id="{9294583D-B2D3-E435-1FE9-3F93EC3DC0B3}"/>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1821710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43601-B1FB-D4E5-686A-4CE68F85686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5D8A8971-8732-5A2A-BAC9-CA397E473662}"/>
              </a:ext>
            </a:extLst>
          </p:cNvPr>
          <p:cNvGraphicFramePr>
            <a:graphicFrameLocks noGrp="1"/>
          </p:cNvGraphicFramePr>
          <p:nvPr>
            <p:extLst>
              <p:ext uri="{D42A27DB-BD31-4B8C-83A1-F6EECF244321}">
                <p14:modId xmlns:p14="http://schemas.microsoft.com/office/powerpoint/2010/main" val="4005293184"/>
              </p:ext>
            </p:extLst>
          </p:nvPr>
        </p:nvGraphicFramePr>
        <p:xfrm>
          <a:off x="533400" y="4399170"/>
          <a:ext cx="11125200" cy="211104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452468">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Variación porcentual anual del recaudo de la contribución</a:t>
                      </a:r>
                    </a:p>
                  </a:txBody>
                  <a:tcPr marL="0" marR="0" marT="0" marB="0" anchor="ctr"/>
                </a:tc>
                <a:tc>
                  <a:txBody>
                    <a:bodyPr/>
                    <a:lstStyle/>
                    <a:p>
                      <a:pPr algn="l" fontAlgn="ctr"/>
                      <a:r>
                        <a:rPr lang="es-CO" sz="800" b="0" i="0" u="none" strike="noStrike" noProof="0" dirty="0">
                          <a:solidFill>
                            <a:srgbClr val="000000"/>
                          </a:solidFill>
                          <a:effectLst/>
                          <a:latin typeface="Verdana"/>
                          <a:ea typeface="Verdana"/>
                        </a:rPr>
                        <a:t>Para determinar este indicador, se tomó como línea base el recaudo de la vigencia anterior y se comparó con el acumulado hasta septiembre de la vigencia actual. La diferencia entre ambos valores fue de $17.319, calculada entre:</a:t>
                      </a:r>
                    </a:p>
                    <a:p>
                      <a:pPr algn="l" fontAlgn="ctr"/>
                      <a:endParaRPr lang="es-CO" sz="800" b="0" i="0" u="none" strike="noStrike" noProof="0" dirty="0">
                        <a:solidFill>
                          <a:srgbClr val="000000"/>
                        </a:solidFill>
                        <a:effectLst/>
                        <a:latin typeface="Verdana"/>
                        <a:ea typeface="Verdana"/>
                      </a:endParaRPr>
                    </a:p>
                    <a:p>
                      <a:pPr algn="l" fontAlgn="ctr"/>
                      <a:r>
                        <a:rPr lang="es-CO" sz="800" b="0" i="0" u="none" strike="noStrike" noProof="0" dirty="0">
                          <a:solidFill>
                            <a:srgbClr val="000000"/>
                          </a:solidFill>
                          <a:effectLst/>
                          <a:latin typeface="Verdana"/>
                          <a:ea typeface="Verdana"/>
                        </a:rPr>
                        <a:t>Recaudo vigencia 2024: $129.936</a:t>
                      </a:r>
                    </a:p>
                    <a:p>
                      <a:pPr algn="l" fontAlgn="ctr"/>
                      <a:r>
                        <a:rPr lang="es-CO" sz="800" b="0" i="0" u="none" strike="noStrike" noProof="0" dirty="0">
                          <a:solidFill>
                            <a:srgbClr val="000000"/>
                          </a:solidFill>
                          <a:effectLst/>
                          <a:latin typeface="Verdana"/>
                          <a:ea typeface="Verdana"/>
                        </a:rPr>
                        <a:t>Recaudo vigencia 2025: $147.255</a:t>
                      </a:r>
                    </a:p>
                    <a:p>
                      <a:pPr algn="l" fontAlgn="ctr"/>
                      <a:endParaRPr lang="es-CO" sz="800" b="0" i="0" u="none" strike="noStrike" noProof="0" dirty="0">
                        <a:solidFill>
                          <a:srgbClr val="000000"/>
                        </a:solidFill>
                        <a:effectLst/>
                        <a:latin typeface="Verdana"/>
                        <a:ea typeface="Verdana"/>
                      </a:endParaRPr>
                    </a:p>
                    <a:p>
                      <a:pPr algn="l" fontAlgn="ctr"/>
                      <a:r>
                        <a:rPr lang="es-CO" sz="800" b="0" i="0" u="none" strike="noStrike" noProof="0" dirty="0">
                          <a:solidFill>
                            <a:srgbClr val="000000"/>
                          </a:solidFill>
                          <a:effectLst/>
                          <a:latin typeface="Verdana"/>
                          <a:ea typeface="Verdana"/>
                        </a:rPr>
                        <a:t>Esta diferencia representa una variación positiva del 13,34%, lo que evidencia un crecimiento significativo en el recaudo. Dicho incremento puede interpretarse como un indicador de confianza en el sector, incluso en un contexto económico desafiante. </a:t>
                      </a:r>
                    </a:p>
                    <a:p>
                      <a:pPr algn="l" fontAlgn="ctr"/>
                      <a:endParaRPr lang="es-CO" sz="800" b="0" i="0" u="none" strike="noStrike" noProof="0" dirty="0">
                        <a:solidFill>
                          <a:srgbClr val="000000"/>
                        </a:solidFill>
                        <a:effectLst/>
                        <a:latin typeface="Verdana"/>
                        <a:ea typeface="Verdana"/>
                      </a:endParaRPr>
                    </a:p>
                    <a:p>
                      <a:pPr algn="l" fontAlgn="ctr"/>
                      <a:r>
                        <a:rPr lang="es-CO" sz="800" b="0" i="0" u="none" strike="noStrike" noProof="0" dirty="0">
                          <a:solidFill>
                            <a:srgbClr val="000000"/>
                          </a:solidFill>
                          <a:effectLst/>
                          <a:latin typeface="Verdana"/>
                          <a:ea typeface="Verdana"/>
                        </a:rPr>
                        <a:t>Esta variación también se genera por la inclusión de nuevos sujetos pasivos para el recaudo de contribución como son los Gestores Farmacéuticos.</a:t>
                      </a: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Secretaría General</a:t>
                      </a:r>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4FEAC5AF-B468-2BA1-5D92-833424A7400E}"/>
              </a:ext>
            </a:extLst>
          </p:cNvPr>
          <p:cNvGraphicFramePr>
            <a:graphicFrameLocks noGrp="1"/>
          </p:cNvGraphicFramePr>
          <p:nvPr>
            <p:extLst>
              <p:ext uri="{D42A27DB-BD31-4B8C-83A1-F6EECF244321}">
                <p14:modId xmlns:p14="http://schemas.microsoft.com/office/powerpoint/2010/main" val="1623506927"/>
              </p:ext>
            </p:extLst>
          </p:nvPr>
        </p:nvGraphicFramePr>
        <p:xfrm>
          <a:off x="533400" y="1524000"/>
          <a:ext cx="11125200" cy="2662047"/>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0155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960497">
                <a:tc>
                  <a:txBody>
                    <a:bodyPr/>
                    <a:lstStyle/>
                    <a:p>
                      <a:pPr algn="ctr"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Porcentaje de Recaudo de la contribución a favor de la Superintendencia Nacional de Salud</a:t>
                      </a:r>
                    </a:p>
                  </a:txBody>
                  <a:tcPr marL="0" marR="0" marT="0" marB="0" anchor="ctr"/>
                </a:tc>
                <a:tc>
                  <a:txBody>
                    <a:bodyPr/>
                    <a:lstStyle/>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Durante la vigencia 2025, la contribución establecida en la Resolución No. 2025920040005394-6 tenía como fecha límite de pago oportuno el 5 de septiembre de 2025. Sin embargo, con el objetivo de lograr que un mayor número de vigilados conocieran, aprobaran y cumplieran sus obligaciones, se amplió el plazo hasta el 30 de septiembre de 2025, conforme a lo dispuesto en la Resolución No. 2025920050007532-6.</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Adicionalmente, para los vigilados tipo Gestores Farmacéuticos, la Resolución No. 2025920050011437-6 del 26 de noviembre de 2025 estableció un periodo especial de recaudo entre el 1 y el 30 de diciembre de 2025.</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Al cierre de la vigencia, se alcanzó un recaudo del 97,65%, cifra que incluye los pagos realizados por los Gestores Farmacéuticos. Este resultado se obtiene porque se tenía como </a:t>
                      </a:r>
                      <a:r>
                        <a:rPr lang="es-CO" sz="800" b="1" i="0" u="none" strike="noStrike" noProof="0" dirty="0">
                          <a:solidFill>
                            <a:srgbClr val="000000"/>
                          </a:solidFill>
                          <a:effectLst/>
                          <a:latin typeface="Verdana" panose="020B0604030504040204" pitchFamily="34" charset="0"/>
                          <a:ea typeface="Verdana" panose="020B0604030504040204" pitchFamily="34" charset="0"/>
                        </a:rPr>
                        <a:t>meta recaudar $150.797 millones de pesos y se logró un recaudo efectivo de $147.255 millones de pesos,</a:t>
                      </a:r>
                      <a:r>
                        <a:rPr lang="es-CO" sz="800" b="0" i="0" u="none" strike="noStrike" noProof="0" dirty="0">
                          <a:solidFill>
                            <a:srgbClr val="000000"/>
                          </a:solidFill>
                          <a:effectLst/>
                          <a:latin typeface="Verdana" panose="020B0604030504040204" pitchFamily="34" charset="0"/>
                          <a:ea typeface="Verdana" panose="020B0604030504040204" pitchFamily="34" charset="0"/>
                        </a:rPr>
                        <a:t> lo cual fue posible gracias a la implementación de diversas estrategias, tales como: contacto telefónico permanente, envío de mensajes de texto, diseño y difusión de material gráfico, campañas de correo electrónico y uso de otros canales institucionales. Asimismo, se brindó atención directa a los vigilados, ofreciendo acompañamiento para resolver inconvenientes y facilitar el cumplimiento oportuno de sus obligaciones. </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 Secretaría General</a:t>
                      </a:r>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BF207787-0FB4-AB17-E90C-188203D5DB69}"/>
              </a:ext>
            </a:extLst>
          </p:cNvPr>
          <p:cNvSpPr/>
          <p:nvPr/>
        </p:nvSpPr>
        <p:spPr>
          <a:xfrm>
            <a:off x="9119231" y="2754678"/>
            <a:ext cx="762000" cy="674322"/>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97,65%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dirty="0">
                <a:solidFill>
                  <a:srgbClr val="2D2D2D"/>
                </a:solidFill>
                <a:latin typeface="Verdana" panose="020B0604030504040204" pitchFamily="34" charset="0"/>
                <a:ea typeface="Verdana" panose="020B0604030504040204" pitchFamily="34" charset="0"/>
                <a:cs typeface="Arial"/>
                <a:sym typeface="Arial"/>
              </a:rPr>
              <a:t>(115%)</a:t>
            </a:r>
            <a:r>
              <a:rPr kumimoji="0" lang="es-CO"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p>
        </p:txBody>
      </p:sp>
      <p:sp>
        <p:nvSpPr>
          <p:cNvPr id="12" name="Google Shape;434;p25">
            <a:extLst>
              <a:ext uri="{FF2B5EF4-FFF2-40B4-BE49-F238E27FC236}">
                <a16:creationId xmlns:a16="http://schemas.microsoft.com/office/drawing/2014/main" id="{4A85724A-5B23-5768-C4D2-C52142695C6A}"/>
              </a:ext>
            </a:extLst>
          </p:cNvPr>
          <p:cNvSpPr/>
          <p:nvPr/>
        </p:nvSpPr>
        <p:spPr>
          <a:xfrm>
            <a:off x="8153401" y="278488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85</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9F5B9D80-687E-4E80-980A-02FA0AE59CDD}"/>
              </a:ext>
            </a:extLst>
          </p:cNvPr>
          <p:cNvSpPr/>
          <p:nvPr/>
        </p:nvSpPr>
        <p:spPr>
          <a:xfrm>
            <a:off x="9144000" y="5455539"/>
            <a:ext cx="784633" cy="716661"/>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13,34%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8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(113,3%) </a:t>
            </a:r>
          </a:p>
        </p:txBody>
      </p:sp>
      <p:sp>
        <p:nvSpPr>
          <p:cNvPr id="14" name="Google Shape;434;p25">
            <a:extLst>
              <a:ext uri="{FF2B5EF4-FFF2-40B4-BE49-F238E27FC236}">
                <a16:creationId xmlns:a16="http://schemas.microsoft.com/office/drawing/2014/main" id="{9EF65D33-0116-BE94-5CDC-280A53FB3790}"/>
              </a:ext>
            </a:extLst>
          </p:cNvPr>
          <p:cNvSpPr/>
          <p:nvPr/>
        </p:nvSpPr>
        <p:spPr>
          <a:xfrm>
            <a:off x="8153401" y="551672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5</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1F644080-C308-D33C-73A2-6B67AF600E2B}"/>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836860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9B1E-624C-3321-5E8A-6E24D7077971}"/>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4B340C1-AF3F-66C9-2C53-E047706B5B24}"/>
              </a:ext>
            </a:extLst>
          </p:cNvPr>
          <p:cNvGraphicFramePr>
            <a:graphicFrameLocks noGrp="1"/>
          </p:cNvGraphicFramePr>
          <p:nvPr>
            <p:extLst>
              <p:ext uri="{D42A27DB-BD31-4B8C-83A1-F6EECF244321}">
                <p14:modId xmlns:p14="http://schemas.microsoft.com/office/powerpoint/2010/main" val="1008399361"/>
              </p:ext>
            </p:extLst>
          </p:nvPr>
        </p:nvGraphicFramePr>
        <p:xfrm>
          <a:off x="533400" y="1663200"/>
          <a:ext cx="11125200" cy="297972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l" rtl="0" fontAlgn="ctr"/>
                      <a:r>
                        <a:rPr lang="es-CO" sz="900" b="0" i="0" u="none" strike="noStrike" kern="1200" noProof="0" dirty="0">
                          <a:solidFill>
                            <a:srgbClr val="000000"/>
                          </a:solidFill>
                          <a:effectLst/>
                          <a:latin typeface="Verdana" panose="020B0604030504040204" pitchFamily="34" charset="0"/>
                          <a:ea typeface="Verdana" panose="020B0604030504040204" pitchFamily="34" charset="0"/>
                          <a:cs typeface="+mn-cs"/>
                        </a:rPr>
                        <a:t>Informe de porcentaje de omisos identificados en el periodo</a:t>
                      </a:r>
                    </a:p>
                  </a:txBody>
                  <a:tcPr marL="0" marR="0" marT="0" marB="0" anchor="ctr">
                    <a:solidFill>
                      <a:schemeClr val="bg1"/>
                    </a:solidFill>
                  </a:tcPr>
                </a:tc>
                <a:tc>
                  <a:txBody>
                    <a:bodyPr/>
                    <a:lstStyle/>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En el año 2025, se presentaron dos informes de porcentaje de omisos identificados en el período.</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Ahora bien, se utilizó como base para el denominador el número de sujetos pasivos susceptibles al cobro de la contribución, correspondiente al corte del 31 de diciembre de 2025. Para el numerador, se consideraron las entidades sin liquidación generadas hasta esa misma fecha:</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 Entidades sin liquidación generada: 2.663</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 Sujetos pasivos susceptibles al cobro de la contribución: 11.015</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 Participación porcentual: 26%</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Desde la Dirección Financiera, se apoya activamente en las actividades destinadas a promover el reporte de información financiera y disminuir el número de omisos. Este trabajo se realiza de manera coordinada con las áreas involucradas en el proceso, ya que no es una responsabilidad exclusiva de la Dirección Financiera. No obstante, esta dirección reconoce la importancia de reducir dicho indicador y su impacto en el cumplimiento de los objetivos institucionales.</a:t>
                      </a:r>
                    </a:p>
                  </a:txBody>
                  <a:tcPr marL="0" marR="0" marT="0" marB="0" anchor="ctr">
                    <a:solidFill>
                      <a:schemeClr val="bg1"/>
                    </a:solidFill>
                  </a:tcP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Secretaría General</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31BB07A-51FF-FB0D-BD0F-2956DF3825D5}"/>
              </a:ext>
            </a:extLst>
          </p:cNvPr>
          <p:cNvSpPr/>
          <p:nvPr/>
        </p:nvSpPr>
        <p:spPr>
          <a:xfrm>
            <a:off x="9114588" y="3124200"/>
            <a:ext cx="7152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p:txBody>
      </p:sp>
      <p:sp>
        <p:nvSpPr>
          <p:cNvPr id="5" name="Google Shape;434;p25">
            <a:extLst>
              <a:ext uri="{FF2B5EF4-FFF2-40B4-BE49-F238E27FC236}">
                <a16:creationId xmlns:a16="http://schemas.microsoft.com/office/drawing/2014/main" id="{74A7C28A-3E2E-4988-A999-443B14611A31}"/>
              </a:ext>
            </a:extLst>
          </p:cNvPr>
          <p:cNvSpPr/>
          <p:nvPr/>
        </p:nvSpPr>
        <p:spPr>
          <a:xfrm>
            <a:off x="8170776" y="3124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dirty="0">
                <a:solidFill>
                  <a:prstClr val="white"/>
                </a:solidFill>
                <a:latin typeface="Verdana" panose="020B0604030504040204" pitchFamily="34" charset="0"/>
                <a:ea typeface="Verdana" panose="020B0604030504040204" pitchFamily="34" charset="0"/>
                <a:cs typeface="Arial"/>
                <a:sym typeface="Arial"/>
              </a:rPr>
              <a:t>(100%)</a:t>
            </a:r>
            <a:endParaRPr kumimoji="0" lang="es-CO" sz="9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7C63CF98-659A-55FF-277C-EFCEA4619BD2}"/>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3141913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FE8FA-9972-91F9-FE59-47B5728E75EA}"/>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FA4013F3-4368-0469-6230-CFDB8A3868E7}"/>
              </a:ext>
              <a:ext uri="{C183D7F6-B498-43B3-948B-1728B52AA6E4}">
                <adec:decorative xmlns:adec="http://schemas.microsoft.com/office/drawing/2017/decorative" val="1"/>
              </a:ext>
            </a:extLst>
          </p:cNvPr>
          <p:cNvGrpSpPr/>
          <p:nvPr/>
        </p:nvGrpSpPr>
        <p:grpSpPr>
          <a:xfrm>
            <a:off x="1283082" y="1752600"/>
            <a:ext cx="15527193" cy="3656742"/>
            <a:chOff x="-2117082" y="1734436"/>
            <a:chExt cx="12000877" cy="3262758"/>
          </a:xfrm>
        </p:grpSpPr>
        <p:sp>
          <p:nvSpPr>
            <p:cNvPr id="20" name="Google Shape;436;p25">
              <a:extLst>
                <a:ext uri="{FF2B5EF4-FFF2-40B4-BE49-F238E27FC236}">
                  <a16:creationId xmlns:a16="http://schemas.microsoft.com/office/drawing/2014/main" id="{CBDC66AB-1B0A-1889-3E48-A3161DD0AA15}"/>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35B09892-6342-A255-B67C-18C156AE486F}"/>
                </a:ext>
              </a:extLst>
            </p:cNvPr>
            <p:cNvSpPr txBox="1"/>
            <p:nvPr/>
          </p:nvSpPr>
          <p:spPr>
            <a:xfrm>
              <a:off x="-2117082" y="3197177"/>
              <a:ext cx="3562724"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a:t>
              </a:r>
              <a:r>
                <a:rPr lang="es-CO" sz="3600" b="1" noProof="0" dirty="0">
                  <a:solidFill>
                    <a:schemeClr val="tx1"/>
                  </a:solidFill>
                  <a:latin typeface="Verdana" panose="020B0604030504040204" pitchFamily="34" charset="0"/>
                  <a:ea typeface="Verdana" panose="020B0604030504040204" pitchFamily="34" charset="0"/>
                  <a:cs typeface="Fira Sans"/>
                  <a:sym typeface="Fira Sans"/>
                </a:rPr>
                <a:t>s</a:t>
              </a:r>
              <a:r>
                <a:rPr kumimoji="0" lang="es-CO"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alud</a:t>
              </a:r>
              <a:endParaRPr kumimoji="0" lang="es-CO"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42CD230B-EE6F-23CC-959B-368E45498FDA}"/>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332A8C99-4880-9292-7403-833B07A20EA8}"/>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7AEF7A97-1CFB-5599-E2A0-D090AB91DEA1}"/>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45634E6F-FFEB-EC88-3424-4C652063AABA}"/>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784A5E26-5FAA-0E5D-CF96-60B19C803622}"/>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5D41EF7C-F1D0-92C8-5A0F-CEE3305C0B14}"/>
              </a:ext>
            </a:extLst>
          </p:cNvPr>
          <p:cNvSpPr txBox="1"/>
          <p:nvPr/>
        </p:nvSpPr>
        <p:spPr>
          <a:xfrm>
            <a:off x="1399445" y="409463"/>
            <a:ext cx="5876899" cy="523220"/>
          </a:xfrm>
          <a:prstGeom prst="rect">
            <a:avLst/>
          </a:prstGeom>
          <a:noFill/>
        </p:spPr>
        <p:txBody>
          <a:bodyPr wrap="square">
            <a:spAutoFit/>
          </a:bodyPr>
          <a:lstStyle/>
          <a:p>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 Estratégico</a:t>
            </a:r>
            <a:endParaRPr lang="es-CO" sz="2800" noProof="0" dirty="0"/>
          </a:p>
        </p:txBody>
      </p:sp>
      <p:grpSp>
        <p:nvGrpSpPr>
          <p:cNvPr id="9" name="Group 33">
            <a:extLst>
              <a:ext uri="{FF2B5EF4-FFF2-40B4-BE49-F238E27FC236}">
                <a16:creationId xmlns:a16="http://schemas.microsoft.com/office/drawing/2014/main" id="{21C88460-2294-172C-9E2D-50A8790A038B}"/>
              </a:ext>
              <a:ext uri="{C183D7F6-B498-43B3-948B-1728B52AA6E4}">
                <adec:decorative xmlns:adec="http://schemas.microsoft.com/office/drawing/2017/decorative" val="1"/>
              </a:ext>
            </a:extLst>
          </p:cNvPr>
          <p:cNvGrpSpPr/>
          <p:nvPr/>
        </p:nvGrpSpPr>
        <p:grpSpPr>
          <a:xfrm>
            <a:off x="6714143" y="2599466"/>
            <a:ext cx="1236223" cy="1659068"/>
            <a:chOff x="1465602" y="1719463"/>
            <a:chExt cx="1668942" cy="2663939"/>
          </a:xfrm>
        </p:grpSpPr>
        <p:sp>
          <p:nvSpPr>
            <p:cNvPr id="11" name="L-Shape 34">
              <a:extLst>
                <a:ext uri="{FF2B5EF4-FFF2-40B4-BE49-F238E27FC236}">
                  <a16:creationId xmlns:a16="http://schemas.microsoft.com/office/drawing/2014/main" id="{3E6ADB0C-C5B9-C270-3532-7A8D2B9432BF}"/>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35">
              <a:extLst>
                <a:ext uri="{FF2B5EF4-FFF2-40B4-BE49-F238E27FC236}">
                  <a16:creationId xmlns:a16="http://schemas.microsoft.com/office/drawing/2014/main" id="{FFE415A3-C548-A742-91F2-8779184522EC}"/>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Rectangle 36">
              <a:extLst>
                <a:ext uri="{FF2B5EF4-FFF2-40B4-BE49-F238E27FC236}">
                  <a16:creationId xmlns:a16="http://schemas.microsoft.com/office/drawing/2014/main" id="{F0238447-A4DB-1940-F0C3-759A16A1E196}"/>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4" name="Graphic 37" descr="Bullseye outline">
              <a:extLst>
                <a:ext uri="{FF2B5EF4-FFF2-40B4-BE49-F238E27FC236}">
                  <a16:creationId xmlns:a16="http://schemas.microsoft.com/office/drawing/2014/main" id="{35EDDAB9-65FC-C3AE-27CB-F95B2B2A44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15" name="TextBox 38">
              <a:extLst>
                <a:ext uri="{FF2B5EF4-FFF2-40B4-BE49-F238E27FC236}">
                  <a16:creationId xmlns:a16="http://schemas.microsoft.com/office/drawing/2014/main" id="{94707066-E530-5A32-2DBE-D1D9B63545BA}"/>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Tree>
    <p:extLst>
      <p:ext uri="{BB962C8B-B14F-4D97-AF65-F5344CB8AC3E}">
        <p14:creationId xmlns:p14="http://schemas.microsoft.com/office/powerpoint/2010/main" val="1469637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BC44C-3958-7BDC-F748-4C6327907972}"/>
            </a:ext>
          </a:extLst>
        </p:cNvPr>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A0535883-B528-7A07-6EDA-08CA426E9E22}"/>
              </a:ext>
            </a:extLst>
          </p:cNvPr>
          <p:cNvGraphicFramePr>
            <a:graphicFrameLocks noGrp="1"/>
          </p:cNvGraphicFramePr>
          <p:nvPr>
            <p:extLst>
              <p:ext uri="{D42A27DB-BD31-4B8C-83A1-F6EECF244321}">
                <p14:modId xmlns:p14="http://schemas.microsoft.com/office/powerpoint/2010/main" val="3145332212"/>
              </p:ext>
            </p:extLst>
          </p:nvPr>
        </p:nvGraphicFramePr>
        <p:xfrm>
          <a:off x="173516" y="3124200"/>
          <a:ext cx="11866084" cy="1549633"/>
        </p:xfrm>
        <a:graphic>
          <a:graphicData uri="http://schemas.openxmlformats.org/drawingml/2006/table">
            <a:tbl>
              <a:tblPr firstRow="1">
                <a:tableStyleId>{616DA210-FB5B-4158-B5E0-FEB733F419BA}</a:tableStyleId>
              </a:tblPr>
              <a:tblGrid>
                <a:gridCol w="1771402">
                  <a:extLst>
                    <a:ext uri="{9D8B030D-6E8A-4147-A177-3AD203B41FA5}">
                      <a16:colId xmlns:a16="http://schemas.microsoft.com/office/drawing/2014/main" val="4294001460"/>
                    </a:ext>
                  </a:extLst>
                </a:gridCol>
                <a:gridCol w="6970482">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914400">
                  <a:extLst>
                    <a:ext uri="{9D8B030D-6E8A-4147-A177-3AD203B41FA5}">
                      <a16:colId xmlns:a16="http://schemas.microsoft.com/office/drawing/2014/main" val="334797448"/>
                    </a:ext>
                  </a:extLst>
                </a:gridCol>
                <a:gridCol w="1371600">
                  <a:extLst>
                    <a:ext uri="{9D8B030D-6E8A-4147-A177-3AD203B41FA5}">
                      <a16:colId xmlns:a16="http://schemas.microsoft.com/office/drawing/2014/main" val="1490449559"/>
                    </a:ext>
                  </a:extLst>
                </a:gridCol>
              </a:tblGrid>
              <a:tr h="434091">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115542">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Asistentes a los eventos programados</a:t>
                      </a:r>
                    </a:p>
                  </a:txBody>
                  <a:tcPr marL="0" marR="0" marT="0" marB="0" anchor="ctr">
                    <a:solidFill>
                      <a:schemeClr val="bg1"/>
                    </a:solidFill>
                  </a:tcPr>
                </a:tc>
                <a:tc>
                  <a:txBody>
                    <a:bodyPr/>
                    <a:lstStyle/>
                    <a:p>
                      <a:pPr algn="l" fontAlgn="t"/>
                      <a:r>
                        <a:rPr lang="es-CO" sz="1000" b="0" i="0" u="none" strike="noStrike" noProof="0" dirty="0">
                          <a:solidFill>
                            <a:srgbClr val="000000"/>
                          </a:solidFill>
                          <a:effectLst/>
                          <a:latin typeface="+mn-lt"/>
                        </a:rPr>
                        <a:t>De la meta anual programada de 16.150 asistentes, durante el cuarto trimestre se lograron 12.165, que sumados a los de los trimestres anteriores acumulan 42.015 asistentes.</a:t>
                      </a:r>
                    </a:p>
                    <a:p>
                      <a:pPr algn="l" fontAlgn="t"/>
                      <a:r>
                        <a:rPr lang="es-CO" sz="1000" b="0" i="0" u="none" strike="noStrike" noProof="0" dirty="0">
                          <a:solidFill>
                            <a:srgbClr val="000000"/>
                          </a:solidFill>
                          <a:effectLst/>
                          <a:latin typeface="+mn-lt"/>
                        </a:rPr>
                        <a:t>Este resultado se debe a la ejecución de jornadas de promoción y participación ciudadana en salud, con enfoque diferencial, que fortalecieron la apropiación de los derechos y deberes en salud por parte de la ciudadanía. </a:t>
                      </a:r>
                    </a:p>
                    <a:p>
                      <a:pPr algn="l" fontAlgn="t"/>
                      <a:r>
                        <a:rPr lang="es-CO" sz="1000" b="0" i="0" u="none" strike="noStrike" noProof="0" dirty="0">
                          <a:solidFill>
                            <a:srgbClr val="000000"/>
                          </a:solidFill>
                          <a:effectLst/>
                          <a:latin typeface="+mn-lt"/>
                        </a:rPr>
                        <a:t>Con este desempeño  el resultado del trimestre constituye un aporte significativo al logro y superación de la meta anual y manteniendo un nivel de convocatoria adecuada.</a:t>
                      </a:r>
                      <a:endParaRPr lang="es-CO" sz="1000" b="0" i="0" u="none" strike="noStrike" noProof="0" dirty="0">
                        <a:solidFill>
                          <a:srgbClr val="000000"/>
                        </a:solidFill>
                        <a:effectLst/>
                        <a:latin typeface="Calibri"/>
                      </a:endParaRPr>
                    </a:p>
                  </a:txBody>
                  <a:tcPr marL="0" marR="0" marT="0" marB="0">
                    <a:solidFill>
                      <a:schemeClr val="bg1"/>
                    </a:solidFill>
                  </a:tcP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panose="020B0604030504040204" pitchFamily="34" charset="0"/>
                          <a:ea typeface="Verdana" panose="020B0604030504040204" pitchFamily="34" charset="0"/>
                        </a:rPr>
                        <a:t>Delegatura para la Protección al Usuario </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12" name="Tabla 11">
            <a:extLst>
              <a:ext uri="{FF2B5EF4-FFF2-40B4-BE49-F238E27FC236}">
                <a16:creationId xmlns:a16="http://schemas.microsoft.com/office/drawing/2014/main" id="{4E2A4222-6599-1947-312C-1BE73C4EBB04}"/>
              </a:ext>
            </a:extLst>
          </p:cNvPr>
          <p:cNvGraphicFramePr>
            <a:graphicFrameLocks noGrp="1"/>
          </p:cNvGraphicFramePr>
          <p:nvPr>
            <p:extLst>
              <p:ext uri="{D42A27DB-BD31-4B8C-83A1-F6EECF244321}">
                <p14:modId xmlns:p14="http://schemas.microsoft.com/office/powerpoint/2010/main" val="3574479376"/>
              </p:ext>
            </p:extLst>
          </p:nvPr>
        </p:nvGraphicFramePr>
        <p:xfrm>
          <a:off x="173516" y="1495036"/>
          <a:ext cx="11866084" cy="1552964"/>
        </p:xfrm>
        <a:graphic>
          <a:graphicData uri="http://schemas.openxmlformats.org/drawingml/2006/table">
            <a:tbl>
              <a:tblPr firstRow="1">
                <a:tableStyleId>{616DA210-FB5B-4158-B5E0-FEB733F419BA}</a:tableStyleId>
              </a:tblPr>
              <a:tblGrid>
                <a:gridCol w="1850571">
                  <a:extLst>
                    <a:ext uri="{9D8B030D-6E8A-4147-A177-3AD203B41FA5}">
                      <a16:colId xmlns:a16="http://schemas.microsoft.com/office/drawing/2014/main" val="4294001460"/>
                    </a:ext>
                  </a:extLst>
                </a:gridCol>
                <a:gridCol w="6891313">
                  <a:extLst>
                    <a:ext uri="{9D8B030D-6E8A-4147-A177-3AD203B41FA5}">
                      <a16:colId xmlns:a16="http://schemas.microsoft.com/office/drawing/2014/main" val="1680724253"/>
                    </a:ext>
                  </a:extLst>
                </a:gridCol>
                <a:gridCol w="762000">
                  <a:extLst>
                    <a:ext uri="{9D8B030D-6E8A-4147-A177-3AD203B41FA5}">
                      <a16:colId xmlns:a16="http://schemas.microsoft.com/office/drawing/2014/main" val="3940073173"/>
                    </a:ext>
                  </a:extLst>
                </a:gridCol>
                <a:gridCol w="990600">
                  <a:extLst>
                    <a:ext uri="{9D8B030D-6E8A-4147-A177-3AD203B41FA5}">
                      <a16:colId xmlns:a16="http://schemas.microsoft.com/office/drawing/2014/main" val="334797448"/>
                    </a:ext>
                  </a:extLst>
                </a:gridCol>
                <a:gridCol w="1371600">
                  <a:extLst>
                    <a:ext uri="{9D8B030D-6E8A-4147-A177-3AD203B41FA5}">
                      <a16:colId xmlns:a16="http://schemas.microsoft.com/office/drawing/2014/main" val="1490449559"/>
                    </a:ext>
                  </a:extLst>
                </a:gridCol>
              </a:tblGrid>
              <a:tr h="486164">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066800">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Actividades que promueven los derechos y deberes en salud y mecanismos de participación ciudadana en salud </a:t>
                      </a:r>
                    </a:p>
                  </a:txBody>
                  <a:tcPr marL="0" marR="0" marT="0" marB="0" anchor="ctr"/>
                </a:tc>
                <a:tc>
                  <a:txBody>
                    <a:bodyPr/>
                    <a:lstStyle/>
                    <a:p>
                      <a:pPr algn="l" fontAlgn="t"/>
                      <a:r>
                        <a:rPr lang="es-CO" sz="1000" b="0" i="0" u="none" strike="noStrike" noProof="0" dirty="0">
                          <a:solidFill>
                            <a:srgbClr val="000000"/>
                          </a:solidFill>
                          <a:effectLst/>
                          <a:latin typeface="+mn-lt"/>
                        </a:rPr>
                        <a:t>Durante el cuarto trimestre de 2025, se realizaron 100 actividades orientadas a promover los derechos y deberes en salud y los mecanismos de participación ciudadana en salud. </a:t>
                      </a:r>
                    </a:p>
                    <a:p>
                      <a:pPr algn="l" fontAlgn="t"/>
                      <a:endParaRPr lang="es-CO" sz="1000" b="0" i="0" u="none" strike="noStrike" noProof="0" dirty="0">
                        <a:solidFill>
                          <a:srgbClr val="000000"/>
                        </a:solidFill>
                        <a:effectLst/>
                        <a:latin typeface="+mn-lt"/>
                      </a:endParaRPr>
                    </a:p>
                    <a:p>
                      <a:pPr algn="l" fontAlgn="t"/>
                      <a:r>
                        <a:rPr lang="es-CO" sz="1000" b="0" i="0" u="none" strike="noStrike" noProof="0" dirty="0">
                          <a:solidFill>
                            <a:srgbClr val="000000"/>
                          </a:solidFill>
                          <a:effectLst/>
                          <a:latin typeface="+mn-lt"/>
                        </a:rPr>
                        <a:t>Los 100 eventos se discriminan así: 48 jornadas de atención al usuario, 32 capacitaciones, 5 seminarios, 3 Conexión </a:t>
                      </a:r>
                      <a:r>
                        <a:rPr lang="es-CO" sz="1000" b="0" i="0" u="none" strike="noStrike" noProof="0" dirty="0" err="1">
                          <a:solidFill>
                            <a:srgbClr val="000000"/>
                          </a:solidFill>
                          <a:effectLst/>
                          <a:latin typeface="+mn-lt"/>
                        </a:rPr>
                        <a:t>SuperSalud</a:t>
                      </a:r>
                      <a:r>
                        <a:rPr lang="es-CO" sz="1000" b="0" i="0" u="none" strike="noStrike" noProof="0" dirty="0">
                          <a:solidFill>
                            <a:srgbClr val="000000"/>
                          </a:solidFill>
                          <a:effectLst/>
                          <a:latin typeface="+mn-lt"/>
                        </a:rPr>
                        <a:t>, 2 Diálogos con la </a:t>
                      </a:r>
                      <a:r>
                        <a:rPr lang="es-CO" sz="1000" b="0" i="0" u="none" strike="noStrike" noProof="0" dirty="0" err="1">
                          <a:solidFill>
                            <a:srgbClr val="000000"/>
                          </a:solidFill>
                          <a:effectLst/>
                          <a:latin typeface="+mn-lt"/>
                        </a:rPr>
                        <a:t>SuperSalud</a:t>
                      </a:r>
                      <a:r>
                        <a:rPr lang="es-CO" sz="1000" b="0" i="0" u="none" strike="noStrike" noProof="0" dirty="0">
                          <a:solidFill>
                            <a:srgbClr val="000000"/>
                          </a:solidFill>
                          <a:effectLst/>
                          <a:latin typeface="+mn-lt"/>
                        </a:rPr>
                        <a:t>, 3 piezas lúdicas, 3 Líder tiene la palabra y 4 acompañamientos.</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Delegatura para la Protección al Usuario </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5" name="Google Shape;434;p25">
            <a:extLst>
              <a:ext uri="{FF2B5EF4-FFF2-40B4-BE49-F238E27FC236}">
                <a16:creationId xmlns:a16="http://schemas.microsoft.com/office/drawing/2014/main" id="{F5E684AE-08A6-52B5-89B8-EF40B2D021AA}"/>
              </a:ext>
            </a:extLst>
          </p:cNvPr>
          <p:cNvSpPr/>
          <p:nvPr/>
        </p:nvSpPr>
        <p:spPr>
          <a:xfrm>
            <a:off x="9906000" y="22054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noProof="0" dirty="0">
                <a:solidFill>
                  <a:srgbClr val="2D2D2D"/>
                </a:solidFill>
                <a:latin typeface="Verdana" panose="020B0604030504040204" pitchFamily="34" charset="0"/>
                <a:ea typeface="Verdana" panose="020B0604030504040204" pitchFamily="34" charset="0"/>
                <a:cs typeface="Arial"/>
                <a:sym typeface="Arial"/>
              </a:rPr>
              <a:t>(100%)</a:t>
            </a:r>
            <a:endParaRPr kumimoji="0" lang="es-CO" sz="8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6" name="Google Shape;434;p25">
            <a:extLst>
              <a:ext uri="{FF2B5EF4-FFF2-40B4-BE49-F238E27FC236}">
                <a16:creationId xmlns:a16="http://schemas.microsoft.com/office/drawing/2014/main" id="{8785CCAC-7229-049A-0FE1-5396B1962093}"/>
              </a:ext>
            </a:extLst>
          </p:cNvPr>
          <p:cNvSpPr/>
          <p:nvPr/>
        </p:nvSpPr>
        <p:spPr>
          <a:xfrm>
            <a:off x="8962188" y="22054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algn="ctr" rtl="0">
              <a:buClr>
                <a:srgbClr val="000000"/>
              </a:buClr>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100</a:t>
            </a:r>
            <a:endParaRPr lang="es-CO" sz="1400" noProof="0" dirty="0">
              <a:solidFill>
                <a:prstClr val="white"/>
              </a:solidFill>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noProof="0" dirty="0">
                <a:solidFill>
                  <a:prstClr val="white"/>
                </a:solidFill>
                <a:latin typeface="Verdana" panose="020B0604030504040204" pitchFamily="34" charset="0"/>
                <a:ea typeface="Verdana" panose="020B0604030504040204" pitchFamily="34" charset="0"/>
                <a:cs typeface="Arial"/>
                <a:sym typeface="Arial"/>
              </a:rPr>
              <a:t>(10</a:t>
            </a:r>
            <a:r>
              <a:rPr kumimoji="0" lang="es-CO" sz="8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p>
        </p:txBody>
      </p:sp>
      <p:sp>
        <p:nvSpPr>
          <p:cNvPr id="17" name="Google Shape;434;p25">
            <a:extLst>
              <a:ext uri="{FF2B5EF4-FFF2-40B4-BE49-F238E27FC236}">
                <a16:creationId xmlns:a16="http://schemas.microsoft.com/office/drawing/2014/main" id="{72895BB2-4301-C92E-A7D3-FD81417037DD}"/>
              </a:ext>
            </a:extLst>
          </p:cNvPr>
          <p:cNvSpPr/>
          <p:nvPr/>
        </p:nvSpPr>
        <p:spPr>
          <a:xfrm>
            <a:off x="9859212" y="3759433"/>
            <a:ext cx="732588" cy="71279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dirty="0">
                <a:solidFill>
                  <a:srgbClr val="2D2D2D"/>
                </a:solidFill>
                <a:latin typeface="Verdana" panose="020B0604030504040204" pitchFamily="34" charset="0"/>
                <a:ea typeface="Verdana" panose="020B0604030504040204" pitchFamily="34" charset="0"/>
                <a:cs typeface="Arial"/>
                <a:sym typeface="Arial"/>
              </a:rPr>
              <a:t>42.015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dirty="0">
                <a:solidFill>
                  <a:srgbClr val="2D2D2D"/>
                </a:solidFill>
                <a:latin typeface="Verdana" panose="020B0604030504040204" pitchFamily="34" charset="0"/>
                <a:ea typeface="Verdana" panose="020B0604030504040204" pitchFamily="34" charset="0"/>
                <a:cs typeface="Arial"/>
                <a:sym typeface="Arial"/>
              </a:rPr>
              <a:t>(260%)</a:t>
            </a:r>
            <a:endParaRPr kumimoji="0" lang="es-CO"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8" name="Google Shape;434;p25">
            <a:extLst>
              <a:ext uri="{FF2B5EF4-FFF2-40B4-BE49-F238E27FC236}">
                <a16:creationId xmlns:a16="http://schemas.microsoft.com/office/drawing/2014/main" id="{C0D984BA-929E-6962-0404-79B1C7AFD8A6}"/>
              </a:ext>
            </a:extLst>
          </p:cNvPr>
          <p:cNvSpPr/>
          <p:nvPr/>
        </p:nvSpPr>
        <p:spPr>
          <a:xfrm>
            <a:off x="8991600" y="3759433"/>
            <a:ext cx="732588" cy="71279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dirty="0">
                <a:solidFill>
                  <a:prstClr val="white"/>
                </a:solidFill>
                <a:latin typeface="Verdana" panose="020B0604030504040204" pitchFamily="34" charset="0"/>
                <a:ea typeface="Verdana" panose="020B0604030504040204" pitchFamily="34" charset="0"/>
                <a:cs typeface="Arial"/>
                <a:sym typeface="Arial"/>
              </a:rPr>
              <a:t>16.150</a:t>
            </a:r>
            <a:endParaRPr kumimoji="0" lang="es-CO" sz="9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D9DD3930-51DE-14AD-BDE8-1EDEAC54FEAC}"/>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A1666A96-F483-1992-82B8-EC91836A89F2}"/>
              </a:ext>
            </a:extLst>
          </p:cNvPr>
          <p:cNvGraphicFramePr>
            <a:graphicFrameLocks noGrp="1"/>
          </p:cNvGraphicFramePr>
          <p:nvPr>
            <p:extLst>
              <p:ext uri="{D42A27DB-BD31-4B8C-83A1-F6EECF244321}">
                <p14:modId xmlns:p14="http://schemas.microsoft.com/office/powerpoint/2010/main" val="1420397709"/>
              </p:ext>
            </p:extLst>
          </p:nvPr>
        </p:nvGraphicFramePr>
        <p:xfrm>
          <a:off x="152400" y="4757610"/>
          <a:ext cx="11866084" cy="1871790"/>
        </p:xfrm>
        <a:graphic>
          <a:graphicData uri="http://schemas.openxmlformats.org/drawingml/2006/table">
            <a:tbl>
              <a:tblPr firstRow="1">
                <a:tableStyleId>{616DA210-FB5B-4158-B5E0-FEB733F419BA}</a:tableStyleId>
              </a:tblPr>
              <a:tblGrid>
                <a:gridCol w="1771402">
                  <a:extLst>
                    <a:ext uri="{9D8B030D-6E8A-4147-A177-3AD203B41FA5}">
                      <a16:colId xmlns:a16="http://schemas.microsoft.com/office/drawing/2014/main" val="4294001460"/>
                    </a:ext>
                  </a:extLst>
                </a:gridCol>
                <a:gridCol w="6970482">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914400">
                  <a:extLst>
                    <a:ext uri="{9D8B030D-6E8A-4147-A177-3AD203B41FA5}">
                      <a16:colId xmlns:a16="http://schemas.microsoft.com/office/drawing/2014/main" val="334797448"/>
                    </a:ext>
                  </a:extLst>
                </a:gridCol>
                <a:gridCol w="1371600">
                  <a:extLst>
                    <a:ext uri="{9D8B030D-6E8A-4147-A177-3AD203B41FA5}">
                      <a16:colId xmlns:a16="http://schemas.microsoft.com/office/drawing/2014/main" val="1490449559"/>
                    </a:ext>
                  </a:extLst>
                </a:gridCol>
              </a:tblGrid>
              <a:tr h="50019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871410">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Redes de Controladores departamentales activadas</a:t>
                      </a:r>
                    </a:p>
                  </a:txBody>
                  <a:tcPr marL="0" marR="0" marT="0" marB="0" anchor="ctr">
                    <a:solidFill>
                      <a:schemeClr val="bg1"/>
                    </a:solidFill>
                  </a:tcPr>
                </a:tc>
                <a:tc>
                  <a:txBody>
                    <a:bodyPr/>
                    <a:lstStyle/>
                    <a:p>
                      <a:pPr algn="l" fontAlgn="t"/>
                      <a:r>
                        <a:rPr lang="es-CO" sz="900" b="0" i="0" u="none" strike="noStrike" noProof="0" dirty="0">
                          <a:solidFill>
                            <a:srgbClr val="000000"/>
                          </a:solidFill>
                          <a:effectLst/>
                          <a:latin typeface="+mn-lt"/>
                        </a:rPr>
                        <a:t>Durante este periodo se activó una (1) Red de Controladores en el Departamento del Tolima, cerrando la vigencia con un total de 15 Redes activadas.</a:t>
                      </a:r>
                    </a:p>
                    <a:p>
                      <a:pPr algn="l" fontAlgn="t"/>
                      <a:endParaRPr lang="es-CO" sz="900" b="0" i="0" u="none" strike="noStrike" noProof="0" dirty="0">
                        <a:solidFill>
                          <a:srgbClr val="000000"/>
                        </a:solidFill>
                        <a:effectLst/>
                        <a:latin typeface="+mn-lt"/>
                      </a:endParaRPr>
                    </a:p>
                    <a:p>
                      <a:pPr algn="l" fontAlgn="t"/>
                      <a:r>
                        <a:rPr lang="es-CO" sz="900" b="0" i="0" u="none" strike="noStrike" noProof="0" dirty="0">
                          <a:solidFill>
                            <a:srgbClr val="000000"/>
                          </a:solidFill>
                          <a:effectLst/>
                          <a:latin typeface="+mn-lt"/>
                        </a:rPr>
                        <a:t>Ahora bien, es importante mencionar que mediante las Redes de Controladores se busca generar un escenario colaborativo, donde se desarrollen prácticas de Inspección, Vigilancia y Control complementarias, tendientes a abordar los principales problemas del sector salud, a través de: intercambios de información y experiencias entre las entidades, investigaciones conjuntas, investigaciones especializadas, controles de advertencia y otras acciones tendientes a simplificar procesos y reducir la duplicidad y fragmentación de las acciones de control en el sistema. </a:t>
                      </a:r>
                    </a:p>
                    <a:p>
                      <a:pPr algn="l" fontAlgn="t"/>
                      <a:r>
                        <a:rPr lang="es-CO" sz="900" b="0" i="0" u="none" strike="noStrike" noProof="0" dirty="0">
                          <a:solidFill>
                            <a:srgbClr val="000000"/>
                          </a:solidFill>
                          <a:effectLst/>
                          <a:latin typeface="+mn-lt"/>
                        </a:rPr>
                        <a:t> </a:t>
                      </a:r>
                    </a:p>
                    <a:p>
                      <a:pPr algn="l" fontAlgn="t"/>
                      <a:r>
                        <a:rPr lang="es-CO" sz="900" b="0" i="0" u="none" strike="noStrike" noProof="0" dirty="0">
                          <a:solidFill>
                            <a:srgbClr val="000000"/>
                          </a:solidFill>
                          <a:effectLst/>
                          <a:latin typeface="+mn-lt"/>
                        </a:rPr>
                        <a:t>Entre los ejes temáticos de mayor relevancia abordados durante la Red de Controladores, el que generó mayor impacto fue la dispensación de medicamentos, seguido por los procesos de referencia y contrarreferencia, la problemática de desnutrición en menores de cinco años, y el funcionamiento de los laboratorios de salud pública.</a:t>
                      </a:r>
                      <a:endParaRPr lang="es-CO" sz="900" b="0" i="0" u="none" strike="noStrike" noProof="0" dirty="0">
                        <a:solidFill>
                          <a:srgbClr val="000000"/>
                        </a:solidFill>
                        <a:effectLst/>
                        <a:latin typeface="Calibri"/>
                      </a:endParaRPr>
                    </a:p>
                  </a:txBody>
                  <a:tcPr marL="0" marR="0" marT="0" marB="0">
                    <a:solidFill>
                      <a:schemeClr val="bg1"/>
                    </a:solidFill>
                  </a:tcP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panose="020B0604030504040204" pitchFamily="34" charset="0"/>
                          <a:ea typeface="Verdana" panose="020B0604030504040204" pitchFamily="34" charset="0"/>
                        </a:rPr>
                        <a:t>Delegatura para Entidades Territoriales y Generadores y Recaudadores y Administradores de Recursos del SGSSS </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D0563FB1-8369-F1DE-86BF-118BF76F7DB7}"/>
              </a:ext>
            </a:extLst>
          </p:cNvPr>
          <p:cNvSpPr/>
          <p:nvPr/>
        </p:nvSpPr>
        <p:spPr>
          <a:xfrm>
            <a:off x="9838096" y="5486400"/>
            <a:ext cx="732588" cy="71279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dirty="0">
                <a:solidFill>
                  <a:srgbClr val="2D2D2D"/>
                </a:solidFill>
                <a:latin typeface="Verdana" panose="020B0604030504040204" pitchFamily="34" charset="0"/>
                <a:ea typeface="Verdana" panose="020B0604030504040204" pitchFamily="34" charset="0"/>
                <a:cs typeface="Arial"/>
                <a:sym typeface="Arial"/>
              </a:rPr>
              <a:t>(150%)</a:t>
            </a:r>
            <a:r>
              <a:rPr kumimoji="0" lang="es-CO"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p>
        </p:txBody>
      </p:sp>
      <p:sp>
        <p:nvSpPr>
          <p:cNvPr id="5" name="Google Shape;434;p25">
            <a:extLst>
              <a:ext uri="{FF2B5EF4-FFF2-40B4-BE49-F238E27FC236}">
                <a16:creationId xmlns:a16="http://schemas.microsoft.com/office/drawing/2014/main" id="{22554AA0-9213-DDFD-F138-5A874D9140B2}"/>
              </a:ext>
            </a:extLst>
          </p:cNvPr>
          <p:cNvSpPr/>
          <p:nvPr/>
        </p:nvSpPr>
        <p:spPr>
          <a:xfrm>
            <a:off x="8970484" y="5486400"/>
            <a:ext cx="732588" cy="71279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a:t>
            </a:r>
          </a:p>
        </p:txBody>
      </p:sp>
    </p:spTree>
    <p:extLst>
      <p:ext uri="{BB962C8B-B14F-4D97-AF65-F5344CB8AC3E}">
        <p14:creationId xmlns:p14="http://schemas.microsoft.com/office/powerpoint/2010/main" val="17782558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7">
            <a:extLst>
              <a:ext uri="{FF2B5EF4-FFF2-40B4-BE49-F238E27FC236}">
                <a16:creationId xmlns:a16="http://schemas.microsoft.com/office/drawing/2014/main" id="{385DD92B-C3CE-4CB9-B878-5FEB5560BD8C}"/>
              </a:ext>
            </a:extLst>
          </p:cNvPr>
          <p:cNvSpPr txBox="1"/>
          <p:nvPr/>
        </p:nvSpPr>
        <p:spPr>
          <a:xfrm>
            <a:off x="5145247" y="1724882"/>
            <a:ext cx="6284753" cy="3780394"/>
          </a:xfrm>
          <a:prstGeom prst="rect">
            <a:avLst/>
          </a:prstGeom>
          <a:ln w="9525">
            <a:noFill/>
          </a:ln>
        </p:spPr>
        <p:txBody>
          <a:bodyPr vert="horz" wrap="square" lIns="0" tIns="24765" rIns="0" bIns="0" rtlCol="0">
            <a:spAutoFit/>
          </a:bodyPr>
          <a:lstStyle>
            <a:defPPr>
              <a:defRPr lang="es-CO"/>
            </a:defPPr>
            <a:lvl1pPr marL="91440" marR="117475">
              <a:lnSpc>
                <a:spcPct val="114999"/>
              </a:lnSpc>
              <a:spcBef>
                <a:spcPts val="195"/>
              </a:spcBef>
              <a:defRPr sz="1600" spc="-5">
                <a:latin typeface="Arial" panose="020B0604020202020204" pitchFamily="34" charset="0"/>
                <a:ea typeface="Verdana" panose="020B0604030504040204" pitchFamily="34" charset="0"/>
                <a:cs typeface="Arial" panose="020B0604020202020204" pitchFamily="34" charset="0"/>
              </a:defRPr>
            </a:lvl1pPr>
          </a:lstStyle>
          <a:p>
            <a:r>
              <a:rPr lang="es-CO" noProof="0" dirty="0">
                <a:latin typeface="Verdana" panose="020B0604030504040204" pitchFamily="34" charset="0"/>
              </a:rPr>
              <a:t>Es una herramienta de planeación institucional en el cual se identificarán todos los proyectos, actividades y funciones que deberá desarrollar la Superintendencia, y será la base para la concertación de objetivos.</a:t>
            </a:r>
          </a:p>
          <a:p>
            <a:endParaRPr lang="es-CO" noProof="0" dirty="0">
              <a:latin typeface="Verdana" panose="020B0604030504040204" pitchFamily="34" charset="0"/>
            </a:endParaRPr>
          </a:p>
          <a:p>
            <a:r>
              <a:rPr lang="es-CO" noProof="0" dirty="0">
                <a:latin typeface="Verdana" panose="020B0604030504040204" pitchFamily="34" charset="0"/>
              </a:rPr>
              <a:t>Dicho Plan incluirá de manera detallada todas las metas institucionales y las acciones de mejoramiento a las que se comprometerá cada Superintendencia, durante la vigencia del Plan. </a:t>
            </a:r>
          </a:p>
          <a:p>
            <a:endParaRPr lang="es-CO" noProof="0" dirty="0">
              <a:latin typeface="Verdana" panose="020B0604030504040204" pitchFamily="34" charset="0"/>
            </a:endParaRPr>
          </a:p>
          <a:p>
            <a:r>
              <a:rPr lang="es-CO" noProof="0" dirty="0">
                <a:latin typeface="Verdana" panose="020B0604030504040204" pitchFamily="34" charset="0"/>
              </a:rPr>
              <a:t>Cada Superintendente, deberá aprobar para cada vigencia fiscal, a más tardar el </a:t>
            </a:r>
            <a:r>
              <a:rPr lang="es-CO" b="1" noProof="0" dirty="0">
                <a:latin typeface="Verdana" panose="020B0604030504040204" pitchFamily="34" charset="0"/>
              </a:rPr>
              <a:t>15 de Diciembre </a:t>
            </a:r>
            <a:r>
              <a:rPr lang="es-CO" noProof="0" dirty="0">
                <a:latin typeface="Verdana" panose="020B0604030504040204" pitchFamily="34" charset="0"/>
              </a:rPr>
              <a:t>el Plan Anual de Gestión para el año siguiente.</a:t>
            </a:r>
            <a:endParaRPr lang="es-CO" sz="1400" noProof="0" dirty="0">
              <a:latin typeface="Verdana" panose="020B0604030504040204" pitchFamily="34" charset="0"/>
            </a:endParaRPr>
          </a:p>
        </p:txBody>
      </p:sp>
      <p:sp>
        <p:nvSpPr>
          <p:cNvPr id="3" name="Google Shape;120;p15">
            <a:extLst>
              <a:ext uri="{FF2B5EF4-FFF2-40B4-BE49-F238E27FC236}">
                <a16:creationId xmlns:a16="http://schemas.microsoft.com/office/drawing/2014/main" id="{930ACAA5-DFE5-6EC8-09C4-5CA8BC508A15}"/>
              </a:ext>
            </a:extLst>
          </p:cNvPr>
          <p:cNvSpPr txBox="1">
            <a:spLocks noGrp="1"/>
          </p:cNvSpPr>
          <p:nvPr>
            <p:ph type="title" idx="4294967295"/>
          </p:nvPr>
        </p:nvSpPr>
        <p:spPr>
          <a:xfrm>
            <a:off x="1524000" y="381000"/>
            <a:ext cx="8305800" cy="1104542"/>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s-CO" sz="2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Plan Anual de Gestión</a:t>
            </a:r>
          </a:p>
        </p:txBody>
      </p:sp>
      <p:pic>
        <p:nvPicPr>
          <p:cNvPr id="4" name="Picture 4" descr="Ilustración abstracta de desarrollo social">
            <a:extLst>
              <a:ext uri="{FF2B5EF4-FFF2-40B4-BE49-F238E27FC236}">
                <a16:creationId xmlns:a16="http://schemas.microsoft.com/office/drawing/2014/main" id="{D16896F1-F3EB-1B04-7869-425D8B1C79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99" t="12099" r="10047" b="11840"/>
          <a:stretch/>
        </p:blipFill>
        <p:spPr bwMode="auto">
          <a:xfrm>
            <a:off x="762000" y="1981200"/>
            <a:ext cx="3699251" cy="361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83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F1F1-B60E-0A23-CD4E-083D9FB04677}"/>
              </a:ext>
              <a:ext uri="{C183D7F6-B498-43B3-948B-1728B52AA6E4}">
                <adec:decorative xmlns:adec="http://schemas.microsoft.com/office/drawing/2017/decorative" val="1"/>
              </a:ext>
            </a:extLst>
          </p:cNvPr>
          <p:cNvSpPr txBox="1">
            <a:spLocks noGrp="1"/>
          </p:cNvSpPr>
          <p:nvPr>
            <p:ph type="title" idx="4294967295"/>
          </p:nvPr>
        </p:nvSpPr>
        <p:spPr>
          <a:xfrm>
            <a:off x="1308749" y="236255"/>
            <a:ext cx="8686800" cy="9525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400" b="1" i="0" u="none" strike="noStrike" kern="1200" cap="none" spc="0" normalizeH="0" baseline="0" noProof="0" dirty="0">
                <a:ln>
                  <a:noFill/>
                </a:ln>
                <a:solidFill>
                  <a:schemeClr val="bg1"/>
                </a:solidFill>
                <a:effectLst/>
                <a:uLnTx/>
                <a:uFillTx/>
                <a:latin typeface="Verdana"/>
                <a:ea typeface="Verdana"/>
                <a:cs typeface="Arial"/>
              </a:rPr>
              <a:t>Cumplimiento Objetivos Estratégicos frente al Plan Anual Gestión (I</a:t>
            </a:r>
            <a:r>
              <a:rPr lang="es-CO" sz="2400" b="1" noProof="0" dirty="0">
                <a:solidFill>
                  <a:schemeClr val="bg1"/>
                </a:solidFill>
                <a:latin typeface="Verdana"/>
                <a:ea typeface="Verdana"/>
                <a:cs typeface="Arial"/>
              </a:rPr>
              <a:t>I</a:t>
            </a:r>
            <a:r>
              <a:rPr kumimoji="0" lang="es-CO" sz="2400" b="1" i="0" u="none" strike="noStrike" kern="1200" cap="none" spc="0" normalizeH="0" baseline="0" noProof="0" dirty="0">
                <a:ln>
                  <a:noFill/>
                </a:ln>
                <a:solidFill>
                  <a:schemeClr val="bg1"/>
                </a:solidFill>
                <a:effectLst/>
                <a:uLnTx/>
                <a:uFillTx/>
                <a:latin typeface="Verdana"/>
                <a:ea typeface="Verdana"/>
                <a:cs typeface="Arial"/>
              </a:rPr>
              <a:t> Trimestre 2025)   </a:t>
            </a:r>
            <a:endParaRPr kumimoji="0" lang="es-CO"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3" name="Group 16">
            <a:extLst>
              <a:ext uri="{FF2B5EF4-FFF2-40B4-BE49-F238E27FC236}">
                <a16:creationId xmlns:a16="http://schemas.microsoft.com/office/drawing/2014/main" id="{0BEB7785-C0EC-29E1-328D-FC28910BF21C}"/>
              </a:ext>
              <a:ext uri="{C183D7F6-B498-43B3-948B-1728B52AA6E4}">
                <adec:decorative xmlns:adec="http://schemas.microsoft.com/office/drawing/2017/decorative" val="1"/>
              </a:ext>
            </a:extLst>
          </p:cNvPr>
          <p:cNvGrpSpPr/>
          <p:nvPr/>
        </p:nvGrpSpPr>
        <p:grpSpPr>
          <a:xfrm>
            <a:off x="790648" y="1494550"/>
            <a:ext cx="1166862" cy="1791731"/>
            <a:chOff x="1465602" y="1719463"/>
            <a:chExt cx="1668942" cy="2663939"/>
          </a:xfrm>
        </p:grpSpPr>
        <p:sp>
          <p:nvSpPr>
            <p:cNvPr id="4" name="L-Shape 6">
              <a:extLst>
                <a:ext uri="{FF2B5EF4-FFF2-40B4-BE49-F238E27FC236}">
                  <a16:creationId xmlns:a16="http://schemas.microsoft.com/office/drawing/2014/main" id="{B419E78D-F8C8-6252-950C-E4790E6BF093}"/>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141B247B-E876-E226-7256-CC30FFCDF739}"/>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98454A76-B7D8-0193-1B75-BC75400468A8}"/>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37220779-B302-F117-EF77-4A7C1F2F7D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7F242022-6162-D427-0179-03BFD6ADC363}"/>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grpSp>
        <p:nvGrpSpPr>
          <p:cNvPr id="9" name="Group 17">
            <a:extLst>
              <a:ext uri="{FF2B5EF4-FFF2-40B4-BE49-F238E27FC236}">
                <a16:creationId xmlns:a16="http://schemas.microsoft.com/office/drawing/2014/main" id="{58EE0332-94BB-A414-0F3F-4E011CACD878}"/>
              </a:ext>
              <a:ext uri="{C183D7F6-B498-43B3-948B-1728B52AA6E4}">
                <adec:decorative xmlns:adec="http://schemas.microsoft.com/office/drawing/2017/decorative" val="1"/>
              </a:ext>
            </a:extLst>
          </p:cNvPr>
          <p:cNvGrpSpPr/>
          <p:nvPr/>
        </p:nvGrpSpPr>
        <p:grpSpPr>
          <a:xfrm>
            <a:off x="3705014" y="1447800"/>
            <a:ext cx="1197064" cy="1864224"/>
            <a:chOff x="1465602" y="1719463"/>
            <a:chExt cx="1668942" cy="2663939"/>
          </a:xfrm>
        </p:grpSpPr>
        <p:sp>
          <p:nvSpPr>
            <p:cNvPr id="10" name="L-Shape 18">
              <a:extLst>
                <a:ext uri="{FF2B5EF4-FFF2-40B4-BE49-F238E27FC236}">
                  <a16:creationId xmlns:a16="http://schemas.microsoft.com/office/drawing/2014/main" id="{A5657BD0-5880-E804-61E5-A355ACFB481E}"/>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9">
              <a:extLst>
                <a:ext uri="{FF2B5EF4-FFF2-40B4-BE49-F238E27FC236}">
                  <a16:creationId xmlns:a16="http://schemas.microsoft.com/office/drawing/2014/main" id="{97F1CACB-CF81-B6F7-DA27-D15B505569CE}"/>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Rectangle 20">
              <a:extLst>
                <a:ext uri="{FF2B5EF4-FFF2-40B4-BE49-F238E27FC236}">
                  <a16:creationId xmlns:a16="http://schemas.microsoft.com/office/drawing/2014/main" id="{6EEF7474-FB66-1E33-B467-92D3F5D905CA}"/>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3" name="Graphic 21" descr="Lights On outline">
              <a:extLst>
                <a:ext uri="{FF2B5EF4-FFF2-40B4-BE49-F238E27FC236}">
                  <a16:creationId xmlns:a16="http://schemas.microsoft.com/office/drawing/2014/main" id="{DDECB4BA-F1D7-2AC0-907F-118E238B2C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8731" y="2660035"/>
              <a:ext cx="463178" cy="463178"/>
            </a:xfrm>
            <a:prstGeom prst="rect">
              <a:avLst/>
            </a:prstGeom>
          </p:spPr>
        </p:pic>
        <p:sp>
          <p:nvSpPr>
            <p:cNvPr id="14" name="TextBox 22">
              <a:extLst>
                <a:ext uri="{FF2B5EF4-FFF2-40B4-BE49-F238E27FC236}">
                  <a16:creationId xmlns:a16="http://schemas.microsoft.com/office/drawing/2014/main" id="{4718DE78-B869-07B0-C377-E7323B6C5AE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grpSp>
        <p:nvGrpSpPr>
          <p:cNvPr id="15" name="Group 25">
            <a:extLst>
              <a:ext uri="{FF2B5EF4-FFF2-40B4-BE49-F238E27FC236}">
                <a16:creationId xmlns:a16="http://schemas.microsoft.com/office/drawing/2014/main" id="{4A137065-6613-35D8-F6EE-CF5FA70ADA31}"/>
              </a:ext>
              <a:ext uri="{C183D7F6-B498-43B3-948B-1728B52AA6E4}">
                <adec:decorative xmlns:adec="http://schemas.microsoft.com/office/drawing/2017/decorative" val="1"/>
              </a:ext>
            </a:extLst>
          </p:cNvPr>
          <p:cNvGrpSpPr/>
          <p:nvPr/>
        </p:nvGrpSpPr>
        <p:grpSpPr>
          <a:xfrm>
            <a:off x="6396880" y="1676605"/>
            <a:ext cx="1219914" cy="1721913"/>
            <a:chOff x="1465602" y="1719463"/>
            <a:chExt cx="1668942" cy="2663939"/>
          </a:xfrm>
        </p:grpSpPr>
        <p:sp>
          <p:nvSpPr>
            <p:cNvPr id="16" name="L-Shape 26">
              <a:extLst>
                <a:ext uri="{FF2B5EF4-FFF2-40B4-BE49-F238E27FC236}">
                  <a16:creationId xmlns:a16="http://schemas.microsoft.com/office/drawing/2014/main" id="{1741E5E5-84ED-F9FE-102E-BD48F50FAE00}"/>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27">
              <a:extLst>
                <a:ext uri="{FF2B5EF4-FFF2-40B4-BE49-F238E27FC236}">
                  <a16:creationId xmlns:a16="http://schemas.microsoft.com/office/drawing/2014/main" id="{7C000900-8434-D871-150D-C7F3FEE0A939}"/>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Rectangle 28">
              <a:extLst>
                <a:ext uri="{FF2B5EF4-FFF2-40B4-BE49-F238E27FC236}">
                  <a16:creationId xmlns:a16="http://schemas.microsoft.com/office/drawing/2014/main" id="{AEC4C627-1084-8780-5211-2D93A2C360A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9" name="Graphic 29" descr="Single gear outline">
              <a:extLst>
                <a:ext uri="{FF2B5EF4-FFF2-40B4-BE49-F238E27FC236}">
                  <a16:creationId xmlns:a16="http://schemas.microsoft.com/office/drawing/2014/main" id="{096BFDB9-DA85-590F-3390-5410F4E02B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608731" y="2660035"/>
              <a:ext cx="463178" cy="463178"/>
            </a:xfrm>
            <a:prstGeom prst="rect">
              <a:avLst/>
            </a:prstGeom>
          </p:spPr>
        </p:pic>
        <p:sp>
          <p:nvSpPr>
            <p:cNvPr id="20" name="TextBox 30">
              <a:extLst>
                <a:ext uri="{FF2B5EF4-FFF2-40B4-BE49-F238E27FC236}">
                  <a16:creationId xmlns:a16="http://schemas.microsoft.com/office/drawing/2014/main" id="{D22EAC1F-C307-A6C6-123E-994ABA702C24}"/>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grpSp>
        <p:nvGrpSpPr>
          <p:cNvPr id="21" name="Group 33">
            <a:extLst>
              <a:ext uri="{FF2B5EF4-FFF2-40B4-BE49-F238E27FC236}">
                <a16:creationId xmlns:a16="http://schemas.microsoft.com/office/drawing/2014/main" id="{C8F27C48-E280-F0A1-7A11-28481F7474B2}"/>
              </a:ext>
              <a:ext uri="{C183D7F6-B498-43B3-948B-1728B52AA6E4}">
                <adec:decorative xmlns:adec="http://schemas.microsoft.com/office/drawing/2017/decorative" val="1"/>
              </a:ext>
            </a:extLst>
          </p:cNvPr>
          <p:cNvGrpSpPr/>
          <p:nvPr/>
        </p:nvGrpSpPr>
        <p:grpSpPr>
          <a:xfrm>
            <a:off x="9269161" y="1627213"/>
            <a:ext cx="1236223" cy="1659068"/>
            <a:chOff x="1465602" y="1719463"/>
            <a:chExt cx="1668942" cy="2663939"/>
          </a:xfrm>
        </p:grpSpPr>
        <p:sp>
          <p:nvSpPr>
            <p:cNvPr id="22" name="L-Shape 34">
              <a:extLst>
                <a:ext uri="{FF2B5EF4-FFF2-40B4-BE49-F238E27FC236}">
                  <a16:creationId xmlns:a16="http://schemas.microsoft.com/office/drawing/2014/main" id="{C8C6792A-3881-AD1A-1F27-14CCF4968A94}"/>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35">
              <a:extLst>
                <a:ext uri="{FF2B5EF4-FFF2-40B4-BE49-F238E27FC236}">
                  <a16:creationId xmlns:a16="http://schemas.microsoft.com/office/drawing/2014/main" id="{AF35D69F-D556-AC32-B6DB-30A8DFAF00A8}"/>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24" name="Rectangle 36">
              <a:extLst>
                <a:ext uri="{FF2B5EF4-FFF2-40B4-BE49-F238E27FC236}">
                  <a16:creationId xmlns:a16="http://schemas.microsoft.com/office/drawing/2014/main" id="{B7B824C7-36DB-1F58-8002-286ACFED11D3}"/>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25" name="Graphic 37" descr="Bullseye outline">
              <a:extLst>
                <a:ext uri="{FF2B5EF4-FFF2-40B4-BE49-F238E27FC236}">
                  <a16:creationId xmlns:a16="http://schemas.microsoft.com/office/drawing/2014/main" id="{92EAD56C-7B19-4456-511A-F56972ECF8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608731" y="2660035"/>
              <a:ext cx="463178" cy="463178"/>
            </a:xfrm>
            <a:prstGeom prst="rect">
              <a:avLst/>
            </a:prstGeom>
          </p:spPr>
        </p:pic>
        <p:sp>
          <p:nvSpPr>
            <p:cNvPr id="26" name="TextBox 38">
              <a:extLst>
                <a:ext uri="{FF2B5EF4-FFF2-40B4-BE49-F238E27FC236}">
                  <a16:creationId xmlns:a16="http://schemas.microsoft.com/office/drawing/2014/main" id="{557350B5-A3F6-2401-A9C1-2B8FBD2FA17D}"/>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
        <p:nvSpPr>
          <p:cNvPr id="27" name="TextBox 40">
            <a:extLst>
              <a:ext uri="{FF2B5EF4-FFF2-40B4-BE49-F238E27FC236}">
                <a16:creationId xmlns:a16="http://schemas.microsoft.com/office/drawing/2014/main" id="{64904329-5F85-3BDE-5779-103E499DE84D}"/>
              </a:ext>
              <a:ext uri="{C183D7F6-B498-43B3-948B-1728B52AA6E4}">
                <adec:decorative xmlns:adec="http://schemas.microsoft.com/office/drawing/2017/decorative" val="1"/>
              </a:ext>
            </a:extLst>
          </p:cNvPr>
          <p:cNvSpPr txBox="1"/>
          <p:nvPr/>
        </p:nvSpPr>
        <p:spPr>
          <a:xfrm>
            <a:off x="2973131" y="4115573"/>
            <a:ext cx="2730037" cy="2477601"/>
          </a:xfrm>
          <a:prstGeom prst="rect">
            <a:avLst/>
          </a:prstGeom>
          <a:noFill/>
        </p:spPr>
        <p:txBody>
          <a:bodyPr wrap="square" lIns="91440" tIns="45720" rIns="91440" bIns="45720" rtlCol="0" anchor="t">
            <a:spAutoFit/>
          </a:bodyPr>
          <a:lstStyle/>
          <a:p>
            <a:pPr>
              <a:defRPr/>
            </a:pPr>
            <a:r>
              <a:rPr lang="es-CO" sz="1100" kern="1200" noProof="0" dirty="0">
                <a:solidFill>
                  <a:schemeClr val="tx1"/>
                </a:solidFill>
                <a:latin typeface="Verdana"/>
                <a:ea typeface="Verdana"/>
                <a:cs typeface="Arial"/>
                <a:sym typeface="Fira Sans"/>
              </a:rPr>
              <a:t>Fortalecer la capacidad institucional de la Superintendencia Nacional de Salud,  aumentando la presencia y visibilidad funcional en el territorio, la optimización de procesos, la ampliación y efectividad de los canales de atención, el empoderamiento del talento humano, la articulación interna, las tecnologías de la información y las comunicaciones, la infraestructura física y la administración eficiente de los recursos financieros. </a:t>
            </a:r>
            <a:r>
              <a:rPr lang="es-CO" sz="1100" kern="1200" noProof="0" dirty="0">
                <a:solidFill>
                  <a:schemeClr val="tx1"/>
                </a:solidFill>
                <a:latin typeface="Verdana"/>
                <a:ea typeface="Verdana"/>
                <a:cs typeface="Arial"/>
              </a:rPr>
              <a:t> </a:t>
            </a:r>
            <a:r>
              <a:rPr lang="es-CO" sz="1100" b="1" kern="1200" noProof="0" dirty="0">
                <a:solidFill>
                  <a:schemeClr val="tx1"/>
                </a:solidFill>
                <a:latin typeface="Verdana"/>
                <a:ea typeface="Verdana"/>
                <a:cs typeface="Arial"/>
              </a:rPr>
              <a:t>(</a:t>
            </a:r>
            <a:r>
              <a:rPr lang="es-CO" sz="1200" b="1" kern="1200" noProof="0" dirty="0">
                <a:solidFill>
                  <a:schemeClr val="tx1"/>
                </a:solidFill>
                <a:latin typeface="Verdana"/>
                <a:ea typeface="Verdana"/>
                <a:cs typeface="Arial"/>
              </a:rPr>
              <a:t>94%</a:t>
            </a:r>
            <a:r>
              <a:rPr lang="es-CO" sz="1100" b="1" kern="1200" noProof="0" dirty="0">
                <a:solidFill>
                  <a:schemeClr val="tx1"/>
                </a:solidFill>
                <a:latin typeface="Verdana"/>
                <a:ea typeface="Verdana"/>
                <a:cs typeface="Arial"/>
              </a:rPr>
              <a:t>)</a:t>
            </a:r>
          </a:p>
        </p:txBody>
      </p:sp>
      <p:sp>
        <p:nvSpPr>
          <p:cNvPr id="28" name="TextBox 40">
            <a:extLst>
              <a:ext uri="{FF2B5EF4-FFF2-40B4-BE49-F238E27FC236}">
                <a16:creationId xmlns:a16="http://schemas.microsoft.com/office/drawing/2014/main" id="{3DD6708E-4DCC-E1F5-5443-F5028F1A5BC7}"/>
              </a:ext>
              <a:ext uri="{C183D7F6-B498-43B3-948B-1728B52AA6E4}">
                <adec:decorative xmlns:adec="http://schemas.microsoft.com/office/drawing/2017/decorative" val="1"/>
              </a:ext>
            </a:extLst>
          </p:cNvPr>
          <p:cNvSpPr txBox="1"/>
          <p:nvPr/>
        </p:nvSpPr>
        <p:spPr>
          <a:xfrm>
            <a:off x="5825322" y="4069406"/>
            <a:ext cx="2730037" cy="2123658"/>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noProof="0" dirty="0">
                <a:solidFill>
                  <a:schemeClr val="tx1"/>
                </a:solidFill>
                <a:latin typeface="Verdana"/>
                <a:ea typeface="Verdana"/>
                <a:cs typeface="Arial"/>
                <a:sym typeface="Fira Sans"/>
              </a:rPr>
              <a:t>Implementar acciones preventivas y predictivas basadas en la transparencia, la gestión del conocimiento y la gobernanza de la información, sobre la generación, administración y destinación de los recursos de la salud, con el fin de tomar decisiones para garantizar la sostenibilidad del sistema.</a:t>
            </a:r>
            <a:r>
              <a:rPr lang="es-CO" sz="1100" kern="1200" noProof="0" dirty="0">
                <a:solidFill>
                  <a:schemeClr val="tx1"/>
                </a:solidFill>
                <a:latin typeface="Verdana"/>
                <a:ea typeface="Verdana"/>
                <a:cs typeface="Arial"/>
              </a:rPr>
              <a:t> </a:t>
            </a:r>
            <a:r>
              <a:rPr lang="es-CO" sz="1200" b="1" noProof="0" dirty="0">
                <a:solidFill>
                  <a:schemeClr val="tx1"/>
                </a:solidFill>
                <a:latin typeface="Verdana"/>
                <a:ea typeface="Calibri"/>
                <a:cs typeface="Arial"/>
              </a:rPr>
              <a:t>(98%)</a:t>
            </a:r>
            <a:endParaRPr kumimoji="0" lang="es-CO" sz="1400" b="0" i="0" u="none" strike="noStrike" kern="1200" cap="none" spc="0" normalizeH="0" baseline="0" noProof="0" dirty="0">
              <a:ln>
                <a:noFill/>
              </a:ln>
              <a:solidFill>
                <a:schemeClr val="tx1"/>
              </a:solidFill>
              <a:effectLst/>
              <a:uLnTx/>
              <a:uFillTx/>
              <a:latin typeface="Verdana"/>
              <a:cs typeface="Arial"/>
            </a:endParaRPr>
          </a:p>
        </p:txBody>
      </p:sp>
      <p:sp>
        <p:nvSpPr>
          <p:cNvPr id="29" name="TextBox 15">
            <a:extLst>
              <a:ext uri="{FF2B5EF4-FFF2-40B4-BE49-F238E27FC236}">
                <a16:creationId xmlns:a16="http://schemas.microsoft.com/office/drawing/2014/main" id="{361FD323-4E91-3AEB-8D41-D58D8695E1DA}"/>
              </a:ext>
              <a:ext uri="{C183D7F6-B498-43B3-948B-1728B52AA6E4}">
                <adec:decorative xmlns:adec="http://schemas.microsoft.com/office/drawing/2017/decorative" val="1"/>
              </a:ext>
            </a:extLst>
          </p:cNvPr>
          <p:cNvSpPr txBox="1"/>
          <p:nvPr/>
        </p:nvSpPr>
        <p:spPr>
          <a:xfrm>
            <a:off x="90387" y="3539135"/>
            <a:ext cx="29043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Defensa del derecho a la salud (</a:t>
            </a:r>
            <a:r>
              <a:rPr lang="es-CO" sz="1200" b="1" noProof="0" dirty="0">
                <a:solidFill>
                  <a:schemeClr val="tx1"/>
                </a:solidFill>
                <a:latin typeface="Verdana" panose="020B0604030504040204" pitchFamily="34" charset="0"/>
                <a:ea typeface="Verdana" panose="020B0604030504040204" pitchFamily="34" charset="0"/>
                <a:cs typeface="Fira Sans"/>
                <a:sym typeface="Fira Sans"/>
              </a:rPr>
              <a:t>37</a:t>
            </a: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 Indicadores)</a:t>
            </a:r>
          </a:p>
        </p:txBody>
      </p:sp>
      <p:sp>
        <p:nvSpPr>
          <p:cNvPr id="30" name="TextBox 15">
            <a:extLst>
              <a:ext uri="{FF2B5EF4-FFF2-40B4-BE49-F238E27FC236}">
                <a16:creationId xmlns:a16="http://schemas.microsoft.com/office/drawing/2014/main" id="{8196C0EA-D517-FA4E-FAB4-570CAE36C231}"/>
              </a:ext>
              <a:ext uri="{C183D7F6-B498-43B3-948B-1728B52AA6E4}">
                <adec:decorative xmlns:adec="http://schemas.microsoft.com/office/drawing/2017/decorative" val="1"/>
              </a:ext>
            </a:extLst>
          </p:cNvPr>
          <p:cNvSpPr txBox="1"/>
          <p:nvPr/>
        </p:nvSpPr>
        <p:spPr>
          <a:xfrm>
            <a:off x="5859735" y="3677634"/>
            <a:ext cx="2496867" cy="646331"/>
          </a:xfrm>
          <a:prstGeom prst="rect">
            <a:avLst/>
          </a:prstGeom>
          <a:noFill/>
        </p:spPr>
        <p:txBody>
          <a:bodyPr wrap="square" rtlCol="0">
            <a:spAutoFit/>
          </a:bodyPr>
          <a:lstStyle/>
          <a:p>
            <a:pPr algn="ctr" rtl="0">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Sostenibilidad del sistema (10 Indicadores)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kern="1200" noProof="0" dirty="0">
              <a:solidFill>
                <a:schemeClr val="tx1"/>
              </a:solidFill>
              <a:latin typeface="Verdana"/>
              <a:ea typeface="Verdana"/>
              <a:cs typeface="Arial"/>
            </a:endParaRPr>
          </a:p>
        </p:txBody>
      </p:sp>
      <p:sp>
        <p:nvSpPr>
          <p:cNvPr id="31" name="TextBox 15">
            <a:extLst>
              <a:ext uri="{FF2B5EF4-FFF2-40B4-BE49-F238E27FC236}">
                <a16:creationId xmlns:a16="http://schemas.microsoft.com/office/drawing/2014/main" id="{4491E6A6-34D2-CDCE-574B-E0EDF28C6027}"/>
              </a:ext>
              <a:ext uri="{C183D7F6-B498-43B3-948B-1728B52AA6E4}">
                <adec:decorative xmlns:adec="http://schemas.microsoft.com/office/drawing/2017/decorative" val="1"/>
              </a:ext>
            </a:extLst>
          </p:cNvPr>
          <p:cNvSpPr txBox="1"/>
          <p:nvPr/>
        </p:nvSpPr>
        <p:spPr>
          <a:xfrm>
            <a:off x="8462656" y="3575257"/>
            <a:ext cx="3306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salud (6 Indicadores)</a:t>
            </a:r>
          </a:p>
        </p:txBody>
      </p:sp>
      <p:sp>
        <p:nvSpPr>
          <p:cNvPr id="32" name="TextBox 15">
            <a:extLst>
              <a:ext uri="{FF2B5EF4-FFF2-40B4-BE49-F238E27FC236}">
                <a16:creationId xmlns:a16="http://schemas.microsoft.com/office/drawing/2014/main" id="{1799F9BC-A848-70C7-DD8D-3C0C92776CDC}"/>
              </a:ext>
              <a:ext uri="{C183D7F6-B498-43B3-948B-1728B52AA6E4}">
                <adec:decorative xmlns:adec="http://schemas.microsoft.com/office/drawing/2017/decorative" val="1"/>
              </a:ext>
            </a:extLst>
          </p:cNvPr>
          <p:cNvSpPr txBox="1"/>
          <p:nvPr/>
        </p:nvSpPr>
        <p:spPr>
          <a:xfrm>
            <a:off x="3150658" y="3551773"/>
            <a:ext cx="23749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 (</a:t>
            </a:r>
            <a:r>
              <a:rPr lang="es-CO" sz="1200" b="1" noProof="0" dirty="0">
                <a:solidFill>
                  <a:schemeClr val="tx1"/>
                </a:solidFill>
                <a:latin typeface="Verdana" panose="020B0604030504040204" pitchFamily="34" charset="0"/>
                <a:ea typeface="Verdana" panose="020B0604030504040204" pitchFamily="34" charset="0"/>
                <a:cs typeface="Fira Sans"/>
                <a:sym typeface="Fira Sans"/>
              </a:rPr>
              <a:t>81</a:t>
            </a: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 Indicadores)</a:t>
            </a:r>
          </a:p>
        </p:txBody>
      </p:sp>
      <p:sp>
        <p:nvSpPr>
          <p:cNvPr id="33" name="TextBox 40">
            <a:extLst>
              <a:ext uri="{FF2B5EF4-FFF2-40B4-BE49-F238E27FC236}">
                <a16:creationId xmlns:a16="http://schemas.microsoft.com/office/drawing/2014/main" id="{B1DD36EB-1EC5-A739-0125-B8160A77873E}"/>
              </a:ext>
              <a:ext uri="{C183D7F6-B498-43B3-948B-1728B52AA6E4}">
                <adec:decorative xmlns:adec="http://schemas.microsoft.com/office/drawing/2017/decorative" val="1"/>
              </a:ext>
            </a:extLst>
          </p:cNvPr>
          <p:cNvSpPr txBox="1"/>
          <p:nvPr/>
        </p:nvSpPr>
        <p:spPr>
          <a:xfrm>
            <a:off x="8697883" y="4031055"/>
            <a:ext cx="2974345" cy="1631216"/>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algn="l" rtl="0">
              <a:defRPr/>
            </a:pPr>
            <a:r>
              <a:rPr lang="es-CO" sz="1200" kern="1200" noProof="0" dirty="0">
                <a:solidFill>
                  <a:schemeClr val="tx1"/>
                </a:solidFill>
                <a:latin typeface="Verdana"/>
                <a:ea typeface="Verdana"/>
                <a:cs typeface="Arial"/>
                <a:sym typeface="Fira Sans"/>
              </a:rPr>
              <a:t>Promover la participación ciudadana y el control social, como mecanismos efectivos para escuchar y atender las necesidades de todos los actores, incluyendo a los trabajadores de la salud para tomar las acciones pertinentes. </a:t>
            </a:r>
            <a:r>
              <a:rPr kumimoji="0" lang="es-CO" sz="1200" b="1" i="0" u="none" strike="noStrike" kern="1200" cap="none" spc="0" normalizeH="0" baseline="0" noProof="0" dirty="0">
                <a:ln>
                  <a:noFill/>
                </a:ln>
                <a:solidFill>
                  <a:schemeClr val="tx1"/>
                </a:solidFill>
                <a:effectLst/>
                <a:uLnTx/>
                <a:uFillTx/>
                <a:latin typeface="Verdana"/>
                <a:ea typeface="Calibri"/>
                <a:cs typeface="Arial"/>
              </a:rPr>
              <a:t>(</a:t>
            </a:r>
            <a:r>
              <a:rPr lang="es-CO" sz="1200" b="1" noProof="0" dirty="0">
                <a:solidFill>
                  <a:schemeClr val="tx1"/>
                </a:solidFill>
                <a:latin typeface="Verdana"/>
                <a:ea typeface="Calibri"/>
                <a:cs typeface="Arial"/>
              </a:rPr>
              <a:t>100</a:t>
            </a:r>
            <a:r>
              <a:rPr kumimoji="0" lang="es-CO" sz="1200" b="1" i="0" u="none" strike="noStrike" kern="1200" cap="none" spc="0" normalizeH="0" baseline="0" noProof="0" dirty="0">
                <a:ln>
                  <a:noFill/>
                </a:ln>
                <a:solidFill>
                  <a:schemeClr val="tx1"/>
                </a:solidFill>
                <a:effectLst/>
                <a:uLnTx/>
                <a:uFillTx/>
                <a:latin typeface="Verdana"/>
                <a:ea typeface="Calibri"/>
                <a:cs typeface="Arial"/>
              </a:rPr>
              <a:t>%)</a:t>
            </a:r>
            <a:r>
              <a:rPr lang="es-CO" sz="1200" noProof="0" dirty="0">
                <a:solidFill>
                  <a:schemeClr val="tx1"/>
                </a:solidFill>
                <a:latin typeface="Verdana"/>
                <a:cs typeface="Arial"/>
              </a:rPr>
              <a:t> </a:t>
            </a:r>
            <a:endParaRPr kumimoji="0" lang="es-CO"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4" name="TextBox 40">
            <a:extLst>
              <a:ext uri="{FF2B5EF4-FFF2-40B4-BE49-F238E27FC236}">
                <a16:creationId xmlns:a16="http://schemas.microsoft.com/office/drawing/2014/main" id="{FA54CDC2-D3A2-D01F-FDB7-8FE7A205866B}"/>
              </a:ext>
              <a:ext uri="{C183D7F6-B498-43B3-948B-1728B52AA6E4}">
                <adec:decorative xmlns:adec="http://schemas.microsoft.com/office/drawing/2017/decorative" val="1"/>
              </a:ext>
            </a:extLst>
          </p:cNvPr>
          <p:cNvSpPr txBox="1"/>
          <p:nvPr/>
        </p:nvSpPr>
        <p:spPr>
          <a:xfrm>
            <a:off x="234148" y="4082633"/>
            <a:ext cx="2616829" cy="2477601"/>
          </a:xfrm>
          <a:prstGeom prst="rect">
            <a:avLst/>
          </a:prstGeom>
          <a:noFill/>
        </p:spPr>
        <p:txBody>
          <a:bodyPr wrap="square" lIns="91440" tIns="45720" rIns="91440" bIns="45720" rtlCol="0" anchor="t">
            <a:spAutoFit/>
          </a:bodyPr>
          <a:lstStyle/>
          <a:p>
            <a:pPr>
              <a:defRPr/>
            </a:pPr>
            <a:r>
              <a:rPr lang="es-CO" sz="1100" kern="1200" noProof="0" dirty="0">
                <a:solidFill>
                  <a:schemeClr val="tx1"/>
                </a:solidFill>
                <a:latin typeface="Verdana"/>
                <a:ea typeface="Verdana"/>
                <a:cs typeface="Arial"/>
                <a:sym typeface="Fira Sans"/>
              </a:rPr>
              <a:t>Proteger el derecho a la salud de todos los habitantes del territorio Nacional mediante las acciones de Vigilancia, Inspección Control, Jurisdiccional y de Conciliación, a través de un enfoque diferencial que genere confianza en la Superintendencia Nacional de Salud, de forma oportuna y con calidad, para lograr una atención más digna, incluyente, humanizada y respetuosa a todos los usuarios del sistema.</a:t>
            </a:r>
            <a:r>
              <a:rPr lang="es-CO" sz="1100" kern="1200" noProof="0" dirty="0">
                <a:solidFill>
                  <a:schemeClr val="tx1"/>
                </a:solidFill>
                <a:latin typeface="Verdana"/>
                <a:ea typeface="Verdana"/>
                <a:cs typeface="Arial"/>
              </a:rPr>
              <a:t> </a:t>
            </a:r>
            <a:r>
              <a:rPr lang="es-CO" sz="1200" b="1" noProof="0" dirty="0">
                <a:solidFill>
                  <a:schemeClr val="tx1"/>
                </a:solidFill>
                <a:latin typeface="Verdana"/>
                <a:ea typeface="Calibri"/>
                <a:cs typeface="Arial"/>
              </a:rPr>
              <a:t>(100%)</a:t>
            </a:r>
            <a:endParaRPr kumimoji="0" lang="es-CO" sz="1100" b="1" i="0" u="none" strike="noStrike" kern="1200" cap="none" spc="0" normalizeH="0" baseline="0" noProof="0" dirty="0">
              <a:ln>
                <a:noFill/>
              </a:ln>
              <a:solidFill>
                <a:schemeClr val="tx1"/>
              </a:solidFill>
              <a:effectLst/>
              <a:uLnTx/>
              <a:uFillTx/>
              <a:latin typeface="Verdana"/>
              <a:cs typeface="Arial"/>
            </a:endParaRPr>
          </a:p>
        </p:txBody>
      </p:sp>
    </p:spTree>
    <p:extLst>
      <p:ext uri="{BB962C8B-B14F-4D97-AF65-F5344CB8AC3E}">
        <p14:creationId xmlns:p14="http://schemas.microsoft.com/office/powerpoint/2010/main" val="135486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a:extLst>
              <a:ext uri="{C183D7F6-B498-43B3-948B-1728B52AA6E4}">
                <adec:decorative xmlns:adec="http://schemas.microsoft.com/office/drawing/2017/decorative" val="1"/>
              </a:ext>
            </a:extLst>
          </p:cNvPr>
          <p:cNvSpPr/>
          <p:nvPr/>
        </p:nvSpPr>
        <p:spPr>
          <a:xfrm rot="-5400000">
            <a:off x="3030088" y="4403519"/>
            <a:ext cx="1008655" cy="394273"/>
          </a:xfrm>
          <a:prstGeom prst="rect">
            <a:avLst/>
          </a:prstGeom>
          <a:solidFill>
            <a:srgbClr val="3EDAD8">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utoShape 8">
            <a:extLst>
              <a:ext uri="{C183D7F6-B498-43B3-948B-1728B52AA6E4}">
                <adec:decorative xmlns:adec="http://schemas.microsoft.com/office/drawing/2017/decorative" val="1"/>
              </a:ext>
            </a:extLst>
          </p:cNvPr>
          <p:cNvSpPr/>
          <p:nvPr/>
        </p:nvSpPr>
        <p:spPr>
          <a:xfrm>
            <a:off x="2485995" y="5027099"/>
            <a:ext cx="1008655" cy="394273"/>
          </a:xfrm>
          <a:prstGeom prst="rect">
            <a:avLst/>
          </a:prstGeom>
          <a:solidFill>
            <a:srgbClr val="3EDAD8">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a:extLst>
              <a:ext uri="{C183D7F6-B498-43B3-948B-1728B52AA6E4}">
                <adec:decorative xmlns:adec="http://schemas.microsoft.com/office/drawing/2017/decorative" val="1"/>
              </a:ext>
            </a:extLst>
          </p:cNvPr>
          <p:cNvSpPr/>
          <p:nvPr/>
        </p:nvSpPr>
        <p:spPr>
          <a:xfrm>
            <a:off x="2288859" y="5027099"/>
            <a:ext cx="394273" cy="394273"/>
          </a:xfrm>
          <a:custGeom>
            <a:avLst/>
            <a:gdLst/>
            <a:ahLst/>
            <a:cxnLst/>
            <a:rect l="l" t="t" r="r" b="b"/>
            <a:pathLst>
              <a:path w="591410" h="591410">
                <a:moveTo>
                  <a:pt x="0" y="0"/>
                </a:moveTo>
                <a:lnTo>
                  <a:pt x="591409" y="0"/>
                </a:lnTo>
                <a:lnTo>
                  <a:pt x="591409" y="591410"/>
                </a:lnTo>
                <a:lnTo>
                  <a:pt x="0" y="591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10"/>
          <p:cNvSpPr txBox="1"/>
          <p:nvPr/>
        </p:nvSpPr>
        <p:spPr>
          <a:xfrm>
            <a:off x="2342954" y="5040847"/>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4</a:t>
            </a:r>
          </a:p>
        </p:txBody>
      </p:sp>
      <p:sp>
        <p:nvSpPr>
          <p:cNvPr id="11" name="Freeform 11">
            <a:extLst>
              <a:ext uri="{C183D7F6-B498-43B3-948B-1728B52AA6E4}">
                <adec:decorative xmlns:adec="http://schemas.microsoft.com/office/drawing/2017/decorative" val="1"/>
              </a:ext>
            </a:extLst>
          </p:cNvPr>
          <p:cNvSpPr/>
          <p:nvPr/>
        </p:nvSpPr>
        <p:spPr>
          <a:xfrm>
            <a:off x="3135886" y="4865472"/>
            <a:ext cx="717529" cy="717529"/>
          </a:xfrm>
          <a:custGeom>
            <a:avLst/>
            <a:gdLst/>
            <a:ahLst/>
            <a:cxnLst/>
            <a:rect l="l" t="t" r="r" b="b"/>
            <a:pathLst>
              <a:path w="1076293" h="1076293">
                <a:moveTo>
                  <a:pt x="0" y="0"/>
                </a:moveTo>
                <a:lnTo>
                  <a:pt x="1076292" y="0"/>
                </a:lnTo>
                <a:lnTo>
                  <a:pt x="1076292" y="1076292"/>
                </a:lnTo>
                <a:lnTo>
                  <a:pt x="0" y="1076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utoShape 12">
            <a:extLst>
              <a:ext uri="{C183D7F6-B498-43B3-948B-1728B52AA6E4}">
                <adec:decorative xmlns:adec="http://schemas.microsoft.com/office/drawing/2017/decorative" val="1"/>
              </a:ext>
            </a:extLst>
          </p:cNvPr>
          <p:cNvSpPr/>
          <p:nvPr/>
        </p:nvSpPr>
        <p:spPr>
          <a:xfrm rot="-5400000">
            <a:off x="4038743" y="3272913"/>
            <a:ext cx="1008655" cy="394273"/>
          </a:xfrm>
          <a:prstGeom prst="rect">
            <a:avLst/>
          </a:prstGeom>
          <a:solidFill>
            <a:srgbClr val="37C9EF">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utoShape 13">
            <a:extLst>
              <a:ext uri="{C183D7F6-B498-43B3-948B-1728B52AA6E4}">
                <adec:decorative xmlns:adec="http://schemas.microsoft.com/office/drawing/2017/decorative" val="1"/>
              </a:ext>
            </a:extLst>
          </p:cNvPr>
          <p:cNvSpPr/>
          <p:nvPr/>
        </p:nvSpPr>
        <p:spPr>
          <a:xfrm>
            <a:off x="3534415" y="3897842"/>
            <a:ext cx="1008655" cy="394273"/>
          </a:xfrm>
          <a:prstGeom prst="rect">
            <a:avLst/>
          </a:prstGeom>
          <a:solidFill>
            <a:srgbClr val="37C9EF">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4">
            <a:extLst>
              <a:ext uri="{C183D7F6-B498-43B3-948B-1728B52AA6E4}">
                <adec:decorative xmlns:adec="http://schemas.microsoft.com/office/drawing/2017/decorative" val="1"/>
              </a:ext>
            </a:extLst>
          </p:cNvPr>
          <p:cNvSpPr/>
          <p:nvPr/>
        </p:nvSpPr>
        <p:spPr>
          <a:xfrm>
            <a:off x="3337279" y="3897842"/>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5"/>
          <p:cNvSpPr txBox="1"/>
          <p:nvPr/>
        </p:nvSpPr>
        <p:spPr>
          <a:xfrm>
            <a:off x="3391375" y="3911591"/>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3</a:t>
            </a:r>
          </a:p>
        </p:txBody>
      </p:sp>
      <p:sp>
        <p:nvSpPr>
          <p:cNvPr id="16" name="Freeform 16">
            <a:extLst>
              <a:ext uri="{C183D7F6-B498-43B3-948B-1728B52AA6E4}">
                <adec:decorative xmlns:adec="http://schemas.microsoft.com/office/drawing/2017/decorative" val="1"/>
              </a:ext>
            </a:extLst>
          </p:cNvPr>
          <p:cNvSpPr/>
          <p:nvPr/>
        </p:nvSpPr>
        <p:spPr>
          <a:xfrm>
            <a:off x="4184306" y="3736215"/>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AutoShape 17">
            <a:extLst>
              <a:ext uri="{C183D7F6-B498-43B3-948B-1728B52AA6E4}">
                <adec:decorative xmlns:adec="http://schemas.microsoft.com/office/drawing/2017/decorative" val="1"/>
              </a:ext>
            </a:extLst>
          </p:cNvPr>
          <p:cNvSpPr/>
          <p:nvPr/>
        </p:nvSpPr>
        <p:spPr>
          <a:xfrm rot="-5400000">
            <a:off x="5095383" y="2067122"/>
            <a:ext cx="1008655" cy="394273"/>
          </a:xfrm>
          <a:prstGeom prst="rect">
            <a:avLst/>
          </a:prstGeom>
          <a:solidFill>
            <a:srgbClr val="2C92D5">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AutoShape 18">
            <a:extLst>
              <a:ext uri="{C183D7F6-B498-43B3-948B-1728B52AA6E4}">
                <adec:decorative xmlns:adec="http://schemas.microsoft.com/office/drawing/2017/decorative" val="1"/>
              </a:ext>
            </a:extLst>
          </p:cNvPr>
          <p:cNvSpPr/>
          <p:nvPr/>
        </p:nvSpPr>
        <p:spPr>
          <a:xfrm>
            <a:off x="4543070" y="2768586"/>
            <a:ext cx="1008655" cy="394273"/>
          </a:xfrm>
          <a:prstGeom prst="rect">
            <a:avLst/>
          </a:prstGeom>
          <a:solidFill>
            <a:srgbClr val="2C92D5">
              <a:alpha val="21961"/>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9">
            <a:extLst>
              <a:ext uri="{C183D7F6-B498-43B3-948B-1728B52AA6E4}">
                <adec:decorative xmlns:adec="http://schemas.microsoft.com/office/drawing/2017/decorative" val="1"/>
              </a:ext>
            </a:extLst>
          </p:cNvPr>
          <p:cNvSpPr/>
          <p:nvPr/>
        </p:nvSpPr>
        <p:spPr>
          <a:xfrm>
            <a:off x="4345934" y="2768586"/>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20"/>
          <p:cNvSpPr txBox="1"/>
          <p:nvPr/>
        </p:nvSpPr>
        <p:spPr>
          <a:xfrm>
            <a:off x="4400029" y="2782334"/>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2</a:t>
            </a:r>
          </a:p>
        </p:txBody>
      </p:sp>
      <p:sp>
        <p:nvSpPr>
          <p:cNvPr id="21" name="Freeform 21">
            <a:extLst>
              <a:ext uri="{C183D7F6-B498-43B3-948B-1728B52AA6E4}">
                <adec:decorative xmlns:adec="http://schemas.microsoft.com/office/drawing/2017/decorative" val="1"/>
              </a:ext>
            </a:extLst>
          </p:cNvPr>
          <p:cNvSpPr/>
          <p:nvPr/>
        </p:nvSpPr>
        <p:spPr>
          <a:xfrm>
            <a:off x="5192960" y="2606958"/>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utoShape 22">
            <a:extLst>
              <a:ext uri="{C183D7F6-B498-43B3-948B-1728B52AA6E4}">
                <adec:decorative xmlns:adec="http://schemas.microsoft.com/office/drawing/2017/decorative" val="1"/>
              </a:ext>
            </a:extLst>
          </p:cNvPr>
          <p:cNvSpPr/>
          <p:nvPr/>
        </p:nvSpPr>
        <p:spPr>
          <a:xfrm>
            <a:off x="5599711" y="1639329"/>
            <a:ext cx="1008655" cy="394273"/>
          </a:xfrm>
          <a:prstGeom prst="rect">
            <a:avLst/>
          </a:prstGeom>
          <a:solidFill>
            <a:srgbClr val="13538A">
              <a:alpha val="21961"/>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23">
            <a:extLst>
              <a:ext uri="{C183D7F6-B498-43B3-948B-1728B52AA6E4}">
                <adec:decorative xmlns:adec="http://schemas.microsoft.com/office/drawing/2017/decorative" val="1"/>
              </a:ext>
            </a:extLst>
          </p:cNvPr>
          <p:cNvSpPr/>
          <p:nvPr/>
        </p:nvSpPr>
        <p:spPr>
          <a:xfrm>
            <a:off x="5402574" y="1639329"/>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5456669" y="1653077"/>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1</a:t>
            </a:r>
          </a:p>
        </p:txBody>
      </p:sp>
      <p:sp>
        <p:nvSpPr>
          <p:cNvPr id="25" name="Freeform 25">
            <a:extLst>
              <a:ext uri="{C183D7F6-B498-43B3-948B-1728B52AA6E4}">
                <adec:decorative xmlns:adec="http://schemas.microsoft.com/office/drawing/2017/decorative" val="1"/>
              </a:ext>
            </a:extLst>
          </p:cNvPr>
          <p:cNvSpPr/>
          <p:nvPr/>
        </p:nvSpPr>
        <p:spPr>
          <a:xfrm>
            <a:off x="6249601" y="1477702"/>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 name="Group 26">
            <a:extLst>
              <a:ext uri="{C183D7F6-B498-43B3-948B-1728B52AA6E4}">
                <adec:decorative xmlns:adec="http://schemas.microsoft.com/office/drawing/2017/decorative" val="1"/>
              </a:ext>
            </a:extLst>
          </p:cNvPr>
          <p:cNvGrpSpPr/>
          <p:nvPr/>
        </p:nvGrpSpPr>
        <p:grpSpPr>
          <a:xfrm>
            <a:off x="7315200" y="1492251"/>
            <a:ext cx="4775200" cy="620237"/>
            <a:chOff x="0" y="-114300"/>
            <a:chExt cx="9107960" cy="1240475"/>
          </a:xfrm>
        </p:grpSpPr>
        <p:sp>
          <p:nvSpPr>
            <p:cNvPr id="27" name="TextBox 27"/>
            <p:cNvSpPr txBox="1"/>
            <p:nvPr/>
          </p:nvSpPr>
          <p:spPr>
            <a:xfrm>
              <a:off x="0" y="735299"/>
              <a:ext cx="8311631" cy="390876"/>
            </a:xfrm>
            <a:prstGeom prst="rect">
              <a:avLst/>
            </a:prstGeom>
          </p:spPr>
          <p:txBody>
            <a:bodyPr lIns="0" tIns="0" rIns="0" bIns="0" rtlCol="0" anchor="t">
              <a:spAutoFit/>
            </a:bodyPr>
            <a:lstStyle/>
            <a:p>
              <a:pPr marL="0" marR="0" lvl="0" indent="0" algn="l" defTabSz="609630" rtl="0" eaLnBrk="1" fontAlgn="auto" latinLnBrk="0" hangingPunct="1">
                <a:lnSpc>
                  <a:spcPts val="1691"/>
                </a:lnSpc>
                <a:spcBef>
                  <a:spcPts val="0"/>
                </a:spcBef>
                <a:spcAft>
                  <a:spcPts val="0"/>
                </a:spcAft>
                <a:buClrTx/>
                <a:buSzTx/>
                <a:buFontTx/>
                <a:buNone/>
                <a:tabLst/>
                <a:defRPr/>
              </a:pPr>
              <a:r>
                <a:rPr kumimoji="0" lang="es-CO" sz="1200" b="0" i="0" u="none" strike="noStrike" kern="1200" cap="none" spc="48"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Seguridad humana y justicia social (1 ch y 2c)</a:t>
              </a:r>
            </a:p>
          </p:txBody>
        </p:sp>
        <p:sp>
          <p:nvSpPr>
            <p:cNvPr id="28" name="TextBox 28"/>
            <p:cNvSpPr txBox="1"/>
            <p:nvPr/>
          </p:nvSpPr>
          <p:spPr>
            <a:xfrm>
              <a:off x="0" y="-114300"/>
              <a:ext cx="9107960"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Eje transformacional </a:t>
              </a:r>
              <a:r>
                <a:rPr kumimoji="0" lang="es-CO" sz="1600"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(1de5)</a:t>
              </a:r>
              <a:r>
                <a:rPr kumimoji="0" lang="es-CO" sz="13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grpSp>
        <p:nvGrpSpPr>
          <p:cNvPr id="32" name="Group 32">
            <a:extLst>
              <a:ext uri="{C183D7F6-B498-43B3-948B-1728B52AA6E4}">
                <adec:decorative xmlns:adec="http://schemas.microsoft.com/office/drawing/2017/decorative" val="1"/>
              </a:ext>
            </a:extLst>
          </p:cNvPr>
          <p:cNvGrpSpPr/>
          <p:nvPr/>
        </p:nvGrpSpPr>
        <p:grpSpPr>
          <a:xfrm>
            <a:off x="5192960" y="3752113"/>
            <a:ext cx="4713590" cy="1197486"/>
            <a:chOff x="0" y="-114300"/>
            <a:chExt cx="9427180" cy="2394974"/>
          </a:xfrm>
        </p:grpSpPr>
        <p:sp>
          <p:nvSpPr>
            <p:cNvPr id="33" name="TextBox 33"/>
            <p:cNvSpPr txBox="1"/>
            <p:nvPr/>
          </p:nvSpPr>
          <p:spPr>
            <a:xfrm>
              <a:off x="0" y="661639"/>
              <a:ext cx="9427180" cy="1619035"/>
            </a:xfrm>
            <a:prstGeom prst="rect">
              <a:avLst/>
            </a:prstGeom>
          </p:spPr>
          <p:txBody>
            <a:bodyPr lIns="0" tIns="0" rIns="0" bIns="0" rtlCol="0" anchor="t">
              <a:spAutoFit/>
            </a:bodyPr>
            <a:lstStyle/>
            <a:p>
              <a:pPr marL="0" marR="0" lvl="0" indent="0" algn="l" defTabSz="609630" rtl="0" eaLnBrk="1" fontAlgn="auto" latinLnBrk="0" hangingPunct="1">
                <a:lnSpc>
                  <a:spcPts val="2217"/>
                </a:lnSpc>
                <a:spcBef>
                  <a:spcPts val="0"/>
                </a:spcBef>
                <a:spcAft>
                  <a:spcPts val="0"/>
                </a:spcAft>
                <a:buClrTx/>
                <a:buSzTx/>
                <a:buFontTx/>
                <a:buNone/>
                <a:tabLst/>
                <a:defRPr/>
              </a:pPr>
              <a:r>
                <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Hacia un sistema de salud garantista, universal, basado en un modelo de salud preventivo y predictivo</a:t>
              </a:r>
            </a:p>
          </p:txBody>
        </p:sp>
        <p:sp>
          <p:nvSpPr>
            <p:cNvPr id="34" name="TextBox 34"/>
            <p:cNvSpPr txBox="1"/>
            <p:nvPr/>
          </p:nvSpPr>
          <p:spPr>
            <a:xfrm>
              <a:off x="0" y="-114300"/>
              <a:ext cx="9427180"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Componente </a:t>
              </a:r>
              <a:r>
                <a:rPr kumimoji="0" lang="es-CO" sz="1600"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(1 de 4):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sp>
        <p:nvSpPr>
          <p:cNvPr id="42" name="TextBox 42"/>
          <p:cNvSpPr txBox="1"/>
          <p:nvPr/>
        </p:nvSpPr>
        <p:spPr>
          <a:xfrm>
            <a:off x="283078" y="1674426"/>
            <a:ext cx="3529631" cy="107721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7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La Superintendencia Nacional de Salud  - SNS tiene acciones a cargo que se alinean con el PND, según el siguiente despliegue estratégico: </a:t>
            </a:r>
          </a:p>
        </p:txBody>
      </p:sp>
      <p:sp>
        <p:nvSpPr>
          <p:cNvPr id="45" name="Freeform 45">
            <a:extLst>
              <a:ext uri="{C183D7F6-B498-43B3-948B-1728B52AA6E4}">
                <adec:decorative xmlns:adec="http://schemas.microsoft.com/office/drawing/2017/decorative" val="1"/>
              </a:ext>
            </a:extLst>
          </p:cNvPr>
          <p:cNvSpPr/>
          <p:nvPr/>
        </p:nvSpPr>
        <p:spPr>
          <a:xfrm>
            <a:off x="3306737" y="499655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6">
            <a:extLst>
              <a:ext uri="{C183D7F6-B498-43B3-948B-1728B52AA6E4}">
                <adec:decorative xmlns:adec="http://schemas.microsoft.com/office/drawing/2017/decorative" val="1"/>
              </a:ext>
            </a:extLst>
          </p:cNvPr>
          <p:cNvSpPr/>
          <p:nvPr/>
        </p:nvSpPr>
        <p:spPr>
          <a:xfrm>
            <a:off x="4315391" y="3867300"/>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7">
            <a:extLst>
              <a:ext uri="{C183D7F6-B498-43B3-948B-1728B52AA6E4}">
                <adec:decorative xmlns:adec="http://schemas.microsoft.com/office/drawing/2017/decorative" val="1"/>
              </a:ext>
            </a:extLst>
          </p:cNvPr>
          <p:cNvSpPr/>
          <p:nvPr/>
        </p:nvSpPr>
        <p:spPr>
          <a:xfrm>
            <a:off x="5372032" y="2738043"/>
            <a:ext cx="455359" cy="455359"/>
          </a:xfrm>
          <a:custGeom>
            <a:avLst/>
            <a:gdLst/>
            <a:ahLst/>
            <a:cxnLst/>
            <a:rect l="l" t="t" r="r" b="b"/>
            <a:pathLst>
              <a:path w="683039" h="683039">
                <a:moveTo>
                  <a:pt x="0" y="0"/>
                </a:moveTo>
                <a:lnTo>
                  <a:pt x="683038" y="0"/>
                </a:lnTo>
                <a:lnTo>
                  <a:pt x="683038"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8">
            <a:extLst>
              <a:ext uri="{C183D7F6-B498-43B3-948B-1728B52AA6E4}">
                <adec:decorative xmlns:adec="http://schemas.microsoft.com/office/drawing/2017/decorative" val="1"/>
              </a:ext>
            </a:extLst>
          </p:cNvPr>
          <p:cNvSpPr/>
          <p:nvPr/>
        </p:nvSpPr>
        <p:spPr>
          <a:xfrm>
            <a:off x="6380686" y="160878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CuadroTexto 48">
            <a:extLst>
              <a:ext uri="{FF2B5EF4-FFF2-40B4-BE49-F238E27FC236}">
                <a16:creationId xmlns:a16="http://schemas.microsoft.com/office/drawing/2014/main" id="{868071D0-41FC-063F-E570-2DD10B3C9E5B}"/>
              </a:ext>
            </a:extLst>
          </p:cNvPr>
          <p:cNvSpPr txBox="1"/>
          <p:nvPr/>
        </p:nvSpPr>
        <p:spPr>
          <a:xfrm>
            <a:off x="1367269" y="403776"/>
            <a:ext cx="8178800" cy="52322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Despliegue de las  Bases del PND </a:t>
            </a:r>
          </a:p>
        </p:txBody>
      </p:sp>
      <p:grpSp>
        <p:nvGrpSpPr>
          <p:cNvPr id="50" name="Group 26">
            <a:extLst>
              <a:ext uri="{FF2B5EF4-FFF2-40B4-BE49-F238E27FC236}">
                <a16:creationId xmlns:a16="http://schemas.microsoft.com/office/drawing/2014/main" id="{2A043184-8105-4C7D-B308-4674247FC89B}"/>
              </a:ext>
              <a:ext uri="{C183D7F6-B498-43B3-948B-1728B52AA6E4}">
                <adec:decorative xmlns:adec="http://schemas.microsoft.com/office/drawing/2017/decorative" val="1"/>
              </a:ext>
            </a:extLst>
          </p:cNvPr>
          <p:cNvGrpSpPr/>
          <p:nvPr/>
        </p:nvGrpSpPr>
        <p:grpSpPr>
          <a:xfrm>
            <a:off x="6120103" y="2425593"/>
            <a:ext cx="5110166" cy="838247"/>
            <a:chOff x="0" y="-114300"/>
            <a:chExt cx="8311632" cy="1676494"/>
          </a:xfrm>
        </p:grpSpPr>
        <p:sp>
          <p:nvSpPr>
            <p:cNvPr id="51" name="TextBox 27">
              <a:extLst>
                <a:ext uri="{FF2B5EF4-FFF2-40B4-BE49-F238E27FC236}">
                  <a16:creationId xmlns:a16="http://schemas.microsoft.com/office/drawing/2014/main" id="{299C68E7-CE4D-B6F8-3ED1-135B96172C44}"/>
                </a:ext>
              </a:extLst>
            </p:cNvPr>
            <p:cNvSpPr txBox="1"/>
            <p:nvPr/>
          </p:nvSpPr>
          <p:spPr>
            <a:xfrm>
              <a:off x="0" y="735300"/>
              <a:ext cx="8311632" cy="826894"/>
            </a:xfrm>
            <a:prstGeom prst="rect">
              <a:avLst/>
            </a:prstGeom>
          </p:spPr>
          <p:txBody>
            <a:bodyPr lIns="0" tIns="0" rIns="0" bIns="0" rtlCol="0" anchor="t">
              <a:spAutoFit/>
            </a:bodyPr>
            <a:lstStyle/>
            <a:p>
              <a:pPr marL="0" marR="0" lvl="0" indent="0" algn="l" defTabSz="609630" rtl="0" eaLnBrk="1" fontAlgn="auto" latinLnBrk="0" hangingPunct="1">
                <a:lnSpc>
                  <a:spcPts val="1691"/>
                </a:lnSpc>
                <a:spcBef>
                  <a:spcPts val="0"/>
                </a:spcBef>
                <a:spcAft>
                  <a:spcPts val="0"/>
                </a:spcAft>
                <a:buClrTx/>
                <a:buSzTx/>
                <a:buFontTx/>
                <a:buNone/>
                <a:tabLst/>
                <a:defRPr/>
              </a:pPr>
              <a:r>
                <a:rPr kumimoji="0" lang="es-CO" sz="1200" b="0" i="0" u="none" strike="noStrike" kern="1200" cap="none" spc="48"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Superación de privaciones como fundamento de la dignidad humana y condiciones básicas para el bienestar. </a:t>
              </a:r>
            </a:p>
          </p:txBody>
        </p:sp>
        <p:sp>
          <p:nvSpPr>
            <p:cNvPr id="52" name="TextBox 28">
              <a:extLst>
                <a:ext uri="{FF2B5EF4-FFF2-40B4-BE49-F238E27FC236}">
                  <a16:creationId xmlns:a16="http://schemas.microsoft.com/office/drawing/2014/main" id="{8C919118-CB22-2A38-5465-A46D2CED2C07}"/>
                </a:ext>
              </a:extLst>
            </p:cNvPr>
            <p:cNvSpPr txBox="1"/>
            <p:nvPr/>
          </p:nvSpPr>
          <p:spPr>
            <a:xfrm>
              <a:off x="0" y="-114300"/>
              <a:ext cx="8311632" cy="652102"/>
            </a:xfrm>
            <a:prstGeom prst="rect">
              <a:avLst/>
            </a:prstGeom>
          </p:spPr>
          <p:txBody>
            <a:bodyPr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Catalizador  </a:t>
              </a:r>
              <a:r>
                <a:rPr kumimoji="0" lang="es-CO" sz="1600"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(1 de 2):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grpSp>
        <p:nvGrpSpPr>
          <p:cNvPr id="53" name="Group 32">
            <a:extLst>
              <a:ext uri="{FF2B5EF4-FFF2-40B4-BE49-F238E27FC236}">
                <a16:creationId xmlns:a16="http://schemas.microsoft.com/office/drawing/2014/main" id="{A1D30337-F8F0-770C-3617-924D4505495B}"/>
              </a:ext>
              <a:ext uri="{C183D7F6-B498-43B3-948B-1728B52AA6E4}">
                <adec:decorative xmlns:adec="http://schemas.microsoft.com/office/drawing/2017/decorative" val="1"/>
              </a:ext>
            </a:extLst>
          </p:cNvPr>
          <p:cNvGrpSpPr/>
          <p:nvPr/>
        </p:nvGrpSpPr>
        <p:grpSpPr>
          <a:xfrm>
            <a:off x="4040904" y="5192485"/>
            <a:ext cx="7538609" cy="1197487"/>
            <a:chOff x="0" y="-114300"/>
            <a:chExt cx="15077219" cy="2394977"/>
          </a:xfrm>
        </p:grpSpPr>
        <p:sp>
          <p:nvSpPr>
            <p:cNvPr id="54" name="TextBox 33">
              <a:extLst>
                <a:ext uri="{FF2B5EF4-FFF2-40B4-BE49-F238E27FC236}">
                  <a16:creationId xmlns:a16="http://schemas.microsoft.com/office/drawing/2014/main" id="{2E645594-BED4-BF0B-B81D-C02E99C0FE14}"/>
                </a:ext>
              </a:extLst>
            </p:cNvPr>
            <p:cNvSpPr txBox="1"/>
            <p:nvPr/>
          </p:nvSpPr>
          <p:spPr>
            <a:xfrm>
              <a:off x="0" y="661641"/>
              <a:ext cx="15077219" cy="1619036"/>
            </a:xfrm>
            <a:prstGeom prst="rect">
              <a:avLst/>
            </a:prstGeom>
          </p:spPr>
          <p:txBody>
            <a:bodyPr wrap="square" lIns="0" tIns="0" rIns="0" bIns="0" rtlCol="0" anchor="t">
              <a:spAutoFit/>
            </a:bodyPr>
            <a:lstStyle/>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Más gobernanza y gobernabilidad, mejores sistemas de información en salud </a:t>
              </a:r>
            </a:p>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Sostenibilidad de los recursos en salud </a:t>
              </a:r>
            </a:p>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Acceso equitativo a medicamentos, dispositivos médicos y otras tecnologías. </a:t>
              </a:r>
            </a:p>
          </p:txBody>
        </p:sp>
        <p:sp>
          <p:nvSpPr>
            <p:cNvPr id="55" name="TextBox 34">
              <a:extLst>
                <a:ext uri="{FF2B5EF4-FFF2-40B4-BE49-F238E27FC236}">
                  <a16:creationId xmlns:a16="http://schemas.microsoft.com/office/drawing/2014/main" id="{7901A216-1128-2752-3EF5-1F11720A7E75}"/>
                </a:ext>
              </a:extLst>
            </p:cNvPr>
            <p:cNvSpPr txBox="1"/>
            <p:nvPr/>
          </p:nvSpPr>
          <p:spPr>
            <a:xfrm>
              <a:off x="0" y="-114300"/>
              <a:ext cx="9427181"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Estrategias </a:t>
              </a:r>
              <a:r>
                <a:rPr kumimoji="0" lang="es-CO" sz="13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(3 de 6):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9E3BB9CA-AD26-6ED3-4177-6F1F8E3B86BC}"/>
              </a:ext>
            </a:extLst>
          </p:cNvPr>
          <p:cNvSpPr txBox="1"/>
          <p:nvPr/>
        </p:nvSpPr>
        <p:spPr>
          <a:xfrm>
            <a:off x="1588770" y="1298529"/>
            <a:ext cx="3076136" cy="368300"/>
          </a:xfrm>
          <a:prstGeom prst="rect">
            <a:avLst/>
          </a:prstGeom>
          <a:noFill/>
        </p:spPr>
        <p:txBody>
          <a:bodyPr wrap="square" rtlCol="0">
            <a:spAutoFit/>
          </a:bodyPr>
          <a:lstStyle/>
          <a:p>
            <a:r>
              <a:rPr lang="es-CO" noProof="0" dirty="0">
                <a:solidFill>
                  <a:schemeClr val="bg1"/>
                </a:solidFill>
              </a:rPr>
              <a:t>Actividades</a:t>
            </a:r>
          </a:p>
        </p:txBody>
      </p:sp>
      <p:sp>
        <p:nvSpPr>
          <p:cNvPr id="21" name="CuadroTexto 20">
            <a:extLst>
              <a:ext uri="{FF2B5EF4-FFF2-40B4-BE49-F238E27FC236}">
                <a16:creationId xmlns:a16="http://schemas.microsoft.com/office/drawing/2014/main" id="{E3AFDE28-8136-38C6-570D-8092F43D2379}"/>
              </a:ext>
            </a:extLst>
          </p:cNvPr>
          <p:cNvSpPr txBox="1"/>
          <p:nvPr/>
        </p:nvSpPr>
        <p:spPr>
          <a:xfrm>
            <a:off x="10112912" y="1299364"/>
            <a:ext cx="3076136" cy="368300"/>
          </a:xfrm>
          <a:prstGeom prst="rect">
            <a:avLst/>
          </a:prstGeom>
          <a:noFill/>
        </p:spPr>
        <p:txBody>
          <a:bodyPr wrap="square" rtlCol="0">
            <a:spAutoFit/>
          </a:bodyPr>
          <a:lstStyle/>
          <a:p>
            <a:r>
              <a:rPr lang="es-CO" noProof="0" dirty="0">
                <a:solidFill>
                  <a:schemeClr val="bg1"/>
                </a:solidFill>
              </a:rPr>
              <a:t>Meta</a:t>
            </a:r>
          </a:p>
        </p:txBody>
      </p:sp>
      <p:sp>
        <p:nvSpPr>
          <p:cNvPr id="22" name="CuadroTexto 21">
            <a:extLst>
              <a:ext uri="{FF2B5EF4-FFF2-40B4-BE49-F238E27FC236}">
                <a16:creationId xmlns:a16="http://schemas.microsoft.com/office/drawing/2014/main" id="{CFF1CA39-BFFA-51A2-09C3-89889FB07065}"/>
              </a:ext>
            </a:extLst>
          </p:cNvPr>
          <p:cNvSpPr txBox="1"/>
          <p:nvPr/>
        </p:nvSpPr>
        <p:spPr>
          <a:xfrm>
            <a:off x="11037301" y="1299364"/>
            <a:ext cx="1580219" cy="369332"/>
          </a:xfrm>
          <a:prstGeom prst="rect">
            <a:avLst/>
          </a:prstGeom>
          <a:noFill/>
        </p:spPr>
        <p:txBody>
          <a:bodyPr wrap="square" rtlCol="0">
            <a:spAutoFit/>
          </a:bodyPr>
          <a:lstStyle/>
          <a:p>
            <a:r>
              <a:rPr lang="es-CO" noProof="0" dirty="0">
                <a:solidFill>
                  <a:schemeClr val="bg1"/>
                </a:solidFill>
              </a:rPr>
              <a:t>Frecuencia</a:t>
            </a:r>
          </a:p>
        </p:txBody>
      </p:sp>
      <p:sp>
        <p:nvSpPr>
          <p:cNvPr id="5" name="Google Shape;120;p15">
            <a:extLst>
              <a:ext uri="{FF2B5EF4-FFF2-40B4-BE49-F238E27FC236}">
                <a16:creationId xmlns:a16="http://schemas.microsoft.com/office/drawing/2014/main" id="{B55DAD52-AD06-853E-C20D-717A080BD647}"/>
              </a:ext>
            </a:extLst>
          </p:cNvPr>
          <p:cNvSpPr txBox="1">
            <a:spLocks/>
          </p:cNvSpPr>
          <p:nvPr/>
        </p:nvSpPr>
        <p:spPr>
          <a:xfrm>
            <a:off x="1676400" y="320091"/>
            <a:ext cx="7620000" cy="594309"/>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a:lnSpc>
                <a:spcPct val="100000"/>
              </a:lnSpc>
              <a:spcBef>
                <a:spcPts val="0"/>
              </a:spcBef>
              <a:defRPr/>
            </a:pPr>
            <a:r>
              <a:rPr lang="es-CO" sz="2800" b="1" noProof="0" dirty="0">
                <a:latin typeface="Verdana"/>
                <a:ea typeface="Verdana"/>
                <a:cs typeface="Arial"/>
              </a:rPr>
              <a:t>Reporte PAG 2025 por Dependencias</a:t>
            </a:r>
          </a:p>
        </p:txBody>
      </p:sp>
      <p:sp>
        <p:nvSpPr>
          <p:cNvPr id="4" name="Rectángulo 3">
            <a:extLst>
              <a:ext uri="{FF2B5EF4-FFF2-40B4-BE49-F238E27FC236}">
                <a16:creationId xmlns:a16="http://schemas.microsoft.com/office/drawing/2014/main" id="{3A4FCDD7-8040-6469-EF9E-499443DE40F7}"/>
              </a:ext>
              <a:ext uri="{C183D7F6-B498-43B3-948B-1728B52AA6E4}">
                <adec:decorative xmlns:adec="http://schemas.microsoft.com/office/drawing/2017/decorative" val="1"/>
              </a:ext>
            </a:extLst>
          </p:cNvPr>
          <p:cNvSpPr/>
          <p:nvPr/>
        </p:nvSpPr>
        <p:spPr>
          <a:xfrm>
            <a:off x="206136" y="1559492"/>
            <a:ext cx="4458770" cy="50540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DIA</a:t>
            </a:r>
            <a:r>
              <a:rPr lang="es-CO" sz="1400" noProof="0" dirty="0">
                <a:solidFill>
                  <a:prstClr val="black"/>
                </a:solidFill>
                <a:latin typeface="Verdana"/>
                <a:ea typeface="Verdana"/>
                <a:cs typeface="Arial"/>
              </a:rPr>
              <a:t>: Delegatura de Investigaciones Administrativas</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DEAS: </a:t>
            </a:r>
            <a:r>
              <a:rPr lang="es-CO" sz="1400" noProof="0" dirty="0">
                <a:solidFill>
                  <a:prstClr val="black"/>
                </a:solidFill>
                <a:latin typeface="Verdana"/>
                <a:ea typeface="Verdana"/>
                <a:cs typeface="Arial"/>
              </a:rPr>
              <a:t>Delegatura para Entidades de Aseguramiento en salud.</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DFJ</a:t>
            </a:r>
            <a:r>
              <a:rPr lang="es-CO" sz="1400" noProof="0" dirty="0">
                <a:solidFill>
                  <a:prstClr val="black"/>
                </a:solidFill>
                <a:latin typeface="Verdana"/>
                <a:ea typeface="Verdana"/>
                <a:cs typeface="Arial"/>
              </a:rPr>
              <a:t>: Delegatura para la función Jurisdiccional y de Conciliación.</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DET: </a:t>
            </a:r>
            <a:r>
              <a:rPr lang="es-CO" sz="1400" noProof="0" dirty="0">
                <a:solidFill>
                  <a:prstClr val="black"/>
                </a:solidFill>
                <a:latin typeface="Verdana"/>
                <a:ea typeface="Verdana"/>
                <a:cs typeface="Arial"/>
              </a:rPr>
              <a:t>Delegatura para Entidades Territoriales.</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DPU: </a:t>
            </a:r>
            <a:r>
              <a:rPr lang="es-CO" sz="1400" noProof="0" dirty="0">
                <a:solidFill>
                  <a:prstClr val="black"/>
                </a:solidFill>
                <a:latin typeface="Verdana"/>
                <a:ea typeface="Verdana"/>
                <a:cs typeface="Arial"/>
              </a:rPr>
              <a:t>Delegatura para la Protección al Usuario.</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DOLTSGF: </a:t>
            </a:r>
            <a:r>
              <a:rPr lang="es-CO" sz="1400" noProof="0" dirty="0">
                <a:solidFill>
                  <a:prstClr val="black"/>
                </a:solidFill>
                <a:latin typeface="Verdana"/>
                <a:ea typeface="Verdana"/>
                <a:cs typeface="Arial"/>
              </a:rPr>
              <a:t>Delegatura para Operadores Logísticos de Tecnologías en salud y Gestores Farmacéuticos.</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DPSS: </a:t>
            </a:r>
            <a:r>
              <a:rPr lang="es-CO" sz="1400" noProof="0" dirty="0">
                <a:solidFill>
                  <a:prstClr val="black"/>
                </a:solidFill>
                <a:latin typeface="Verdana"/>
                <a:ea typeface="Verdana"/>
                <a:cs typeface="Arial"/>
              </a:rPr>
              <a:t>Delegatura para Prestadores de Servicios de Salud.</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DID: </a:t>
            </a:r>
            <a:r>
              <a:rPr lang="es-CO" sz="1400" noProof="0" dirty="0">
                <a:solidFill>
                  <a:prstClr val="black"/>
                </a:solidFill>
                <a:latin typeface="Verdana"/>
                <a:ea typeface="Verdana"/>
                <a:cs typeface="Arial"/>
              </a:rPr>
              <a:t>Dirección de Innovación y Desarrollo.</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DJ: </a:t>
            </a:r>
            <a:r>
              <a:rPr lang="es-CO" sz="1400" noProof="0" dirty="0">
                <a:solidFill>
                  <a:prstClr val="black"/>
                </a:solidFill>
                <a:latin typeface="Verdana"/>
                <a:ea typeface="Verdana"/>
                <a:cs typeface="Arial"/>
              </a:rPr>
              <a:t>Dirección Jurídica.</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OAC: </a:t>
            </a:r>
            <a:r>
              <a:rPr lang="es-CO" sz="1400" noProof="0" dirty="0">
                <a:solidFill>
                  <a:prstClr val="black"/>
                </a:solidFill>
                <a:latin typeface="Verdana"/>
                <a:ea typeface="Verdana"/>
                <a:cs typeface="Arial"/>
              </a:rPr>
              <a:t>Oficina Asesora de Comunicaciones.</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OAP: </a:t>
            </a:r>
            <a:r>
              <a:rPr lang="es-CO" sz="1400" noProof="0" dirty="0">
                <a:solidFill>
                  <a:prstClr val="black"/>
                </a:solidFill>
                <a:latin typeface="Verdana"/>
                <a:ea typeface="Verdana"/>
                <a:cs typeface="Arial"/>
              </a:rPr>
              <a:t>Oficina Asesora de Planeación.</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OCI: </a:t>
            </a:r>
            <a:r>
              <a:rPr lang="es-CO" sz="1400" noProof="0" dirty="0">
                <a:solidFill>
                  <a:prstClr val="black"/>
                </a:solidFill>
                <a:latin typeface="Verdana"/>
                <a:ea typeface="Verdana"/>
                <a:cs typeface="Arial"/>
              </a:rPr>
              <a:t>Oficina de Control Interno</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SG: </a:t>
            </a:r>
            <a:r>
              <a:rPr lang="es-CO" sz="1400" noProof="0" dirty="0">
                <a:solidFill>
                  <a:prstClr val="black"/>
                </a:solidFill>
                <a:latin typeface="Verdana"/>
                <a:ea typeface="Verdana"/>
                <a:cs typeface="Arial"/>
              </a:rPr>
              <a:t>Secretaria General</a:t>
            </a:r>
          </a:p>
          <a:p>
            <a:pPr marL="285750" indent="-285750">
              <a:buFont typeface="Arial" panose="020B0604020202020204" pitchFamily="34" charset="0"/>
              <a:buChar char="•"/>
              <a:defRPr/>
            </a:pPr>
            <a:r>
              <a:rPr lang="es-CO" sz="1400" b="1" noProof="0" dirty="0">
                <a:solidFill>
                  <a:prstClr val="black"/>
                </a:solidFill>
                <a:latin typeface="Verdana"/>
                <a:ea typeface="Verdana"/>
                <a:cs typeface="Arial"/>
              </a:rPr>
              <a:t>OL: </a:t>
            </a:r>
            <a:r>
              <a:rPr lang="es-CO" sz="1400" noProof="0" dirty="0">
                <a:solidFill>
                  <a:prstClr val="black"/>
                </a:solidFill>
                <a:latin typeface="Verdana"/>
                <a:ea typeface="Verdana"/>
                <a:cs typeface="Arial"/>
              </a:rPr>
              <a:t>Oficina de Liquidaciones. (</a:t>
            </a:r>
            <a:r>
              <a:rPr lang="es-CO" sz="1400" i="1" noProof="0" dirty="0">
                <a:solidFill>
                  <a:prstClr val="black"/>
                </a:solidFill>
                <a:latin typeface="Verdana"/>
                <a:ea typeface="Verdana"/>
                <a:cs typeface="Arial"/>
              </a:rPr>
              <a:t>No tenia reportes para el periodo)</a:t>
            </a:r>
          </a:p>
        </p:txBody>
      </p:sp>
      <p:graphicFrame>
        <p:nvGraphicFramePr>
          <p:cNvPr id="3" name="Gráfico 2">
            <a:extLst>
              <a:ext uri="{FF2B5EF4-FFF2-40B4-BE49-F238E27FC236}">
                <a16:creationId xmlns:a16="http://schemas.microsoft.com/office/drawing/2014/main" id="{B32FF207-C81A-7663-E68D-37F47081F3ED}"/>
              </a:ext>
            </a:extLst>
          </p:cNvPr>
          <p:cNvGraphicFramePr>
            <a:graphicFrameLocks/>
          </p:cNvGraphicFramePr>
          <p:nvPr>
            <p:extLst>
              <p:ext uri="{D42A27DB-BD31-4B8C-83A1-F6EECF244321}">
                <p14:modId xmlns:p14="http://schemas.microsoft.com/office/powerpoint/2010/main" val="3919499046"/>
              </p:ext>
            </p:extLst>
          </p:nvPr>
        </p:nvGraphicFramePr>
        <p:xfrm>
          <a:off x="4953000" y="1671841"/>
          <a:ext cx="7032864" cy="4866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0745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76B4A-5798-D2C8-5782-808C389BD92F}"/>
            </a:ext>
          </a:extLst>
        </p:cNvPr>
        <p:cNvGrpSpPr/>
        <p:nvPr/>
      </p:nvGrpSpPr>
      <p:grpSpPr>
        <a:xfrm>
          <a:off x="0" y="0"/>
          <a:ext cx="0" cy="0"/>
          <a:chOff x="0" y="0"/>
          <a:chExt cx="0" cy="0"/>
        </a:xfrm>
      </p:grpSpPr>
      <p:sp>
        <p:nvSpPr>
          <p:cNvPr id="18" name="CuadroTexto 17">
            <a:extLst>
              <a:ext uri="{FF2B5EF4-FFF2-40B4-BE49-F238E27FC236}">
                <a16:creationId xmlns:a16="http://schemas.microsoft.com/office/drawing/2014/main" id="{05B3366D-CFD9-3954-F520-0356274CB5F5}"/>
              </a:ext>
            </a:extLst>
          </p:cNvPr>
          <p:cNvSpPr txBox="1"/>
          <p:nvPr/>
        </p:nvSpPr>
        <p:spPr>
          <a:xfrm>
            <a:off x="1588770" y="1298529"/>
            <a:ext cx="3076136" cy="368300"/>
          </a:xfrm>
          <a:prstGeom prst="rect">
            <a:avLst/>
          </a:prstGeom>
          <a:noFill/>
        </p:spPr>
        <p:txBody>
          <a:bodyPr wrap="square" rtlCol="0">
            <a:spAutoFit/>
          </a:bodyPr>
          <a:lstStyle/>
          <a:p>
            <a:r>
              <a:rPr lang="es-CO" noProof="0" dirty="0">
                <a:solidFill>
                  <a:schemeClr val="bg1"/>
                </a:solidFill>
              </a:rPr>
              <a:t>Actividades</a:t>
            </a:r>
          </a:p>
        </p:txBody>
      </p:sp>
      <p:sp>
        <p:nvSpPr>
          <p:cNvPr id="21" name="CuadroTexto 20">
            <a:extLst>
              <a:ext uri="{FF2B5EF4-FFF2-40B4-BE49-F238E27FC236}">
                <a16:creationId xmlns:a16="http://schemas.microsoft.com/office/drawing/2014/main" id="{C2B3C5E4-9005-98CD-228B-FCD1D6133FE0}"/>
              </a:ext>
            </a:extLst>
          </p:cNvPr>
          <p:cNvSpPr txBox="1"/>
          <p:nvPr/>
        </p:nvSpPr>
        <p:spPr>
          <a:xfrm>
            <a:off x="10112912" y="1299364"/>
            <a:ext cx="3076136" cy="368300"/>
          </a:xfrm>
          <a:prstGeom prst="rect">
            <a:avLst/>
          </a:prstGeom>
          <a:noFill/>
        </p:spPr>
        <p:txBody>
          <a:bodyPr wrap="square" rtlCol="0">
            <a:spAutoFit/>
          </a:bodyPr>
          <a:lstStyle/>
          <a:p>
            <a:r>
              <a:rPr lang="es-CO" noProof="0" dirty="0">
                <a:solidFill>
                  <a:schemeClr val="bg1"/>
                </a:solidFill>
              </a:rPr>
              <a:t>Meta</a:t>
            </a:r>
          </a:p>
        </p:txBody>
      </p:sp>
      <p:sp>
        <p:nvSpPr>
          <p:cNvPr id="22" name="CuadroTexto 21">
            <a:extLst>
              <a:ext uri="{FF2B5EF4-FFF2-40B4-BE49-F238E27FC236}">
                <a16:creationId xmlns:a16="http://schemas.microsoft.com/office/drawing/2014/main" id="{B80C8552-8F98-2678-3616-BA8FABFF6B3F}"/>
              </a:ext>
            </a:extLst>
          </p:cNvPr>
          <p:cNvSpPr txBox="1"/>
          <p:nvPr/>
        </p:nvSpPr>
        <p:spPr>
          <a:xfrm>
            <a:off x="11037301" y="1299364"/>
            <a:ext cx="1580219" cy="369332"/>
          </a:xfrm>
          <a:prstGeom prst="rect">
            <a:avLst/>
          </a:prstGeom>
          <a:noFill/>
        </p:spPr>
        <p:txBody>
          <a:bodyPr wrap="square" rtlCol="0">
            <a:spAutoFit/>
          </a:bodyPr>
          <a:lstStyle/>
          <a:p>
            <a:r>
              <a:rPr lang="es-CO" noProof="0" dirty="0">
                <a:solidFill>
                  <a:schemeClr val="bg1"/>
                </a:solidFill>
              </a:rPr>
              <a:t>Frecuencia</a:t>
            </a:r>
          </a:p>
        </p:txBody>
      </p:sp>
      <p:sp>
        <p:nvSpPr>
          <p:cNvPr id="5" name="Google Shape;120;p15">
            <a:extLst>
              <a:ext uri="{FF2B5EF4-FFF2-40B4-BE49-F238E27FC236}">
                <a16:creationId xmlns:a16="http://schemas.microsoft.com/office/drawing/2014/main" id="{5282BB8D-FBF1-F65C-D3FF-F344C650E40D}"/>
              </a:ext>
            </a:extLst>
          </p:cNvPr>
          <p:cNvSpPr txBox="1">
            <a:spLocks/>
          </p:cNvSpPr>
          <p:nvPr/>
        </p:nvSpPr>
        <p:spPr>
          <a:xfrm>
            <a:off x="990600" y="320091"/>
            <a:ext cx="9280736"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a:lnSpc>
                <a:spcPct val="100000"/>
              </a:lnSpc>
              <a:spcBef>
                <a:spcPts val="0"/>
              </a:spcBef>
              <a:defRPr/>
            </a:pPr>
            <a:r>
              <a:rPr lang="es-CO" sz="2800" b="1" noProof="0" dirty="0">
                <a:latin typeface="Verdana"/>
                <a:ea typeface="Verdana"/>
                <a:cs typeface="Arial"/>
              </a:rPr>
              <a:t>Cumplimiento PAG 2025 - SNS</a:t>
            </a:r>
          </a:p>
        </p:txBody>
      </p:sp>
      <p:sp>
        <p:nvSpPr>
          <p:cNvPr id="3" name="Google Shape;120;p15">
            <a:extLst>
              <a:ext uri="{FF2B5EF4-FFF2-40B4-BE49-F238E27FC236}">
                <a16:creationId xmlns:a16="http://schemas.microsoft.com/office/drawing/2014/main" id="{629B60B8-ED7E-3485-5E91-21EA465D973C}"/>
              </a:ext>
            </a:extLst>
          </p:cNvPr>
          <p:cNvSpPr txBox="1">
            <a:spLocks/>
          </p:cNvSpPr>
          <p:nvPr/>
        </p:nvSpPr>
        <p:spPr>
          <a:xfrm>
            <a:off x="8686686" y="3517070"/>
            <a:ext cx="3076135" cy="709049"/>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tab pos="1436688" algn="l"/>
              </a:tabLst>
              <a:defRPr/>
            </a:pPr>
            <a:r>
              <a:rPr kumimoji="0" lang="es-CO" sz="1800" b="1" i="0" u="none" strike="noStrike" kern="1200" cap="none" spc="0" normalizeH="0" baseline="0" noProof="0" dirty="0">
                <a:ln>
                  <a:noFill/>
                </a:ln>
                <a:solidFill>
                  <a:prstClr val="black"/>
                </a:solidFill>
                <a:effectLst/>
                <a:uLnTx/>
                <a:uFillTx/>
                <a:latin typeface="Verdana "/>
                <a:ea typeface="Verdana"/>
                <a:cs typeface="Arial"/>
              </a:rPr>
              <a:t>Porcentaje</a:t>
            </a:r>
            <a:r>
              <a:rPr kumimoji="0" lang="es-CO" sz="1800" b="1" i="0" u="none" strike="noStrike" kern="1200" cap="none" spc="0" normalizeH="0" baseline="0" noProof="0" dirty="0">
                <a:ln>
                  <a:noFill/>
                </a:ln>
                <a:solidFill>
                  <a:prstClr val="black"/>
                </a:solidFill>
                <a:effectLst/>
                <a:uLnTx/>
                <a:uFillTx/>
                <a:latin typeface="Verdana"/>
                <a:ea typeface="Verdana"/>
                <a:cs typeface="Arial"/>
              </a:rPr>
              <a:t> de cumplimiento final 98,1%</a:t>
            </a:r>
            <a:endParaRPr kumimoji="0" lang="es-CO"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14D06F91-245C-83EE-710A-470B66020B02}"/>
              </a:ext>
              <a:ext uri="{C183D7F6-B498-43B3-948B-1728B52AA6E4}">
                <adec:decorative xmlns:adec="http://schemas.microsoft.com/office/drawing/2017/decorative" val="1"/>
              </a:ext>
            </a:extLst>
          </p:cNvPr>
          <p:cNvSpPr/>
          <p:nvPr/>
        </p:nvSpPr>
        <p:spPr>
          <a:xfrm>
            <a:off x="7532492" y="3741487"/>
            <a:ext cx="97840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E19C8386-E69D-D272-0205-AE2E30F42C51}"/>
              </a:ext>
            </a:extLst>
          </p:cNvPr>
          <p:cNvSpPr txBox="1"/>
          <p:nvPr/>
        </p:nvSpPr>
        <p:spPr>
          <a:xfrm>
            <a:off x="179164" y="5485895"/>
            <a:ext cx="11708036" cy="1098762"/>
          </a:xfrm>
          <a:prstGeom prst="rect">
            <a:avLst/>
          </a:prstGeom>
          <a:noFill/>
        </p:spPr>
        <p:txBody>
          <a:bodyPr wrap="square" lIns="91440" tIns="45720" rIns="91440" bIns="45720" anchor="t">
            <a:spAutoFit/>
          </a:bodyPr>
          <a:lstStyle/>
          <a:p>
            <a:pPr algn="l">
              <a:lnSpc>
                <a:spcPct val="90000"/>
              </a:lnSpc>
              <a:spcAft>
                <a:spcPts val="600"/>
              </a:spcAft>
            </a:pPr>
            <a:r>
              <a:rPr lang="es-CO" sz="1400" noProof="0" dirty="0">
                <a:latin typeface="Verdana" panose="020B0604030504040204" pitchFamily="34" charset="0"/>
                <a:ea typeface="Verdana" panose="020B0604030504040204" pitchFamily="34" charset="0"/>
              </a:rPr>
              <a:t>Para el cuarto trimestre de 2025 se reportaron en el plan anual de gestión 128 indicadores, correspondiente a 14 dependencias.</a:t>
            </a:r>
          </a:p>
          <a:p>
            <a:pPr algn="l">
              <a:lnSpc>
                <a:spcPct val="90000"/>
              </a:lnSpc>
              <a:spcAft>
                <a:spcPts val="600"/>
              </a:spcAft>
            </a:pPr>
            <a:r>
              <a:rPr lang="es-CO" sz="1400" noProof="0" dirty="0">
                <a:latin typeface="Verdana" panose="020B0604030504040204" pitchFamily="34" charset="0"/>
                <a:ea typeface="Verdana" panose="020B0604030504040204" pitchFamily="34" charset="0"/>
              </a:rPr>
              <a:t>El promedio general de cumplimiento de los indicadores fue de 98,05%</a:t>
            </a:r>
          </a:p>
          <a:p>
            <a:pPr algn="l">
              <a:lnSpc>
                <a:spcPct val="90000"/>
              </a:lnSpc>
              <a:spcAft>
                <a:spcPts val="600"/>
              </a:spcAft>
            </a:pPr>
            <a:r>
              <a:rPr lang="es-CO" sz="1400" noProof="0" dirty="0">
                <a:latin typeface="Verdana" panose="020B0604030504040204" pitchFamily="34" charset="0"/>
                <a:ea typeface="Verdana" panose="020B0604030504040204" pitchFamily="34" charset="0"/>
              </a:rPr>
              <a:t>9 dependencias tuvieron desempeños superiores a la meta PAG de 98% (DET, DFJC, OAC, OCI, DPSS, DPU, </a:t>
            </a:r>
            <a:r>
              <a:rPr lang="es-CO" sz="1400" noProof="0" dirty="0" err="1">
                <a:latin typeface="Verdana" panose="020B0604030504040204" pitchFamily="34" charset="0"/>
                <a:ea typeface="Verdana" panose="020B0604030504040204" pitchFamily="34" charset="0"/>
              </a:rPr>
              <a:t>Oliq</a:t>
            </a:r>
            <a:r>
              <a:rPr lang="es-CO" sz="1400" noProof="0" dirty="0">
                <a:latin typeface="Verdana" panose="020B0604030504040204" pitchFamily="34" charset="0"/>
                <a:ea typeface="Verdana" panose="020B0604030504040204" pitchFamily="34" charset="0"/>
              </a:rPr>
              <a:t>, DJ, DID, OAP)</a:t>
            </a:r>
          </a:p>
          <a:p>
            <a:pPr algn="l">
              <a:lnSpc>
                <a:spcPct val="90000"/>
              </a:lnSpc>
              <a:spcAft>
                <a:spcPts val="600"/>
              </a:spcAft>
            </a:pPr>
            <a:r>
              <a:rPr lang="es-CO" sz="1400" noProof="0" dirty="0">
                <a:latin typeface="Verdana" panose="020B0604030504040204" pitchFamily="34" charset="0"/>
                <a:ea typeface="Verdana" panose="020B0604030504040204" pitchFamily="34" charset="0"/>
              </a:rPr>
              <a:t>5 dependencias con promedios menores a 98% (DEAS, DOLTSGF, SG, DIA)</a:t>
            </a:r>
          </a:p>
        </p:txBody>
      </p:sp>
      <p:graphicFrame>
        <p:nvGraphicFramePr>
          <p:cNvPr id="4" name="Gráfico 3">
            <a:extLst>
              <a:ext uri="{FF2B5EF4-FFF2-40B4-BE49-F238E27FC236}">
                <a16:creationId xmlns:a16="http://schemas.microsoft.com/office/drawing/2014/main" id="{D9E8E14C-CC2B-4627-AE4F-35B5FBDF0AE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486912540"/>
              </p:ext>
            </p:extLst>
          </p:nvPr>
        </p:nvGraphicFramePr>
        <p:xfrm>
          <a:off x="179164" y="1482679"/>
          <a:ext cx="7593236" cy="39275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4575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Planeación - HugoSoy">
            <a:extLst>
              <a:ext uri="{FF2B5EF4-FFF2-40B4-BE49-F238E27FC236}">
                <a16:creationId xmlns:a16="http://schemas.microsoft.com/office/drawing/2014/main" id="{90A11D70-D3D8-E34F-289E-7614C8DB0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0"/>
            <a:ext cx="4648200" cy="51816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95FCD46-DD16-8EB4-3F35-DD9BB167FC33}"/>
              </a:ext>
            </a:extLst>
          </p:cNvPr>
          <p:cNvSpPr txBox="1"/>
          <p:nvPr/>
        </p:nvSpPr>
        <p:spPr>
          <a:xfrm>
            <a:off x="3352800" y="463631"/>
            <a:ext cx="5943600" cy="461665"/>
          </a:xfrm>
          <a:prstGeom prst="rect">
            <a:avLst/>
          </a:prstGeom>
          <a:noFill/>
        </p:spPr>
        <p:txBody>
          <a:bodyPr wrap="square">
            <a:spAutoFit/>
          </a:bodyPr>
          <a:lstStyle/>
          <a:p>
            <a:pPr marL="12700" marR="0" lvl="0" indent="0" defTabSz="914400" eaLnBrk="1" fontAlgn="auto" latinLnBrk="0" hangingPunct="1">
              <a:lnSpc>
                <a:spcPct val="100000"/>
              </a:lnSpc>
              <a:spcBef>
                <a:spcPts val="770"/>
              </a:spcBef>
              <a:spcAft>
                <a:spcPts val="0"/>
              </a:spcAft>
              <a:buClrTx/>
              <a:buSzTx/>
              <a:buFontTx/>
              <a:buNone/>
              <a:tabLst/>
              <a:defRPr/>
            </a:pPr>
            <a:r>
              <a:rPr lang="es-CO" sz="2400" b="1" noProof="0" dirty="0">
                <a:solidFill>
                  <a:schemeClr val="bg1"/>
                </a:solidFill>
                <a:latin typeface="Segoe UI"/>
                <a:cs typeface="Segoe UI"/>
              </a:rPr>
              <a:t>PLAN ANUAL DE GESTIÓN</a:t>
            </a:r>
            <a:endParaRPr kumimoji="0" lang="es-CO" sz="2400" b="0" i="0" u="none" strike="noStrike" kern="0" cap="none" spc="0" normalizeH="0" baseline="0" noProof="0" dirty="0">
              <a:ln>
                <a:noFill/>
              </a:ln>
              <a:solidFill>
                <a:schemeClr val="bg1"/>
              </a:solidFill>
              <a:effectLst/>
              <a:uLnTx/>
              <a:uFillTx/>
              <a:latin typeface="Segoe UI"/>
              <a:cs typeface="Segoe UI"/>
            </a:endParaRPr>
          </a:p>
        </p:txBody>
      </p:sp>
      <p:sp>
        <p:nvSpPr>
          <p:cNvPr id="3" name="CuadroTexto 2">
            <a:extLst>
              <a:ext uri="{FF2B5EF4-FFF2-40B4-BE49-F238E27FC236}">
                <a16:creationId xmlns:a16="http://schemas.microsoft.com/office/drawing/2014/main" id="{F02CE9F2-3496-8D38-C27B-A265851605DC}"/>
              </a:ext>
            </a:extLst>
          </p:cNvPr>
          <p:cNvSpPr txBox="1"/>
          <p:nvPr/>
        </p:nvSpPr>
        <p:spPr>
          <a:xfrm>
            <a:off x="457200" y="1874728"/>
            <a:ext cx="6068684" cy="1200329"/>
          </a:xfrm>
          <a:prstGeom prst="rect">
            <a:avLst/>
          </a:prstGeom>
          <a:noFill/>
        </p:spPr>
        <p:txBody>
          <a:bodyPr wrap="square">
            <a:spAutoFit/>
          </a:bodyPr>
          <a:lstStyle/>
          <a:p>
            <a:pPr algn="ctr">
              <a:lnSpc>
                <a:spcPct val="90000"/>
              </a:lnSpc>
              <a:spcAft>
                <a:spcPts val="600"/>
              </a:spcAft>
            </a:pPr>
            <a:r>
              <a:rPr lang="es-CO" sz="2000" noProof="0" dirty="0">
                <a:latin typeface="Verdana" panose="020B0604030504040204" pitchFamily="34" charset="0"/>
                <a:ea typeface="Verdana" panose="020B0604030504040204" pitchFamily="34" charset="0"/>
              </a:rPr>
              <a:t>Para ver el detalle del Plan Anual de Gestión (Alineación Estratégica, Actividades, Indicadores, Metas) por Dependencias dar clic en el siguiente enlace:</a:t>
            </a:r>
          </a:p>
        </p:txBody>
      </p:sp>
      <p:sp>
        <p:nvSpPr>
          <p:cNvPr id="4" name="CuadroTexto 3">
            <a:extLst>
              <a:ext uri="{FF2B5EF4-FFF2-40B4-BE49-F238E27FC236}">
                <a16:creationId xmlns:a16="http://schemas.microsoft.com/office/drawing/2014/main" id="{601FCCFE-B28F-8DD2-8B72-0CC8F36B7B00}"/>
              </a:ext>
            </a:extLst>
          </p:cNvPr>
          <p:cNvSpPr txBox="1"/>
          <p:nvPr/>
        </p:nvSpPr>
        <p:spPr>
          <a:xfrm>
            <a:off x="838200" y="3376136"/>
            <a:ext cx="6068684" cy="1477328"/>
          </a:xfrm>
          <a:prstGeom prst="rect">
            <a:avLst/>
          </a:prstGeom>
          <a:noFill/>
        </p:spPr>
        <p:txBody>
          <a:bodyPr wrap="square" lIns="91440" tIns="45720" rIns="91440" bIns="45720" anchor="t">
            <a:spAutoFit/>
          </a:bodyPr>
          <a:lstStyle/>
          <a:p>
            <a:r>
              <a:rPr lang="es-CO" noProof="0" dirty="0"/>
              <a:t>Detalle Reporte: </a:t>
            </a:r>
          </a:p>
          <a:p>
            <a:r>
              <a:rPr lang="es-CO" noProof="0" dirty="0"/>
              <a:t> </a:t>
            </a:r>
            <a:r>
              <a:rPr lang="es-CO" noProof="0" dirty="0">
                <a:hlinkClick r:id="rId4"/>
              </a:rPr>
              <a:t>https://supersalud.sharepoint.com/sites/PlanAnualdeGestin/Lists/REPORTE%20SEGUIMIENTO%20PAG/Reporte.aspx</a:t>
            </a:r>
            <a:r>
              <a:rPr lang="es-CO" noProof="0" dirty="0"/>
              <a:t>  </a:t>
            </a:r>
          </a:p>
        </p:txBody>
      </p:sp>
    </p:spTree>
    <p:extLst>
      <p:ext uri="{BB962C8B-B14F-4D97-AF65-F5344CB8AC3E}">
        <p14:creationId xmlns:p14="http://schemas.microsoft.com/office/powerpoint/2010/main" val="2112512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1B4A8"/>
          </a:solidFill>
        </p:spPr>
        <p:txBody>
          <a:bodyPr wrap="square" lIns="0" tIns="0" rIns="0" bIns="0" rtlCol="0"/>
          <a:lstStyle/>
          <a:p>
            <a:endParaRPr lang="es-CO" noProof="0" dirty="0"/>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5855243" y="4045188"/>
            <a:ext cx="494625" cy="520699"/>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5214818" y="4614553"/>
            <a:ext cx="1768648" cy="306479"/>
          </a:xfrm>
          <a:prstGeom prst="rect">
            <a:avLst/>
          </a:prstGeom>
        </p:spPr>
      </p:pic>
      <p:grpSp>
        <p:nvGrpSpPr>
          <p:cNvPr id="5" name="object 5">
            <a:extLst>
              <a:ext uri="{C183D7F6-B498-43B3-948B-1728B52AA6E4}">
                <adec:decorative xmlns:adec="http://schemas.microsoft.com/office/drawing/2017/decorative" val="1"/>
              </a:ext>
            </a:extLst>
          </p:cNvPr>
          <p:cNvGrpSpPr/>
          <p:nvPr/>
        </p:nvGrpSpPr>
        <p:grpSpPr>
          <a:xfrm>
            <a:off x="5856446" y="4982617"/>
            <a:ext cx="492125" cy="41275"/>
            <a:chOff x="5856446" y="4982617"/>
            <a:chExt cx="492125" cy="41275"/>
          </a:xfrm>
        </p:grpSpPr>
        <p:sp>
          <p:nvSpPr>
            <p:cNvPr id="6" name="object 6"/>
            <p:cNvSpPr/>
            <p:nvPr/>
          </p:nvSpPr>
          <p:spPr>
            <a:xfrm>
              <a:off x="5856446" y="4982676"/>
              <a:ext cx="243204" cy="41275"/>
            </a:xfrm>
            <a:custGeom>
              <a:avLst/>
              <a:gdLst/>
              <a:ahLst/>
              <a:cxnLst/>
              <a:rect l="l" t="t" r="r" b="b"/>
              <a:pathLst>
                <a:path w="243204" h="41275">
                  <a:moveTo>
                    <a:pt x="243032" y="0"/>
                  </a:moveTo>
                  <a:lnTo>
                    <a:pt x="0" y="0"/>
                  </a:lnTo>
                  <a:lnTo>
                    <a:pt x="0" y="40767"/>
                  </a:lnTo>
                  <a:lnTo>
                    <a:pt x="243032" y="40767"/>
                  </a:lnTo>
                  <a:lnTo>
                    <a:pt x="243032" y="0"/>
                  </a:lnTo>
                  <a:close/>
                </a:path>
              </a:pathLst>
            </a:custGeom>
            <a:solidFill>
              <a:srgbClr val="FDC607"/>
            </a:solidFill>
          </p:spPr>
          <p:txBody>
            <a:bodyPr wrap="square" lIns="0" tIns="0" rIns="0" bIns="0" rtlCol="0"/>
            <a:lstStyle/>
            <a:p>
              <a:endParaRPr lang="es-CO" noProof="0" dirty="0"/>
            </a:p>
          </p:txBody>
        </p:sp>
        <p:sp>
          <p:nvSpPr>
            <p:cNvPr id="7" name="object 7"/>
            <p:cNvSpPr/>
            <p:nvPr/>
          </p:nvSpPr>
          <p:spPr>
            <a:xfrm>
              <a:off x="6099527" y="4982617"/>
              <a:ext cx="124460" cy="41275"/>
            </a:xfrm>
            <a:custGeom>
              <a:avLst/>
              <a:gdLst/>
              <a:ahLst/>
              <a:cxnLst/>
              <a:rect l="l" t="t" r="r" b="b"/>
              <a:pathLst>
                <a:path w="124460" h="41275">
                  <a:moveTo>
                    <a:pt x="124449" y="0"/>
                  </a:moveTo>
                  <a:lnTo>
                    <a:pt x="0" y="0"/>
                  </a:lnTo>
                  <a:lnTo>
                    <a:pt x="0" y="40767"/>
                  </a:lnTo>
                  <a:lnTo>
                    <a:pt x="124449" y="40768"/>
                  </a:lnTo>
                  <a:lnTo>
                    <a:pt x="124449" y="0"/>
                  </a:lnTo>
                  <a:close/>
                </a:path>
              </a:pathLst>
            </a:custGeom>
            <a:solidFill>
              <a:srgbClr val="21397A"/>
            </a:solidFill>
          </p:spPr>
          <p:txBody>
            <a:bodyPr wrap="square" lIns="0" tIns="0" rIns="0" bIns="0" rtlCol="0"/>
            <a:lstStyle/>
            <a:p>
              <a:endParaRPr lang="es-CO" noProof="0" dirty="0"/>
            </a:p>
          </p:txBody>
        </p:sp>
        <p:sp>
          <p:nvSpPr>
            <p:cNvPr id="8" name="object 8"/>
            <p:cNvSpPr/>
            <p:nvPr/>
          </p:nvSpPr>
          <p:spPr>
            <a:xfrm>
              <a:off x="6223976" y="4982617"/>
              <a:ext cx="124460" cy="41275"/>
            </a:xfrm>
            <a:custGeom>
              <a:avLst/>
              <a:gdLst/>
              <a:ahLst/>
              <a:cxnLst/>
              <a:rect l="l" t="t" r="r" b="b"/>
              <a:pathLst>
                <a:path w="124460" h="41275">
                  <a:moveTo>
                    <a:pt x="124420" y="0"/>
                  </a:moveTo>
                  <a:lnTo>
                    <a:pt x="0" y="0"/>
                  </a:lnTo>
                  <a:lnTo>
                    <a:pt x="0" y="40767"/>
                  </a:lnTo>
                  <a:lnTo>
                    <a:pt x="124420" y="40767"/>
                  </a:lnTo>
                  <a:lnTo>
                    <a:pt x="124420" y="0"/>
                  </a:lnTo>
                  <a:close/>
                </a:path>
              </a:pathLst>
            </a:custGeom>
            <a:solidFill>
              <a:srgbClr val="D50E25"/>
            </a:solidFill>
          </p:spPr>
          <p:txBody>
            <a:bodyPr wrap="square" lIns="0" tIns="0" rIns="0" bIns="0" rtlCol="0"/>
            <a:lstStyle/>
            <a:p>
              <a:endParaRPr lang="es-CO" noProof="0" dirty="0"/>
            </a:p>
          </p:txBody>
        </p:sp>
      </p:grpSp>
      <p:grpSp>
        <p:nvGrpSpPr>
          <p:cNvPr id="9" name="object 9">
            <a:extLst>
              <a:ext uri="{C183D7F6-B498-43B3-948B-1728B52AA6E4}">
                <adec:decorative xmlns:adec="http://schemas.microsoft.com/office/drawing/2017/decorative" val="1"/>
              </a:ext>
            </a:extLst>
          </p:cNvPr>
          <p:cNvGrpSpPr/>
          <p:nvPr/>
        </p:nvGrpSpPr>
        <p:grpSpPr>
          <a:xfrm>
            <a:off x="4013022" y="1845518"/>
            <a:ext cx="685165" cy="742950"/>
            <a:chOff x="4013022" y="1845518"/>
            <a:chExt cx="685165" cy="742950"/>
          </a:xfrm>
        </p:grpSpPr>
        <p:sp>
          <p:nvSpPr>
            <p:cNvPr id="10" name="object 10"/>
            <p:cNvSpPr/>
            <p:nvPr/>
          </p:nvSpPr>
          <p:spPr>
            <a:xfrm>
              <a:off x="4016387" y="1848883"/>
              <a:ext cx="678815" cy="736600"/>
            </a:xfrm>
            <a:custGeom>
              <a:avLst/>
              <a:gdLst/>
              <a:ahLst/>
              <a:cxnLst/>
              <a:rect l="l" t="t" r="r" b="b"/>
              <a:pathLst>
                <a:path w="678814" h="736600">
                  <a:moveTo>
                    <a:pt x="67418" y="0"/>
                  </a:moveTo>
                  <a:lnTo>
                    <a:pt x="0" y="0"/>
                  </a:lnTo>
                  <a:lnTo>
                    <a:pt x="0" y="736120"/>
                  </a:lnTo>
                  <a:lnTo>
                    <a:pt x="44384" y="736120"/>
                  </a:lnTo>
                  <a:lnTo>
                    <a:pt x="44384" y="160677"/>
                  </a:lnTo>
                  <a:lnTo>
                    <a:pt x="39816" y="45935"/>
                  </a:lnTo>
                  <a:lnTo>
                    <a:pt x="86111" y="45935"/>
                  </a:lnTo>
                  <a:lnTo>
                    <a:pt x="67418" y="0"/>
                  </a:lnTo>
                  <a:close/>
                </a:path>
                <a:path w="678814" h="736600">
                  <a:moveTo>
                    <a:pt x="86111" y="45935"/>
                  </a:moveTo>
                  <a:lnTo>
                    <a:pt x="39816" y="45935"/>
                  </a:lnTo>
                  <a:lnTo>
                    <a:pt x="316991" y="736120"/>
                  </a:lnTo>
                  <a:lnTo>
                    <a:pt x="361423" y="736120"/>
                  </a:lnTo>
                  <a:lnTo>
                    <a:pt x="382823" y="682545"/>
                  </a:lnTo>
                  <a:lnTo>
                    <a:pt x="338438" y="682545"/>
                  </a:lnTo>
                  <a:lnTo>
                    <a:pt x="307806" y="590722"/>
                  </a:lnTo>
                  <a:lnTo>
                    <a:pt x="86111" y="45935"/>
                  </a:lnTo>
                  <a:close/>
                </a:path>
                <a:path w="678814" h="736600">
                  <a:moveTo>
                    <a:pt x="678414" y="45935"/>
                  </a:moveTo>
                  <a:lnTo>
                    <a:pt x="638598" y="45935"/>
                  </a:lnTo>
                  <a:lnTo>
                    <a:pt x="634030" y="160678"/>
                  </a:lnTo>
                  <a:lnTo>
                    <a:pt x="634030" y="736120"/>
                  </a:lnTo>
                  <a:lnTo>
                    <a:pt x="678414" y="736120"/>
                  </a:lnTo>
                  <a:lnTo>
                    <a:pt x="678414" y="45935"/>
                  </a:lnTo>
                  <a:close/>
                </a:path>
                <a:path w="678814" h="736600">
                  <a:moveTo>
                    <a:pt x="678414" y="0"/>
                  </a:moveTo>
                  <a:lnTo>
                    <a:pt x="609505" y="0"/>
                  </a:lnTo>
                  <a:lnTo>
                    <a:pt x="369117" y="592211"/>
                  </a:lnTo>
                  <a:lnTo>
                    <a:pt x="339976" y="682545"/>
                  </a:lnTo>
                  <a:lnTo>
                    <a:pt x="382823" y="682545"/>
                  </a:lnTo>
                  <a:lnTo>
                    <a:pt x="637107" y="45935"/>
                  </a:lnTo>
                  <a:lnTo>
                    <a:pt x="678414" y="45935"/>
                  </a:lnTo>
                  <a:lnTo>
                    <a:pt x="678414" y="0"/>
                  </a:lnTo>
                  <a:close/>
                </a:path>
              </a:pathLst>
            </a:custGeom>
            <a:solidFill>
              <a:srgbClr val="FFFFFF"/>
            </a:solidFill>
          </p:spPr>
          <p:txBody>
            <a:bodyPr wrap="square" lIns="0" tIns="0" rIns="0" bIns="0" rtlCol="0"/>
            <a:lstStyle/>
            <a:p>
              <a:endParaRPr lang="es-CO" noProof="0" dirty="0"/>
            </a:p>
          </p:txBody>
        </p:sp>
        <p:sp>
          <p:nvSpPr>
            <p:cNvPr id="11" name="object 11"/>
            <p:cNvSpPr/>
            <p:nvPr/>
          </p:nvSpPr>
          <p:spPr>
            <a:xfrm>
              <a:off x="4016387" y="1848883"/>
              <a:ext cx="678815" cy="736600"/>
            </a:xfrm>
            <a:custGeom>
              <a:avLst/>
              <a:gdLst/>
              <a:ahLst/>
              <a:cxnLst/>
              <a:rect l="l" t="t" r="r" b="b"/>
              <a:pathLst>
                <a:path w="678814" h="736600">
                  <a:moveTo>
                    <a:pt x="678414" y="736120"/>
                  </a:moveTo>
                  <a:lnTo>
                    <a:pt x="634030" y="736120"/>
                  </a:lnTo>
                  <a:lnTo>
                    <a:pt x="634030" y="160678"/>
                  </a:lnTo>
                  <a:lnTo>
                    <a:pt x="638598" y="45935"/>
                  </a:lnTo>
                  <a:lnTo>
                    <a:pt x="637107" y="45935"/>
                  </a:lnTo>
                  <a:lnTo>
                    <a:pt x="361423" y="736120"/>
                  </a:lnTo>
                  <a:lnTo>
                    <a:pt x="316991" y="736120"/>
                  </a:lnTo>
                  <a:lnTo>
                    <a:pt x="39816" y="45935"/>
                  </a:lnTo>
                  <a:lnTo>
                    <a:pt x="44384" y="160678"/>
                  </a:lnTo>
                  <a:lnTo>
                    <a:pt x="44384" y="736120"/>
                  </a:lnTo>
                  <a:lnTo>
                    <a:pt x="0" y="736120"/>
                  </a:lnTo>
                  <a:lnTo>
                    <a:pt x="0" y="0"/>
                  </a:lnTo>
                  <a:lnTo>
                    <a:pt x="67418" y="0"/>
                  </a:lnTo>
                  <a:lnTo>
                    <a:pt x="307806" y="590722"/>
                  </a:lnTo>
                  <a:lnTo>
                    <a:pt x="338438" y="682545"/>
                  </a:lnTo>
                  <a:lnTo>
                    <a:pt x="339976" y="682545"/>
                  </a:lnTo>
                  <a:lnTo>
                    <a:pt x="369117" y="592211"/>
                  </a:lnTo>
                  <a:lnTo>
                    <a:pt x="609505" y="0"/>
                  </a:lnTo>
                  <a:lnTo>
                    <a:pt x="678414" y="0"/>
                  </a:lnTo>
                  <a:lnTo>
                    <a:pt x="678414" y="736120"/>
                  </a:lnTo>
                  <a:close/>
                </a:path>
              </a:pathLst>
            </a:custGeom>
            <a:ln w="6729">
              <a:solidFill>
                <a:srgbClr val="FFFFFF"/>
              </a:solidFill>
            </a:ln>
          </p:spPr>
          <p:txBody>
            <a:bodyPr wrap="square" lIns="0" tIns="0" rIns="0" bIns="0" rtlCol="0"/>
            <a:lstStyle/>
            <a:p>
              <a:endParaRPr lang="es-CO" noProof="0" dirty="0"/>
            </a:p>
          </p:txBody>
        </p:sp>
      </p:grpSp>
      <p:sp>
        <p:nvSpPr>
          <p:cNvPr id="12" name="object 12">
            <a:extLst>
              <a:ext uri="{C183D7F6-B498-43B3-948B-1728B52AA6E4}">
                <adec:decorative xmlns:adec="http://schemas.microsoft.com/office/drawing/2017/decorative" val="1"/>
              </a:ext>
            </a:extLst>
          </p:cNvPr>
          <p:cNvSpPr/>
          <p:nvPr/>
        </p:nvSpPr>
        <p:spPr>
          <a:xfrm>
            <a:off x="4892344" y="1848883"/>
            <a:ext cx="565150" cy="747395"/>
          </a:xfrm>
          <a:custGeom>
            <a:avLst/>
            <a:gdLst/>
            <a:ahLst/>
            <a:cxnLst/>
            <a:rect l="l" t="t" r="r" b="b"/>
            <a:pathLst>
              <a:path w="565150" h="747394">
                <a:moveTo>
                  <a:pt x="565073" y="0"/>
                </a:moveTo>
                <a:lnTo>
                  <a:pt x="519149" y="0"/>
                </a:lnTo>
                <a:lnTo>
                  <a:pt x="519149" y="460651"/>
                </a:lnTo>
                <a:lnTo>
                  <a:pt x="515294" y="516797"/>
                </a:lnTo>
                <a:lnTo>
                  <a:pt x="503826" y="565808"/>
                </a:lnTo>
                <a:lnTo>
                  <a:pt x="484890" y="607575"/>
                </a:lnTo>
                <a:lnTo>
                  <a:pt x="458632" y="641991"/>
                </a:lnTo>
                <a:lnTo>
                  <a:pt x="425196" y="668947"/>
                </a:lnTo>
                <a:lnTo>
                  <a:pt x="384729" y="688335"/>
                </a:lnTo>
                <a:lnTo>
                  <a:pt x="337376" y="700047"/>
                </a:lnTo>
                <a:lnTo>
                  <a:pt x="283281" y="703975"/>
                </a:lnTo>
                <a:lnTo>
                  <a:pt x="229123" y="700047"/>
                </a:lnTo>
                <a:lnTo>
                  <a:pt x="181601" y="688335"/>
                </a:lnTo>
                <a:lnTo>
                  <a:pt x="140895" y="668947"/>
                </a:lnTo>
                <a:lnTo>
                  <a:pt x="107186" y="641991"/>
                </a:lnTo>
                <a:lnTo>
                  <a:pt x="80654" y="607575"/>
                </a:lnTo>
                <a:lnTo>
                  <a:pt x="61479" y="565808"/>
                </a:lnTo>
                <a:lnTo>
                  <a:pt x="49842" y="516797"/>
                </a:lnTo>
                <a:lnTo>
                  <a:pt x="45923" y="460651"/>
                </a:lnTo>
                <a:lnTo>
                  <a:pt x="45923" y="0"/>
                </a:lnTo>
                <a:lnTo>
                  <a:pt x="0" y="0"/>
                </a:lnTo>
                <a:lnTo>
                  <a:pt x="0" y="469829"/>
                </a:lnTo>
                <a:lnTo>
                  <a:pt x="3137" y="521464"/>
                </a:lnTo>
                <a:lnTo>
                  <a:pt x="12413" y="567977"/>
                </a:lnTo>
                <a:lnTo>
                  <a:pt x="27626" y="609294"/>
                </a:lnTo>
                <a:lnTo>
                  <a:pt x="48573" y="645342"/>
                </a:lnTo>
                <a:lnTo>
                  <a:pt x="75052" y="676046"/>
                </a:lnTo>
                <a:lnTo>
                  <a:pt x="106859" y="701333"/>
                </a:lnTo>
                <a:lnTo>
                  <a:pt x="143794" y="721130"/>
                </a:lnTo>
                <a:lnTo>
                  <a:pt x="185652" y="735361"/>
                </a:lnTo>
                <a:lnTo>
                  <a:pt x="232231" y="743954"/>
                </a:lnTo>
                <a:lnTo>
                  <a:pt x="283330" y="746835"/>
                </a:lnTo>
                <a:lnTo>
                  <a:pt x="334385" y="743954"/>
                </a:lnTo>
                <a:lnTo>
                  <a:pt x="380847" y="735361"/>
                </a:lnTo>
                <a:lnTo>
                  <a:pt x="422533" y="721130"/>
                </a:lnTo>
                <a:lnTo>
                  <a:pt x="459258" y="701333"/>
                </a:lnTo>
                <a:lnTo>
                  <a:pt x="490838" y="676046"/>
                </a:lnTo>
                <a:lnTo>
                  <a:pt x="517089" y="645342"/>
                </a:lnTo>
                <a:lnTo>
                  <a:pt x="537827" y="609294"/>
                </a:lnTo>
                <a:lnTo>
                  <a:pt x="552867" y="567977"/>
                </a:lnTo>
                <a:lnTo>
                  <a:pt x="562027" y="521464"/>
                </a:lnTo>
                <a:lnTo>
                  <a:pt x="565073" y="469829"/>
                </a:lnTo>
                <a:lnTo>
                  <a:pt x="565073" y="0"/>
                </a:lnTo>
                <a:close/>
              </a:path>
            </a:pathLst>
          </a:custGeom>
          <a:solidFill>
            <a:srgbClr val="FFFFFF"/>
          </a:solidFill>
        </p:spPr>
        <p:txBody>
          <a:bodyPr wrap="square" lIns="0" tIns="0" rIns="0" bIns="0" rtlCol="0"/>
          <a:lstStyle/>
          <a:p>
            <a:endParaRPr lang="es-CO" noProof="0" dirty="0"/>
          </a:p>
        </p:txBody>
      </p:sp>
      <p:sp>
        <p:nvSpPr>
          <p:cNvPr id="13" name="object 13">
            <a:extLst>
              <a:ext uri="{C183D7F6-B498-43B3-948B-1728B52AA6E4}">
                <adec:decorative xmlns:adec="http://schemas.microsoft.com/office/drawing/2017/decorative" val="1"/>
              </a:ext>
            </a:extLst>
          </p:cNvPr>
          <p:cNvSpPr/>
          <p:nvPr/>
        </p:nvSpPr>
        <p:spPr>
          <a:xfrm>
            <a:off x="5609085" y="1836630"/>
            <a:ext cx="626745" cy="759460"/>
          </a:xfrm>
          <a:custGeom>
            <a:avLst/>
            <a:gdLst/>
            <a:ahLst/>
            <a:cxnLst/>
            <a:rect l="l" t="t" r="r" b="b"/>
            <a:pathLst>
              <a:path w="626745" h="759460">
                <a:moveTo>
                  <a:pt x="332330" y="0"/>
                </a:moveTo>
                <a:lnTo>
                  <a:pt x="283658" y="2996"/>
                </a:lnTo>
                <a:lnTo>
                  <a:pt x="238070" y="11854"/>
                </a:lnTo>
                <a:lnTo>
                  <a:pt x="195787" y="26376"/>
                </a:lnTo>
                <a:lnTo>
                  <a:pt x="157028" y="46367"/>
                </a:lnTo>
                <a:lnTo>
                  <a:pt x="122009" y="71630"/>
                </a:lnTo>
                <a:lnTo>
                  <a:pt x="90951" y="101967"/>
                </a:lnTo>
                <a:lnTo>
                  <a:pt x="64071" y="137182"/>
                </a:lnTo>
                <a:lnTo>
                  <a:pt x="41588" y="177078"/>
                </a:lnTo>
                <a:lnTo>
                  <a:pt x="23721" y="221460"/>
                </a:lnTo>
                <a:lnTo>
                  <a:pt x="10688" y="270129"/>
                </a:lnTo>
                <a:lnTo>
                  <a:pt x="2708" y="322889"/>
                </a:lnTo>
                <a:lnTo>
                  <a:pt x="0" y="379544"/>
                </a:lnTo>
                <a:lnTo>
                  <a:pt x="2708" y="436208"/>
                </a:lnTo>
                <a:lnTo>
                  <a:pt x="10688" y="488975"/>
                </a:lnTo>
                <a:lnTo>
                  <a:pt x="23721" y="537648"/>
                </a:lnTo>
                <a:lnTo>
                  <a:pt x="41588" y="582030"/>
                </a:lnTo>
                <a:lnTo>
                  <a:pt x="64071" y="621926"/>
                </a:lnTo>
                <a:lnTo>
                  <a:pt x="90951" y="657138"/>
                </a:lnTo>
                <a:lnTo>
                  <a:pt x="122009" y="687472"/>
                </a:lnTo>
                <a:lnTo>
                  <a:pt x="157028" y="712730"/>
                </a:lnTo>
                <a:lnTo>
                  <a:pt x="195787" y="732717"/>
                </a:lnTo>
                <a:lnTo>
                  <a:pt x="238070" y="747237"/>
                </a:lnTo>
                <a:lnTo>
                  <a:pt x="283658" y="756092"/>
                </a:lnTo>
                <a:lnTo>
                  <a:pt x="332282" y="759136"/>
                </a:lnTo>
                <a:lnTo>
                  <a:pt x="384541" y="755798"/>
                </a:lnTo>
                <a:lnTo>
                  <a:pt x="433124" y="745929"/>
                </a:lnTo>
                <a:lnTo>
                  <a:pt x="477652" y="729745"/>
                </a:lnTo>
                <a:lnTo>
                  <a:pt x="517749" y="707464"/>
                </a:lnTo>
                <a:lnTo>
                  <a:pt x="553038" y="679303"/>
                </a:lnTo>
                <a:lnTo>
                  <a:pt x="583142" y="645477"/>
                </a:lnTo>
                <a:lnTo>
                  <a:pt x="607684" y="606203"/>
                </a:lnTo>
                <a:lnTo>
                  <a:pt x="626288" y="561700"/>
                </a:lnTo>
                <a:lnTo>
                  <a:pt x="580364" y="544882"/>
                </a:lnTo>
                <a:lnTo>
                  <a:pt x="562519" y="589050"/>
                </a:lnTo>
                <a:lnTo>
                  <a:pt x="538143" y="627013"/>
                </a:lnTo>
                <a:lnTo>
                  <a:pt x="507635" y="658557"/>
                </a:lnTo>
                <a:lnTo>
                  <a:pt x="471396" y="683465"/>
                </a:lnTo>
                <a:lnTo>
                  <a:pt x="429824" y="701523"/>
                </a:lnTo>
                <a:lnTo>
                  <a:pt x="383320" y="712515"/>
                </a:lnTo>
                <a:lnTo>
                  <a:pt x="332282" y="716227"/>
                </a:lnTo>
                <a:lnTo>
                  <a:pt x="286986" y="713077"/>
                </a:lnTo>
                <a:lnTo>
                  <a:pt x="244824" y="703774"/>
                </a:lnTo>
                <a:lnTo>
                  <a:pt x="206044" y="688539"/>
                </a:lnTo>
                <a:lnTo>
                  <a:pt x="170896" y="667591"/>
                </a:lnTo>
                <a:lnTo>
                  <a:pt x="139627" y="641152"/>
                </a:lnTo>
                <a:lnTo>
                  <a:pt x="112487" y="609442"/>
                </a:lnTo>
                <a:lnTo>
                  <a:pt x="89723" y="572681"/>
                </a:lnTo>
                <a:lnTo>
                  <a:pt x="71586" y="531091"/>
                </a:lnTo>
                <a:lnTo>
                  <a:pt x="58322" y="484891"/>
                </a:lnTo>
                <a:lnTo>
                  <a:pt x="50182" y="434301"/>
                </a:lnTo>
                <a:lnTo>
                  <a:pt x="47414" y="379544"/>
                </a:lnTo>
                <a:lnTo>
                  <a:pt x="50219" y="324786"/>
                </a:lnTo>
                <a:lnTo>
                  <a:pt x="58461" y="274197"/>
                </a:lnTo>
                <a:lnTo>
                  <a:pt x="71875" y="227997"/>
                </a:lnTo>
                <a:lnTo>
                  <a:pt x="90198" y="186406"/>
                </a:lnTo>
                <a:lnTo>
                  <a:pt x="113168" y="149645"/>
                </a:lnTo>
                <a:lnTo>
                  <a:pt x="140521" y="117935"/>
                </a:lnTo>
                <a:lnTo>
                  <a:pt x="171993" y="91496"/>
                </a:lnTo>
                <a:lnTo>
                  <a:pt x="207323" y="70548"/>
                </a:lnTo>
                <a:lnTo>
                  <a:pt x="246246" y="55313"/>
                </a:lnTo>
                <a:lnTo>
                  <a:pt x="288500" y="46010"/>
                </a:lnTo>
                <a:lnTo>
                  <a:pt x="333821" y="42860"/>
                </a:lnTo>
                <a:lnTo>
                  <a:pt x="384756" y="46229"/>
                </a:lnTo>
                <a:lnTo>
                  <a:pt x="429954" y="56320"/>
                </a:lnTo>
                <a:lnTo>
                  <a:pt x="469496" y="73103"/>
                </a:lnTo>
                <a:lnTo>
                  <a:pt x="503463" y="96552"/>
                </a:lnTo>
                <a:lnTo>
                  <a:pt x="531935" y="126638"/>
                </a:lnTo>
                <a:lnTo>
                  <a:pt x="554993" y="163335"/>
                </a:lnTo>
                <a:lnTo>
                  <a:pt x="572719" y="206613"/>
                </a:lnTo>
                <a:lnTo>
                  <a:pt x="617199" y="185183"/>
                </a:lnTo>
                <a:lnTo>
                  <a:pt x="599241" y="142075"/>
                </a:lnTo>
                <a:lnTo>
                  <a:pt x="576347" y="104598"/>
                </a:lnTo>
                <a:lnTo>
                  <a:pt x="548463" y="72787"/>
                </a:lnTo>
                <a:lnTo>
                  <a:pt x="515537" y="46680"/>
                </a:lnTo>
                <a:lnTo>
                  <a:pt x="477514" y="26311"/>
                </a:lnTo>
                <a:lnTo>
                  <a:pt x="434341" y="11718"/>
                </a:lnTo>
                <a:lnTo>
                  <a:pt x="385964" y="2935"/>
                </a:lnTo>
                <a:lnTo>
                  <a:pt x="332330" y="0"/>
                </a:lnTo>
                <a:close/>
              </a:path>
            </a:pathLst>
          </a:custGeom>
          <a:solidFill>
            <a:srgbClr val="FFFFFF"/>
          </a:solidFill>
        </p:spPr>
        <p:txBody>
          <a:bodyPr wrap="square" lIns="0" tIns="0" rIns="0" bIns="0" rtlCol="0"/>
          <a:lstStyle/>
          <a:p>
            <a:endParaRPr lang="es-CO" noProof="0" dirty="0"/>
          </a:p>
        </p:txBody>
      </p:sp>
      <p:grpSp>
        <p:nvGrpSpPr>
          <p:cNvPr id="14" name="object 14">
            <a:extLst>
              <a:ext uri="{C183D7F6-B498-43B3-948B-1728B52AA6E4}">
                <adec:decorative xmlns:adec="http://schemas.microsoft.com/office/drawing/2017/decorative" val="1"/>
              </a:ext>
            </a:extLst>
          </p:cNvPr>
          <p:cNvGrpSpPr/>
          <p:nvPr/>
        </p:nvGrpSpPr>
        <p:grpSpPr>
          <a:xfrm>
            <a:off x="6369922" y="1845518"/>
            <a:ext cx="570865" cy="742950"/>
            <a:chOff x="6369922" y="1845518"/>
            <a:chExt cx="570865" cy="742950"/>
          </a:xfrm>
        </p:grpSpPr>
        <p:sp>
          <p:nvSpPr>
            <p:cNvPr id="15" name="object 15"/>
            <p:cNvSpPr/>
            <p:nvPr/>
          </p:nvSpPr>
          <p:spPr>
            <a:xfrm>
              <a:off x="6373279" y="1848840"/>
              <a:ext cx="563880" cy="736600"/>
            </a:xfrm>
            <a:custGeom>
              <a:avLst/>
              <a:gdLst/>
              <a:ahLst/>
              <a:cxnLst/>
              <a:rect l="l" t="t" r="r" b="b"/>
              <a:pathLst>
                <a:path w="563879" h="736600">
                  <a:moveTo>
                    <a:pt x="563587" y="382625"/>
                  </a:moveTo>
                  <a:lnTo>
                    <a:pt x="519150" y="382625"/>
                  </a:lnTo>
                  <a:lnTo>
                    <a:pt x="519150" y="736168"/>
                  </a:lnTo>
                  <a:lnTo>
                    <a:pt x="563587" y="736168"/>
                  </a:lnTo>
                  <a:lnTo>
                    <a:pt x="563587" y="382625"/>
                  </a:lnTo>
                  <a:close/>
                </a:path>
                <a:path w="563879" h="736600">
                  <a:moveTo>
                    <a:pt x="563587" y="340233"/>
                  </a:moveTo>
                  <a:lnTo>
                    <a:pt x="45974" y="340233"/>
                  </a:lnTo>
                  <a:lnTo>
                    <a:pt x="45974" y="0"/>
                  </a:lnTo>
                  <a:lnTo>
                    <a:pt x="0" y="0"/>
                  </a:lnTo>
                  <a:lnTo>
                    <a:pt x="0" y="340233"/>
                  </a:lnTo>
                  <a:lnTo>
                    <a:pt x="0" y="382130"/>
                  </a:lnTo>
                  <a:lnTo>
                    <a:pt x="0" y="736320"/>
                  </a:lnTo>
                  <a:lnTo>
                    <a:pt x="45974" y="736320"/>
                  </a:lnTo>
                  <a:lnTo>
                    <a:pt x="45974" y="382130"/>
                  </a:lnTo>
                  <a:lnTo>
                    <a:pt x="563587" y="382130"/>
                  </a:lnTo>
                  <a:lnTo>
                    <a:pt x="563587" y="340233"/>
                  </a:lnTo>
                  <a:close/>
                </a:path>
                <a:path w="563879" h="736600">
                  <a:moveTo>
                    <a:pt x="563587" y="50"/>
                  </a:moveTo>
                  <a:lnTo>
                    <a:pt x="519150" y="50"/>
                  </a:lnTo>
                  <a:lnTo>
                    <a:pt x="519150" y="339763"/>
                  </a:lnTo>
                  <a:lnTo>
                    <a:pt x="563587" y="339763"/>
                  </a:lnTo>
                  <a:lnTo>
                    <a:pt x="563587" y="50"/>
                  </a:lnTo>
                  <a:close/>
                </a:path>
              </a:pathLst>
            </a:custGeom>
            <a:solidFill>
              <a:srgbClr val="FFFFFF"/>
            </a:solidFill>
          </p:spPr>
          <p:txBody>
            <a:bodyPr wrap="square" lIns="0" tIns="0" rIns="0" bIns="0" rtlCol="0"/>
            <a:lstStyle/>
            <a:p>
              <a:endParaRPr lang="es-CO" noProof="0" dirty="0"/>
            </a:p>
          </p:txBody>
        </p:sp>
        <p:sp>
          <p:nvSpPr>
            <p:cNvPr id="16" name="object 16"/>
            <p:cNvSpPr/>
            <p:nvPr/>
          </p:nvSpPr>
          <p:spPr>
            <a:xfrm>
              <a:off x="6373287" y="1848883"/>
              <a:ext cx="563880" cy="736600"/>
            </a:xfrm>
            <a:custGeom>
              <a:avLst/>
              <a:gdLst/>
              <a:ahLst/>
              <a:cxnLst/>
              <a:rect l="l" t="t" r="r" b="b"/>
              <a:pathLst>
                <a:path w="563879" h="736600">
                  <a:moveTo>
                    <a:pt x="563582" y="0"/>
                  </a:moveTo>
                  <a:lnTo>
                    <a:pt x="563582" y="736120"/>
                  </a:lnTo>
                  <a:lnTo>
                    <a:pt x="519149" y="736120"/>
                  </a:lnTo>
                  <a:lnTo>
                    <a:pt x="519149" y="382571"/>
                  </a:lnTo>
                  <a:lnTo>
                    <a:pt x="45971" y="382571"/>
                  </a:lnTo>
                  <a:lnTo>
                    <a:pt x="45971" y="736120"/>
                  </a:lnTo>
                  <a:lnTo>
                    <a:pt x="0" y="736120"/>
                  </a:lnTo>
                  <a:lnTo>
                    <a:pt x="0" y="0"/>
                  </a:lnTo>
                  <a:lnTo>
                    <a:pt x="45971" y="0"/>
                  </a:lnTo>
                  <a:lnTo>
                    <a:pt x="45971" y="339710"/>
                  </a:lnTo>
                  <a:lnTo>
                    <a:pt x="519149" y="339710"/>
                  </a:lnTo>
                  <a:lnTo>
                    <a:pt x="519149" y="0"/>
                  </a:lnTo>
                  <a:lnTo>
                    <a:pt x="563582" y="0"/>
                  </a:lnTo>
                  <a:close/>
                </a:path>
              </a:pathLst>
            </a:custGeom>
            <a:ln w="6730">
              <a:solidFill>
                <a:srgbClr val="FFFFFF"/>
              </a:solidFill>
            </a:ln>
          </p:spPr>
          <p:txBody>
            <a:bodyPr wrap="square" lIns="0" tIns="0" rIns="0" bIns="0" rtlCol="0"/>
            <a:lstStyle/>
            <a:p>
              <a:endParaRPr lang="es-CO" noProof="0" dirty="0"/>
            </a:p>
          </p:txBody>
        </p:sp>
      </p:grpSp>
      <p:grpSp>
        <p:nvGrpSpPr>
          <p:cNvPr id="17" name="object 17">
            <a:extLst>
              <a:ext uri="{C183D7F6-B498-43B3-948B-1728B52AA6E4}">
                <adec:decorative xmlns:adec="http://schemas.microsoft.com/office/drawing/2017/decorative" val="1"/>
              </a:ext>
            </a:extLst>
          </p:cNvPr>
          <p:cNvGrpSpPr/>
          <p:nvPr/>
        </p:nvGrpSpPr>
        <p:grpSpPr>
          <a:xfrm>
            <a:off x="7045307" y="1836630"/>
            <a:ext cx="1266825" cy="759460"/>
            <a:chOff x="7045307" y="1836630"/>
            <a:chExt cx="1266825" cy="759460"/>
          </a:xfrm>
        </p:grpSpPr>
        <p:sp>
          <p:nvSpPr>
            <p:cNvPr id="18" name="object 18"/>
            <p:cNvSpPr/>
            <p:nvPr/>
          </p:nvSpPr>
          <p:spPr>
            <a:xfrm>
              <a:off x="7048672" y="1848883"/>
              <a:ext cx="648335" cy="736600"/>
            </a:xfrm>
            <a:custGeom>
              <a:avLst/>
              <a:gdLst/>
              <a:ahLst/>
              <a:cxnLst/>
              <a:rect l="l" t="t" r="r" b="b"/>
              <a:pathLst>
                <a:path w="648334" h="736600">
                  <a:moveTo>
                    <a:pt x="352239" y="0"/>
                  </a:moveTo>
                  <a:lnTo>
                    <a:pt x="298621" y="0"/>
                  </a:lnTo>
                  <a:lnTo>
                    <a:pt x="0" y="736120"/>
                  </a:lnTo>
                  <a:lnTo>
                    <a:pt x="49000" y="736120"/>
                  </a:lnTo>
                  <a:lnTo>
                    <a:pt x="145463" y="497361"/>
                  </a:lnTo>
                  <a:lnTo>
                    <a:pt x="551956" y="497361"/>
                  </a:lnTo>
                  <a:lnTo>
                    <a:pt x="534765" y="454549"/>
                  </a:lnTo>
                  <a:lnTo>
                    <a:pt x="162342" y="454549"/>
                  </a:lnTo>
                  <a:lnTo>
                    <a:pt x="300112" y="114790"/>
                  </a:lnTo>
                  <a:lnTo>
                    <a:pt x="324636" y="45935"/>
                  </a:lnTo>
                  <a:lnTo>
                    <a:pt x="370684" y="45935"/>
                  </a:lnTo>
                  <a:lnTo>
                    <a:pt x="352239" y="0"/>
                  </a:lnTo>
                  <a:close/>
                </a:path>
                <a:path w="648334" h="736600">
                  <a:moveTo>
                    <a:pt x="551956" y="497361"/>
                  </a:moveTo>
                  <a:lnTo>
                    <a:pt x="503858" y="497361"/>
                  </a:lnTo>
                  <a:lnTo>
                    <a:pt x="600321" y="736120"/>
                  </a:lnTo>
                  <a:lnTo>
                    <a:pt x="647831" y="736120"/>
                  </a:lnTo>
                  <a:lnTo>
                    <a:pt x="551956" y="497361"/>
                  </a:lnTo>
                  <a:close/>
                </a:path>
                <a:path w="648334" h="736600">
                  <a:moveTo>
                    <a:pt x="370684" y="45935"/>
                  </a:moveTo>
                  <a:lnTo>
                    <a:pt x="324636" y="45935"/>
                  </a:lnTo>
                  <a:lnTo>
                    <a:pt x="349161" y="116328"/>
                  </a:lnTo>
                  <a:lnTo>
                    <a:pt x="485488" y="454549"/>
                  </a:lnTo>
                  <a:lnTo>
                    <a:pt x="534765" y="454549"/>
                  </a:lnTo>
                  <a:lnTo>
                    <a:pt x="370684" y="45935"/>
                  </a:lnTo>
                  <a:close/>
                </a:path>
              </a:pathLst>
            </a:custGeom>
            <a:solidFill>
              <a:srgbClr val="FFFFFF"/>
            </a:solidFill>
          </p:spPr>
          <p:txBody>
            <a:bodyPr wrap="square" lIns="0" tIns="0" rIns="0" bIns="0" rtlCol="0"/>
            <a:lstStyle/>
            <a:p>
              <a:endParaRPr lang="es-CO" noProof="0" dirty="0"/>
            </a:p>
          </p:txBody>
        </p:sp>
        <p:sp>
          <p:nvSpPr>
            <p:cNvPr id="19" name="object 19"/>
            <p:cNvSpPr/>
            <p:nvPr/>
          </p:nvSpPr>
          <p:spPr>
            <a:xfrm>
              <a:off x="7048672" y="1848883"/>
              <a:ext cx="648335" cy="736600"/>
            </a:xfrm>
            <a:custGeom>
              <a:avLst/>
              <a:gdLst/>
              <a:ahLst/>
              <a:cxnLst/>
              <a:rect l="l" t="t" r="r" b="b"/>
              <a:pathLst>
                <a:path w="648334" h="736600">
                  <a:moveTo>
                    <a:pt x="503858" y="497361"/>
                  </a:moveTo>
                  <a:lnTo>
                    <a:pt x="145463" y="497361"/>
                  </a:lnTo>
                  <a:lnTo>
                    <a:pt x="49000" y="736120"/>
                  </a:lnTo>
                  <a:lnTo>
                    <a:pt x="0" y="736120"/>
                  </a:lnTo>
                  <a:lnTo>
                    <a:pt x="298621" y="0"/>
                  </a:lnTo>
                  <a:lnTo>
                    <a:pt x="352239" y="0"/>
                  </a:lnTo>
                  <a:lnTo>
                    <a:pt x="647831" y="736120"/>
                  </a:lnTo>
                  <a:lnTo>
                    <a:pt x="600321" y="736120"/>
                  </a:lnTo>
                  <a:lnTo>
                    <a:pt x="503858" y="497361"/>
                  </a:lnTo>
                  <a:close/>
                </a:path>
                <a:path w="648334" h="736600">
                  <a:moveTo>
                    <a:pt x="485488" y="454549"/>
                  </a:moveTo>
                  <a:lnTo>
                    <a:pt x="349161" y="116328"/>
                  </a:lnTo>
                  <a:lnTo>
                    <a:pt x="324636" y="45935"/>
                  </a:lnTo>
                  <a:lnTo>
                    <a:pt x="300112" y="114790"/>
                  </a:lnTo>
                  <a:lnTo>
                    <a:pt x="162342" y="454549"/>
                  </a:lnTo>
                  <a:lnTo>
                    <a:pt x="485488" y="454549"/>
                  </a:lnTo>
                  <a:close/>
                </a:path>
              </a:pathLst>
            </a:custGeom>
            <a:ln w="6729">
              <a:solidFill>
                <a:srgbClr val="FFFFFF"/>
              </a:solidFill>
            </a:ln>
          </p:spPr>
          <p:txBody>
            <a:bodyPr wrap="square" lIns="0" tIns="0" rIns="0" bIns="0" rtlCol="0"/>
            <a:lstStyle/>
            <a:p>
              <a:endParaRPr lang="es-CO" noProof="0" dirty="0"/>
            </a:p>
          </p:txBody>
        </p:sp>
        <p:sp>
          <p:nvSpPr>
            <p:cNvPr id="20" name="object 20"/>
            <p:cNvSpPr/>
            <p:nvPr/>
          </p:nvSpPr>
          <p:spPr>
            <a:xfrm>
              <a:off x="7734877" y="1836630"/>
              <a:ext cx="577215" cy="759460"/>
            </a:xfrm>
            <a:custGeom>
              <a:avLst/>
              <a:gdLst/>
              <a:ahLst/>
              <a:cxnLst/>
              <a:rect l="l" t="t" r="r" b="b"/>
              <a:pathLst>
                <a:path w="577215" h="759460">
                  <a:moveTo>
                    <a:pt x="39816" y="547861"/>
                  </a:moveTo>
                  <a:lnTo>
                    <a:pt x="0" y="576931"/>
                  </a:lnTo>
                  <a:lnTo>
                    <a:pt x="16491" y="619024"/>
                  </a:lnTo>
                  <a:lnTo>
                    <a:pt x="39421" y="655739"/>
                  </a:lnTo>
                  <a:lnTo>
                    <a:pt x="68631" y="687003"/>
                  </a:lnTo>
                  <a:lnTo>
                    <a:pt x="103958" y="712744"/>
                  </a:lnTo>
                  <a:lnTo>
                    <a:pt x="145243" y="732890"/>
                  </a:lnTo>
                  <a:lnTo>
                    <a:pt x="192325" y="747370"/>
                  </a:lnTo>
                  <a:lnTo>
                    <a:pt x="245044" y="756110"/>
                  </a:lnTo>
                  <a:lnTo>
                    <a:pt x="303238" y="759040"/>
                  </a:lnTo>
                  <a:lnTo>
                    <a:pt x="361617" y="755390"/>
                  </a:lnTo>
                  <a:lnTo>
                    <a:pt x="414524" y="744765"/>
                  </a:lnTo>
                  <a:lnTo>
                    <a:pt x="461245" y="727648"/>
                  </a:lnTo>
                  <a:lnTo>
                    <a:pt x="480993" y="716179"/>
                  </a:lnTo>
                  <a:lnTo>
                    <a:pt x="303238" y="716179"/>
                  </a:lnTo>
                  <a:lnTo>
                    <a:pt x="248064" y="712744"/>
                  </a:lnTo>
                  <a:lnTo>
                    <a:pt x="196897" y="702352"/>
                  </a:lnTo>
                  <a:lnTo>
                    <a:pt x="151662" y="685107"/>
                  </a:lnTo>
                  <a:lnTo>
                    <a:pt x="112642" y="661010"/>
                  </a:lnTo>
                  <a:lnTo>
                    <a:pt x="80532" y="630086"/>
                  </a:lnTo>
                  <a:lnTo>
                    <a:pt x="56025" y="592361"/>
                  </a:lnTo>
                  <a:lnTo>
                    <a:pt x="39816" y="547861"/>
                  </a:lnTo>
                  <a:close/>
                </a:path>
                <a:path w="577215" h="759460">
                  <a:moveTo>
                    <a:pt x="290879" y="0"/>
                  </a:moveTo>
                  <a:lnTo>
                    <a:pt x="231449" y="4358"/>
                  </a:lnTo>
                  <a:lnTo>
                    <a:pt x="178613" y="16789"/>
                  </a:lnTo>
                  <a:lnTo>
                    <a:pt x="132782" y="36322"/>
                  </a:lnTo>
                  <a:lnTo>
                    <a:pt x="94365" y="61990"/>
                  </a:lnTo>
                  <a:lnTo>
                    <a:pt x="63772" y="92821"/>
                  </a:lnTo>
                  <a:lnTo>
                    <a:pt x="41412" y="127848"/>
                  </a:lnTo>
                  <a:lnTo>
                    <a:pt x="27987" y="165290"/>
                  </a:lnTo>
                  <a:lnTo>
                    <a:pt x="23033" y="206613"/>
                  </a:lnTo>
                  <a:lnTo>
                    <a:pt x="26467" y="245483"/>
                  </a:lnTo>
                  <a:lnTo>
                    <a:pt x="56306" y="309671"/>
                  </a:lnTo>
                  <a:lnTo>
                    <a:pt x="84290" y="335740"/>
                  </a:lnTo>
                  <a:lnTo>
                    <a:pt x="122037" y="358294"/>
                  </a:lnTo>
                  <a:lnTo>
                    <a:pt x="170336" y="377706"/>
                  </a:lnTo>
                  <a:lnTo>
                    <a:pt x="229976" y="394355"/>
                  </a:lnTo>
                  <a:lnTo>
                    <a:pt x="377713" y="423998"/>
                  </a:lnTo>
                  <a:lnTo>
                    <a:pt x="436521" y="442957"/>
                  </a:lnTo>
                  <a:lnTo>
                    <a:pt x="479664" y="465997"/>
                  </a:lnTo>
                  <a:lnTo>
                    <a:pt x="508633" y="493626"/>
                  </a:lnTo>
                  <a:lnTo>
                    <a:pt x="524920" y="526351"/>
                  </a:lnTo>
                  <a:lnTo>
                    <a:pt x="530017" y="564679"/>
                  </a:lnTo>
                  <a:lnTo>
                    <a:pt x="524525" y="603928"/>
                  </a:lnTo>
                  <a:lnTo>
                    <a:pt x="483246" y="665419"/>
                  </a:lnTo>
                  <a:lnTo>
                    <a:pt x="449143" y="687384"/>
                  </a:lnTo>
                  <a:lnTo>
                    <a:pt x="407205" y="703274"/>
                  </a:lnTo>
                  <a:lnTo>
                    <a:pt x="358286" y="712926"/>
                  </a:lnTo>
                  <a:lnTo>
                    <a:pt x="303238" y="716179"/>
                  </a:lnTo>
                  <a:lnTo>
                    <a:pt x="480993" y="716179"/>
                  </a:lnTo>
                  <a:lnTo>
                    <a:pt x="533283" y="675870"/>
                  </a:lnTo>
                  <a:lnTo>
                    <a:pt x="557174" y="642178"/>
                  </a:lnTo>
                  <a:lnTo>
                    <a:pt x="572032" y="603928"/>
                  </a:lnTo>
                  <a:lnTo>
                    <a:pt x="577143" y="561604"/>
                  </a:lnTo>
                  <a:lnTo>
                    <a:pt x="573749" y="523244"/>
                  </a:lnTo>
                  <a:lnTo>
                    <a:pt x="544750" y="459786"/>
                  </a:lnTo>
                  <a:lnTo>
                    <a:pt x="482025" y="411743"/>
                  </a:lnTo>
                  <a:lnTo>
                    <a:pt x="436474" y="392652"/>
                  </a:lnTo>
                  <a:lnTo>
                    <a:pt x="380642" y="376394"/>
                  </a:lnTo>
                  <a:lnTo>
                    <a:pt x="242070" y="348449"/>
                  </a:lnTo>
                  <a:lnTo>
                    <a:pt x="184589" y="332846"/>
                  </a:lnTo>
                  <a:lnTo>
                    <a:pt x="140264" y="314963"/>
                  </a:lnTo>
                  <a:lnTo>
                    <a:pt x="107889" y="293943"/>
                  </a:lnTo>
                  <a:lnTo>
                    <a:pt x="74163" y="239064"/>
                  </a:lnTo>
                  <a:lnTo>
                    <a:pt x="70399" y="203490"/>
                  </a:lnTo>
                  <a:lnTo>
                    <a:pt x="75382" y="166161"/>
                  </a:lnTo>
                  <a:lnTo>
                    <a:pt x="113798" y="102345"/>
                  </a:lnTo>
                  <a:lnTo>
                    <a:pt x="146262" y="77624"/>
                  </a:lnTo>
                  <a:lnTo>
                    <a:pt x="186920" y="58873"/>
                  </a:lnTo>
                  <a:lnTo>
                    <a:pt x="235287" y="46974"/>
                  </a:lnTo>
                  <a:lnTo>
                    <a:pt x="290879" y="42812"/>
                  </a:lnTo>
                  <a:lnTo>
                    <a:pt x="464878" y="42812"/>
                  </a:lnTo>
                  <a:lnTo>
                    <a:pt x="443140" y="29880"/>
                  </a:lnTo>
                  <a:lnTo>
                    <a:pt x="397969" y="13226"/>
                  </a:lnTo>
                  <a:lnTo>
                    <a:pt x="347174" y="3293"/>
                  </a:lnTo>
                  <a:lnTo>
                    <a:pt x="290879" y="0"/>
                  </a:lnTo>
                  <a:close/>
                </a:path>
                <a:path w="577215" h="759460">
                  <a:moveTo>
                    <a:pt x="464878" y="42812"/>
                  </a:moveTo>
                  <a:lnTo>
                    <a:pt x="290879" y="42812"/>
                  </a:lnTo>
                  <a:lnTo>
                    <a:pt x="349034" y="46717"/>
                  </a:lnTo>
                  <a:lnTo>
                    <a:pt x="399409" y="58745"/>
                  </a:lnTo>
                  <a:lnTo>
                    <a:pt x="442180" y="79359"/>
                  </a:lnTo>
                  <a:lnTo>
                    <a:pt x="477525" y="109028"/>
                  </a:lnTo>
                  <a:lnTo>
                    <a:pt x="505623" y="148215"/>
                  </a:lnTo>
                  <a:lnTo>
                    <a:pt x="526651" y="197387"/>
                  </a:lnTo>
                  <a:lnTo>
                    <a:pt x="565121" y="165290"/>
                  </a:lnTo>
                  <a:lnTo>
                    <a:pt x="543679" y="120959"/>
                  </a:lnTo>
                  <a:lnTo>
                    <a:pt x="516119" y="83666"/>
                  </a:lnTo>
                  <a:lnTo>
                    <a:pt x="482565" y="53333"/>
                  </a:lnTo>
                  <a:lnTo>
                    <a:pt x="464878" y="42812"/>
                  </a:lnTo>
                  <a:close/>
                </a:path>
              </a:pathLst>
            </a:custGeom>
            <a:solidFill>
              <a:srgbClr val="FFFFFF"/>
            </a:solidFill>
          </p:spPr>
          <p:txBody>
            <a:bodyPr wrap="square" lIns="0" tIns="0" rIns="0" bIns="0" rtlCol="0"/>
            <a:lstStyle/>
            <a:p>
              <a:endParaRPr lang="es-CO" noProof="0" dirty="0"/>
            </a:p>
          </p:txBody>
        </p:sp>
      </p:grpSp>
      <p:sp>
        <p:nvSpPr>
          <p:cNvPr id="21" name="object 21">
            <a:extLst>
              <a:ext uri="{C183D7F6-B498-43B3-948B-1728B52AA6E4}">
                <adec:decorative xmlns:adec="http://schemas.microsoft.com/office/drawing/2017/decorative" val="1"/>
              </a:ext>
            </a:extLst>
          </p:cNvPr>
          <p:cNvSpPr/>
          <p:nvPr/>
        </p:nvSpPr>
        <p:spPr>
          <a:xfrm>
            <a:off x="4570785" y="2854322"/>
            <a:ext cx="436880" cy="676910"/>
          </a:xfrm>
          <a:custGeom>
            <a:avLst/>
            <a:gdLst/>
            <a:ahLst/>
            <a:cxnLst/>
            <a:rect l="l" t="t" r="r" b="b"/>
            <a:pathLst>
              <a:path w="436879" h="676910">
                <a:moveTo>
                  <a:pt x="212834" y="108688"/>
                </a:moveTo>
                <a:lnTo>
                  <a:pt x="152660" y="112608"/>
                </a:lnTo>
                <a:lnTo>
                  <a:pt x="102568" y="124227"/>
                </a:lnTo>
                <a:lnTo>
                  <a:pt x="62940" y="143332"/>
                </a:lnTo>
                <a:lnTo>
                  <a:pt x="34159" y="169707"/>
                </a:lnTo>
                <a:lnTo>
                  <a:pt x="10675" y="243419"/>
                </a:lnTo>
                <a:lnTo>
                  <a:pt x="14936" y="277556"/>
                </a:lnTo>
                <a:lnTo>
                  <a:pt x="27523" y="306526"/>
                </a:lnTo>
                <a:lnTo>
                  <a:pt x="48145" y="330334"/>
                </a:lnTo>
                <a:lnTo>
                  <a:pt x="76506" y="348984"/>
                </a:lnTo>
                <a:lnTo>
                  <a:pt x="49423" y="362962"/>
                </a:lnTo>
                <a:lnTo>
                  <a:pt x="28659" y="381526"/>
                </a:lnTo>
                <a:lnTo>
                  <a:pt x="15362" y="404107"/>
                </a:lnTo>
                <a:lnTo>
                  <a:pt x="10675" y="430140"/>
                </a:lnTo>
                <a:lnTo>
                  <a:pt x="15562" y="460067"/>
                </a:lnTo>
                <a:lnTo>
                  <a:pt x="29068" y="483859"/>
                </a:lnTo>
                <a:lnTo>
                  <a:pt x="49463" y="502210"/>
                </a:lnTo>
                <a:lnTo>
                  <a:pt x="75016" y="515812"/>
                </a:lnTo>
                <a:lnTo>
                  <a:pt x="40046" y="527889"/>
                </a:lnTo>
                <a:lnTo>
                  <a:pt x="16842" y="544852"/>
                </a:lnTo>
                <a:lnTo>
                  <a:pt x="3971" y="565267"/>
                </a:lnTo>
                <a:lnTo>
                  <a:pt x="0" y="587695"/>
                </a:lnTo>
                <a:lnTo>
                  <a:pt x="7399" y="618069"/>
                </a:lnTo>
                <a:lnTo>
                  <a:pt x="30529" y="642722"/>
                </a:lnTo>
                <a:lnTo>
                  <a:pt x="70786" y="661062"/>
                </a:lnTo>
                <a:lnTo>
                  <a:pt x="129566" y="672499"/>
                </a:lnTo>
                <a:lnTo>
                  <a:pt x="208265" y="676442"/>
                </a:lnTo>
                <a:lnTo>
                  <a:pt x="265268" y="673539"/>
                </a:lnTo>
                <a:lnTo>
                  <a:pt x="315117" y="664827"/>
                </a:lnTo>
                <a:lnTo>
                  <a:pt x="357223" y="650306"/>
                </a:lnTo>
                <a:lnTo>
                  <a:pt x="390997" y="629976"/>
                </a:lnTo>
                <a:lnTo>
                  <a:pt x="428747" y="576980"/>
                </a:lnTo>
                <a:lnTo>
                  <a:pt x="217402" y="576980"/>
                </a:lnTo>
                <a:lnTo>
                  <a:pt x="171239" y="575499"/>
                </a:lnTo>
                <a:lnTo>
                  <a:pt x="139867" y="570865"/>
                </a:lnTo>
                <a:lnTo>
                  <a:pt x="121993" y="562790"/>
                </a:lnTo>
                <a:lnTo>
                  <a:pt x="116323" y="550985"/>
                </a:lnTo>
                <a:lnTo>
                  <a:pt x="119101" y="542059"/>
                </a:lnTo>
                <a:lnTo>
                  <a:pt x="128200" y="535867"/>
                </a:lnTo>
                <a:lnTo>
                  <a:pt x="144765" y="532261"/>
                </a:lnTo>
                <a:lnTo>
                  <a:pt x="169940" y="531092"/>
                </a:lnTo>
                <a:lnTo>
                  <a:pt x="435970" y="531092"/>
                </a:lnTo>
                <a:lnTo>
                  <a:pt x="429896" y="488125"/>
                </a:lnTo>
                <a:lnTo>
                  <a:pt x="410901" y="452900"/>
                </a:lnTo>
                <a:lnTo>
                  <a:pt x="380146" y="428101"/>
                </a:lnTo>
                <a:lnTo>
                  <a:pt x="338370" y="413437"/>
                </a:lnTo>
                <a:lnTo>
                  <a:pt x="286311" y="408614"/>
                </a:lnTo>
                <a:lnTo>
                  <a:pt x="151522" y="408614"/>
                </a:lnTo>
                <a:lnTo>
                  <a:pt x="135436" y="407198"/>
                </a:lnTo>
                <a:lnTo>
                  <a:pt x="123956" y="403052"/>
                </a:lnTo>
                <a:lnTo>
                  <a:pt x="117075" y="396329"/>
                </a:lnTo>
                <a:lnTo>
                  <a:pt x="114784" y="387183"/>
                </a:lnTo>
                <a:lnTo>
                  <a:pt x="114784" y="378006"/>
                </a:lnTo>
                <a:lnTo>
                  <a:pt x="119352" y="371856"/>
                </a:lnTo>
                <a:lnTo>
                  <a:pt x="130075" y="367243"/>
                </a:lnTo>
                <a:lnTo>
                  <a:pt x="290253" y="367243"/>
                </a:lnTo>
                <a:lnTo>
                  <a:pt x="323051" y="359861"/>
                </a:lnTo>
                <a:lnTo>
                  <a:pt x="362680" y="341278"/>
                </a:lnTo>
                <a:lnTo>
                  <a:pt x="391460" y="315556"/>
                </a:lnTo>
                <a:lnTo>
                  <a:pt x="405551" y="289306"/>
                </a:lnTo>
                <a:lnTo>
                  <a:pt x="212882" y="289306"/>
                </a:lnTo>
                <a:lnTo>
                  <a:pt x="194352" y="285983"/>
                </a:lnTo>
                <a:lnTo>
                  <a:pt x="180359" y="276489"/>
                </a:lnTo>
                <a:lnTo>
                  <a:pt x="171529" y="261535"/>
                </a:lnTo>
                <a:lnTo>
                  <a:pt x="168449" y="241833"/>
                </a:lnTo>
                <a:lnTo>
                  <a:pt x="171517" y="222159"/>
                </a:lnTo>
                <a:lnTo>
                  <a:pt x="180333" y="207220"/>
                </a:lnTo>
                <a:lnTo>
                  <a:pt x="194315" y="197731"/>
                </a:lnTo>
                <a:lnTo>
                  <a:pt x="212882" y="194408"/>
                </a:lnTo>
                <a:lnTo>
                  <a:pt x="404688" y="194408"/>
                </a:lnTo>
                <a:lnTo>
                  <a:pt x="396767" y="176612"/>
                </a:lnTo>
                <a:lnTo>
                  <a:pt x="374249" y="151483"/>
                </a:lnTo>
                <a:lnTo>
                  <a:pt x="342958" y="131656"/>
                </a:lnTo>
                <a:lnTo>
                  <a:pt x="355595" y="115893"/>
                </a:lnTo>
                <a:lnTo>
                  <a:pt x="357356" y="114838"/>
                </a:lnTo>
                <a:lnTo>
                  <a:pt x="290927" y="114838"/>
                </a:lnTo>
                <a:lnTo>
                  <a:pt x="273344" y="112608"/>
                </a:lnTo>
                <a:lnTo>
                  <a:pt x="254171" y="110610"/>
                </a:lnTo>
                <a:lnTo>
                  <a:pt x="234077" y="109216"/>
                </a:lnTo>
                <a:lnTo>
                  <a:pt x="212834" y="108688"/>
                </a:lnTo>
                <a:close/>
              </a:path>
              <a:path w="436879" h="676910">
                <a:moveTo>
                  <a:pt x="435970" y="531092"/>
                </a:moveTo>
                <a:lnTo>
                  <a:pt x="277174" y="531092"/>
                </a:lnTo>
                <a:lnTo>
                  <a:pt x="295429" y="532447"/>
                </a:lnTo>
                <a:lnTo>
                  <a:pt x="307223" y="536233"/>
                </a:lnTo>
                <a:lnTo>
                  <a:pt x="313567" y="542059"/>
                </a:lnTo>
                <a:lnTo>
                  <a:pt x="314253" y="544852"/>
                </a:lnTo>
                <a:lnTo>
                  <a:pt x="315446" y="549424"/>
                </a:lnTo>
                <a:lnTo>
                  <a:pt x="310167" y="560844"/>
                </a:lnTo>
                <a:lnTo>
                  <a:pt x="293356" y="569520"/>
                </a:lnTo>
                <a:lnTo>
                  <a:pt x="263056" y="575043"/>
                </a:lnTo>
                <a:lnTo>
                  <a:pt x="217402" y="576980"/>
                </a:lnTo>
                <a:lnTo>
                  <a:pt x="428747" y="576980"/>
                </a:lnTo>
                <a:lnTo>
                  <a:pt x="431194" y="571883"/>
                </a:lnTo>
                <a:lnTo>
                  <a:pt x="436419" y="534267"/>
                </a:lnTo>
                <a:lnTo>
                  <a:pt x="435970" y="531092"/>
                </a:lnTo>
                <a:close/>
              </a:path>
              <a:path w="436879" h="676910">
                <a:moveTo>
                  <a:pt x="290253" y="367243"/>
                </a:moveTo>
                <a:lnTo>
                  <a:pt x="130075" y="367243"/>
                </a:lnTo>
                <a:lnTo>
                  <a:pt x="149512" y="371135"/>
                </a:lnTo>
                <a:lnTo>
                  <a:pt x="149853" y="371135"/>
                </a:lnTo>
                <a:lnTo>
                  <a:pt x="169122" y="373393"/>
                </a:lnTo>
                <a:lnTo>
                  <a:pt x="190368" y="374594"/>
                </a:lnTo>
                <a:lnTo>
                  <a:pt x="212786" y="374931"/>
                </a:lnTo>
                <a:lnTo>
                  <a:pt x="272959" y="371135"/>
                </a:lnTo>
                <a:lnTo>
                  <a:pt x="290253" y="367243"/>
                </a:lnTo>
                <a:close/>
              </a:path>
              <a:path w="436879" h="676910">
                <a:moveTo>
                  <a:pt x="404688" y="194408"/>
                </a:moveTo>
                <a:lnTo>
                  <a:pt x="212882" y="194408"/>
                </a:lnTo>
                <a:lnTo>
                  <a:pt x="231479" y="197731"/>
                </a:lnTo>
                <a:lnTo>
                  <a:pt x="245459" y="207220"/>
                </a:lnTo>
                <a:lnTo>
                  <a:pt x="254256" y="222159"/>
                </a:lnTo>
                <a:lnTo>
                  <a:pt x="257314" y="241833"/>
                </a:lnTo>
                <a:lnTo>
                  <a:pt x="254253" y="261535"/>
                </a:lnTo>
                <a:lnTo>
                  <a:pt x="245449" y="276489"/>
                </a:lnTo>
                <a:lnTo>
                  <a:pt x="231469" y="285983"/>
                </a:lnTo>
                <a:lnTo>
                  <a:pt x="212882" y="289306"/>
                </a:lnTo>
                <a:lnTo>
                  <a:pt x="405551" y="289306"/>
                </a:lnTo>
                <a:lnTo>
                  <a:pt x="409009" y="282863"/>
                </a:lnTo>
                <a:lnTo>
                  <a:pt x="414937" y="243419"/>
                </a:lnTo>
                <a:lnTo>
                  <a:pt x="410381" y="207220"/>
                </a:lnTo>
                <a:lnTo>
                  <a:pt x="404688" y="194408"/>
                </a:lnTo>
                <a:close/>
              </a:path>
              <a:path w="436879" h="676910">
                <a:moveTo>
                  <a:pt x="418022" y="0"/>
                </a:moveTo>
                <a:lnTo>
                  <a:pt x="364366" y="5916"/>
                </a:lnTo>
                <a:lnTo>
                  <a:pt x="326344" y="31040"/>
                </a:lnTo>
                <a:lnTo>
                  <a:pt x="302387" y="69353"/>
                </a:lnTo>
                <a:lnTo>
                  <a:pt x="290927" y="114838"/>
                </a:lnTo>
                <a:lnTo>
                  <a:pt x="357356" y="114838"/>
                </a:lnTo>
                <a:lnTo>
                  <a:pt x="374954" y="104297"/>
                </a:lnTo>
                <a:lnTo>
                  <a:pt x="400904" y="98729"/>
                </a:lnTo>
                <a:lnTo>
                  <a:pt x="432963" y="98729"/>
                </a:lnTo>
                <a:lnTo>
                  <a:pt x="418022" y="0"/>
                </a:lnTo>
                <a:close/>
              </a:path>
              <a:path w="436879" h="676910">
                <a:moveTo>
                  <a:pt x="432963" y="98729"/>
                </a:moveTo>
                <a:lnTo>
                  <a:pt x="400904" y="98729"/>
                </a:lnTo>
                <a:lnTo>
                  <a:pt x="433314" y="101048"/>
                </a:lnTo>
                <a:lnTo>
                  <a:pt x="432963" y="98729"/>
                </a:lnTo>
                <a:close/>
              </a:path>
            </a:pathLst>
          </a:custGeom>
          <a:solidFill>
            <a:srgbClr val="FFFFFF"/>
          </a:solidFill>
        </p:spPr>
        <p:txBody>
          <a:bodyPr wrap="square" lIns="0" tIns="0" rIns="0" bIns="0" rtlCol="0"/>
          <a:lstStyle/>
          <a:p>
            <a:endParaRPr lang="es-CO" noProof="0" dirty="0"/>
          </a:p>
        </p:txBody>
      </p:sp>
      <p:sp>
        <p:nvSpPr>
          <p:cNvPr id="22" name="object 22">
            <a:extLst>
              <a:ext uri="{C183D7F6-B498-43B3-948B-1728B52AA6E4}">
                <adec:decorative xmlns:adec="http://schemas.microsoft.com/office/drawing/2017/decorative" val="1"/>
              </a:ext>
            </a:extLst>
          </p:cNvPr>
          <p:cNvSpPr/>
          <p:nvPr/>
        </p:nvSpPr>
        <p:spPr>
          <a:xfrm>
            <a:off x="5093060" y="2963010"/>
            <a:ext cx="303530" cy="400050"/>
          </a:xfrm>
          <a:custGeom>
            <a:avLst/>
            <a:gdLst/>
            <a:ahLst/>
            <a:cxnLst/>
            <a:rect l="l" t="t" r="r" b="b"/>
            <a:pathLst>
              <a:path w="303529" h="400050">
                <a:moveTo>
                  <a:pt x="140847" y="9177"/>
                </a:moveTo>
                <a:lnTo>
                  <a:pt x="0" y="9177"/>
                </a:lnTo>
                <a:lnTo>
                  <a:pt x="0" y="399436"/>
                </a:lnTo>
                <a:lnTo>
                  <a:pt x="157726" y="399436"/>
                </a:lnTo>
                <a:lnTo>
                  <a:pt x="157726" y="206613"/>
                </a:lnTo>
                <a:lnTo>
                  <a:pt x="163967" y="172459"/>
                </a:lnTo>
                <a:lnTo>
                  <a:pt x="181258" y="148058"/>
                </a:lnTo>
                <a:lnTo>
                  <a:pt x="207449" y="133415"/>
                </a:lnTo>
                <a:lnTo>
                  <a:pt x="240388" y="128532"/>
                </a:lnTo>
                <a:lnTo>
                  <a:pt x="290688" y="128532"/>
                </a:lnTo>
                <a:lnTo>
                  <a:pt x="293771" y="99462"/>
                </a:lnTo>
                <a:lnTo>
                  <a:pt x="145463" y="99462"/>
                </a:lnTo>
                <a:lnTo>
                  <a:pt x="140928" y="10763"/>
                </a:lnTo>
                <a:lnTo>
                  <a:pt x="140847" y="9177"/>
                </a:lnTo>
                <a:close/>
              </a:path>
              <a:path w="303529" h="400050">
                <a:moveTo>
                  <a:pt x="290688" y="128532"/>
                </a:moveTo>
                <a:lnTo>
                  <a:pt x="240388" y="128532"/>
                </a:lnTo>
                <a:lnTo>
                  <a:pt x="255151" y="129366"/>
                </a:lnTo>
                <a:lnTo>
                  <a:pt x="268909" y="131776"/>
                </a:lnTo>
                <a:lnTo>
                  <a:pt x="280657" y="135627"/>
                </a:lnTo>
                <a:lnTo>
                  <a:pt x="289389" y="140785"/>
                </a:lnTo>
                <a:lnTo>
                  <a:pt x="290600" y="129366"/>
                </a:lnTo>
                <a:lnTo>
                  <a:pt x="290688" y="128532"/>
                </a:lnTo>
                <a:close/>
              </a:path>
              <a:path w="303529" h="400050">
                <a:moveTo>
                  <a:pt x="261883" y="0"/>
                </a:moveTo>
                <a:lnTo>
                  <a:pt x="221079" y="6932"/>
                </a:lnTo>
                <a:lnTo>
                  <a:pt x="188165" y="26775"/>
                </a:lnTo>
                <a:lnTo>
                  <a:pt x="163005" y="58096"/>
                </a:lnTo>
                <a:lnTo>
                  <a:pt x="145463" y="99462"/>
                </a:lnTo>
                <a:lnTo>
                  <a:pt x="293771" y="99462"/>
                </a:lnTo>
                <a:lnTo>
                  <a:pt x="303179" y="10763"/>
                </a:lnTo>
                <a:lnTo>
                  <a:pt x="301075" y="9177"/>
                </a:lnTo>
                <a:lnTo>
                  <a:pt x="297405" y="6486"/>
                </a:lnTo>
                <a:lnTo>
                  <a:pt x="288854" y="3075"/>
                </a:lnTo>
                <a:lnTo>
                  <a:pt x="277156" y="816"/>
                </a:lnTo>
                <a:lnTo>
                  <a:pt x="261883" y="0"/>
                </a:lnTo>
                <a:close/>
              </a:path>
            </a:pathLst>
          </a:custGeom>
          <a:solidFill>
            <a:srgbClr val="FFFFFF"/>
          </a:solidFill>
        </p:spPr>
        <p:txBody>
          <a:bodyPr wrap="square" lIns="0" tIns="0" rIns="0" bIns="0" rtlCol="0"/>
          <a:lstStyle/>
          <a:p>
            <a:endParaRPr lang="es-CO" noProof="0" dirty="0"/>
          </a:p>
        </p:txBody>
      </p:sp>
      <p:sp>
        <p:nvSpPr>
          <p:cNvPr id="23" name="object 23">
            <a:extLst>
              <a:ext uri="{C183D7F6-B498-43B3-948B-1728B52AA6E4}">
                <adec:decorative xmlns:adec="http://schemas.microsoft.com/office/drawing/2017/decorative" val="1"/>
              </a:ext>
            </a:extLst>
          </p:cNvPr>
          <p:cNvSpPr/>
          <p:nvPr/>
        </p:nvSpPr>
        <p:spPr>
          <a:xfrm>
            <a:off x="5459052" y="2963010"/>
            <a:ext cx="441325" cy="407670"/>
          </a:xfrm>
          <a:custGeom>
            <a:avLst/>
            <a:gdLst/>
            <a:ahLst/>
            <a:cxnLst/>
            <a:rect l="l" t="t" r="r" b="b"/>
            <a:pathLst>
              <a:path w="441325" h="407670">
                <a:moveTo>
                  <a:pt x="385399" y="105613"/>
                </a:moveTo>
                <a:lnTo>
                  <a:pt x="189896" y="105613"/>
                </a:lnTo>
                <a:lnTo>
                  <a:pt x="209345" y="108942"/>
                </a:lnTo>
                <a:lnTo>
                  <a:pt x="223767" y="118442"/>
                </a:lnTo>
                <a:lnTo>
                  <a:pt x="232735" y="133384"/>
                </a:lnTo>
                <a:lnTo>
                  <a:pt x="235819" y="153038"/>
                </a:lnTo>
                <a:lnTo>
                  <a:pt x="235819" y="168317"/>
                </a:lnTo>
                <a:lnTo>
                  <a:pt x="151570" y="185183"/>
                </a:lnTo>
                <a:lnTo>
                  <a:pt x="93484" y="200877"/>
                </a:lnTo>
                <a:lnTo>
                  <a:pt x="50604" y="220845"/>
                </a:lnTo>
                <a:lnTo>
                  <a:pt x="21610" y="245670"/>
                </a:lnTo>
                <a:lnTo>
                  <a:pt x="5182" y="275936"/>
                </a:lnTo>
                <a:lnTo>
                  <a:pt x="0" y="312226"/>
                </a:lnTo>
                <a:lnTo>
                  <a:pt x="7705" y="352879"/>
                </a:lnTo>
                <a:lnTo>
                  <a:pt x="30631" y="382631"/>
                </a:lnTo>
                <a:lnTo>
                  <a:pt x="68488" y="400905"/>
                </a:lnTo>
                <a:lnTo>
                  <a:pt x="120987" y="407124"/>
                </a:lnTo>
                <a:lnTo>
                  <a:pt x="170115" y="402704"/>
                </a:lnTo>
                <a:lnTo>
                  <a:pt x="209618" y="390109"/>
                </a:lnTo>
                <a:lnTo>
                  <a:pt x="239645" y="370332"/>
                </a:lnTo>
                <a:lnTo>
                  <a:pt x="260344" y="344371"/>
                </a:lnTo>
                <a:lnTo>
                  <a:pt x="435925" y="344371"/>
                </a:lnTo>
                <a:lnTo>
                  <a:pt x="440160" y="315301"/>
                </a:lnTo>
                <a:lnTo>
                  <a:pt x="183741" y="315301"/>
                </a:lnTo>
                <a:lnTo>
                  <a:pt x="170965" y="313316"/>
                </a:lnTo>
                <a:lnTo>
                  <a:pt x="160767" y="307457"/>
                </a:lnTo>
                <a:lnTo>
                  <a:pt x="154014" y="297868"/>
                </a:lnTo>
                <a:lnTo>
                  <a:pt x="151570" y="284694"/>
                </a:lnTo>
                <a:lnTo>
                  <a:pt x="154133" y="270919"/>
                </a:lnTo>
                <a:lnTo>
                  <a:pt x="161723" y="259438"/>
                </a:lnTo>
                <a:lnTo>
                  <a:pt x="174190" y="250253"/>
                </a:lnTo>
                <a:lnTo>
                  <a:pt x="191387" y="243371"/>
                </a:lnTo>
                <a:lnTo>
                  <a:pt x="235819" y="232608"/>
                </a:lnTo>
                <a:lnTo>
                  <a:pt x="392055" y="232608"/>
                </a:lnTo>
                <a:lnTo>
                  <a:pt x="392055" y="156113"/>
                </a:lnTo>
                <a:lnTo>
                  <a:pt x="386636" y="108942"/>
                </a:lnTo>
                <a:lnTo>
                  <a:pt x="386576" y="108412"/>
                </a:lnTo>
                <a:lnTo>
                  <a:pt x="385399" y="105613"/>
                </a:lnTo>
                <a:close/>
              </a:path>
              <a:path w="441325" h="407670">
                <a:moveTo>
                  <a:pt x="435925" y="344371"/>
                </a:moveTo>
                <a:lnTo>
                  <a:pt x="260344" y="344371"/>
                </a:lnTo>
                <a:lnTo>
                  <a:pt x="275663" y="372258"/>
                </a:lnTo>
                <a:lnTo>
                  <a:pt x="300160" y="391820"/>
                </a:lnTo>
                <a:lnTo>
                  <a:pt x="332700" y="403346"/>
                </a:lnTo>
                <a:lnTo>
                  <a:pt x="372147" y="407124"/>
                </a:lnTo>
                <a:lnTo>
                  <a:pt x="386820" y="406260"/>
                </a:lnTo>
                <a:lnTo>
                  <a:pt x="401065" y="403671"/>
                </a:lnTo>
                <a:lnTo>
                  <a:pt x="415013" y="399360"/>
                </a:lnTo>
                <a:lnTo>
                  <a:pt x="428793" y="393334"/>
                </a:lnTo>
                <a:lnTo>
                  <a:pt x="435925" y="344371"/>
                </a:lnTo>
                <a:close/>
              </a:path>
              <a:path w="441325" h="407670">
                <a:moveTo>
                  <a:pt x="392055" y="232608"/>
                </a:moveTo>
                <a:lnTo>
                  <a:pt x="235819" y="232608"/>
                </a:lnTo>
                <a:lnTo>
                  <a:pt x="235771" y="269414"/>
                </a:lnTo>
                <a:lnTo>
                  <a:pt x="231300" y="289496"/>
                </a:lnTo>
                <a:lnTo>
                  <a:pt x="219512" y="303835"/>
                </a:lnTo>
                <a:lnTo>
                  <a:pt x="202846" y="312436"/>
                </a:lnTo>
                <a:lnTo>
                  <a:pt x="183741" y="315301"/>
                </a:lnTo>
                <a:lnTo>
                  <a:pt x="440160" y="315301"/>
                </a:lnTo>
                <a:lnTo>
                  <a:pt x="440577" y="312436"/>
                </a:lnTo>
                <a:lnTo>
                  <a:pt x="440608" y="312226"/>
                </a:lnTo>
                <a:lnTo>
                  <a:pt x="419657" y="312226"/>
                </a:lnTo>
                <a:lnTo>
                  <a:pt x="407574" y="310456"/>
                </a:lnTo>
                <a:lnTo>
                  <a:pt x="398949" y="304953"/>
                </a:lnTo>
                <a:lnTo>
                  <a:pt x="393778" y="295421"/>
                </a:lnTo>
                <a:lnTo>
                  <a:pt x="392055" y="281570"/>
                </a:lnTo>
                <a:lnTo>
                  <a:pt x="392055" y="232608"/>
                </a:lnTo>
                <a:close/>
              </a:path>
              <a:path w="441325" h="407670">
                <a:moveTo>
                  <a:pt x="441056" y="309151"/>
                </a:moveTo>
                <a:lnTo>
                  <a:pt x="434949" y="312226"/>
                </a:lnTo>
                <a:lnTo>
                  <a:pt x="440608" y="312226"/>
                </a:lnTo>
                <a:lnTo>
                  <a:pt x="441056" y="309151"/>
                </a:lnTo>
                <a:close/>
              </a:path>
              <a:path w="441325" h="407670">
                <a:moveTo>
                  <a:pt x="196003" y="0"/>
                </a:moveTo>
                <a:lnTo>
                  <a:pt x="141630" y="4112"/>
                </a:lnTo>
                <a:lnTo>
                  <a:pt x="96363" y="16085"/>
                </a:lnTo>
                <a:lnTo>
                  <a:pt x="60115" y="35370"/>
                </a:lnTo>
                <a:lnTo>
                  <a:pt x="14328" y="93680"/>
                </a:lnTo>
                <a:lnTo>
                  <a:pt x="4616" y="131607"/>
                </a:lnTo>
                <a:lnTo>
                  <a:pt x="134788" y="159188"/>
                </a:lnTo>
                <a:lnTo>
                  <a:pt x="141439" y="133384"/>
                </a:lnTo>
                <a:lnTo>
                  <a:pt x="153704" y="116886"/>
                </a:lnTo>
                <a:lnTo>
                  <a:pt x="170283" y="108166"/>
                </a:lnTo>
                <a:lnTo>
                  <a:pt x="189896" y="105613"/>
                </a:lnTo>
                <a:lnTo>
                  <a:pt x="385399" y="105613"/>
                </a:lnTo>
                <a:lnTo>
                  <a:pt x="370164" y="69383"/>
                </a:lnTo>
                <a:lnTo>
                  <a:pt x="342862" y="39028"/>
                </a:lnTo>
                <a:lnTo>
                  <a:pt x="304707" y="17345"/>
                </a:lnTo>
                <a:lnTo>
                  <a:pt x="255741" y="4336"/>
                </a:lnTo>
                <a:lnTo>
                  <a:pt x="196003" y="0"/>
                </a:lnTo>
                <a:close/>
              </a:path>
            </a:pathLst>
          </a:custGeom>
          <a:solidFill>
            <a:srgbClr val="FFFFFF"/>
          </a:solidFill>
        </p:spPr>
        <p:txBody>
          <a:bodyPr wrap="square" lIns="0" tIns="0" rIns="0" bIns="0" rtlCol="0"/>
          <a:lstStyle/>
          <a:p>
            <a:endParaRPr lang="es-CO" noProof="0" dirty="0"/>
          </a:p>
        </p:txBody>
      </p:sp>
      <p:sp>
        <p:nvSpPr>
          <p:cNvPr id="24" name="object 24">
            <a:extLst>
              <a:ext uri="{C183D7F6-B498-43B3-948B-1728B52AA6E4}">
                <adec:decorative xmlns:adec="http://schemas.microsoft.com/office/drawing/2017/decorative" val="1"/>
              </a:ext>
            </a:extLst>
          </p:cNvPr>
          <p:cNvSpPr/>
          <p:nvPr/>
        </p:nvSpPr>
        <p:spPr>
          <a:xfrm>
            <a:off x="5962815" y="2963010"/>
            <a:ext cx="410845" cy="407670"/>
          </a:xfrm>
          <a:custGeom>
            <a:avLst/>
            <a:gdLst/>
            <a:ahLst/>
            <a:cxnLst/>
            <a:rect l="l" t="t" r="r" b="b"/>
            <a:pathLst>
              <a:path w="410845" h="407670">
                <a:moveTo>
                  <a:pt x="211343" y="0"/>
                </a:moveTo>
                <a:lnTo>
                  <a:pt x="157680" y="4527"/>
                </a:lnTo>
                <a:lnTo>
                  <a:pt x="111171" y="17860"/>
                </a:lnTo>
                <a:lnTo>
                  <a:pt x="72220" y="39627"/>
                </a:lnTo>
                <a:lnTo>
                  <a:pt x="41225" y="69455"/>
                </a:lnTo>
                <a:lnTo>
                  <a:pt x="18589" y="106973"/>
                </a:lnTo>
                <a:lnTo>
                  <a:pt x="4714" y="151807"/>
                </a:lnTo>
                <a:lnTo>
                  <a:pt x="0" y="203586"/>
                </a:lnTo>
                <a:lnTo>
                  <a:pt x="4658" y="255347"/>
                </a:lnTo>
                <a:lnTo>
                  <a:pt x="18507" y="300168"/>
                </a:lnTo>
                <a:lnTo>
                  <a:pt x="41358" y="337677"/>
                </a:lnTo>
                <a:lnTo>
                  <a:pt x="73020" y="367500"/>
                </a:lnTo>
                <a:lnTo>
                  <a:pt x="113306" y="389265"/>
                </a:lnTo>
                <a:lnTo>
                  <a:pt x="162025" y="402597"/>
                </a:lnTo>
                <a:lnTo>
                  <a:pt x="218989" y="407124"/>
                </a:lnTo>
                <a:lnTo>
                  <a:pt x="284187" y="400866"/>
                </a:lnTo>
                <a:lnTo>
                  <a:pt x="336142" y="383511"/>
                </a:lnTo>
                <a:lnTo>
                  <a:pt x="374494" y="357192"/>
                </a:lnTo>
                <a:lnTo>
                  <a:pt x="398878" y="324039"/>
                </a:lnTo>
                <a:lnTo>
                  <a:pt x="408933" y="286183"/>
                </a:lnTo>
                <a:lnTo>
                  <a:pt x="267990" y="241785"/>
                </a:lnTo>
                <a:lnTo>
                  <a:pt x="262518" y="266144"/>
                </a:lnTo>
                <a:lnTo>
                  <a:pt x="252704" y="283895"/>
                </a:lnTo>
                <a:lnTo>
                  <a:pt x="238283" y="294753"/>
                </a:lnTo>
                <a:lnTo>
                  <a:pt x="218989" y="298436"/>
                </a:lnTo>
                <a:lnTo>
                  <a:pt x="194158" y="294180"/>
                </a:lnTo>
                <a:lnTo>
                  <a:pt x="175350" y="279306"/>
                </a:lnTo>
                <a:lnTo>
                  <a:pt x="163430" y="250657"/>
                </a:lnTo>
                <a:lnTo>
                  <a:pt x="159264" y="205075"/>
                </a:lnTo>
                <a:lnTo>
                  <a:pt x="162997" y="160959"/>
                </a:lnTo>
                <a:lnTo>
                  <a:pt x="174196" y="131037"/>
                </a:lnTo>
                <a:lnTo>
                  <a:pt x="192859" y="114025"/>
                </a:lnTo>
                <a:lnTo>
                  <a:pt x="218989" y="108640"/>
                </a:lnTo>
                <a:lnTo>
                  <a:pt x="237360" y="112665"/>
                </a:lnTo>
                <a:lnTo>
                  <a:pt x="250985" y="124730"/>
                </a:lnTo>
                <a:lnTo>
                  <a:pt x="259731" y="144823"/>
                </a:lnTo>
                <a:lnTo>
                  <a:pt x="263470" y="172930"/>
                </a:lnTo>
                <a:lnTo>
                  <a:pt x="410424" y="128532"/>
                </a:lnTo>
                <a:lnTo>
                  <a:pt x="387406" y="66657"/>
                </a:lnTo>
                <a:lnTo>
                  <a:pt x="325246" y="19047"/>
                </a:lnTo>
                <a:lnTo>
                  <a:pt x="275549" y="5059"/>
                </a:lnTo>
                <a:lnTo>
                  <a:pt x="211343" y="0"/>
                </a:lnTo>
                <a:close/>
              </a:path>
            </a:pathLst>
          </a:custGeom>
          <a:solidFill>
            <a:srgbClr val="FFFFFF"/>
          </a:solidFill>
        </p:spPr>
        <p:txBody>
          <a:bodyPr wrap="square" lIns="0" tIns="0" rIns="0" bIns="0" rtlCol="0"/>
          <a:lstStyle/>
          <a:p>
            <a:endParaRPr lang="es-CO" noProof="0" dirty="0"/>
          </a:p>
        </p:txBody>
      </p:sp>
      <p:sp>
        <p:nvSpPr>
          <p:cNvPr id="25" name="object 25">
            <a:extLst>
              <a:ext uri="{C183D7F6-B498-43B3-948B-1728B52AA6E4}">
                <adec:decorative xmlns:adec="http://schemas.microsoft.com/office/drawing/2017/decorative" val="1"/>
              </a:ext>
            </a:extLst>
          </p:cNvPr>
          <p:cNvSpPr/>
          <p:nvPr/>
        </p:nvSpPr>
        <p:spPr>
          <a:xfrm>
            <a:off x="6466721" y="2797719"/>
            <a:ext cx="176530" cy="565150"/>
          </a:xfrm>
          <a:custGeom>
            <a:avLst/>
            <a:gdLst/>
            <a:ahLst/>
            <a:cxnLst/>
            <a:rect l="l" t="t" r="r" b="b"/>
            <a:pathLst>
              <a:path w="176529" h="565150">
                <a:moveTo>
                  <a:pt x="87326" y="0"/>
                </a:moveTo>
                <a:lnTo>
                  <a:pt x="47187" y="3897"/>
                </a:lnTo>
                <a:lnTo>
                  <a:pt x="20112" y="16258"/>
                </a:lnTo>
                <a:lnTo>
                  <a:pt x="4813" y="38089"/>
                </a:lnTo>
                <a:lnTo>
                  <a:pt x="0" y="70392"/>
                </a:lnTo>
                <a:lnTo>
                  <a:pt x="4603" y="101807"/>
                </a:lnTo>
                <a:lnTo>
                  <a:pt x="19553" y="123181"/>
                </a:lnTo>
                <a:lnTo>
                  <a:pt x="46558" y="135374"/>
                </a:lnTo>
                <a:lnTo>
                  <a:pt x="87326" y="139247"/>
                </a:lnTo>
                <a:lnTo>
                  <a:pt x="128327" y="135590"/>
                </a:lnTo>
                <a:lnTo>
                  <a:pt x="155844" y="123757"/>
                </a:lnTo>
                <a:lnTo>
                  <a:pt x="171307" y="102456"/>
                </a:lnTo>
                <a:lnTo>
                  <a:pt x="176143" y="70392"/>
                </a:lnTo>
                <a:lnTo>
                  <a:pt x="171097" y="38089"/>
                </a:lnTo>
                <a:lnTo>
                  <a:pt x="155285" y="16258"/>
                </a:lnTo>
                <a:lnTo>
                  <a:pt x="127698" y="3897"/>
                </a:lnTo>
                <a:lnTo>
                  <a:pt x="87326" y="0"/>
                </a:lnTo>
                <a:close/>
              </a:path>
              <a:path w="176529" h="565150">
                <a:moveTo>
                  <a:pt x="166958" y="174468"/>
                </a:moveTo>
                <a:lnTo>
                  <a:pt x="9232" y="174468"/>
                </a:lnTo>
                <a:lnTo>
                  <a:pt x="9232" y="564727"/>
                </a:lnTo>
                <a:lnTo>
                  <a:pt x="166958" y="564727"/>
                </a:lnTo>
                <a:lnTo>
                  <a:pt x="166958" y="174468"/>
                </a:lnTo>
                <a:close/>
              </a:path>
            </a:pathLst>
          </a:custGeom>
          <a:solidFill>
            <a:srgbClr val="FFFFFF"/>
          </a:solidFill>
        </p:spPr>
        <p:txBody>
          <a:bodyPr wrap="square" lIns="0" tIns="0" rIns="0" bIns="0" rtlCol="0"/>
          <a:lstStyle/>
          <a:p>
            <a:endParaRPr lang="es-CO" noProof="0" dirty="0"/>
          </a:p>
        </p:txBody>
      </p:sp>
      <p:sp>
        <p:nvSpPr>
          <p:cNvPr id="26" name="object 26">
            <a:extLst>
              <a:ext uri="{C183D7F6-B498-43B3-948B-1728B52AA6E4}">
                <adec:decorative xmlns:adec="http://schemas.microsoft.com/office/drawing/2017/decorative" val="1"/>
              </a:ext>
            </a:extLst>
          </p:cNvPr>
          <p:cNvSpPr/>
          <p:nvPr/>
        </p:nvSpPr>
        <p:spPr>
          <a:xfrm>
            <a:off x="6736346" y="2963010"/>
            <a:ext cx="441325" cy="407670"/>
          </a:xfrm>
          <a:custGeom>
            <a:avLst/>
            <a:gdLst/>
            <a:ahLst/>
            <a:cxnLst/>
            <a:rect l="l" t="t" r="r" b="b"/>
            <a:pathLst>
              <a:path w="441325" h="407670">
                <a:moveTo>
                  <a:pt x="385485" y="105613"/>
                </a:moveTo>
                <a:lnTo>
                  <a:pt x="191435" y="105613"/>
                </a:lnTo>
                <a:lnTo>
                  <a:pt x="210002" y="108942"/>
                </a:lnTo>
                <a:lnTo>
                  <a:pt x="223984" y="118442"/>
                </a:lnTo>
                <a:lnTo>
                  <a:pt x="232800" y="133384"/>
                </a:lnTo>
                <a:lnTo>
                  <a:pt x="235867" y="153038"/>
                </a:lnTo>
                <a:lnTo>
                  <a:pt x="235867" y="168317"/>
                </a:lnTo>
                <a:lnTo>
                  <a:pt x="153157" y="185183"/>
                </a:lnTo>
                <a:lnTo>
                  <a:pt x="94297" y="200877"/>
                </a:lnTo>
                <a:lnTo>
                  <a:pt x="50947" y="220845"/>
                </a:lnTo>
                <a:lnTo>
                  <a:pt x="21712" y="245670"/>
                </a:lnTo>
                <a:lnTo>
                  <a:pt x="5195" y="275936"/>
                </a:lnTo>
                <a:lnTo>
                  <a:pt x="0" y="312226"/>
                </a:lnTo>
                <a:lnTo>
                  <a:pt x="7723" y="352879"/>
                </a:lnTo>
                <a:lnTo>
                  <a:pt x="30805" y="382631"/>
                </a:lnTo>
                <a:lnTo>
                  <a:pt x="69117" y="400905"/>
                </a:lnTo>
                <a:lnTo>
                  <a:pt x="122526" y="407124"/>
                </a:lnTo>
                <a:lnTo>
                  <a:pt x="171386" y="402704"/>
                </a:lnTo>
                <a:lnTo>
                  <a:pt x="210351" y="390109"/>
                </a:lnTo>
                <a:lnTo>
                  <a:pt x="239858" y="370332"/>
                </a:lnTo>
                <a:lnTo>
                  <a:pt x="260344" y="344371"/>
                </a:lnTo>
                <a:lnTo>
                  <a:pt x="435897" y="344371"/>
                </a:lnTo>
                <a:lnTo>
                  <a:pt x="440115" y="315301"/>
                </a:lnTo>
                <a:lnTo>
                  <a:pt x="185183" y="315301"/>
                </a:lnTo>
                <a:lnTo>
                  <a:pt x="171518" y="313316"/>
                </a:lnTo>
                <a:lnTo>
                  <a:pt x="160863" y="307457"/>
                </a:lnTo>
                <a:lnTo>
                  <a:pt x="153942" y="297868"/>
                </a:lnTo>
                <a:lnTo>
                  <a:pt x="151474" y="284694"/>
                </a:lnTo>
                <a:lnTo>
                  <a:pt x="154062" y="270919"/>
                </a:lnTo>
                <a:lnTo>
                  <a:pt x="161825" y="259438"/>
                </a:lnTo>
                <a:lnTo>
                  <a:pt x="174764" y="250253"/>
                </a:lnTo>
                <a:lnTo>
                  <a:pt x="192877" y="243371"/>
                </a:lnTo>
                <a:lnTo>
                  <a:pt x="235723" y="232608"/>
                </a:lnTo>
                <a:lnTo>
                  <a:pt x="392007" y="232608"/>
                </a:lnTo>
                <a:lnTo>
                  <a:pt x="392007" y="156113"/>
                </a:lnTo>
                <a:lnTo>
                  <a:pt x="386701" y="108942"/>
                </a:lnTo>
                <a:lnTo>
                  <a:pt x="386642" y="108412"/>
                </a:lnTo>
                <a:lnTo>
                  <a:pt x="385485" y="105613"/>
                </a:lnTo>
                <a:close/>
              </a:path>
              <a:path w="441325" h="407670">
                <a:moveTo>
                  <a:pt x="435897" y="344371"/>
                </a:moveTo>
                <a:lnTo>
                  <a:pt x="260344" y="344371"/>
                </a:lnTo>
                <a:lnTo>
                  <a:pt x="275672" y="372258"/>
                </a:lnTo>
                <a:lnTo>
                  <a:pt x="300346" y="391820"/>
                </a:lnTo>
                <a:lnTo>
                  <a:pt x="333343" y="403346"/>
                </a:lnTo>
                <a:lnTo>
                  <a:pt x="373637" y="407124"/>
                </a:lnTo>
                <a:lnTo>
                  <a:pt x="388281" y="406260"/>
                </a:lnTo>
                <a:lnTo>
                  <a:pt x="402351" y="403671"/>
                </a:lnTo>
                <a:lnTo>
                  <a:pt x="415854" y="399360"/>
                </a:lnTo>
                <a:lnTo>
                  <a:pt x="428793" y="393334"/>
                </a:lnTo>
                <a:lnTo>
                  <a:pt x="435897" y="344371"/>
                </a:lnTo>
                <a:close/>
              </a:path>
              <a:path w="441325" h="407670">
                <a:moveTo>
                  <a:pt x="392007" y="232608"/>
                </a:moveTo>
                <a:lnTo>
                  <a:pt x="235723" y="232608"/>
                </a:lnTo>
                <a:lnTo>
                  <a:pt x="235723" y="269414"/>
                </a:lnTo>
                <a:lnTo>
                  <a:pt x="231275" y="289496"/>
                </a:lnTo>
                <a:lnTo>
                  <a:pt x="219650" y="303835"/>
                </a:lnTo>
                <a:lnTo>
                  <a:pt x="203427" y="312436"/>
                </a:lnTo>
                <a:lnTo>
                  <a:pt x="185183" y="315301"/>
                </a:lnTo>
                <a:lnTo>
                  <a:pt x="440115" y="315301"/>
                </a:lnTo>
                <a:lnTo>
                  <a:pt x="440531" y="312436"/>
                </a:lnTo>
                <a:lnTo>
                  <a:pt x="440561" y="312226"/>
                </a:lnTo>
                <a:lnTo>
                  <a:pt x="419609" y="312226"/>
                </a:lnTo>
                <a:lnTo>
                  <a:pt x="407526" y="310456"/>
                </a:lnTo>
                <a:lnTo>
                  <a:pt x="398901" y="304953"/>
                </a:lnTo>
                <a:lnTo>
                  <a:pt x="393730" y="295421"/>
                </a:lnTo>
                <a:lnTo>
                  <a:pt x="392007" y="281570"/>
                </a:lnTo>
                <a:lnTo>
                  <a:pt x="392007" y="232608"/>
                </a:lnTo>
                <a:close/>
              </a:path>
              <a:path w="441325" h="407670">
                <a:moveTo>
                  <a:pt x="441008" y="309151"/>
                </a:moveTo>
                <a:lnTo>
                  <a:pt x="434901" y="312226"/>
                </a:lnTo>
                <a:lnTo>
                  <a:pt x="440561" y="312226"/>
                </a:lnTo>
                <a:lnTo>
                  <a:pt x="441008" y="309151"/>
                </a:lnTo>
                <a:close/>
              </a:path>
              <a:path w="441325" h="407670">
                <a:moveTo>
                  <a:pt x="197542" y="0"/>
                </a:moveTo>
                <a:lnTo>
                  <a:pt x="142620" y="4112"/>
                </a:lnTo>
                <a:lnTo>
                  <a:pt x="97138" y="16085"/>
                </a:lnTo>
                <a:lnTo>
                  <a:pt x="60842" y="35370"/>
                </a:lnTo>
                <a:lnTo>
                  <a:pt x="14808" y="93680"/>
                </a:lnTo>
                <a:lnTo>
                  <a:pt x="4568" y="131607"/>
                </a:lnTo>
                <a:lnTo>
                  <a:pt x="134740" y="159188"/>
                </a:lnTo>
                <a:lnTo>
                  <a:pt x="141450" y="133384"/>
                </a:lnTo>
                <a:lnTo>
                  <a:pt x="153909" y="116886"/>
                </a:lnTo>
                <a:lnTo>
                  <a:pt x="170952" y="108166"/>
                </a:lnTo>
                <a:lnTo>
                  <a:pt x="191435" y="105613"/>
                </a:lnTo>
                <a:lnTo>
                  <a:pt x="385485" y="105613"/>
                </a:lnTo>
                <a:lnTo>
                  <a:pt x="370517" y="69383"/>
                </a:lnTo>
                <a:lnTo>
                  <a:pt x="343589" y="39028"/>
                </a:lnTo>
                <a:lnTo>
                  <a:pt x="305813" y="17345"/>
                </a:lnTo>
                <a:lnTo>
                  <a:pt x="257145" y="4336"/>
                </a:lnTo>
                <a:lnTo>
                  <a:pt x="197542" y="0"/>
                </a:lnTo>
                <a:close/>
              </a:path>
            </a:pathLst>
          </a:custGeom>
          <a:solidFill>
            <a:srgbClr val="FFFFFF"/>
          </a:solidFill>
        </p:spPr>
        <p:txBody>
          <a:bodyPr wrap="square" lIns="0" tIns="0" rIns="0" bIns="0" rtlCol="0"/>
          <a:lstStyle/>
          <a:p>
            <a:endParaRPr lang="es-CO" noProof="0" dirty="0"/>
          </a:p>
        </p:txBody>
      </p:sp>
      <p:sp>
        <p:nvSpPr>
          <p:cNvPr id="27" name="object 27">
            <a:extLst>
              <a:ext uri="{C183D7F6-B498-43B3-948B-1728B52AA6E4}">
                <adec:decorative xmlns:adec="http://schemas.microsoft.com/office/drawing/2017/decorative" val="1"/>
              </a:ext>
            </a:extLst>
          </p:cNvPr>
          <p:cNvSpPr/>
          <p:nvPr/>
        </p:nvSpPr>
        <p:spPr>
          <a:xfrm>
            <a:off x="7233904" y="2963010"/>
            <a:ext cx="395605" cy="407670"/>
          </a:xfrm>
          <a:custGeom>
            <a:avLst/>
            <a:gdLst/>
            <a:ahLst/>
            <a:cxnLst/>
            <a:rect l="l" t="t" r="r" b="b"/>
            <a:pathLst>
              <a:path w="395604" h="407670">
                <a:moveTo>
                  <a:pt x="211343" y="0"/>
                </a:moveTo>
                <a:lnTo>
                  <a:pt x="147980" y="5401"/>
                </a:lnTo>
                <a:lnTo>
                  <a:pt x="96995" y="20243"/>
                </a:lnTo>
                <a:lnTo>
                  <a:pt x="58005" y="42481"/>
                </a:lnTo>
                <a:lnTo>
                  <a:pt x="30628" y="70074"/>
                </a:lnTo>
                <a:lnTo>
                  <a:pt x="9184" y="133145"/>
                </a:lnTo>
                <a:lnTo>
                  <a:pt x="14892" y="168805"/>
                </a:lnTo>
                <a:lnTo>
                  <a:pt x="32800" y="198890"/>
                </a:lnTo>
                <a:lnTo>
                  <a:pt x="64089" y="223696"/>
                </a:lnTo>
                <a:lnTo>
                  <a:pt x="109938" y="243518"/>
                </a:lnTo>
                <a:lnTo>
                  <a:pt x="201603" y="266237"/>
                </a:lnTo>
                <a:lnTo>
                  <a:pt x="221495" y="273396"/>
                </a:lnTo>
                <a:lnTo>
                  <a:pt x="232489" y="280834"/>
                </a:lnTo>
                <a:lnTo>
                  <a:pt x="235867" y="289258"/>
                </a:lnTo>
                <a:lnTo>
                  <a:pt x="232566" y="297275"/>
                </a:lnTo>
                <a:lnTo>
                  <a:pt x="223233" y="303013"/>
                </a:lnTo>
                <a:lnTo>
                  <a:pt x="208724" y="306462"/>
                </a:lnTo>
                <a:lnTo>
                  <a:pt x="189896" y="307613"/>
                </a:lnTo>
                <a:lnTo>
                  <a:pt x="155616" y="304236"/>
                </a:lnTo>
                <a:lnTo>
                  <a:pt x="124473" y="294394"/>
                </a:lnTo>
                <a:lnTo>
                  <a:pt x="97334" y="278524"/>
                </a:lnTo>
                <a:lnTo>
                  <a:pt x="75064" y="257065"/>
                </a:lnTo>
                <a:lnTo>
                  <a:pt x="0" y="344419"/>
                </a:lnTo>
                <a:lnTo>
                  <a:pt x="37145" y="372955"/>
                </a:lnTo>
                <a:lnTo>
                  <a:pt x="82319" y="392445"/>
                </a:lnTo>
                <a:lnTo>
                  <a:pt x="136104" y="403610"/>
                </a:lnTo>
                <a:lnTo>
                  <a:pt x="199081" y="407172"/>
                </a:lnTo>
                <a:lnTo>
                  <a:pt x="260939" y="402084"/>
                </a:lnTo>
                <a:lnTo>
                  <a:pt x="310499" y="387897"/>
                </a:lnTo>
                <a:lnTo>
                  <a:pt x="348229" y="366228"/>
                </a:lnTo>
                <a:lnTo>
                  <a:pt x="374599" y="338693"/>
                </a:lnTo>
                <a:lnTo>
                  <a:pt x="395132" y="272489"/>
                </a:lnTo>
                <a:lnTo>
                  <a:pt x="388933" y="233989"/>
                </a:lnTo>
                <a:lnTo>
                  <a:pt x="336914" y="177807"/>
                </a:lnTo>
                <a:lnTo>
                  <a:pt x="289479" y="158944"/>
                </a:lnTo>
                <a:lnTo>
                  <a:pt x="226683" y="145446"/>
                </a:lnTo>
                <a:lnTo>
                  <a:pt x="199255" y="140549"/>
                </a:lnTo>
                <a:lnTo>
                  <a:pt x="180735" y="134923"/>
                </a:lnTo>
                <a:lnTo>
                  <a:pt x="170258" y="128432"/>
                </a:lnTo>
                <a:lnTo>
                  <a:pt x="166958" y="120940"/>
                </a:lnTo>
                <a:lnTo>
                  <a:pt x="169905" y="112395"/>
                </a:lnTo>
                <a:lnTo>
                  <a:pt x="179028" y="105589"/>
                </a:lnTo>
                <a:lnTo>
                  <a:pt x="194751" y="101088"/>
                </a:lnTo>
                <a:lnTo>
                  <a:pt x="217498" y="99462"/>
                </a:lnTo>
                <a:lnTo>
                  <a:pt x="247550" y="101694"/>
                </a:lnTo>
                <a:lnTo>
                  <a:pt x="275137" y="109240"/>
                </a:lnTo>
                <a:lnTo>
                  <a:pt x="299558" y="123382"/>
                </a:lnTo>
                <a:lnTo>
                  <a:pt x="320116" y="145398"/>
                </a:lnTo>
                <a:lnTo>
                  <a:pt x="395132" y="65828"/>
                </a:lnTo>
                <a:lnTo>
                  <a:pt x="366388" y="40035"/>
                </a:lnTo>
                <a:lnTo>
                  <a:pt x="327329" y="19129"/>
                </a:lnTo>
                <a:lnTo>
                  <a:pt x="276225" y="5116"/>
                </a:lnTo>
                <a:lnTo>
                  <a:pt x="211343" y="0"/>
                </a:lnTo>
                <a:close/>
              </a:path>
            </a:pathLst>
          </a:custGeom>
          <a:solidFill>
            <a:srgbClr val="FFFFFF"/>
          </a:solidFill>
        </p:spPr>
        <p:txBody>
          <a:bodyPr wrap="square" lIns="0" tIns="0" rIns="0" bIns="0" rtlCol="0"/>
          <a:lstStyle/>
          <a:p>
            <a:endParaRPr lang="es-CO" noProof="0" dirty="0"/>
          </a:p>
        </p:txBody>
      </p:sp>
      <p:sp>
        <p:nvSpPr>
          <p:cNvPr id="28" name="object 28">
            <a:extLst>
              <a:ext uri="{C183D7F6-B498-43B3-948B-1728B52AA6E4}">
                <adec:decorative xmlns:adec="http://schemas.microsoft.com/office/drawing/2017/decorative" val="1"/>
              </a:ext>
            </a:extLst>
          </p:cNvPr>
          <p:cNvSpPr/>
          <p:nvPr/>
        </p:nvSpPr>
        <p:spPr>
          <a:xfrm>
            <a:off x="3247597" y="2101384"/>
            <a:ext cx="1628139" cy="2668270"/>
          </a:xfrm>
          <a:custGeom>
            <a:avLst/>
            <a:gdLst/>
            <a:ahLst/>
            <a:cxnLst/>
            <a:rect l="l" t="t" r="r" b="b"/>
            <a:pathLst>
              <a:path w="1628139" h="2668270">
                <a:moveTo>
                  <a:pt x="532922" y="0"/>
                </a:moveTo>
                <a:lnTo>
                  <a:pt x="271053" y="0"/>
                </a:lnTo>
                <a:lnTo>
                  <a:pt x="222226" y="4351"/>
                </a:lnTo>
                <a:lnTo>
                  <a:pt x="176314" y="16902"/>
                </a:lnTo>
                <a:lnTo>
                  <a:pt x="134071" y="36898"/>
                </a:lnTo>
                <a:lnTo>
                  <a:pt x="96254" y="63583"/>
                </a:lnTo>
                <a:lnTo>
                  <a:pt x="63617" y="96201"/>
                </a:lnTo>
                <a:lnTo>
                  <a:pt x="36918" y="133997"/>
                </a:lnTo>
                <a:lnTo>
                  <a:pt x="16912" y="176217"/>
                </a:lnTo>
                <a:lnTo>
                  <a:pt x="4353" y="222104"/>
                </a:lnTo>
                <a:lnTo>
                  <a:pt x="0" y="270903"/>
                </a:lnTo>
                <a:lnTo>
                  <a:pt x="0" y="2397100"/>
                </a:lnTo>
                <a:lnTo>
                  <a:pt x="4353" y="2445890"/>
                </a:lnTo>
                <a:lnTo>
                  <a:pt x="16912" y="2491772"/>
                </a:lnTo>
                <a:lnTo>
                  <a:pt x="36918" y="2533988"/>
                </a:lnTo>
                <a:lnTo>
                  <a:pt x="63617" y="2571785"/>
                </a:lnTo>
                <a:lnTo>
                  <a:pt x="96254" y="2604404"/>
                </a:lnTo>
                <a:lnTo>
                  <a:pt x="134071" y="2631091"/>
                </a:lnTo>
                <a:lnTo>
                  <a:pt x="176314" y="2651089"/>
                </a:lnTo>
                <a:lnTo>
                  <a:pt x="222226" y="2663642"/>
                </a:lnTo>
                <a:lnTo>
                  <a:pt x="271053" y="2667994"/>
                </a:lnTo>
                <a:lnTo>
                  <a:pt x="1627964" y="2667994"/>
                </a:lnTo>
              </a:path>
            </a:pathLst>
          </a:custGeom>
          <a:ln w="6730">
            <a:solidFill>
              <a:srgbClr val="FFFFFF"/>
            </a:solidFill>
          </a:ln>
        </p:spPr>
        <p:txBody>
          <a:bodyPr wrap="square" lIns="0" tIns="0" rIns="0" bIns="0" rtlCol="0"/>
          <a:lstStyle/>
          <a:p>
            <a:endParaRPr lang="es-CO" noProof="0" dirty="0"/>
          </a:p>
        </p:txBody>
      </p:sp>
      <p:sp>
        <p:nvSpPr>
          <p:cNvPr id="29" name="object 29">
            <a:extLst>
              <a:ext uri="{C183D7F6-B498-43B3-948B-1728B52AA6E4}">
                <adec:decorative xmlns:adec="http://schemas.microsoft.com/office/drawing/2017/decorative" val="1"/>
              </a:ext>
            </a:extLst>
          </p:cNvPr>
          <p:cNvSpPr/>
          <p:nvPr/>
        </p:nvSpPr>
        <p:spPr>
          <a:xfrm>
            <a:off x="7354989" y="2101384"/>
            <a:ext cx="1591310" cy="2668270"/>
          </a:xfrm>
          <a:custGeom>
            <a:avLst/>
            <a:gdLst/>
            <a:ahLst/>
            <a:cxnLst/>
            <a:rect l="l" t="t" r="r" b="b"/>
            <a:pathLst>
              <a:path w="1591309" h="2668270">
                <a:moveTo>
                  <a:pt x="0" y="2667994"/>
                </a:moveTo>
                <a:lnTo>
                  <a:pt x="1318648" y="2667994"/>
                </a:lnTo>
                <a:lnTo>
                  <a:pt x="1367893" y="2663642"/>
                </a:lnTo>
                <a:lnTo>
                  <a:pt x="1414146" y="2651089"/>
                </a:lnTo>
                <a:lnTo>
                  <a:pt x="1456658" y="2631091"/>
                </a:lnTo>
                <a:lnTo>
                  <a:pt x="1494683" y="2604404"/>
                </a:lnTo>
                <a:lnTo>
                  <a:pt x="1527471" y="2571785"/>
                </a:lnTo>
                <a:lnTo>
                  <a:pt x="1554275" y="2533988"/>
                </a:lnTo>
                <a:lnTo>
                  <a:pt x="1574347" y="2491772"/>
                </a:lnTo>
                <a:lnTo>
                  <a:pt x="1586939" y="2445890"/>
                </a:lnTo>
                <a:lnTo>
                  <a:pt x="1591303" y="2397100"/>
                </a:lnTo>
                <a:lnTo>
                  <a:pt x="1591303" y="270903"/>
                </a:lnTo>
                <a:lnTo>
                  <a:pt x="1586939" y="222104"/>
                </a:lnTo>
                <a:lnTo>
                  <a:pt x="1574347" y="176217"/>
                </a:lnTo>
                <a:lnTo>
                  <a:pt x="1554275" y="133998"/>
                </a:lnTo>
                <a:lnTo>
                  <a:pt x="1527471" y="96201"/>
                </a:lnTo>
                <a:lnTo>
                  <a:pt x="1494683" y="63583"/>
                </a:lnTo>
                <a:lnTo>
                  <a:pt x="1456658" y="36898"/>
                </a:lnTo>
                <a:lnTo>
                  <a:pt x="1414146" y="16902"/>
                </a:lnTo>
                <a:lnTo>
                  <a:pt x="1367893" y="4351"/>
                </a:lnTo>
                <a:lnTo>
                  <a:pt x="1318648" y="0"/>
                </a:lnTo>
                <a:lnTo>
                  <a:pt x="1067633" y="0"/>
                </a:lnTo>
              </a:path>
            </a:pathLst>
          </a:custGeom>
          <a:ln w="6730">
            <a:solidFill>
              <a:srgbClr val="FFFFFF"/>
            </a:solidFill>
          </a:ln>
        </p:spPr>
        <p:txBody>
          <a:bodyPr wrap="square" lIns="0" tIns="0" rIns="0" bIns="0" rtlCol="0"/>
          <a:lstStyle/>
          <a:p>
            <a:endParaRPr lang="es-CO"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C183D7F6-B498-43B3-948B-1728B52AA6E4}">
                <adec:decorative xmlns:adec="http://schemas.microsoft.com/office/drawing/2017/decorative" val="1"/>
              </a:ext>
            </a:extLst>
          </p:cNvPr>
          <p:cNvGrpSpPr/>
          <p:nvPr/>
        </p:nvGrpSpPr>
        <p:grpSpPr>
          <a:xfrm>
            <a:off x="552972" y="1516220"/>
            <a:ext cx="10968825" cy="4368801"/>
            <a:chOff x="-296851" y="0"/>
            <a:chExt cx="21937651" cy="7420768"/>
          </a:xfrm>
        </p:grpSpPr>
        <p:sp>
          <p:nvSpPr>
            <p:cNvPr id="6" name="AutoShape 6"/>
            <p:cNvSpPr/>
            <p:nvPr/>
          </p:nvSpPr>
          <p:spPr>
            <a:xfrm>
              <a:off x="-296851" y="2"/>
              <a:ext cx="4077874" cy="7289035"/>
            </a:xfrm>
            <a:prstGeom prst="rect">
              <a:avLst/>
            </a:prstGeom>
            <a:solidFill>
              <a:srgbClr val="32B4A8">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utoShape 7"/>
            <p:cNvSpPr/>
            <p:nvPr/>
          </p:nvSpPr>
          <p:spPr>
            <a:xfrm>
              <a:off x="4390731" y="0"/>
              <a:ext cx="4077874" cy="7289036"/>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utoShape 8"/>
            <p:cNvSpPr/>
            <p:nvPr/>
          </p:nvSpPr>
          <p:spPr>
            <a:xfrm>
              <a:off x="8781463" y="0"/>
              <a:ext cx="4077874" cy="7420768"/>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utoShape 9"/>
            <p:cNvSpPr/>
            <p:nvPr/>
          </p:nvSpPr>
          <p:spPr>
            <a:xfrm>
              <a:off x="13172194" y="0"/>
              <a:ext cx="4077874" cy="7289036"/>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AutoShape 10"/>
            <p:cNvSpPr/>
            <p:nvPr/>
          </p:nvSpPr>
          <p:spPr>
            <a:xfrm>
              <a:off x="17562926" y="0"/>
              <a:ext cx="4077874" cy="7289036"/>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AutoShape 11">
            <a:extLst>
              <a:ext uri="{C183D7F6-B498-43B3-948B-1728B52AA6E4}">
                <adec:decorative xmlns:adec="http://schemas.microsoft.com/office/drawing/2017/decorative" val="1"/>
              </a:ext>
            </a:extLst>
          </p:cNvPr>
          <p:cNvSpPr/>
          <p:nvPr/>
        </p:nvSpPr>
        <p:spPr>
          <a:xfrm>
            <a:off x="636988" y="1498600"/>
            <a:ext cx="2038937" cy="969373"/>
          </a:xfrm>
          <a:prstGeom prst="rect">
            <a:avLst/>
          </a:prstGeom>
          <a:solidFill>
            <a:srgbClr val="86EAE9"/>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utoShape 12">
            <a:extLst>
              <a:ext uri="{C183D7F6-B498-43B3-948B-1728B52AA6E4}">
                <adec:decorative xmlns:adec="http://schemas.microsoft.com/office/drawing/2017/decorative" val="1"/>
              </a:ext>
            </a:extLst>
          </p:cNvPr>
          <p:cNvSpPr/>
          <p:nvPr/>
        </p:nvSpPr>
        <p:spPr>
          <a:xfrm>
            <a:off x="2832352" y="1498600"/>
            <a:ext cx="2085930" cy="969373"/>
          </a:xfrm>
          <a:prstGeom prst="rect">
            <a:avLst/>
          </a:prstGeom>
          <a:solidFill>
            <a:srgbClr val="3EDAD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utoShape 13">
            <a:extLst>
              <a:ext uri="{C183D7F6-B498-43B3-948B-1728B52AA6E4}">
                <adec:decorative xmlns:adec="http://schemas.microsoft.com/office/drawing/2017/decorative" val="1"/>
              </a:ext>
            </a:extLst>
          </p:cNvPr>
          <p:cNvSpPr/>
          <p:nvPr/>
        </p:nvSpPr>
        <p:spPr>
          <a:xfrm>
            <a:off x="5027718" y="1498600"/>
            <a:ext cx="2085930" cy="969373"/>
          </a:xfrm>
          <a:prstGeom prst="rect">
            <a:avLst/>
          </a:prstGeom>
          <a:solidFill>
            <a:srgbClr val="32B4A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AutoShape 14">
            <a:extLst>
              <a:ext uri="{C183D7F6-B498-43B3-948B-1728B52AA6E4}">
                <adec:decorative xmlns:adec="http://schemas.microsoft.com/office/drawing/2017/decorative" val="1"/>
              </a:ext>
            </a:extLst>
          </p:cNvPr>
          <p:cNvSpPr/>
          <p:nvPr/>
        </p:nvSpPr>
        <p:spPr>
          <a:xfrm>
            <a:off x="7223084" y="1498600"/>
            <a:ext cx="2038937" cy="969373"/>
          </a:xfrm>
          <a:prstGeom prst="rect">
            <a:avLst/>
          </a:prstGeom>
          <a:solidFill>
            <a:srgbClr val="1F6F6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AutoShape 15">
            <a:extLst>
              <a:ext uri="{C183D7F6-B498-43B3-948B-1728B52AA6E4}">
                <adec:decorative xmlns:adec="http://schemas.microsoft.com/office/drawing/2017/decorative" val="1"/>
              </a:ext>
            </a:extLst>
          </p:cNvPr>
          <p:cNvSpPr/>
          <p:nvPr/>
        </p:nvSpPr>
        <p:spPr>
          <a:xfrm>
            <a:off x="9565208" y="1498600"/>
            <a:ext cx="2038937" cy="969373"/>
          </a:xfrm>
          <a:prstGeom prst="rect">
            <a:avLst/>
          </a:prstGeom>
          <a:solidFill>
            <a:srgbClr val="0C2A2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 16">
            <a:extLst>
              <a:ext uri="{C183D7F6-B498-43B3-948B-1728B52AA6E4}">
                <adec:decorative xmlns:adec="http://schemas.microsoft.com/office/drawing/2017/decorative" val="1"/>
              </a:ext>
            </a:extLst>
          </p:cNvPr>
          <p:cNvGrpSpPr/>
          <p:nvPr/>
        </p:nvGrpSpPr>
        <p:grpSpPr>
          <a:xfrm>
            <a:off x="636988" y="2563719"/>
            <a:ext cx="2038937" cy="1807837"/>
            <a:chOff x="-1" y="-114300"/>
            <a:chExt cx="3292264" cy="3615673"/>
          </a:xfrm>
        </p:grpSpPr>
        <p:sp>
          <p:nvSpPr>
            <p:cNvPr id="17" name="TextBox 17"/>
            <p:cNvSpPr txBox="1"/>
            <p:nvPr/>
          </p:nvSpPr>
          <p:spPr>
            <a:xfrm>
              <a:off x="1" y="873988"/>
              <a:ext cx="3107504" cy="2627385"/>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5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La desconcentración del sistema de inspección, vigilancia y control liderado desde la SNS al tiempo que el fortalecimiento de la transparencia de sus procesos liquidatarios.</a:t>
              </a:r>
            </a:p>
          </p:txBody>
        </p:sp>
        <p:sp>
          <p:nvSpPr>
            <p:cNvPr id="18" name="TextBox 18"/>
            <p:cNvSpPr txBox="1"/>
            <p:nvPr/>
          </p:nvSpPr>
          <p:spPr>
            <a:xfrm>
              <a:off x="-1" y="-114300"/>
              <a:ext cx="3292264" cy="90268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Desconcentración del IVC</a:t>
              </a:r>
              <a:r>
                <a:rPr kumimoji="0" lang="es-CO" sz="1600" b="0" i="0" u="none" strike="noStrike" kern="1200" cap="none" spc="156"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 </a:t>
              </a:r>
            </a:p>
          </p:txBody>
        </p:sp>
      </p:grpSp>
      <p:sp>
        <p:nvSpPr>
          <p:cNvPr id="19" name="TextBox 19"/>
          <p:cNvSpPr txBox="1"/>
          <p:nvPr/>
        </p:nvSpPr>
        <p:spPr>
          <a:xfrm>
            <a:off x="2188877" y="1562999"/>
            <a:ext cx="286083"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01</a:t>
            </a:r>
          </a:p>
        </p:txBody>
      </p:sp>
      <p:sp>
        <p:nvSpPr>
          <p:cNvPr id="20" name="TextBox 20"/>
          <p:cNvSpPr txBox="1"/>
          <p:nvPr/>
        </p:nvSpPr>
        <p:spPr>
          <a:xfrm>
            <a:off x="4342615" y="1562999"/>
            <a:ext cx="286083"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02</a:t>
            </a:r>
          </a:p>
        </p:txBody>
      </p:sp>
      <p:sp>
        <p:nvSpPr>
          <p:cNvPr id="21" name="TextBox 21"/>
          <p:cNvSpPr txBox="1"/>
          <p:nvPr/>
        </p:nvSpPr>
        <p:spPr>
          <a:xfrm>
            <a:off x="6487274" y="1562999"/>
            <a:ext cx="336790"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03</a:t>
            </a:r>
          </a:p>
        </p:txBody>
      </p:sp>
      <p:sp>
        <p:nvSpPr>
          <p:cNvPr id="22" name="TextBox 22"/>
          <p:cNvSpPr txBox="1"/>
          <p:nvPr/>
        </p:nvSpPr>
        <p:spPr>
          <a:xfrm>
            <a:off x="8669962" y="1562999"/>
            <a:ext cx="349467"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04</a:t>
            </a:r>
          </a:p>
        </p:txBody>
      </p:sp>
      <p:sp>
        <p:nvSpPr>
          <p:cNvPr id="23" name="TextBox 23"/>
          <p:cNvSpPr txBox="1"/>
          <p:nvPr/>
        </p:nvSpPr>
        <p:spPr>
          <a:xfrm>
            <a:off x="10868926" y="1562999"/>
            <a:ext cx="349467"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05</a:t>
            </a:r>
          </a:p>
        </p:txBody>
      </p:sp>
      <p:grpSp>
        <p:nvGrpSpPr>
          <p:cNvPr id="24" name="Group 24">
            <a:extLst>
              <a:ext uri="{C183D7F6-B498-43B3-948B-1728B52AA6E4}">
                <adec:decorative xmlns:adec="http://schemas.microsoft.com/office/drawing/2017/decorative" val="1"/>
              </a:ext>
            </a:extLst>
          </p:cNvPr>
          <p:cNvGrpSpPr/>
          <p:nvPr/>
        </p:nvGrpSpPr>
        <p:grpSpPr>
          <a:xfrm>
            <a:off x="2848394" y="2518494"/>
            <a:ext cx="2108721" cy="2293376"/>
            <a:chOff x="0" y="-104775"/>
            <a:chExt cx="3121287" cy="4586751"/>
          </a:xfrm>
        </p:grpSpPr>
        <p:sp>
          <p:nvSpPr>
            <p:cNvPr id="25" name="TextBox 25"/>
            <p:cNvSpPr txBox="1"/>
            <p:nvPr/>
          </p:nvSpPr>
          <p:spPr>
            <a:xfrm>
              <a:off x="96296" y="869321"/>
              <a:ext cx="3024991" cy="3612655"/>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La revisión del gasto en salud, promoviendo una asignación de recursos más eficiente acorde con los riesgos en salud de la población, y en función de resultados medidos como mínimo, en términos de mortalidad y morbilidad prematura potencialmente evitable</a:t>
              </a:r>
            </a:p>
          </p:txBody>
        </p:sp>
        <p:sp>
          <p:nvSpPr>
            <p:cNvPr id="26" name="TextBox 26"/>
            <p:cNvSpPr txBox="1"/>
            <p:nvPr/>
          </p:nvSpPr>
          <p:spPr>
            <a:xfrm>
              <a:off x="0" y="-104775"/>
              <a:ext cx="3107504" cy="590290"/>
            </a:xfrm>
            <a:prstGeom prst="rect">
              <a:avLst/>
            </a:prstGeom>
          </p:spPr>
          <p:txBody>
            <a:bodyPr lIns="0" tIns="0" rIns="0" bIns="0" rtlCol="0" anchor="t">
              <a:spAutoFit/>
            </a:bodyPr>
            <a:lstStyle/>
            <a:p>
              <a:pPr marL="0" marR="0" lvl="0" indent="0" algn="l" defTabSz="609630" rtl="0" eaLnBrk="1" fontAlgn="auto" latinLnBrk="0" hangingPunct="1">
                <a:lnSpc>
                  <a:spcPts val="2727"/>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Gasto en salud</a:t>
              </a:r>
            </a:p>
          </p:txBody>
        </p:sp>
      </p:grpSp>
      <p:sp>
        <p:nvSpPr>
          <p:cNvPr id="41" name="CuadroTexto 40">
            <a:extLst>
              <a:ext uri="{FF2B5EF4-FFF2-40B4-BE49-F238E27FC236}">
                <a16:creationId xmlns:a16="http://schemas.microsoft.com/office/drawing/2014/main" id="{E40616F7-2863-948D-23B7-70416A2322E5}"/>
              </a:ext>
            </a:extLst>
          </p:cNvPr>
          <p:cNvSpPr txBox="1"/>
          <p:nvPr/>
        </p:nvSpPr>
        <p:spPr>
          <a:xfrm>
            <a:off x="838200" y="275064"/>
            <a:ext cx="9227546"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Acciones Estratégicas Plan Nacional de Desarrollo Superintendencia Nacional de Salud </a:t>
            </a:r>
          </a:p>
        </p:txBody>
      </p:sp>
      <p:grpSp>
        <p:nvGrpSpPr>
          <p:cNvPr id="43" name="Group 24">
            <a:extLst>
              <a:ext uri="{FF2B5EF4-FFF2-40B4-BE49-F238E27FC236}">
                <a16:creationId xmlns:a16="http://schemas.microsoft.com/office/drawing/2014/main" id="{86916339-8C21-2724-D31E-BEC72208263E}"/>
              </a:ext>
              <a:ext uri="{C183D7F6-B498-43B3-948B-1728B52AA6E4}">
                <adec:decorative xmlns:adec="http://schemas.microsoft.com/office/drawing/2017/decorative" val="1"/>
              </a:ext>
            </a:extLst>
          </p:cNvPr>
          <p:cNvGrpSpPr/>
          <p:nvPr/>
        </p:nvGrpSpPr>
        <p:grpSpPr>
          <a:xfrm>
            <a:off x="5076682" y="2518494"/>
            <a:ext cx="2146402" cy="3484123"/>
            <a:chOff x="-1" y="-104775"/>
            <a:chExt cx="3177061" cy="7015612"/>
          </a:xfrm>
        </p:grpSpPr>
        <p:sp>
          <p:nvSpPr>
            <p:cNvPr id="44" name="TextBox 25">
              <a:extLst>
                <a:ext uri="{FF2B5EF4-FFF2-40B4-BE49-F238E27FC236}">
                  <a16:creationId xmlns:a16="http://schemas.microsoft.com/office/drawing/2014/main" id="{5F76469E-B871-C40F-1761-C3FE8A4ABDCE}"/>
                </a:ext>
              </a:extLst>
            </p:cNvPr>
            <p:cNvSpPr txBox="1"/>
            <p:nvPr/>
          </p:nvSpPr>
          <p:spPr>
            <a:xfrm>
              <a:off x="54560" y="628379"/>
              <a:ext cx="3122500" cy="628245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El fortalecimiento del sistema de pago, la restitución de recursos, la auditoría y la rendición de cuentas de los recursos de salud, con transparencia e integridad, garantizando el seguimiento en tiempo real, la continuidad y ampliación de la capacidad de giro directo de los recursos a los prestadores de servicios de salud, así como, el fortalecimiento de los sistemas de administración y seguimiento de los recursos por parte de la ADRES.</a:t>
              </a:r>
            </a:p>
          </p:txBody>
        </p:sp>
        <p:sp>
          <p:nvSpPr>
            <p:cNvPr id="45" name="TextBox 26">
              <a:extLst>
                <a:ext uri="{FF2B5EF4-FFF2-40B4-BE49-F238E27FC236}">
                  <a16:creationId xmlns:a16="http://schemas.microsoft.com/office/drawing/2014/main" id="{5D2663FF-4A9E-CF07-0B88-50C886639D4B}"/>
                </a:ext>
              </a:extLst>
            </p:cNvPr>
            <p:cNvSpPr txBox="1"/>
            <p:nvPr/>
          </p:nvSpPr>
          <p:spPr>
            <a:xfrm>
              <a:off x="-1" y="-104775"/>
              <a:ext cx="3107504" cy="590290"/>
            </a:xfrm>
            <a:prstGeom prst="rect">
              <a:avLst/>
            </a:prstGeom>
          </p:spPr>
          <p:txBody>
            <a:bodyPr lIns="0" tIns="0" rIns="0" bIns="0" rtlCol="0" anchor="t">
              <a:spAutoFit/>
            </a:bodyPr>
            <a:lstStyle/>
            <a:p>
              <a:pPr marL="0" marR="0" lvl="0" indent="0" algn="l" defTabSz="609630" rtl="0" eaLnBrk="1" fontAlgn="auto" latinLnBrk="0" hangingPunct="1">
                <a:lnSpc>
                  <a:spcPts val="2727"/>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Sistema de pago</a:t>
              </a:r>
            </a:p>
          </p:txBody>
        </p:sp>
      </p:grpSp>
      <p:grpSp>
        <p:nvGrpSpPr>
          <p:cNvPr id="46" name="Group 24">
            <a:extLst>
              <a:ext uri="{FF2B5EF4-FFF2-40B4-BE49-F238E27FC236}">
                <a16:creationId xmlns:a16="http://schemas.microsoft.com/office/drawing/2014/main" id="{FB303EC2-CED7-BFAA-2B8B-E486AEDC7BB4}"/>
              </a:ext>
              <a:ext uri="{C183D7F6-B498-43B3-948B-1728B52AA6E4}">
                <adec:decorative xmlns:adec="http://schemas.microsoft.com/office/drawing/2017/decorative" val="1"/>
              </a:ext>
            </a:extLst>
          </p:cNvPr>
          <p:cNvGrpSpPr/>
          <p:nvPr/>
        </p:nvGrpSpPr>
        <p:grpSpPr>
          <a:xfrm>
            <a:off x="7299117" y="2537325"/>
            <a:ext cx="2109202" cy="3065755"/>
            <a:chOff x="-14496" y="-104775"/>
            <a:chExt cx="3121999" cy="6131505"/>
          </a:xfrm>
        </p:grpSpPr>
        <p:sp>
          <p:nvSpPr>
            <p:cNvPr id="47" name="TextBox 25">
              <a:extLst>
                <a:ext uri="{FF2B5EF4-FFF2-40B4-BE49-F238E27FC236}">
                  <a16:creationId xmlns:a16="http://schemas.microsoft.com/office/drawing/2014/main" id="{EDDC9B5D-7BBF-6A8A-9A48-37427E1DC384}"/>
                </a:ext>
              </a:extLst>
            </p:cNvPr>
            <p:cNvSpPr txBox="1"/>
            <p:nvPr/>
          </p:nvSpPr>
          <p:spPr>
            <a:xfrm>
              <a:off x="-14496" y="771962"/>
              <a:ext cx="2987001" cy="525476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El mejoramiento de la capacidad de movilización de recursos internos, como los impuestos saludables en alcohol, tabaco, alimentos y bebidas ultra procesadas y azucaradas, así como los recursos provenientes de los juegos de suerte y azar, loterías y apuestas permanentes o chance articulado con el plan estratégico intersectorial para promover hábitos saludables.</a:t>
              </a:r>
            </a:p>
          </p:txBody>
        </p:sp>
        <p:sp>
          <p:nvSpPr>
            <p:cNvPr id="48" name="TextBox 26">
              <a:extLst>
                <a:ext uri="{FF2B5EF4-FFF2-40B4-BE49-F238E27FC236}">
                  <a16:creationId xmlns:a16="http://schemas.microsoft.com/office/drawing/2014/main" id="{58C675E4-439B-3C41-3CB8-450C33FC0F06}"/>
                </a:ext>
              </a:extLst>
            </p:cNvPr>
            <p:cNvSpPr txBox="1"/>
            <p:nvPr/>
          </p:nvSpPr>
          <p:spPr>
            <a:xfrm>
              <a:off x="-1" y="-104775"/>
              <a:ext cx="3107504" cy="820481"/>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Movilización de recursos </a:t>
              </a:r>
            </a:p>
          </p:txBody>
        </p:sp>
      </p:grpSp>
      <p:grpSp>
        <p:nvGrpSpPr>
          <p:cNvPr id="49" name="Group 24">
            <a:extLst>
              <a:ext uri="{FF2B5EF4-FFF2-40B4-BE49-F238E27FC236}">
                <a16:creationId xmlns:a16="http://schemas.microsoft.com/office/drawing/2014/main" id="{1F7F330A-590C-EC2C-9BDE-0BB7D567F46B}"/>
              </a:ext>
              <a:ext uri="{C183D7F6-B498-43B3-948B-1728B52AA6E4}">
                <adec:decorative xmlns:adec="http://schemas.microsoft.com/office/drawing/2017/decorative" val="1"/>
              </a:ext>
            </a:extLst>
          </p:cNvPr>
          <p:cNvGrpSpPr/>
          <p:nvPr/>
        </p:nvGrpSpPr>
        <p:grpSpPr>
          <a:xfrm>
            <a:off x="9578339" y="2567277"/>
            <a:ext cx="2109202" cy="1423639"/>
            <a:chOff x="-14495" y="-104775"/>
            <a:chExt cx="3121998" cy="2847278"/>
          </a:xfrm>
        </p:grpSpPr>
        <p:sp>
          <p:nvSpPr>
            <p:cNvPr id="50" name="TextBox 25">
              <a:extLst>
                <a:ext uri="{FF2B5EF4-FFF2-40B4-BE49-F238E27FC236}">
                  <a16:creationId xmlns:a16="http://schemas.microsoft.com/office/drawing/2014/main" id="{8A652C93-3E5B-1AFA-6240-E174BB2FB722}"/>
                </a:ext>
              </a:extLst>
            </p:cNvPr>
            <p:cNvSpPr txBox="1"/>
            <p:nvPr/>
          </p:nvSpPr>
          <p:spPr>
            <a:xfrm>
              <a:off x="-14495" y="771963"/>
              <a:ext cx="2740793" cy="1970540"/>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Implementar mecanismos de regulación de precios, incluyendo la evaluación por valor terapéutico.</a:t>
              </a:r>
            </a:p>
          </p:txBody>
        </p:sp>
        <p:sp>
          <p:nvSpPr>
            <p:cNvPr id="51" name="TextBox 26">
              <a:extLst>
                <a:ext uri="{FF2B5EF4-FFF2-40B4-BE49-F238E27FC236}">
                  <a16:creationId xmlns:a16="http://schemas.microsoft.com/office/drawing/2014/main" id="{9A3C710E-A1E9-1728-E20D-CA58CD110C99}"/>
                </a:ext>
              </a:extLst>
            </p:cNvPr>
            <p:cNvSpPr txBox="1"/>
            <p:nvPr/>
          </p:nvSpPr>
          <p:spPr>
            <a:xfrm>
              <a:off x="-1" y="-104775"/>
              <a:ext cx="3107504" cy="820482"/>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Regulación de precios</a:t>
              </a:r>
            </a:p>
          </p:txBody>
        </p:sp>
      </p:grpSp>
      <p:pic>
        <p:nvPicPr>
          <p:cNvPr id="53" name="Gráfico 52" descr="Ciclismo en compañía contorno">
            <a:extLst>
              <a:ext uri="{FF2B5EF4-FFF2-40B4-BE49-F238E27FC236}">
                <a16:creationId xmlns:a16="http://schemas.microsoft.com/office/drawing/2014/main" id="{869D3FC6-3B9F-846C-7FF1-AE0EAFF16C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334" y="1599334"/>
            <a:ext cx="862523" cy="862523"/>
          </a:xfrm>
          <a:prstGeom prst="rect">
            <a:avLst/>
          </a:prstGeom>
        </p:spPr>
      </p:pic>
      <p:pic>
        <p:nvPicPr>
          <p:cNvPr id="57" name="Gráfico 56" descr="Dinero volando con relleno sólido">
            <a:extLst>
              <a:ext uri="{FF2B5EF4-FFF2-40B4-BE49-F238E27FC236}">
                <a16:creationId xmlns:a16="http://schemas.microsoft.com/office/drawing/2014/main" id="{826A3F5A-30A5-76D2-7401-25D5E102D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0611" y="1606661"/>
            <a:ext cx="713607" cy="713607"/>
          </a:xfrm>
          <a:prstGeom prst="rect">
            <a:avLst/>
          </a:prstGeom>
        </p:spPr>
      </p:pic>
      <p:pic>
        <p:nvPicPr>
          <p:cNvPr id="59" name="Gráfico 58" descr="Dinero contorno">
            <a:extLst>
              <a:ext uri="{FF2B5EF4-FFF2-40B4-BE49-F238E27FC236}">
                <a16:creationId xmlns:a16="http://schemas.microsoft.com/office/drawing/2014/main" id="{1841156B-1B8D-69E1-3FA2-16A4BED3B6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9169" y="1574531"/>
            <a:ext cx="832359" cy="832359"/>
          </a:xfrm>
          <a:prstGeom prst="rect">
            <a:avLst/>
          </a:prstGeom>
        </p:spPr>
      </p:pic>
      <p:pic>
        <p:nvPicPr>
          <p:cNvPr id="60" name="Gráfico 59" descr="Dólar con relleno sólido">
            <a:extLst>
              <a:ext uri="{FF2B5EF4-FFF2-40B4-BE49-F238E27FC236}">
                <a16:creationId xmlns:a16="http://schemas.microsoft.com/office/drawing/2014/main" id="{64D0274B-2010-9D84-7B48-E2451BE02B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371" y="1616530"/>
            <a:ext cx="727056" cy="727056"/>
          </a:xfrm>
          <a:prstGeom prst="rect">
            <a:avLst/>
          </a:prstGeom>
        </p:spPr>
      </p:pic>
      <p:pic>
        <p:nvPicPr>
          <p:cNvPr id="62" name="Gráfico 61" descr="Estetoscopio con relleno sólido">
            <a:extLst>
              <a:ext uri="{FF2B5EF4-FFF2-40B4-BE49-F238E27FC236}">
                <a16:creationId xmlns:a16="http://schemas.microsoft.com/office/drawing/2014/main" id="{D3E51CE0-723E-4778-A775-6B72575520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30575" y="1659057"/>
            <a:ext cx="703143" cy="703143"/>
          </a:xfrm>
          <a:prstGeom prst="rect">
            <a:avLst/>
          </a:prstGeom>
        </p:spPr>
      </p:pic>
      <p:sp>
        <p:nvSpPr>
          <p:cNvPr id="63" name="Rectángulo 62">
            <a:extLst>
              <a:ext uri="{FF2B5EF4-FFF2-40B4-BE49-F238E27FC236}">
                <a16:creationId xmlns:a16="http://schemas.microsoft.com/office/drawing/2014/main" id="{A0BF7BF7-5E65-0EA3-ECEE-F5A3626414CA}"/>
              </a:ext>
            </a:extLst>
          </p:cNvPr>
          <p:cNvSpPr/>
          <p:nvPr/>
        </p:nvSpPr>
        <p:spPr>
          <a:xfrm>
            <a:off x="958632" y="5789847"/>
            <a:ext cx="857286"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w="0"/>
                <a:solidFill>
                  <a:srgbClr val="86EAE9"/>
                </a:solidFill>
                <a:effectLst>
                  <a:outerShdw blurRad="38100" dist="25400" dir="5400000" algn="ctr" rotWithShape="0">
                    <a:srgbClr val="6E747A">
                      <a:alpha val="43000"/>
                    </a:srgbClr>
                  </a:outerShdw>
                </a:effectLst>
                <a:uLnTx/>
                <a:uFillTx/>
                <a:latin typeface="Calibri" panose="020F0502020204030204"/>
                <a:ea typeface="+mn-ea"/>
                <a:cs typeface="+mn-cs"/>
              </a:rPr>
              <a:t>DET</a:t>
            </a:r>
          </a:p>
        </p:txBody>
      </p:sp>
      <p:sp>
        <p:nvSpPr>
          <p:cNvPr id="64" name="Rectángulo 63">
            <a:extLst>
              <a:ext uri="{FF2B5EF4-FFF2-40B4-BE49-F238E27FC236}">
                <a16:creationId xmlns:a16="http://schemas.microsoft.com/office/drawing/2014/main" id="{F34C4902-9BC3-1B63-BC63-E9FA52E09773}"/>
              </a:ext>
            </a:extLst>
          </p:cNvPr>
          <p:cNvSpPr/>
          <p:nvPr/>
        </p:nvSpPr>
        <p:spPr>
          <a:xfrm>
            <a:off x="3002269" y="5818449"/>
            <a:ext cx="1068882"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w="0"/>
                <a:solidFill>
                  <a:srgbClr val="3EDAD8"/>
                </a:solidFill>
                <a:effectLst>
                  <a:outerShdw blurRad="38100" dist="25400" dir="5400000" algn="ctr" rotWithShape="0">
                    <a:srgbClr val="6E747A">
                      <a:alpha val="43000"/>
                    </a:srgbClr>
                  </a:outerShdw>
                </a:effectLst>
                <a:uLnTx/>
                <a:uFillTx/>
                <a:latin typeface="Calibri" panose="020F0502020204030204"/>
                <a:ea typeface="+mn-ea"/>
                <a:cs typeface="+mn-cs"/>
              </a:rPr>
              <a:t>DPSS</a:t>
            </a:r>
          </a:p>
        </p:txBody>
      </p:sp>
      <p:sp>
        <p:nvSpPr>
          <p:cNvPr id="65" name="Rectángulo 64">
            <a:extLst>
              <a:ext uri="{FF2B5EF4-FFF2-40B4-BE49-F238E27FC236}">
                <a16:creationId xmlns:a16="http://schemas.microsoft.com/office/drawing/2014/main" id="{66010BB0-6C0E-5D07-228A-08642587F92F}"/>
              </a:ext>
            </a:extLst>
          </p:cNvPr>
          <p:cNvSpPr/>
          <p:nvPr/>
        </p:nvSpPr>
        <p:spPr>
          <a:xfrm>
            <a:off x="5611541" y="5872612"/>
            <a:ext cx="626455"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w="0"/>
                <a:solidFill>
                  <a:srgbClr val="32B4A8"/>
                </a:solidFill>
                <a:effectLst>
                  <a:outerShdw blurRad="38100" dist="25400" dir="5400000" algn="ctr" rotWithShape="0">
                    <a:srgbClr val="6E747A">
                      <a:alpha val="43000"/>
                    </a:srgbClr>
                  </a:outerShdw>
                </a:effectLst>
                <a:uLnTx/>
                <a:uFillTx/>
                <a:latin typeface="Calibri" panose="020F0502020204030204"/>
                <a:ea typeface="+mn-ea"/>
                <a:cs typeface="+mn-cs"/>
              </a:rPr>
              <a:t>SG</a:t>
            </a:r>
          </a:p>
        </p:txBody>
      </p:sp>
      <p:sp>
        <p:nvSpPr>
          <p:cNvPr id="66" name="Rectángulo 65">
            <a:extLst>
              <a:ext uri="{FF2B5EF4-FFF2-40B4-BE49-F238E27FC236}">
                <a16:creationId xmlns:a16="http://schemas.microsoft.com/office/drawing/2014/main" id="{213F346B-F306-1969-EA72-1BEC3B9508AA}"/>
              </a:ext>
            </a:extLst>
          </p:cNvPr>
          <p:cNvSpPr/>
          <p:nvPr/>
        </p:nvSpPr>
        <p:spPr>
          <a:xfrm>
            <a:off x="7770718" y="5867401"/>
            <a:ext cx="857286"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w="0"/>
                <a:solidFill>
                  <a:srgbClr val="1F6F67"/>
                </a:solidFill>
                <a:effectLst>
                  <a:outerShdw blurRad="38100" dist="25400" dir="5400000" algn="ctr" rotWithShape="0">
                    <a:srgbClr val="6E747A">
                      <a:alpha val="43000"/>
                    </a:srgbClr>
                  </a:outerShdw>
                </a:effectLst>
                <a:uLnTx/>
                <a:uFillTx/>
                <a:latin typeface="Calibri" panose="020F0502020204030204"/>
                <a:ea typeface="+mn-ea"/>
                <a:cs typeface="+mn-cs"/>
              </a:rPr>
              <a:t>DET</a:t>
            </a:r>
          </a:p>
        </p:txBody>
      </p:sp>
      <p:sp>
        <p:nvSpPr>
          <p:cNvPr id="67" name="Rectángulo 66">
            <a:extLst>
              <a:ext uri="{FF2B5EF4-FFF2-40B4-BE49-F238E27FC236}">
                <a16:creationId xmlns:a16="http://schemas.microsoft.com/office/drawing/2014/main" id="{E400BF88-1D06-C5A9-F950-070D21328AD9}"/>
              </a:ext>
            </a:extLst>
          </p:cNvPr>
          <p:cNvSpPr/>
          <p:nvPr/>
        </p:nvSpPr>
        <p:spPr>
          <a:xfrm>
            <a:off x="10030615" y="5868824"/>
            <a:ext cx="1118576"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w="0"/>
                <a:solidFill>
                  <a:srgbClr val="0C2A27"/>
                </a:solidFill>
                <a:effectLst>
                  <a:outerShdw blurRad="38100" dist="25400" dir="5400000" algn="ctr" rotWithShape="0">
                    <a:srgbClr val="6E747A">
                      <a:alpha val="43000"/>
                    </a:srgbClr>
                  </a:outerShdw>
                </a:effectLst>
                <a:uLnTx/>
                <a:uFillTx/>
                <a:latin typeface="Calibri" panose="020F0502020204030204"/>
                <a:ea typeface="+mn-ea"/>
                <a:cs typeface="+mn-cs"/>
              </a:rPr>
              <a:t>DOLF</a:t>
            </a:r>
          </a:p>
        </p:txBody>
      </p:sp>
    </p:spTree>
    <p:extLst>
      <p:ext uri="{BB962C8B-B14F-4D97-AF65-F5344CB8AC3E}">
        <p14:creationId xmlns:p14="http://schemas.microsoft.com/office/powerpoint/2010/main" val="187257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7AC44-AE20-A14C-C2D6-731061AB789D}"/>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E70DEAF-9737-D89B-8B1A-47F7058CD144}"/>
              </a:ext>
            </a:extLst>
          </p:cNvPr>
          <p:cNvGraphicFramePr>
            <a:graphicFrameLocks noGrp="1"/>
          </p:cNvGraphicFramePr>
          <p:nvPr>
            <p:extLst>
              <p:ext uri="{D42A27DB-BD31-4B8C-83A1-F6EECF244321}">
                <p14:modId xmlns:p14="http://schemas.microsoft.com/office/powerpoint/2010/main" val="1310740557"/>
              </p:ext>
            </p:extLst>
          </p:nvPr>
        </p:nvGraphicFramePr>
        <p:xfrm>
          <a:off x="132588" y="1447800"/>
          <a:ext cx="11926824" cy="496686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200591">
                  <a:extLst>
                    <a:ext uri="{9D8B030D-6E8A-4147-A177-3AD203B41FA5}">
                      <a16:colId xmlns:a16="http://schemas.microsoft.com/office/drawing/2014/main" val="4294001460"/>
                    </a:ext>
                  </a:extLst>
                </a:gridCol>
                <a:gridCol w="6816645">
                  <a:extLst>
                    <a:ext uri="{9D8B030D-6E8A-4147-A177-3AD203B41FA5}">
                      <a16:colId xmlns:a16="http://schemas.microsoft.com/office/drawing/2014/main" val="1680724253"/>
                    </a:ext>
                  </a:extLst>
                </a:gridCol>
                <a:gridCol w="1066800">
                  <a:extLst>
                    <a:ext uri="{9D8B030D-6E8A-4147-A177-3AD203B41FA5}">
                      <a16:colId xmlns:a16="http://schemas.microsoft.com/office/drawing/2014/main" val="3940073173"/>
                    </a:ext>
                  </a:extLst>
                </a:gridCol>
                <a:gridCol w="1143000">
                  <a:extLst>
                    <a:ext uri="{9D8B030D-6E8A-4147-A177-3AD203B41FA5}">
                      <a16:colId xmlns:a16="http://schemas.microsoft.com/office/drawing/2014/main" val="334797448"/>
                    </a:ext>
                  </a:extLst>
                </a:gridCol>
                <a:gridCol w="1066800">
                  <a:extLst>
                    <a:ext uri="{9D8B030D-6E8A-4147-A177-3AD203B41FA5}">
                      <a16:colId xmlns:a16="http://schemas.microsoft.com/office/drawing/2014/main" val="1490449559"/>
                    </a:ext>
                  </a:extLst>
                </a:gridCol>
              </a:tblGrid>
              <a:tr h="486305">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Acción Estratégica</a:t>
                      </a:r>
                    </a:p>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CO" sz="900" b="0"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4238095">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noProof="0" dirty="0">
                          <a:solidFill>
                            <a:srgbClr val="191919"/>
                          </a:solidFill>
                          <a:latin typeface="Verdana" panose="020B0604030504040204" pitchFamily="34" charset="0"/>
                          <a:ea typeface="Verdana" panose="020B0604030504040204" pitchFamily="34" charset="0"/>
                          <a:cs typeface="+mn-cs"/>
                        </a:rPr>
                        <a:t>Acción:</a:t>
                      </a: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kern="1200" spc="57" noProof="0" dirty="0">
                          <a:solidFill>
                            <a:srgbClr val="191919"/>
                          </a:solidFill>
                          <a:latin typeface="Verdana" panose="020B0604030504040204" pitchFamily="34" charset="0"/>
                          <a:ea typeface="Verdana" panose="020B0604030504040204" pitchFamily="34" charset="0"/>
                          <a:cs typeface="+mn-cs"/>
                        </a:rPr>
                        <a:t>La desconcentración del sistema de inspección, vigilancia y control liderado desde la SNS al tiempo que el fortalecimiento de la transparencia de sus procesos liquidatarios.</a:t>
                      </a:r>
                    </a:p>
                    <a:p>
                      <a:pPr marL="0" marR="0" lvl="0" indent="0" algn="l" defTabSz="914446" rtl="0" eaLnBrk="1" fontAlgn="ctr" latinLnBrk="0" hangingPunct="1">
                        <a:lnSpc>
                          <a:spcPct val="100000"/>
                        </a:lnSpc>
                        <a:spcBef>
                          <a:spcPts val="0"/>
                        </a:spcBef>
                        <a:spcAft>
                          <a:spcPts val="0"/>
                        </a:spcAft>
                        <a:buClrTx/>
                        <a:buSzTx/>
                        <a:buFontTx/>
                        <a:buNone/>
                        <a:tabLst/>
                        <a:defRPr/>
                      </a:pPr>
                      <a:endParaRPr lang="es-CO" sz="800" kern="1200" spc="57" noProof="0" dirty="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endParaRPr lang="es-CO" sz="800" kern="1200" spc="57" noProof="0" dirty="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noProof="0" dirty="0">
                          <a:solidFill>
                            <a:srgbClr val="191919"/>
                          </a:solidFill>
                          <a:latin typeface="Verdana" panose="020B0604030504040204" pitchFamily="34" charset="0"/>
                          <a:ea typeface="Verdana" panose="020B0604030504040204" pitchFamily="34" charset="0"/>
                          <a:cs typeface="+mn-cs"/>
                        </a:rPr>
                        <a:t>Indicador:</a:t>
                      </a: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kern="1200" spc="57" noProof="0" dirty="0">
                          <a:solidFill>
                            <a:srgbClr val="191919"/>
                          </a:solidFill>
                          <a:latin typeface="Verdana" panose="020B0604030504040204" pitchFamily="34" charset="0"/>
                          <a:ea typeface="Verdana" panose="020B0604030504040204" pitchFamily="34" charset="0"/>
                          <a:cs typeface="+mn-cs"/>
                        </a:rPr>
                        <a:t>Actores del sistema con acciones de inspección y vigilancia por parte de las Direcciones Regionales</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La meta del cuatrienio 2023-2026 es cubrir un total de nueve (9) actores del Sistema con acciones de inspección y vigilancia por parte de las ocho (8) Direcciones Regionales de la SNS. Los nueve actores son:</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1. Entidades Territoriales (cubierto)</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2. Ciudadanía (cubierto)</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3. Gestores farmacéuticos (cubierto)</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4. Aseguradores (EPS) (cubierto en 2025)</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5. Prestadores (IPS) (cubierto en 2025)</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6. Operadores Logísticos de Tecnologías en Salud (cubierto)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7. Generadores de Recursos del SGSSS (pendiente)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8. Recaudadores de Recursos del SGSSS (pendiente)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9. Administradores de Recursos del SGSSS (pendiente)</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ese sentido, de los 9 actores del Sistema se han completado un total de 6 actores, lo que representa un avance del 66% (6/9=66%) de la meta del cuatrienio. Vale aclarar que un actor se considera completado cuando las 8 Direcciones Regionales han realizado actividades con éste, es por ello que el porcentaje de avance se obtiene ya que 8 de las 8 Direcciones Regionales han realizado actividades con los actores del listado que se indican como "cubiertos".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Entre las principales actividades que ejecutan las Direcciones Regionales con los actores se tienen:</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1. Mesas conjuntas de acuerdo - Relación Contractual en Salud entre las IPS y las EPS: Esta actividad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pemite</a:t>
                      </a:r>
                      <a:r>
                        <a:rPr lang="es-CO" sz="600" b="0" i="0" u="none" strike="noStrike" noProof="0" dirty="0">
                          <a:solidFill>
                            <a:srgbClr val="000000"/>
                          </a:solidFill>
                          <a:effectLst/>
                          <a:latin typeface="Verdana" panose="020B0604030504040204" pitchFamily="34" charset="0"/>
                          <a:ea typeface="Verdana" panose="020B0604030504040204" pitchFamily="34" charset="0"/>
                        </a:rPr>
                        <a:t> establecer una mesa de concertación entre las IPS y las EPS, con el acompañamiento de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entidades garantes, en procura de garantizar la prestación efectiva y oportuna de los servicios de salud complementarios, así como revisar las obligaciones contractuales vigentes.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2. Mesas de PQRD prestación de servicios EPS - IPS: Esta actividad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pemite</a:t>
                      </a:r>
                      <a:r>
                        <a:rPr lang="es-CO" sz="600" b="0" i="0" u="none" strike="noStrike" noProof="0" dirty="0">
                          <a:solidFill>
                            <a:srgbClr val="000000"/>
                          </a:solidFill>
                          <a:effectLst/>
                          <a:latin typeface="Verdana" panose="020B0604030504040204" pitchFamily="34" charset="0"/>
                          <a:ea typeface="Verdana" panose="020B0604030504040204" pitchFamily="34" charset="0"/>
                        </a:rPr>
                        <a:t> generar espacios de trabajo vinculante entre los actores del sistema en el territorio, para la solución efectiva de las PQRD o manifestaciones- no conformidades - reclamaciones y/o alertas presentadas por los usuarios del SGSSS frente a las barreras en el acceso a la prestación de los servicios de salud.</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3. Jornadas de atención al usuario: Esta actividad se plantea como un espacio para la presentación, registro y gestión de casos particulares de la comunidad. Con el apoyo de las Secretarías de Salud Municipal, donde se ubican y participan los funcionarios de las Entidades Administradoras de Planes de Beneficios en Salud (EAPB) convocadas para dar atención a los usuarios.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el último trimestre del año 2025, las Direcciones Regionales Chocó y Norte (Barranquilla) de la Supersalud,  reportaron avance con el actor Aseguradores (EPS) lo que permite dar cumplimiento a la meta establecida para la vigencia, correspondiente a 2 actores del Sistema de Salud con acciones por parte de la entidad, toda vez que en el primer semestre se había completado el actor Prestadores (IPS). A continuación, presenta esta información de manera detallada:</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Regional Chocó: </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-Se desarrolló Mesa técnica en el marco de las Rutas Integrales de Atención en Salud (RIAS): Cómo resultado de esta mesa entre la Nueva EPS y la IPS ERCHICHIJAI, la NUEVA EPS se comprometió a realizar las gestiones administrativas y financieras correspondientes para verificar y tramitar los pagos pendientes, en el menor tiempo posible, mientras que la IPS ERCHICHIJAI reiteró su disposición para continuar prestando los servicios en el marco de la legalidad, siempre que se garantice el cumplimiento de las obligaciones contractuales.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 Se adelantó Mesa de PQRD Fondo de Prestaciones Sociales del Magisterio (FOMAG). La Jornada fue un espacio para la presentación, registro y gestión de casos particulares de la comunidad de Istmina. Con el apoyo de la Secretaría de Salud Municipal, donde se ubicaron a los funcionarios de las Entidades Administradoras de Planes de Beneficios en Salud (EAPB) se atendieron las necesidades de los usuarios, alrededor de temas como: Demoras en la asignación de citas con Especialistas, Demoras en la autorización y asignación de citas para la realización de ayudas diagnósticas, entre otras.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Regional Norte: Se realizaron 3 Mesas de PQRD con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Cajacopi</a:t>
                      </a:r>
                      <a:r>
                        <a:rPr lang="es-CO" sz="600" b="0" i="0" u="none" strike="noStrike" noProof="0" dirty="0">
                          <a:solidFill>
                            <a:srgbClr val="000000"/>
                          </a:solidFill>
                          <a:effectLst/>
                          <a:latin typeface="Verdana" panose="020B0604030504040204" pitchFamily="34" charset="0"/>
                          <a:ea typeface="Verdana" panose="020B0604030504040204" pitchFamily="34" charset="0"/>
                        </a:rPr>
                        <a:t>, Coosalud y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Mutualser</a:t>
                      </a:r>
                      <a:r>
                        <a:rPr lang="es-CO" sz="600" b="0" i="0" u="none" strike="noStrike" noProof="0" dirty="0">
                          <a:solidFill>
                            <a:srgbClr val="000000"/>
                          </a:solidFill>
                          <a:effectLst/>
                          <a:latin typeface="Verdana" panose="020B0604030504040204" pitchFamily="34" charset="0"/>
                          <a:ea typeface="Verdana" panose="020B0604030504040204" pitchFamily="34" charset="0"/>
                        </a:rPr>
                        <a:t>, de la siguiente manera: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estas mesas, realizadas de manera individual, la Supersalud presentó el contexto de la situación de PQRD de las entidades vigiladas y estas a su vez realizaron su presentación y coincidieron en la importancia de revisar las estadísticas de PQRD como oportunidades de mejora del desempeño. Como resultado de las mesas los vigilados se comprometieron a "Realizar la gestión y cierre efectivo (solución de fondo) de los reclamos en salud en estado abierto y reabierto, relacionados con barreras de acceso a los servicios en los departamentos de Atlántico, Bolívar, Córdoba y Sucre".</a:t>
                      </a: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1" i="0" u="none" strike="noStrike" noProof="0"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1BD1AA4D-B0B6-B624-B05F-0D65D6C4F1A2}"/>
              </a:ext>
            </a:extLst>
          </p:cNvPr>
          <p:cNvSpPr txBox="1"/>
          <p:nvPr/>
        </p:nvSpPr>
        <p:spPr>
          <a:xfrm>
            <a:off x="2104188" y="231497"/>
            <a:ext cx="6430212"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64EC089D-299E-9242-8220-F0C32476B290}"/>
              </a:ext>
            </a:extLst>
          </p:cNvPr>
          <p:cNvSpPr/>
          <p:nvPr/>
        </p:nvSpPr>
        <p:spPr>
          <a:xfrm>
            <a:off x="10134600" y="385552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r>
              <a:rPr lang="es-CO" sz="1200" noProof="0" dirty="0">
                <a:solidFill>
                  <a:schemeClr val="bg1"/>
                </a:solidFill>
                <a:latin typeface="Verdana" panose="020B0604030504040204" pitchFamily="34" charset="0"/>
                <a:ea typeface="Verdana" panose="020B0604030504040204" pitchFamily="34" charset="0"/>
                <a:cs typeface="Arial"/>
                <a:sym typeface="Arial"/>
              </a:rPr>
              <a:t>66</a:t>
            </a: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chemeClr val="bg1"/>
                </a:solidFill>
                <a:latin typeface="Verdana" panose="020B0604030504040204" pitchFamily="34" charset="0"/>
                <a:ea typeface="Verdana" panose="020B0604030504040204" pitchFamily="34" charset="0"/>
                <a:cs typeface="Arial"/>
                <a:sym typeface="Arial"/>
              </a:rPr>
              <a:t>(6)</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2" name="Google Shape;434;p25">
            <a:extLst>
              <a:ext uri="{FF2B5EF4-FFF2-40B4-BE49-F238E27FC236}">
                <a16:creationId xmlns:a16="http://schemas.microsoft.com/office/drawing/2014/main" id="{4BFCA7CC-93F8-EA1F-AF19-EDD1117B4780}"/>
              </a:ext>
            </a:extLst>
          </p:cNvPr>
          <p:cNvSpPr/>
          <p:nvPr/>
        </p:nvSpPr>
        <p:spPr>
          <a:xfrm>
            <a:off x="9067800" y="3881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dirty="0">
                <a:solidFill>
                  <a:prstClr val="white"/>
                </a:solidFill>
                <a:latin typeface="Verdana" panose="020B0604030504040204" pitchFamily="34" charset="0"/>
                <a:ea typeface="Verdana" panose="020B0604030504040204" pitchFamily="34" charset="0"/>
                <a:cs typeface="Arial"/>
                <a:sym typeface="Arial"/>
              </a:rPr>
              <a:t> 66</a:t>
            </a:r>
            <a:r>
              <a:rPr kumimoji="0" lang="es-CO"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dirty="0">
                <a:solidFill>
                  <a:prstClr val="white"/>
                </a:solidFill>
                <a:latin typeface="Verdana" panose="020B0604030504040204" pitchFamily="34" charset="0"/>
                <a:ea typeface="Verdana" panose="020B0604030504040204" pitchFamily="34" charset="0"/>
                <a:cs typeface="Arial"/>
                <a:sym typeface="Arial"/>
              </a:rPr>
              <a:t>(6)</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297270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513CE-C5F0-F6D9-B6C2-DFE742022B09}"/>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AAF305A-27D0-A086-01B0-3E4E44FC2F88}"/>
              </a:ext>
            </a:extLst>
          </p:cNvPr>
          <p:cNvSpPr txBox="1"/>
          <p:nvPr/>
        </p:nvSpPr>
        <p:spPr>
          <a:xfrm>
            <a:off x="2104188" y="231497"/>
            <a:ext cx="6430212"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graphicFrame>
        <p:nvGraphicFramePr>
          <p:cNvPr id="7" name="Tabla 6">
            <a:extLst>
              <a:ext uri="{FF2B5EF4-FFF2-40B4-BE49-F238E27FC236}">
                <a16:creationId xmlns:a16="http://schemas.microsoft.com/office/drawing/2014/main" id="{68636922-E9B5-69E9-3072-2538DEA9A4BA}"/>
              </a:ext>
            </a:extLst>
          </p:cNvPr>
          <p:cNvGraphicFramePr>
            <a:graphicFrameLocks noGrp="1"/>
          </p:cNvGraphicFramePr>
          <p:nvPr>
            <p:extLst>
              <p:ext uri="{D42A27DB-BD31-4B8C-83A1-F6EECF244321}">
                <p14:modId xmlns:p14="http://schemas.microsoft.com/office/powerpoint/2010/main" val="2344009634"/>
              </p:ext>
            </p:extLst>
          </p:nvPr>
        </p:nvGraphicFramePr>
        <p:xfrm>
          <a:off x="152400" y="1676400"/>
          <a:ext cx="11811000" cy="4642541"/>
        </p:xfrm>
        <a:graphic>
          <a:graphicData uri="http://schemas.openxmlformats.org/drawingml/2006/table">
            <a:tbl>
              <a:tblPr firstRow="1">
                <a:tableStyleId>{616DA210-FB5B-4158-B5E0-FEB733F419BA}</a:tableStyleId>
              </a:tblPr>
              <a:tblGrid>
                <a:gridCol w="685800">
                  <a:extLst>
                    <a:ext uri="{9D8B030D-6E8A-4147-A177-3AD203B41FA5}">
                      <a16:colId xmlns:a16="http://schemas.microsoft.com/office/drawing/2014/main" val="2661298549"/>
                    </a:ext>
                  </a:extLst>
                </a:gridCol>
                <a:gridCol w="1219200">
                  <a:extLst>
                    <a:ext uri="{9D8B030D-6E8A-4147-A177-3AD203B41FA5}">
                      <a16:colId xmlns:a16="http://schemas.microsoft.com/office/drawing/2014/main" val="4294001460"/>
                    </a:ext>
                  </a:extLst>
                </a:gridCol>
                <a:gridCol w="6705600">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1143000">
                  <a:extLst>
                    <a:ext uri="{9D8B030D-6E8A-4147-A177-3AD203B41FA5}">
                      <a16:colId xmlns:a16="http://schemas.microsoft.com/office/drawing/2014/main" val="334797448"/>
                    </a:ext>
                  </a:extLst>
                </a:gridCol>
                <a:gridCol w="1219200">
                  <a:extLst>
                    <a:ext uri="{9D8B030D-6E8A-4147-A177-3AD203B41FA5}">
                      <a16:colId xmlns:a16="http://schemas.microsoft.com/office/drawing/2014/main" val="568864120"/>
                    </a:ext>
                  </a:extLst>
                </a:gridCol>
              </a:tblGrid>
              <a:tr h="527741">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Acción Estratégica</a:t>
                      </a:r>
                    </a:p>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3663259">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noProof="0" dirty="0">
                          <a:solidFill>
                            <a:srgbClr val="191919"/>
                          </a:solidFill>
                          <a:latin typeface="Verdana" panose="020B0604030504040204" pitchFamily="34" charset="0"/>
                          <a:ea typeface="Verdana" panose="020B0604030504040204" pitchFamily="34" charset="0"/>
                          <a:cs typeface="+mn-cs"/>
                        </a:rPr>
                        <a:t>Acción: </a:t>
                      </a: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kern="1200" spc="57" noProof="0" dirty="0">
                          <a:solidFill>
                            <a:srgbClr val="191919"/>
                          </a:solidFill>
                          <a:latin typeface="Verdana" panose="020B0604030504040204" pitchFamily="34" charset="0"/>
                          <a:ea typeface="Verdana" panose="020B0604030504040204" pitchFamily="34" charset="0"/>
                          <a:cs typeface="+mn-cs"/>
                        </a:rPr>
                        <a:t>La revisión del gasto en salud, promoviendo una asignación de recursos más eficiente acorde con los riesgos en salud de la población, y en función de resultados medidos como mínimo, en términos de mortalidad y morbilidad prematura potencialmente evitable.</a:t>
                      </a:r>
                    </a:p>
                    <a:p>
                      <a:pPr marL="0" marR="0" lvl="0" indent="0" algn="l" defTabSz="914446" rtl="0" eaLnBrk="1" fontAlgn="ctr" latinLnBrk="0" hangingPunct="1">
                        <a:lnSpc>
                          <a:spcPct val="100000"/>
                        </a:lnSpc>
                        <a:spcBef>
                          <a:spcPts val="0"/>
                        </a:spcBef>
                        <a:spcAft>
                          <a:spcPts val="0"/>
                        </a:spcAft>
                        <a:buClrTx/>
                        <a:buSzTx/>
                        <a:buFontTx/>
                        <a:buNone/>
                        <a:tabLst/>
                        <a:defRPr/>
                      </a:pPr>
                      <a:endParaRPr lang="es-CO" sz="800" kern="1200" spc="57" noProof="0" dirty="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noProof="0" dirty="0">
                          <a:solidFill>
                            <a:srgbClr val="191919"/>
                          </a:solidFill>
                          <a:latin typeface="Verdana" panose="020B0604030504040204" pitchFamily="34" charset="0"/>
                          <a:ea typeface="Verdana" panose="020B0604030504040204" pitchFamily="34" charset="0"/>
                          <a:cs typeface="+mn-cs"/>
                        </a:rPr>
                        <a:t>Indicador:</a:t>
                      </a: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kern="1200" spc="57" noProof="0" dirty="0">
                          <a:solidFill>
                            <a:srgbClr val="191919"/>
                          </a:solidFill>
                          <a:latin typeface="Verdana" panose="020B0604030504040204" pitchFamily="34" charset="0"/>
                          <a:ea typeface="Verdana" panose="020B0604030504040204" pitchFamily="34" charset="0"/>
                          <a:cs typeface="+mn-cs"/>
                        </a:rPr>
                        <a:t>Acciones de inspección y vigilancia ejecutadas a los prestadores priorizados durante el período de evaluación</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Se tiene una meta para el cuatrienio de 297 acciones de inspección y vigilancia de las cuales se realizó en 2023 (43), en 2024 (159) y </a:t>
                      </a:r>
                      <a:r>
                        <a:rPr lang="es-CO" sz="600" b="1" i="0" u="none" strike="noStrike" noProof="0" dirty="0">
                          <a:solidFill>
                            <a:srgbClr val="000000"/>
                          </a:solidFill>
                          <a:effectLst/>
                          <a:latin typeface="Verdana" panose="020B0604030504040204" pitchFamily="34" charset="0"/>
                          <a:ea typeface="Verdana" panose="020B0604030504040204" pitchFamily="34" charset="0"/>
                        </a:rPr>
                        <a:t>en 2025 (45)</a:t>
                      </a:r>
                      <a:r>
                        <a:rPr lang="es-CO" sz="600" b="0" i="0" u="none" strike="noStrike" noProof="0" dirty="0">
                          <a:solidFill>
                            <a:srgbClr val="000000"/>
                          </a:solidFill>
                          <a:effectLst/>
                          <a:latin typeface="Verdana" panose="020B0604030504040204" pitchFamily="34" charset="0"/>
                          <a:ea typeface="Verdana" panose="020B0604030504040204" pitchFamily="34" charset="0"/>
                        </a:rPr>
                        <a:t>, para un total de 247 acciones que representan un avance acumulado del 83,16% para el cuatrienio.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Durante el cuarto trimestre de la vigencia 2025, en desarrollo de las funciones de inspección y vigilancia, se ejecutaron once (11) acciones orientadas a evaluar el proceso integral de atención en salud de los pueblos indígenas y comunidades étnicas (afrodescendientes y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Rrom</a:t>
                      </a:r>
                      <a:r>
                        <a:rPr lang="es-CO" sz="600" b="0" i="0" u="none" strike="noStrike" noProof="0" dirty="0">
                          <a:solidFill>
                            <a:srgbClr val="000000"/>
                          </a:solidFill>
                          <a:effectLst/>
                          <a:latin typeface="Verdana" panose="020B0604030504040204" pitchFamily="34" charset="0"/>
                          <a:ea typeface="Verdana" panose="020B0604030504040204" pitchFamily="34" charset="0"/>
                        </a:rPr>
                        <a:t>) en los prestadores priorizados, lo cual permitió el cumplimiento de la meta de 45 acciones programada para la vigencia 2025:</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Las acciones desarrolladas se discriminan de la siguiente manera: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•Cinco (5) auditorías, correspondientes a tres (3) auditorías con alcance específico realizadas en el departamento del Chocó, en los municipios de Quibdó, Istmina y Tadó, y dos (2) auditorías integrales efectuadas en Puerto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Leguízamo</a:t>
                      </a:r>
                      <a:r>
                        <a:rPr lang="es-CO" sz="600" b="0" i="0" u="none" strike="noStrike" noProof="0" dirty="0">
                          <a:solidFill>
                            <a:srgbClr val="000000"/>
                          </a:solidFill>
                          <a:effectLst/>
                          <a:latin typeface="Verdana" panose="020B0604030504040204" pitchFamily="34" charset="0"/>
                          <a:ea typeface="Verdana" panose="020B0604030504040204" pitchFamily="34" charset="0"/>
                        </a:rPr>
                        <a:t> (Putumayo) y Puerto Carreño (Vichada). Estas actuaciones incluyeron la expedición de autos de auditoría a las siguientes E.S.E.: Hospital Eduardo Santos de Istmina, Hospital San José de Tadó, Hospital Local Ismael Roldán Valencia, Hospital María Angelines de II Nivel de Atención y Hospital Departamental San Juan de Dios de Vichada.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 (1) requerimiento de información dirigido a la Secretaría Departamental de Salud del Chocó, relacionado con los casos de mortalidad por desnutrición en el año 2025, enfocado en el seguimiento nominal de los casos estudiados en niños y niñas menores de cinco (5) años, especialmente en lo concerniente a los Prestadores de Servicios de Salud. Dicho requerimiento fue realizado el 15 de octubre de 2025, mediante NURC 20254100102397691.</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•Una (1) jornada de retroalimentación, llevada a cabo el 6 de noviembre de 2025, orientada al fortalecimiento de la atención para la prevención de la desnutrición. Para tal efecto, se convocó a los 21 prestadores de servicios de salud priorizados a una sesión virtual de socialización de la experiencia exitosa del E.S.E. Hospital San José de Maicao (La Guajira), con el objetivo de identificar oportunidades de réplica en los procesos de identificación y manejo de niños y niñas con desnutrición aguda. A esta jornada asistieron 158 participantes de las IPS convocadas.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•Una (1) jornada de fortalecimiento sectorial e intersectorial de la ruta de atención de la desnutrición aguda, realizada el 14 de noviembre de 2025 en el departamento del Chocó, en la cual participaron 176 personas pertenecientes a entidades como la Defensoría del Pueblo Regional Chocó, ICBF, EPS y cajas de compensación, así como los 21 prestadores priorizados. Adicionalmente, se contó con la participación del Ministerio de Salud y Protección Social, el Ministerio de Igualdad, el Ministerio de Vivienda y Prosperidad Social.</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•Una (1) jornada de fortalecimiento de capacidades, correspondiente a la capacitación denominada “Consideraciones médico-legales en el manejo integral de la desnutrición”, desarrollada el 2 de diciembre de 2025 por el Tribunal Nacional de Ética Médica, dirigida a los prestadores de servicios de salud del departamento del Chocó. Esta actividad tuvo como propósito generar reflexiones sobre la importancia de la actuación médica ética y responsable, no solo desde el cumplimiento normativo, sino desde la protección de la vida, la dignidad y los derechos de los usuarios. En total, participaron 61 profesionales del sector salud.</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•Una (1) jornada intersectorial realizada el 3 de diciembre de 2025, en el marco del plan de choque para la desaceleración de la mortalidad por desnutrición en el Chocó, en la cual se contextualizó la problemática, se analizaron las principales falencias identificadas en los prestadores primarios y complementarios, la entidad territorial y las aseguradoras, así como los resultados del seguimiento al Hospital San Francisco de Asís. Posteriormente, se establecieron compromisos de intensificación e innovación por parte de los actores intersectoriales, entre ellos el Ministerio de Salud y Protección Social, la Secretaría Departamental del Chocó, el ICBF, UNICEF, la Registraduría Nacional del Estado Civil, las alcaldías de Bojayá y Bagadó, EPS e IPS priorizadas.</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•Una (1) mesa de verificación realizada el 11 de noviembre de 2025, orientada a revisar las fallas identificadas en la prestación de los servicios de salud mediante el análisis de la totalidad de las unidades de análisis de mortalidad por desnutrición en niños y niñas menores de cinco (5) años, elaboradas por la Secretaría Departamental de Salud del Chocó durante la vigencia 2025.</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consecuencia, para la vigencia 2025 se ejecutaron en su totalidad las cuarenta y cinco (45) acciones de inspección y vigilancia programadas, orientadas a evaluar el proceso integral de atención en salud de los pueblos indígenas y comunidades étnicas (afrodescendientes y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Rrom</a:t>
                      </a:r>
                      <a:r>
                        <a:rPr lang="es-CO" sz="600" b="0" i="0" u="none" strike="noStrike" noProof="0" dirty="0">
                          <a:solidFill>
                            <a:srgbClr val="000000"/>
                          </a:solidFill>
                          <a:effectLst/>
                          <a:latin typeface="Verdana" panose="020B0604030504040204" pitchFamily="34" charset="0"/>
                          <a:ea typeface="Verdana" panose="020B0604030504040204" pitchFamily="34" charset="0"/>
                        </a:rPr>
                        <a:t>) en los prestadores priorizados, alcanzando un cumplimiento del 100 % frente a la meta establecida.</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Como se puede observar, este resultado se debe al desarrollo efectivo de auditorías, mesas de trabajo y jornadas de fortalecimiento, las cuales permitieron verificar que los prestadores de servicios de salud cumplieran con las características del Sistema Obligatorio de Garantía de la Calidad en Salud, tales como accesibilidad, oportunidad, seguridad, pertinencia y continuidad, en concordancia con la normatividad vigente y con enfoque en la garantía del derecho fundamental a la salud de los pueblos indígenas y comunidades étnicas.</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0" i="0" u="none" strike="noStrike" noProof="0" dirty="0">
                          <a:solidFill>
                            <a:srgbClr val="000000"/>
                          </a:solidFill>
                          <a:effectLst/>
                          <a:latin typeface="Verdana" panose="020B0604030504040204" pitchFamily="34" charset="0"/>
                          <a:ea typeface="Verdana" panose="020B0604030504040204" pitchFamily="34" charset="0"/>
                        </a:rPr>
                        <a:t> </a:t>
                      </a:r>
                      <a:r>
                        <a:rPr lang="es-CO" sz="800" b="1" i="0" u="none" strike="noStrike" noProof="0" dirty="0">
                          <a:solidFill>
                            <a:srgbClr val="000000"/>
                          </a:solidFill>
                          <a:effectLst/>
                          <a:latin typeface="Verdana" panose="020B0604030504040204" pitchFamily="34" charset="0"/>
                          <a:ea typeface="Verdana" panose="020B0604030504040204" pitchFamily="34" charset="0"/>
                        </a:rPr>
                        <a:t>Delegatura para Prestadores de Servic</a:t>
                      </a:r>
                      <a:r>
                        <a:rPr lang="es-CO" sz="1050" b="1" i="0" u="none" strike="noStrike" noProof="0" dirty="0">
                          <a:solidFill>
                            <a:srgbClr val="000000"/>
                          </a:solidFill>
                          <a:effectLst/>
                          <a:latin typeface="Verdana" panose="020B0604030504040204" pitchFamily="34" charset="0"/>
                          <a:ea typeface="Verdana" panose="020B0604030504040204" pitchFamily="34" charset="0"/>
                        </a:rPr>
                        <a:t>i</a:t>
                      </a:r>
                      <a:r>
                        <a:rPr lang="es-CO" sz="800" b="1" i="0" u="none" strike="noStrike" noProof="0" dirty="0">
                          <a:solidFill>
                            <a:srgbClr val="000000"/>
                          </a:solidFill>
                          <a:effectLst/>
                          <a:latin typeface="Verdana" panose="020B0604030504040204" pitchFamily="34" charset="0"/>
                          <a:ea typeface="Verdana" panose="020B0604030504040204" pitchFamily="34" charset="0"/>
                        </a:rPr>
                        <a:t>os de Salud</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568ABCC1-9EBC-A933-45B3-F683226DEAD7}"/>
              </a:ext>
            </a:extLst>
          </p:cNvPr>
          <p:cNvSpPr/>
          <p:nvPr/>
        </p:nvSpPr>
        <p:spPr>
          <a:xfrm>
            <a:off x="9982200" y="4038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dirty="0">
                <a:solidFill>
                  <a:schemeClr val="bg1"/>
                </a:solidFill>
                <a:latin typeface="Verdana" panose="020B0604030504040204" pitchFamily="34" charset="0"/>
                <a:ea typeface="Verdana" panose="020B0604030504040204" pitchFamily="34" charset="0"/>
                <a:cs typeface="Arial"/>
                <a:sym typeface="Arial"/>
              </a:rPr>
              <a:t>(45)</a:t>
            </a:r>
            <a:r>
              <a:rPr kumimoji="0" lang="es-CO" sz="11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endPar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9CA0698B-D5AE-69C4-ABD2-DB573096862F}"/>
              </a:ext>
            </a:extLst>
          </p:cNvPr>
          <p:cNvSpPr/>
          <p:nvPr/>
        </p:nvSpPr>
        <p:spPr>
          <a:xfrm>
            <a:off x="8932780" y="4038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dirty="0">
                <a:solidFill>
                  <a:prstClr val="white"/>
                </a:solidFill>
                <a:latin typeface="Verdana" panose="020B0604030504040204" pitchFamily="34" charset="0"/>
                <a:ea typeface="Verdana" panose="020B0604030504040204" pitchFamily="34" charset="0"/>
                <a:cs typeface="Arial"/>
                <a:sym typeface="Arial"/>
              </a:rPr>
              <a:t>(45)</a:t>
            </a:r>
            <a:r>
              <a:rPr kumimoji="0" lang="es-CO"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93570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E61A6-29AF-52EB-BC82-95EBC3169E10}"/>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B604205-2A89-A4A1-D222-B943D7F511F3}"/>
              </a:ext>
            </a:extLst>
          </p:cNvPr>
          <p:cNvGraphicFramePr>
            <a:graphicFrameLocks noGrp="1"/>
          </p:cNvGraphicFramePr>
          <p:nvPr>
            <p:extLst>
              <p:ext uri="{D42A27DB-BD31-4B8C-83A1-F6EECF244321}">
                <p14:modId xmlns:p14="http://schemas.microsoft.com/office/powerpoint/2010/main" val="3399324792"/>
              </p:ext>
            </p:extLst>
          </p:nvPr>
        </p:nvGraphicFramePr>
        <p:xfrm>
          <a:off x="685800" y="1686570"/>
          <a:ext cx="11277600" cy="3647430"/>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5961582">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1371600">
                  <a:extLst>
                    <a:ext uri="{9D8B030D-6E8A-4147-A177-3AD203B41FA5}">
                      <a16:colId xmlns:a16="http://schemas.microsoft.com/office/drawing/2014/main" val="334797448"/>
                    </a:ext>
                  </a:extLst>
                </a:gridCol>
                <a:gridCol w="990600">
                  <a:extLst>
                    <a:ext uri="{9D8B030D-6E8A-4147-A177-3AD203B41FA5}">
                      <a16:colId xmlns:a16="http://schemas.microsoft.com/office/drawing/2014/main" val="2271958348"/>
                    </a:ext>
                  </a:extLst>
                </a:gridCol>
              </a:tblGrid>
              <a:tr h="526634">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Acción Estratégica</a:t>
                      </a:r>
                    </a:p>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004E9A"/>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 de Cumplimiento 2025 T-IV</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3120796">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Acción:</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El fortalecimiento del sistema de pago, la restitución de recursos, la auditoría y la rendición de cuentas de los recursos de salud, con transparencia e integridad, garantizando el seguimiento en tiempo real, la continuidad y ampliación de la capacidad de giro directo de los recursos a los prestadores de servicios de salud, así como, el fortalecimiento de los sistemas de administración y seguimiento de los recursos por parte de la ADRES</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Indicador:</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Porcentaje de Recaudo de la contribución a favor de la Superintendencia Nacional de Salud. </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Análisis del Cuatrienio</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El monitoreo de esta acción se realiza mediante el indicador "Recaudo de la contribución a favor de la Superintendencia Nacional de Salud". Las metas, ejecuciones y cumplimientos desagregados del cuatrienio para este indicador, son:</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2023: Meta 80%, Ejecución 93%, Cumplimiento 113%.</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2024: Meta 82%, Ejecución 97,16%, Cumplimiento 118,49%</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2025: Meta 84%, Ejecución 97,65%, Cumplimiento 116,25%.</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Durante la vigencia 2025, la contribución establecida en la Resolución No. 2025920040005394-6 tenía como fecha límite de pago oportuno el 5 de septiembre de 2025. Sin embargo, con el objetivo de lograr que un mayor número de vigilados conocieran, aprobaran y cumplieran sus obligaciones, se amplió el plazo hasta el 30 de septiembre de 2025, conforme a lo dispuesto en la Resolución No. 2025920050007532-6.</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Adicionalmente, para los vigilados tipo Gestores Farmacéuticos, la Resolución No. 2025920050011437-6 del 26 de noviembre de 2025 estableció un periodo especial de recaudo entre el 1 y el 30 de diciembre de 2025.</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Al cierre de la vigencia, se alcanzó un recaudo del 97,65%, cifra que incluye los pagos realizados por los Gestores Farmacéuticos. Este resultado se obtiene </a:t>
                      </a:r>
                      <a:r>
                        <a:rPr lang="es-CO" sz="800" b="1" i="0" u="none" strike="noStrike" noProof="0" dirty="0">
                          <a:solidFill>
                            <a:srgbClr val="000000"/>
                          </a:solidFill>
                          <a:effectLst/>
                          <a:latin typeface="Verdana" panose="020B0604030504040204" pitchFamily="34" charset="0"/>
                          <a:ea typeface="Verdana" panose="020B0604030504040204" pitchFamily="34" charset="0"/>
                        </a:rPr>
                        <a:t>porque se tenía como meta recaudar $150.797 millones de pesos y se logró un recaudo efectivo de $147.255 millones de pesos</a:t>
                      </a:r>
                      <a:r>
                        <a:rPr lang="es-CO" sz="800" b="0" i="0" u="none" strike="noStrike" noProof="0" dirty="0">
                          <a:solidFill>
                            <a:srgbClr val="000000"/>
                          </a:solidFill>
                          <a:effectLst/>
                          <a:latin typeface="Verdana" panose="020B0604030504040204" pitchFamily="34" charset="0"/>
                          <a:ea typeface="Verdana" panose="020B0604030504040204" pitchFamily="34" charset="0"/>
                        </a:rPr>
                        <a:t>, lo cual fue posible gracias a la implementación de diversas estrategias, tales como: contacto telefónico permanente, envío de mensajes de texto, diseño y difusión de material gráfico, campañas de correo electrónico y uso de otros canales institucionales. Asimismo, se brindó atención directa a los vigilados, ofreciendo acompañamiento para resolver inconvenientes y facilitar el cumplimiento oportuno de sus obligaciones. </a:t>
                      </a:r>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50" b="1" i="0" u="none" strike="noStrike" noProof="0" dirty="0">
                          <a:solidFill>
                            <a:srgbClr val="000000"/>
                          </a:solidFill>
                          <a:effectLst/>
                          <a:latin typeface="Verdana" panose="020B0604030504040204" pitchFamily="34" charset="0"/>
                          <a:ea typeface="Verdana" panose="020B0604030504040204" pitchFamily="34" charset="0"/>
                        </a:rPr>
                        <a:t>Secretaría General</a:t>
                      </a:r>
                      <a:r>
                        <a:rPr lang="es-CO" sz="1050" b="1" u="none" strike="noStrike" kern="1200" noProof="0" dirty="0">
                          <a:solidFill>
                            <a:srgbClr val="FFFFFF"/>
                          </a:solidFill>
                          <a:effectLst/>
                          <a:latin typeface="Verdana" panose="020B0604030504040204" pitchFamily="34" charset="0"/>
                          <a:ea typeface="Verdana" panose="020B0604030504040204" pitchFamily="34" charset="0"/>
                          <a:cs typeface="+mn-cs"/>
                        </a:rPr>
                        <a:t>e</a:t>
                      </a: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B5101074-45E1-8D8C-7458-104A8DC19C16}"/>
              </a:ext>
            </a:extLst>
          </p:cNvPr>
          <p:cNvSpPr txBox="1"/>
          <p:nvPr/>
        </p:nvSpPr>
        <p:spPr>
          <a:xfrm>
            <a:off x="2286000" y="274607"/>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5B414DDC-FAB0-F09B-C69B-9225FACE3B3D}"/>
              </a:ext>
            </a:extLst>
          </p:cNvPr>
          <p:cNvSpPr/>
          <p:nvPr/>
        </p:nvSpPr>
        <p:spPr>
          <a:xfrm>
            <a:off x="9958806" y="3352800"/>
            <a:ext cx="762000" cy="6858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97,65%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dirty="0">
                <a:solidFill>
                  <a:schemeClr val="bg1"/>
                </a:solidFill>
                <a:latin typeface="Verdana" panose="020B0604030504040204" pitchFamily="34" charset="0"/>
                <a:ea typeface="Verdana" panose="020B0604030504040204" pitchFamily="34" charset="0"/>
                <a:cs typeface="Arial"/>
                <a:sym typeface="Arial"/>
              </a:rPr>
              <a:t>(115%)</a:t>
            </a:r>
            <a:endParaRPr kumimoji="0" lang="es-CO" sz="11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2" name="Google Shape;434;p25">
            <a:extLst>
              <a:ext uri="{FF2B5EF4-FFF2-40B4-BE49-F238E27FC236}">
                <a16:creationId xmlns:a16="http://schemas.microsoft.com/office/drawing/2014/main" id="{AC9A7329-1784-7146-892B-663530B81A71}"/>
              </a:ext>
            </a:extLst>
          </p:cNvPr>
          <p:cNvSpPr/>
          <p:nvPr/>
        </p:nvSpPr>
        <p:spPr>
          <a:xfrm>
            <a:off x="8839200" y="338874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85%</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853507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squema de Publicación" ma:contentTypeID="0x0101006C70C9CFFF10F647A97BB5C9232AAEE50066F95A7D9CAE134C823E3669235409DD" ma:contentTypeVersion="34" ma:contentTypeDescription="Campos definidos por la oficina de planeación" ma:contentTypeScope="" ma:versionID="3691301fd513291dccabbaa5f38815a4">
  <xsd:schema xmlns:xsd="http://www.w3.org/2001/XMLSchema" xmlns:xs="http://www.w3.org/2001/XMLSchema" xmlns:p="http://schemas.microsoft.com/office/2006/metadata/properties" xmlns:ns1="http://schemas.microsoft.com/sharepoint/v3" xmlns:ns2="b6565643-c00f-44ce-b5d1-532a85e4382c" xmlns:ns3="cfd7d055-4c42-4b1a-a19c-7e601acfe3a8" xmlns:ns4="http://schemas.microsoft.com/sharepoint/v3/fields" targetNamespace="http://schemas.microsoft.com/office/2006/metadata/properties" ma:root="true" ma:fieldsID="d82c39a7726afbf49cf64a0d33adfde0" ns1:_="" ns2:_="" ns3:_="" ns4:_="">
    <xsd:import namespace="http://schemas.microsoft.com/sharepoint/v3"/>
    <xsd:import namespace="b6565643-c00f-44ce-b5d1-532a85e4382c"/>
    <xsd:import namespace="cfd7d055-4c42-4b1a-a19c-7e601acfe3a8"/>
    <xsd:import namespace="http://schemas.microsoft.com/sharepoint/v3/fields"/>
    <xsd:element name="properties">
      <xsd:complexType>
        <xsd:sequence>
          <xsd:element name="documentManagement">
            <xsd:complexType>
              <xsd:all>
                <xsd:element ref="ns2:Numero"/>
                <xsd:element ref="ns2:Descripcion"/>
                <xsd:element ref="ns2:Fecha_x0020_de_x0020_inicio_x0020_de_x0020_publicación"/>
                <xsd:element ref="ns2:Fecha_x0020_final_x0020_de_x0020_publicación" minOccurs="0"/>
                <xsd:element ref="ns2:Ano_Plantilla"/>
                <xsd:element ref="ns2:Mes_Plantilla"/>
                <xsd:element ref="ns2:Fecha_x0020_de_x0020_generación_x0020_de_x0020_la_x0020_información"/>
                <xsd:element ref="ns3:Nombre_x0020_del_x0020_responsable_x0020_de_x0020_producción" minOccurs="0"/>
                <xsd:element ref="ns3:Código_x0020_nombre_x0020_del_x0020_reponsable_x0020_producción" minOccurs="0"/>
                <xsd:element ref="ns3:Serie" minOccurs="0"/>
                <xsd:element ref="ns3:Sub-Serie" minOccurs="0"/>
                <xsd:element ref="ns3:Tipo_x0020_Documental" minOccurs="0"/>
                <xsd:element ref="ns2:Tipo_de_Norma"/>
                <xsd:element ref="ns1:Language" minOccurs="0"/>
                <xsd:element ref="ns2:Medio_de_conservacion_y_x002f_o_soporte"/>
                <xsd:element ref="ns4:_Format"/>
                <xsd:element ref="ns2:Frecuencia_de_actualizacion"/>
                <xsd:element ref="ns2:Informacion_publicada_o_disponible"/>
                <xsd:element ref="ns3:Responsable_x0020_de_x0020_la_x0020_información" minOccurs="0"/>
                <xsd:element ref="ns3:Código_x0020_responsable_x0020_de_x0020_la_x0020_información" minOccurs="0"/>
                <xsd:element ref="ns2:Estado_Plantilla"/>
                <xsd:element ref="ns2:_dlc_DocIdPersistId" minOccurs="0"/>
                <xsd:element ref="ns2:_dlc_DocIdUrl"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6" nillable="true" ma:displayName="Idioma" ma:description="Establece el Idioma, lengua o dialecto en que se encuentra la información." ma:format="Dropdown" ma:internalName="Language" ma:readOnly="false">
      <xsd:simpleType>
        <xsd:restriction base="dms:Choice">
          <xsd:enumeration value="Árabe (Arabia Saudí)"/>
          <xsd:enumeration value="Búlgaro (Bulgaria)"/>
          <xsd:enumeration value="Chino (Hong Kong, RAE)"/>
          <xsd:enumeration value="Chino (República Popular China)"/>
          <xsd:enumeration value="Chino (Taiwán)"/>
          <xsd:enumeration value="Croata (Croacia)"/>
          <xsd:enumeration value="Checo (República Checa)"/>
          <xsd:enumeration value="Danés (Dinamarca)"/>
          <xsd:enumeration value="Neerlandés (Países Bajos)"/>
          <xsd:enumeration value="Inglés"/>
          <xsd:enumeration value="Estonio (Estonia)"/>
          <xsd:enumeration value="Finés (Finlandia)"/>
          <xsd:enumeration value="Francés (Francia)"/>
          <xsd:enumeration value="Alemán (Alemania)"/>
          <xsd:enumeration value="Griego (Grecia)"/>
          <xsd:enumeration value="Hebreo (Israel)"/>
          <xsd:enumeration value="Hindi (India)"/>
          <xsd:enumeration value="Húngaro (Hungría)"/>
          <xsd:enumeration value="Indonesio (Indonesia)"/>
          <xsd:enumeration value="Italiano (Italia)"/>
          <xsd:enumeration value="Japonés (Japón)"/>
          <xsd:enumeration value="Coreano (Corea)"/>
          <xsd:enumeration value="Letón (Letonia)"/>
          <xsd:enumeration value="Lituano (Lituania)"/>
          <xsd:enumeration value="Malayo (Malasia)"/>
          <xsd:enumeration value="Noruego (Bokmal) (Noruega)"/>
          <xsd:enumeration value="Polaco (Polonia)"/>
          <xsd:enumeration value="Portugués (Brasil)"/>
          <xsd:enumeration value="Portugués (Portugal)"/>
          <xsd:enumeration value="Rumano (Rumania)"/>
          <xsd:enumeration value="Ruso (Rusia)"/>
          <xsd:enumeration value="Serbio (latino) (Serbia)"/>
          <xsd:enumeration value="Eslovaco (Eslovaquia)"/>
          <xsd:enumeration value="Esloveno (Eslovenia)"/>
          <xsd:enumeration value="Español (España)"/>
          <xsd:enumeration value="Sueco (Suecia)"/>
          <xsd:enumeration value="Tailandés (Tailandia)"/>
          <xsd:enumeration value="Turco (Turquía)"/>
          <xsd:enumeration value="Ucraniano (Ucrania)"/>
          <xsd:enumeration value="Urdu (República Islámica de Pakistán)"/>
          <xsd:enumeration value="Vietnamita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b6565643-c00f-44ce-b5d1-532a85e4382c" elementFormDefault="qualified">
    <xsd:import namespace="http://schemas.microsoft.com/office/2006/documentManagement/types"/>
    <xsd:import namespace="http://schemas.microsoft.com/office/infopath/2007/PartnerControls"/>
    <xsd:element name="Numero" ma:index="1" ma:displayName="Número" ma:description="Consecutivo o identificador único de documento que la dependencia crea al momento de publicar la información." ma:internalName="Numero" ma:readOnly="false">
      <xsd:simpleType>
        <xsd:restriction base="dms:Text">
          <xsd:maxLength value="255"/>
        </xsd:restriction>
      </xsd:simpleType>
    </xsd:element>
    <xsd:element name="Descripcion" ma:index="3" ma:displayName="Descripción" ma:description="Defina brevemente de qué se trata la información. máximo 200 caracteres." ma:internalName="Descripcion">
      <xsd:simpleType>
        <xsd:restriction base="dms:Note">
          <xsd:maxLength value="255"/>
        </xsd:restriction>
      </xsd:simpleType>
    </xsd:element>
    <xsd:element name="Fecha_x0020_de_x0020_inicio_x0020_de_x0020_publicación" ma:index="4" ma:displayName="Fecha creación documento" ma:description="Corresponde a la fecha que se publica o se programa la publicación del documento dentro de portal web." ma:format="DateOnly" ma:internalName="Fecha_x0020_de_x0020_inicio_x0020_de_x0020_publicaci_x00f3_n">
      <xsd:simpleType>
        <xsd:restriction base="dms:DateTime"/>
      </xsd:simpleType>
    </xsd:element>
    <xsd:element name="Fecha_x0020_final_x0020_de_x0020_publicación" ma:index="5" nillable="true" ma:displayName="Fecha final de publicación" ma:description="Corresponde a la fecha en la que se debe des publicar automáticamente el documento dentro de portal web." ma:format="DateOnly" ma:internalName="Fecha_x0020_final_x0020_de_x0020_publicaci_x00f3_n" ma:readOnly="false">
      <xsd:simpleType>
        <xsd:restriction base="dms:DateTime"/>
      </xsd:simpleType>
    </xsd:element>
    <xsd:element name="Ano_Plantilla" ma:index="6" ma:displayName="Año creación documento" ma:description="Corresponde al año de publicación del documento. Este dato ayudará a filtrar el documento al usuario final del portal web." ma:internalName="Ano_Plantilla">
      <xsd:simpleType>
        <xsd:restriction base="dms:Text">
          <xsd:maxLength value="5"/>
        </xsd:restriction>
      </xsd:simpleType>
    </xsd:element>
    <xsd:element name="Mes_Plantilla" ma:index="7" ma:displayName="Mes creación documento" ma:description="Corresponde al mes de publicación del documento. Este dato ayudará a filtrar el documento al usuario final del portal web." ma:format="Dropdown" ma:internalName="Mes_Plantilla" ma:readOnly="false">
      <xsd:simpleType>
        <xsd:restriction base="dms:Choice">
          <xsd:enumeration value="enero"/>
          <xsd:enumeration value="febrero"/>
          <xsd:enumeration value="marzo"/>
          <xsd:enumeration value="abril"/>
          <xsd:enumeration value="mayo"/>
          <xsd:enumeration value="junio"/>
          <xsd:enumeration value="julio"/>
          <xsd:enumeration value="agosto"/>
          <xsd:enumeration value="septiembre"/>
          <xsd:enumeration value="octubre"/>
          <xsd:enumeration value="noviembre"/>
          <xsd:enumeration value="diciembre"/>
        </xsd:restriction>
      </xsd:simpleType>
    </xsd:element>
    <xsd:element name="Fecha_x0020_de_x0020_generación_x0020_de_x0020_la_x0020_información" ma:index="8" ma:displayName="Fecha de generación de la información" ma:description="• Identifique la fecha cuando se creó la información. Esta fecha no puede ser igual a la fecha de publicación." ma:format="DateOnly" ma:internalName="Fecha_x0020_de_x0020_generaci_x00f3_n_x0020_de_x0020_la_x0020_informaci_x00f3_n" ma:readOnly="false">
      <xsd:simpleType>
        <xsd:restriction base="dms:DateTime"/>
      </xsd:simpleType>
    </xsd:element>
    <xsd:element name="Tipo_de_Norma" ma:index="15" ma:displayName="Tipo de Norma" ma:description="Seleccione una categoría (Campo solo aplica si el documento se refiere a una Normatividad. De lo contrario seleccione la palabra no aplica)." ma:format="Dropdown" ma:internalName="Tipo_de_Norma" ma:readOnly="false">
      <xsd:simpleType>
        <xsd:restriction base="dms:Choice">
          <xsd:enumeration value="Boletín Jurídico"/>
          <xsd:enumeration value="Cartas Circulares"/>
          <xsd:enumeration value="Circular Única"/>
          <xsd:enumeration value="Circulares Conjuntas"/>
          <xsd:enumeration value="Circulares Externas"/>
          <xsd:enumeration value="Conceptos"/>
          <xsd:enumeration value="Constitución Política"/>
          <xsd:enumeration value="Decretos"/>
          <xsd:enumeration value="Leyes"/>
          <xsd:enumeration value="Resoluciones"/>
          <xsd:enumeration value="No aplica"/>
        </xsd:restriction>
      </xsd:simpleType>
    </xsd:element>
    <xsd:element name="Medio_de_conservacion_y_x002f_o_soporte" ma:index="17" ma:displayName="Medio de conservación y/o soporte" ma:description="Defina si el documento es: &#10;o Documento físico, documentos se encuentra impreso.                &#10;o Documento electrónico, documento que se encuentra creado y publicado en formato PDF con OCR.&#10;o Documento digital, documento escaneado del documento físico, sin OCR.&#10;" ma:format="Dropdown" ma:internalName="Medio_de_conservacion_y_x002F_o_soporte" ma:readOnly="false">
      <xsd:simpleType>
        <xsd:restriction base="dms:Choice">
          <xsd:enumeration value="Documento físico"/>
          <xsd:enumeration value="Documento electrónico"/>
          <xsd:enumeration value="Documento Digital"/>
        </xsd:restriction>
      </xsd:simpleType>
    </xsd:element>
    <xsd:element name="Frecuencia_de_actualizacion" ma:index="19" ma:displayName="Frecuencia de actualización" ma:description="Identifica la periodicidad o el segmento de tiempo con la que actualiza la información, de acuerdo a su naturaleza y a la normativa aplicable." ma:format="Dropdown" ma:internalName="Frecuencia_de_actualizacion" ma:readOnly="false">
      <xsd:simpleType>
        <xsd:restriction base="dms:Choice">
          <xsd:enumeration value="Cada minuto"/>
          <xsd:enumeration value="Cada hora"/>
          <xsd:enumeration value="Medio Día"/>
          <xsd:enumeration value="Diaria"/>
          <xsd:enumeration value="Semanal"/>
          <xsd:enumeration value="Mensual"/>
          <xsd:enumeration value="Bimestral"/>
          <xsd:enumeration value="Trimestral"/>
          <xsd:enumeration value="Cuatrimestral"/>
          <xsd:enumeration value="Semestral"/>
          <xsd:enumeration value="Anual"/>
          <xsd:enumeration value="Histórica"/>
          <xsd:enumeration value="Por demanda"/>
        </xsd:restriction>
      </xsd:simpleType>
    </xsd:element>
    <xsd:element name="Informacion_publicada_o_disponible" ma:index="20" ma:displayName="Información publicada y/o disponible" ma:description="Indica el lugar donde se encuentra publicado o puede ser consultado el documento. Digite el URL o la sección donde publicará el documento Ej. Superintendencia/políticas, Planes y Programas/plan anual de gestión." ma:internalName="Informacion_publicada_o_disponible" ma:readOnly="false">
      <xsd:simpleType>
        <xsd:restriction base="dms:Text">
          <xsd:maxLength value="250"/>
        </xsd:restriction>
      </xsd:simpleType>
    </xsd:element>
    <xsd:element name="Estado_Plantilla" ma:index="23" ma:displayName="Estado" ma:description="Corresponde a los planes y programas que se encuentra en vigencia (Si no aplica, seleccione la palabra no aplica dentro de la lista)." ma:format="Dropdown" ma:internalName="Estado_Plantilla" ma:readOnly="false">
      <xsd:simpleType>
        <xsd:restriction base="dms:Choice">
          <xsd:enumeration value="En ejecución"/>
          <xsd:enumeration value="En estudio"/>
          <xsd:enumeration value="Obsolesencia"/>
          <xsd:enumeration value="No Aplica"/>
        </xsd:restriction>
      </xsd:simpleType>
    </xsd:element>
    <xsd:element name="_dlc_DocIdPersistId" ma:index="26" nillable="true" ma:displayName="Persist ID" ma:description="Keep ID on add." ma:hidden="true" ma:internalName="_dlc_DocIdPersistId" ma:readOnly="true">
      <xsd:simpleType>
        <xsd:restriction base="dms:Boolean"/>
      </xsd:simpleType>
    </xsd:element>
    <xsd:element name="_dlc_DocIdUrl" ma:index="2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9" nillable="true" ma:displayName="Valor de Id. de documento" ma:description="El valor del identificador de documento asignado a este elemento."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d7d055-4c42-4b1a-a19c-7e601acfe3a8" elementFormDefault="qualified">
    <xsd:import namespace="http://schemas.microsoft.com/office/2006/documentManagement/types"/>
    <xsd:import namespace="http://schemas.microsoft.com/office/infopath/2007/PartnerControls"/>
    <xsd:element name="Nombre_x0020_del_x0020_responsable_x0020_de_x0020_producción" ma:index="9" nillable="true" ma:displayName="Nombre del responsable de producción" ma:description="Corresponde al nombre de la dependencia encargada de la Producción de la información para efectos de permitir su correcta elaboración" ma:list="{331b8b40-eab9-4f7a-ba9a-3a78d4f6757a}" ma:internalName="Nombre_x0020_del_x0020_responsable_x0020_de_x0020_producci_x00f3_n" ma:showField="Dependencias" ma:web="cfd7d055-4c42-4b1a-a19c-7e601acfe3a8">
      <xsd:simpleType>
        <xsd:restriction base="dms:Lookup"/>
      </xsd:simpleType>
    </xsd:element>
    <xsd:element name="Código_x0020_nombre_x0020_del_x0020_reponsable_x0020_producción" ma:index="10" nillable="true" ma:displayName="Código nombre del reponsable producción" ma:description="Corresponde al Código de la dependencia encargada de la Producción de la información para efectos de permitir su correcta elaboración (este código sale de su TRD)" ma:list="{48eb45d6-5726-4fb9-98e1-916d4146ecee}" ma:internalName="C_x00f3_digo_x0020_nombre_x0020_del_x0020_reponsable_x0020_producci_x00f3_n" ma:showField="Codigos_x0020_Dependencias" ma:web="cfd7d055-4c42-4b1a-a19c-7e601acfe3a8">
      <xsd:simpleType>
        <xsd:restriction base="dms:Lookup"/>
      </xsd:simpleType>
    </xsd:element>
    <xsd:element name="Serie" ma:index="11" nillable="true" ma:displayName="Serie" ma:description="Este dato corresponde a la clasificación documental de cada documento" ma:list="{2a520cbf-0b6d-47f2-bf44-989acf1ea930}" ma:internalName="Serie" ma:showField="Series" ma:web="cfd7d055-4c42-4b1a-a19c-7e601acfe3a8">
      <xsd:simpleType>
        <xsd:restriction base="dms:Lookup"/>
      </xsd:simpleType>
    </xsd:element>
    <xsd:element name="Sub-Serie" ma:index="12" nillable="true" ma:displayName="Sub-Serie" ma:description="Este dato corresponde a la clasificación documental de cada documento" ma:list="{bee6c201-a5c7-45a5-a2d8-9f78e19912cb}" ma:internalName="Sub_x002d_Serie" ma:showField="SubSeries" ma:web="cfd7d055-4c42-4b1a-a19c-7e601acfe3a8">
      <xsd:simpleType>
        <xsd:restriction base="dms:Lookup"/>
      </xsd:simpleType>
    </xsd:element>
    <xsd:element name="Tipo_x0020_Documental" ma:index="13" nillable="true" ma:displayName="Tipo Documental" ma:description="Este dato corresponde a la clasificación documental del documento a cargar" ma:list="{2f099887-1550-4e1d-bbaa-a4cfb5a13b9c}" ma:internalName="Tipo_x0020_Documental" ma:showField="Tipologias" ma:web="cfd7d055-4c42-4b1a-a19c-7e601acfe3a8">
      <xsd:simpleType>
        <xsd:restriction base="dms:Lookup"/>
      </xsd:simpleType>
    </xsd:element>
    <xsd:element name="Responsable_x0020_de_x0020_la_x0020_información" ma:index="21" nillable="true" ma:displayName="Responsable de la información" ma:description="Corresponde al nombre de la dependencia encargada administrar y publicar la información." ma:list="{331b8b40-eab9-4f7a-ba9a-3a78d4f6757a}" ma:internalName="Responsable_x0020_de_x0020_la_x0020_informaci_x00f3_n" ma:showField="Dependencias" ma:web="cfd7d055-4c42-4b1a-a19c-7e601acfe3a8">
      <xsd:simpleType>
        <xsd:restriction base="dms:Lookup"/>
      </xsd:simpleType>
    </xsd:element>
    <xsd:element name="Código_x0020_responsable_x0020_de_x0020_la_x0020_información" ma:index="22" nillable="true" ma:displayName="Código responsable de la información" ma:description="Corresponde al Código de la dependencia encargada administrar y publicar la información. Este dato corresponde a la clasificación documental de cada documento" ma:list="{48eb45d6-5726-4fb9-98e1-916d4146ecee}" ma:internalName="C_x00f3_digo_x0020_responsable_x0020_de_x0020_la_x0020_informaci_x00f3_n" ma:showField="Codigos_x0020_Dependencias" ma:web="cfd7d055-4c42-4b1a-a19c-7e601acfe3a8">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18" ma:displayName="Formato" ma:description="Identifica la forma, tamaño o modo en la que se presenta la información o se permite su visualización o consulta, tales como: hoja de cálculo, imagen, audio, video, documento de texto, etc." ma:format="Dropdown" ma:internalName="_Format" ma:readOnly="false">
      <xsd:simpleType>
        <xsd:restriction base="dms:Choice">
          <xsd:enumeration value="Hoja de calculo"/>
          <xsd:enumeration value="Documento de texto"/>
          <xsd:enumeration value="Audio"/>
          <xsd:enumeration value="Video"/>
          <xsd:enumeration value="Image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Tipo de contenido"/>
        <xsd:element ref="dc:title" maxOccurs="1" ma:index="2" ma:displayName="Título"/>
        <xsd:element ref="dc:subject" minOccurs="0" maxOccurs="1"/>
        <xsd:element ref="dc:description" minOccurs="0" maxOccurs="1"/>
        <xsd:element name="keywords" maxOccurs="1" ma:index="14" ma:displayName="Palabras Clave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umero xmlns="b6565643-c00f-44ce-b5d1-532a85e4382c">CC</Numero>
    <Language xmlns="http://schemas.microsoft.com/sharepoint/v3">Español (España)</Language>
    <Responsable_x0020_de_x0020_la_x0020_información xmlns="cfd7d055-4c42-4b1a-a19c-7e601acfe3a8">35</Responsable_x0020_de_x0020_la_x0020_información>
    <Fecha_x0020_de_x0020_generación_x0020_de_x0020_la_x0020_información xmlns="b6565643-c00f-44ce-b5d1-532a85e4382c">2025-12-31T05:00:00+00:00</Fecha_x0020_de_x0020_generación_x0020_de_x0020_la_x0020_información>
    <Serie xmlns="cfd7d055-4c42-4b1a-a19c-7e601acfe3a8">129</Serie>
    <Tipo_de_Norma xmlns="b6565643-c00f-44ce-b5d1-532a85e4382c">No aplica</Tipo_de_Norma>
    <Fecha_x0020_final_x0020_de_x0020_publicación xmlns="b6565643-c00f-44ce-b5d1-532a85e4382c" xsi:nil="true"/>
    <Frecuencia_de_actualizacion xmlns="b6565643-c00f-44ce-b5d1-532a85e4382c">Por demanda</Frecuencia_de_actualizacion>
    <Mes_Plantilla xmlns="b6565643-c00f-44ce-b5d1-532a85e4382c">diciembre</Mes_Plantilla>
    <Nombre_x0020_del_x0020_responsable_x0020_de_x0020_producción xmlns="cfd7d055-4c42-4b1a-a19c-7e601acfe3a8">35</Nombre_x0020_del_x0020_responsable_x0020_de_x0020_producción>
    <Código_x0020_nombre_x0020_del_x0020_reponsable_x0020_producción xmlns="cfd7d055-4c42-4b1a-a19c-7e601acfe3a8">35</Código_x0020_nombre_x0020_del_x0020_reponsable_x0020_producción>
    <Código_x0020_responsable_x0020_de_x0020_la_x0020_información xmlns="cfd7d055-4c42-4b1a-a19c-7e601acfe3a8">35</Código_x0020_responsable_x0020_de_x0020_la_x0020_información>
    <_Format xmlns="http://schemas.microsoft.com/sharepoint/v3/fields">Hoja de calculo</_Format>
    <Descripcion xmlns="b6565643-c00f-44ce-b5d1-532a85e4382c">Presenta el informe de ejecución del  Plan Estratégico Sectorial -PES,  Plan Estratégico Institucional - PEI,  Plan Anual de Gestión - Plan de acción - PAG correspondiente al cuarto trimestre (octubre - noviembre - diciembre) de 2025.</Descripcion>
    <Ano_Plantilla xmlns="b6565643-c00f-44ce-b5d1-532a85e4382c">2025</Ano_Plantilla>
    <Sub-Serie xmlns="cfd7d055-4c42-4b1a-a19c-7e601acfe3a8">196</Sub-Serie>
    <Informacion_publicada_o_disponible xmlns="b6565643-c00f-44ce-b5d1-532a85e4382c">https://www.supersalud.gov.co/es-co/nuestra-entidad/control/informes-institucionales</Informacion_publicada_o_disponible>
    <Medio_de_conservacion_y_x002f_o_soporte xmlns="b6565643-c00f-44ce-b5d1-532a85e4382c">Documento electrónico</Medio_de_conservacion_y_x002f_o_soporte>
    <Estado_Plantilla xmlns="b6565643-c00f-44ce-b5d1-532a85e4382c">En ejecución</Estado_Plantilla>
    <Fecha_x0020_de_x0020_inicio_x0020_de_x0020_publicación xmlns="b6565643-c00f-44ce-b5d1-532a85e4382c">2026-01-31T05:00:00+00:00</Fecha_x0020_de_x0020_inicio_x0020_de_x0020_publicación>
    <Tipo_x0020_Documental xmlns="cfd7d055-4c42-4b1a-a19c-7e601acfe3a8">2026</Tipo_x0020_Documental>
    <_dlc_DocId xmlns="b6565643-c00f-44ce-b5d1-532a85e4382c">XQAF2AT3N76N-135-383</_dlc_DocId>
    <_dlc_DocIdUrl xmlns="b6565643-c00f-44ce-b5d1-532a85e4382c">
      <Url>https://docs.supersalud.gov.co/PortalWeb/planeacion/_layouts/15/DocIdRedir.aspx?ID=XQAF2AT3N76N-135-383</Url>
      <Description>XQAF2AT3N76N-135-383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498175E-BAD7-4167-9B4C-1ECE3FB3F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565643-c00f-44ce-b5d1-532a85e4382c"/>
    <ds:schemaRef ds:uri="cfd7d055-4c42-4b1a-a19c-7e601acfe3a8"/>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E1CF92-6BB9-4D20-B9D1-2E6EC7917717}">
  <ds:schemaRefs>
    <ds:schemaRef ds:uri="cfd7d055-4c42-4b1a-a19c-7e601acfe3a8"/>
    <ds:schemaRef ds:uri="b6565643-c00f-44ce-b5d1-532a85e4382c"/>
    <ds:schemaRef ds:uri="http://purl.org/dc/dcmitype/"/>
    <ds:schemaRef ds:uri="http://purl.org/dc/elements/1.1/"/>
    <ds:schemaRef ds:uri="http://schemas.microsoft.com/office/infopath/2007/PartnerControls"/>
    <ds:schemaRef ds:uri="http://schemas.microsoft.com/office/2006/documentManagement/types"/>
    <ds:schemaRef ds:uri="http://schemas.microsoft.com/sharepoint/v3"/>
    <ds:schemaRef ds:uri="http://schemas.microsoft.com/sharepoint/v3/field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A4FC2BF9-DFC2-4137-9C06-B24864F699F2}">
  <ds:schemaRefs>
    <ds:schemaRef ds:uri="http://schemas.microsoft.com/sharepoint/v3/contenttype/forms"/>
  </ds:schemaRefs>
</ds:datastoreItem>
</file>

<file path=customXml/itemProps4.xml><?xml version="1.0" encoding="utf-8"?>
<ds:datastoreItem xmlns:ds="http://schemas.openxmlformats.org/officeDocument/2006/customXml" ds:itemID="{18A5C1FC-6F69-4AFC-A946-8FC4900E64C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5087</TotalTime>
  <Words>19629</Words>
  <Application>Microsoft Office PowerPoint</Application>
  <PresentationFormat>Panorámica</PresentationFormat>
  <Paragraphs>1361</Paragraphs>
  <Slides>53</Slides>
  <Notes>8</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53</vt:i4>
      </vt:variant>
    </vt:vector>
  </HeadingPairs>
  <TitlesOfParts>
    <vt:vector size="67" baseType="lpstr">
      <vt:lpstr>Aileron Bold</vt:lpstr>
      <vt:lpstr>Aptos</vt:lpstr>
      <vt:lpstr>Arial</vt:lpstr>
      <vt:lpstr>Calibri</vt:lpstr>
      <vt:lpstr>Segoe UI</vt:lpstr>
      <vt:lpstr>Segoe UI Symbol</vt:lpstr>
      <vt:lpstr>Tahoma</vt:lpstr>
      <vt:lpstr>Times New Roman</vt:lpstr>
      <vt:lpstr>Verdana</vt:lpstr>
      <vt:lpstr>Verdana </vt:lpstr>
      <vt:lpstr>Office Theme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Anual de Gestión</vt:lpstr>
      <vt:lpstr>Cumplimiento Objetivos Estratégicos frente al Plan Anual Gestión (II Trimestre 2025)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Ejecución PES- PEI - PAG 2025 - Trimestre IV</dc:title>
  <dc:creator>Catalina Cortes Murcia</dc:creator>
  <cp:keywords>planes institucionales, 2025 supersalud, seguimiento</cp:keywords>
  <cp:lastModifiedBy>Adriana Maria Guerrero Ladino</cp:lastModifiedBy>
  <cp:revision>101</cp:revision>
  <dcterms:created xsi:type="dcterms:W3CDTF">2025-01-14T19:23:00Z</dcterms:created>
  <dcterms:modified xsi:type="dcterms:W3CDTF">2026-02-23T23:28:38Z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2024-11-21T00:00:00Z</vt:filetime>
  </property>
  <property fmtid="{D5CDD505-2E9C-101B-9397-08002B2CF9AE}" pid="3" name="Creator">
    <vt:lpwstr>Microsoft® PowerPoint® para Microsoft 365</vt:lpwstr>
  </property>
  <property fmtid="{D5CDD505-2E9C-101B-9397-08002B2CF9AE}" pid="4" name="LastSaved">
    <vt:filetime>2025-01-14T00:00:00Z</vt:filetime>
  </property>
  <property fmtid="{D5CDD505-2E9C-101B-9397-08002B2CF9AE}" pid="5" name="Producer">
    <vt:lpwstr>Microsoft® PowerPoint® para Microsoft 365</vt:lpwstr>
  </property>
  <property fmtid="{D5CDD505-2E9C-101B-9397-08002B2CF9AE}" pid="6" name="ContentTypeId">
    <vt:lpwstr>0x0101006C70C9CFFF10F647A97BB5C9232AAEE50066F95A7D9CAE134C823E3669235409DD</vt:lpwstr>
  </property>
  <property fmtid="{D5CDD505-2E9C-101B-9397-08002B2CF9AE}" pid="7" name="_dlc_DocIdItemGuid">
    <vt:lpwstr>4bcd6977-7d53-4431-83c2-8a771a14a79a</vt:lpwstr>
  </property>
</Properties>
</file>