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66" r:id="rId6"/>
    <p:sldMasterId id="2147483676" r:id="rId7"/>
    <p:sldMasterId id="2147483682" r:id="rId8"/>
  </p:sldMasterIdLst>
  <p:notesMasterIdLst>
    <p:notesMasterId r:id="rId71"/>
  </p:notesMasterIdLst>
  <p:sldIdLst>
    <p:sldId id="256" r:id="rId9"/>
    <p:sldId id="257" r:id="rId10"/>
    <p:sldId id="4405" r:id="rId11"/>
    <p:sldId id="4404" r:id="rId12"/>
    <p:sldId id="263" r:id="rId13"/>
    <p:sldId id="372" r:id="rId14"/>
    <p:sldId id="2147374957" r:id="rId15"/>
    <p:sldId id="2147374994" r:id="rId16"/>
    <p:sldId id="2147374960" r:id="rId17"/>
    <p:sldId id="2147374995" r:id="rId18"/>
    <p:sldId id="2147374961" r:id="rId19"/>
    <p:sldId id="2147374951" r:id="rId20"/>
    <p:sldId id="2147374953" r:id="rId21"/>
    <p:sldId id="378" r:id="rId22"/>
    <p:sldId id="375" r:id="rId23"/>
    <p:sldId id="2147375010" r:id="rId24"/>
    <p:sldId id="2147374952" r:id="rId25"/>
    <p:sldId id="2147374996" r:id="rId26"/>
    <p:sldId id="2147374962" r:id="rId27"/>
    <p:sldId id="2147374963" r:id="rId28"/>
    <p:sldId id="2147374998" r:id="rId29"/>
    <p:sldId id="2147374964" r:id="rId30"/>
    <p:sldId id="2147374999" r:id="rId31"/>
    <p:sldId id="2147374965" r:id="rId32"/>
    <p:sldId id="2147375000" r:id="rId33"/>
    <p:sldId id="2147374989" r:id="rId34"/>
    <p:sldId id="4553" r:id="rId35"/>
    <p:sldId id="2147374968" r:id="rId36"/>
    <p:sldId id="4256" r:id="rId37"/>
    <p:sldId id="2147374967" r:id="rId38"/>
    <p:sldId id="2147374969" r:id="rId39"/>
    <p:sldId id="2147374970" r:id="rId40"/>
    <p:sldId id="2147374973" r:id="rId41"/>
    <p:sldId id="2147375004" r:id="rId42"/>
    <p:sldId id="2147375006" r:id="rId43"/>
    <p:sldId id="2147375007" r:id="rId44"/>
    <p:sldId id="2147374974" r:id="rId45"/>
    <p:sldId id="2147374975" r:id="rId46"/>
    <p:sldId id="2147375001" r:id="rId47"/>
    <p:sldId id="2147374976" r:id="rId48"/>
    <p:sldId id="2147374977" r:id="rId49"/>
    <p:sldId id="2147374978" r:id="rId50"/>
    <p:sldId id="2147374979" r:id="rId51"/>
    <p:sldId id="2147375002" r:id="rId52"/>
    <p:sldId id="2147374988" r:id="rId53"/>
    <p:sldId id="2147374980" r:id="rId54"/>
    <p:sldId id="2147375003" r:id="rId55"/>
    <p:sldId id="2147375005" r:id="rId56"/>
    <p:sldId id="2147374981" r:id="rId57"/>
    <p:sldId id="2147374982" r:id="rId58"/>
    <p:sldId id="2147374983" r:id="rId59"/>
    <p:sldId id="2147374984" r:id="rId60"/>
    <p:sldId id="2147374985" r:id="rId61"/>
    <p:sldId id="2147374986" r:id="rId62"/>
    <p:sldId id="2147374987" r:id="rId63"/>
    <p:sldId id="267" r:id="rId64"/>
    <p:sldId id="2147374990" r:id="rId65"/>
    <p:sldId id="2147375008" r:id="rId66"/>
    <p:sldId id="2147375009" r:id="rId67"/>
    <p:sldId id="4549" r:id="rId68"/>
    <p:sldId id="2147375011" r:id="rId69"/>
    <p:sldId id="285" r:id="rId7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57B37-DA15-8ED4-AC2E-5223D7C34E9C}" name="Gloria Rocio Pereira Oviedo" initials="GP" userId="S::Gloria.Pereira@supersalud.gov.co::cd781748-d815-4d38-a60c-0365f8305303" providerId="AD"/>
  <p188:author id="{E6861841-6230-3563-BBDE-7250783042A3}" name="Beatriz Antonia Guzman Gallardo" initials="BG" userId="S::Beatriz.Guzman@supersalud.gov.co::96766939-ca9c-471c-bade-e298cc3f39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4A8"/>
    <a:srgbClr val="009900"/>
    <a:srgbClr val="0066FF"/>
    <a:srgbClr val="40DCB3"/>
    <a:srgbClr val="2D2D2D"/>
    <a:srgbClr val="32A896"/>
    <a:srgbClr val="004E9A"/>
    <a:srgbClr val="4D4D4D"/>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F60E9-2792-49DA-AF1C-35C1F2F99B1B}" v="48" dt="2026-06-09T13:29:46.1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8" d="100"/>
          <a:sy n="108" d="100"/>
        </p:scale>
        <p:origin x="78"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microsoft.com/office/2015/10/relationships/revisionInfo" Target="revisionInfo.xml"/><Relationship Id="rId7" Type="http://schemas.openxmlformats.org/officeDocument/2006/relationships/slideMaster" Target="slideMasters/slideMaster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https://supersalud-my.sharepoint.com/personal/gloria_diaz_supersalud_gov_co/Documents/0.%20SNS%202026/Monitoreo%20Planes/Grafico%20CIG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persalud-my.sharepoint.com/personal/gloria_diaz_supersalud_gov_co/Documents/0.%20SNS%202026/Monitoreo%20Planes/Grafico%20CIG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GRAFICA!$AF$34:$AF$47</c:f>
              <c:strCache>
                <c:ptCount val="14"/>
                <c:pt idx="0">
                  <c:v>DOLTSGF</c:v>
                </c:pt>
                <c:pt idx="1">
                  <c:v>OAC</c:v>
                </c:pt>
                <c:pt idx="2">
                  <c:v>OLiq</c:v>
                </c:pt>
                <c:pt idx="3">
                  <c:v>DPU</c:v>
                </c:pt>
                <c:pt idx="4">
                  <c:v>DPSS</c:v>
                </c:pt>
                <c:pt idx="5">
                  <c:v>DIA</c:v>
                </c:pt>
                <c:pt idx="6">
                  <c:v>DFJC</c:v>
                </c:pt>
                <c:pt idx="7">
                  <c:v>SG</c:v>
                </c:pt>
                <c:pt idx="8">
                  <c:v>OCI</c:v>
                </c:pt>
                <c:pt idx="9">
                  <c:v>OAP</c:v>
                </c:pt>
                <c:pt idx="10">
                  <c:v>DID</c:v>
                </c:pt>
                <c:pt idx="11">
                  <c:v>DEAS</c:v>
                </c:pt>
                <c:pt idx="12">
                  <c:v>DETGRAR</c:v>
                </c:pt>
                <c:pt idx="13">
                  <c:v>DJ</c:v>
                </c:pt>
              </c:strCache>
            </c:strRef>
          </c:cat>
          <c:val>
            <c:numRef>
              <c:f>GRAFICA!$AI$34:$AI$47</c:f>
              <c:numCache>
                <c:formatCode>0%</c:formatCode>
                <c:ptCount val="14"/>
                <c:pt idx="0">
                  <c:v>1</c:v>
                </c:pt>
                <c:pt idx="1">
                  <c:v>1</c:v>
                </c:pt>
                <c:pt idx="2">
                  <c:v>1</c:v>
                </c:pt>
                <c:pt idx="3">
                  <c:v>1</c:v>
                </c:pt>
                <c:pt idx="4">
                  <c:v>1</c:v>
                </c:pt>
                <c:pt idx="5">
                  <c:v>0.99400000000000011</c:v>
                </c:pt>
                <c:pt idx="6">
                  <c:v>0.99</c:v>
                </c:pt>
                <c:pt idx="7">
                  <c:v>0.98560000000000003</c:v>
                </c:pt>
                <c:pt idx="8">
                  <c:v>0.93500000000000005</c:v>
                </c:pt>
                <c:pt idx="9">
                  <c:v>0.83599999999999997</c:v>
                </c:pt>
                <c:pt idx="10">
                  <c:v>0.80500000000000005</c:v>
                </c:pt>
                <c:pt idx="11">
                  <c:v>0.72333333333333327</c:v>
                </c:pt>
                <c:pt idx="12">
                  <c:v>0.71444444444444444</c:v>
                </c:pt>
                <c:pt idx="13">
                  <c:v>0.66666666666666674</c:v>
                </c:pt>
              </c:numCache>
            </c:numRef>
          </c:val>
          <c:extLst>
            <c:ext xmlns:c16="http://schemas.microsoft.com/office/drawing/2014/chart" uri="{C3380CC4-5D6E-409C-BE32-E72D297353CC}">
              <c16:uniqueId val="{00000000-2E0F-4707-A8A9-13AE451A9BEE}"/>
            </c:ext>
          </c:extLst>
        </c:ser>
        <c:dLbls>
          <c:showLegendKey val="0"/>
          <c:showVal val="1"/>
          <c:showCatName val="0"/>
          <c:showSerName val="0"/>
          <c:showPercent val="0"/>
          <c:showBubbleSize val="0"/>
        </c:dLbls>
        <c:gapWidth val="75"/>
        <c:axId val="257166368"/>
        <c:axId val="257164928"/>
      </c:barChart>
      <c:catAx>
        <c:axId val="25716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257164928"/>
        <c:crosses val="autoZero"/>
        <c:auto val="1"/>
        <c:lblAlgn val="ctr"/>
        <c:lblOffset val="100"/>
        <c:noMultiLvlLbl val="0"/>
      </c:catAx>
      <c:valAx>
        <c:axId val="257164928"/>
        <c:scaling>
          <c:orientation val="minMax"/>
        </c:scaling>
        <c:delete val="1"/>
        <c:axPos val="l"/>
        <c:numFmt formatCode="0%" sourceLinked="1"/>
        <c:majorTickMark val="none"/>
        <c:minorTickMark val="none"/>
        <c:tickLblPos val="nextTo"/>
        <c:crossAx val="25716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GRAFICA!$AH$50</c:f>
              <c:strCache>
                <c:ptCount val="1"/>
                <c:pt idx="0">
                  <c:v>Porcentaje</c:v>
                </c:pt>
              </c:strCache>
            </c:strRef>
          </c:tx>
          <c:spPr>
            <a:solidFill>
              <a:schemeClr val="accent1"/>
            </a:solidFill>
            <a:ln>
              <a:noFill/>
            </a:ln>
            <a:effectLst/>
            <a:sp3d/>
          </c:spPr>
          <c:invertIfNegative val="0"/>
          <c:dLbls>
            <c:dLbl>
              <c:idx val="0"/>
              <c:layout>
                <c:manualLayout>
                  <c:x val="3.3955857385399003E-2"/>
                  <c:y val="-2.4134140211753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4-46B1-B9B0-F1850BB59AA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GRAFICA!$AG$51:$AG$54</c:f>
              <c:strCache>
                <c:ptCount val="4"/>
                <c:pt idx="0">
                  <c:v>Trim I</c:v>
                </c:pt>
                <c:pt idx="1">
                  <c:v>Trim II</c:v>
                </c:pt>
                <c:pt idx="2">
                  <c:v>Trim III</c:v>
                </c:pt>
                <c:pt idx="3">
                  <c:v>Trim IV</c:v>
                </c:pt>
              </c:strCache>
            </c:strRef>
          </c:cat>
          <c:val>
            <c:numRef>
              <c:f>GRAFICA!$AH$51:$AH$54</c:f>
              <c:numCache>
                <c:formatCode>General</c:formatCode>
                <c:ptCount val="4"/>
                <c:pt idx="0" formatCode="0.00%">
                  <c:v>0.88700000000000001</c:v>
                </c:pt>
              </c:numCache>
            </c:numRef>
          </c:val>
          <c:extLst>
            <c:ext xmlns:c16="http://schemas.microsoft.com/office/drawing/2014/chart" uri="{C3380CC4-5D6E-409C-BE32-E72D297353CC}">
              <c16:uniqueId val="{00000000-D874-46B1-B9B0-F1850BB59AA5}"/>
            </c:ext>
          </c:extLst>
        </c:ser>
        <c:dLbls>
          <c:showLegendKey val="0"/>
          <c:showVal val="1"/>
          <c:showCatName val="0"/>
          <c:showSerName val="0"/>
          <c:showPercent val="0"/>
          <c:showBubbleSize val="0"/>
        </c:dLbls>
        <c:gapWidth val="150"/>
        <c:shape val="box"/>
        <c:axId val="206041440"/>
        <c:axId val="206043360"/>
        <c:axId val="0"/>
      </c:bar3DChart>
      <c:catAx>
        <c:axId val="206041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206043360"/>
        <c:crosses val="autoZero"/>
        <c:auto val="1"/>
        <c:lblAlgn val="ctr"/>
        <c:lblOffset val="100"/>
        <c:noMultiLvlLbl val="0"/>
      </c:catAx>
      <c:valAx>
        <c:axId val="206043360"/>
        <c:scaling>
          <c:orientation val="minMax"/>
        </c:scaling>
        <c:delete val="1"/>
        <c:axPos val="l"/>
        <c:numFmt formatCode="0.00%" sourceLinked="1"/>
        <c:majorTickMark val="none"/>
        <c:minorTickMark val="none"/>
        <c:tickLblPos val="nextTo"/>
        <c:crossAx val="206041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550F11E-0627-47EB-9FCD-D4400B4C8C25}" type="datetimeFigureOut">
              <a:rPr lang="es-CO" smtClean="0"/>
              <a:t>17/06/2026</a:t>
            </a:fld>
            <a:endParaRPr lang="es-CO"/>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2A1C276-2B44-4FFB-9664-081CAC94C0FC}" type="slidenum">
              <a:rPr lang="es-CO" smtClean="0"/>
              <a:t>‹Nº›</a:t>
            </a:fld>
            <a:endParaRPr lang="es-CO"/>
          </a:p>
        </p:txBody>
      </p:sp>
    </p:spTree>
    <p:extLst>
      <p:ext uri="{BB962C8B-B14F-4D97-AF65-F5344CB8AC3E}">
        <p14:creationId xmlns:p14="http://schemas.microsoft.com/office/powerpoint/2010/main" val="33451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2A1C276-2B44-4FFB-9664-081CAC94C0FC}" type="slidenum">
              <a:rPr kumimoji="0" lang="es-CO"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s-C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64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a:extLst>
            <a:ext uri="{FF2B5EF4-FFF2-40B4-BE49-F238E27FC236}">
              <a16:creationId xmlns:a16="http://schemas.microsoft.com/office/drawing/2014/main" id="{0CF15EF6-E5B2-43A8-495A-64091F34B43F}"/>
            </a:ext>
          </a:extLst>
        </p:cNvPr>
        <p:cNvGrpSpPr/>
        <p:nvPr/>
      </p:nvGrpSpPr>
      <p:grpSpPr>
        <a:xfrm>
          <a:off x="0" y="0"/>
          <a:ext cx="0" cy="0"/>
          <a:chOff x="0" y="0"/>
          <a:chExt cx="0" cy="0"/>
        </a:xfrm>
      </p:grpSpPr>
      <p:sp>
        <p:nvSpPr>
          <p:cNvPr id="1020" name="Google Shape;1020;g970842fe10_0_489:notes">
            <a:extLst>
              <a:ext uri="{FF2B5EF4-FFF2-40B4-BE49-F238E27FC236}">
                <a16:creationId xmlns:a16="http://schemas.microsoft.com/office/drawing/2014/main" id="{602ADF65-04DE-40FA-7AFA-BDA417CD71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970842fe10_0_489:notes">
            <a:extLst>
              <a:ext uri="{FF2B5EF4-FFF2-40B4-BE49-F238E27FC236}">
                <a16:creationId xmlns:a16="http://schemas.microsoft.com/office/drawing/2014/main" id="{7B613A72-9836-5830-8892-177D4E70C7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1 Lidera OAP </a:t>
            </a:r>
            <a:endParaRPr/>
          </a:p>
        </p:txBody>
      </p:sp>
    </p:spTree>
    <p:extLst>
      <p:ext uri="{BB962C8B-B14F-4D97-AF65-F5344CB8AC3E}">
        <p14:creationId xmlns:p14="http://schemas.microsoft.com/office/powerpoint/2010/main" val="161564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2A1C276-2B44-4FFB-9664-081CAC94C0FC}" type="slidenum">
              <a:rPr lang="es-CO" smtClean="0"/>
              <a:t>8</a:t>
            </a:fld>
            <a:endParaRPr lang="es-CO"/>
          </a:p>
        </p:txBody>
      </p:sp>
    </p:spTree>
    <p:extLst>
      <p:ext uri="{BB962C8B-B14F-4D97-AF65-F5344CB8AC3E}">
        <p14:creationId xmlns:p14="http://schemas.microsoft.com/office/powerpoint/2010/main" val="386668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2A1C276-2B44-4FFB-9664-081CAC94C0FC}" type="slidenum">
              <a:rPr lang="es-CO" smtClean="0"/>
              <a:t>13</a:t>
            </a:fld>
            <a:endParaRPr lang="es-CO"/>
          </a:p>
        </p:txBody>
      </p:sp>
    </p:spTree>
    <p:extLst>
      <p:ext uri="{BB962C8B-B14F-4D97-AF65-F5344CB8AC3E}">
        <p14:creationId xmlns:p14="http://schemas.microsoft.com/office/powerpoint/2010/main" val="388333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1C36-B01D-DE10-18EC-52A35C0DFF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4E2B03-1626-2ABC-8D75-91C97A44D42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52D25193-FC68-3851-0964-526F36F3BF68}"/>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F250B300-B459-17A1-BF36-A36AE5245A5E}"/>
              </a:ext>
            </a:extLst>
          </p:cNvPr>
          <p:cNvSpPr>
            <a:spLocks noGrp="1"/>
          </p:cNvSpPr>
          <p:nvPr>
            <p:ph type="sldNum" sz="quarter" idx="5"/>
          </p:nvPr>
        </p:nvSpPr>
        <p:spPr/>
        <p:txBody>
          <a:bodyPr/>
          <a:lstStyle/>
          <a:p>
            <a:fld id="{1D26D53D-8CF2-44BD-B0DD-46A15F0D97C8}" type="slidenum">
              <a:rPr lang="es-CO" smtClean="0"/>
              <a:t>28</a:t>
            </a:fld>
            <a:endParaRPr lang="es-CO"/>
          </a:p>
        </p:txBody>
      </p:sp>
    </p:spTree>
    <p:extLst>
      <p:ext uri="{BB962C8B-B14F-4D97-AF65-F5344CB8AC3E}">
        <p14:creationId xmlns:p14="http://schemas.microsoft.com/office/powerpoint/2010/main" val="19851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2A1C276-2B44-4FFB-9664-081CAC94C0FC}" type="slidenum">
              <a:rPr lang="es-CO" smtClean="0"/>
              <a:t>47</a:t>
            </a:fld>
            <a:endParaRPr lang="es-CO"/>
          </a:p>
        </p:txBody>
      </p:sp>
    </p:spTree>
    <p:extLst>
      <p:ext uri="{BB962C8B-B14F-4D97-AF65-F5344CB8AC3E}">
        <p14:creationId xmlns:p14="http://schemas.microsoft.com/office/powerpoint/2010/main" val="180700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5E53-5D19-CE4B-1686-83F5E492907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BF6C404-1D2C-7F69-AF58-654F502315F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9406059-6387-1683-00EB-D74E1E7B3510}"/>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E623ACA4-2150-EFDD-CBB2-A16773B8ED43}"/>
              </a:ext>
            </a:extLst>
          </p:cNvPr>
          <p:cNvSpPr>
            <a:spLocks noGrp="1"/>
          </p:cNvSpPr>
          <p:nvPr>
            <p:ph type="sldNum" sz="quarter" idx="5"/>
          </p:nvPr>
        </p:nvSpPr>
        <p:spPr/>
        <p:txBody>
          <a:bodyPr/>
          <a:lstStyle/>
          <a:p>
            <a:fld id="{02A1C276-2B44-4FFB-9664-081CAC94C0FC}" type="slidenum">
              <a:rPr lang="es-CO" smtClean="0"/>
              <a:t>48</a:t>
            </a:fld>
            <a:endParaRPr lang="es-CO"/>
          </a:p>
        </p:txBody>
      </p:sp>
    </p:spTree>
    <p:extLst>
      <p:ext uri="{BB962C8B-B14F-4D97-AF65-F5344CB8AC3E}">
        <p14:creationId xmlns:p14="http://schemas.microsoft.com/office/powerpoint/2010/main" val="287220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2A1C276-2B44-4FFB-9664-081CAC94C0FC}" type="slidenum">
              <a:rPr lang="es-CO" smtClean="0"/>
              <a:t>51</a:t>
            </a:fld>
            <a:endParaRPr lang="es-CO"/>
          </a:p>
        </p:txBody>
      </p:sp>
    </p:spTree>
    <p:extLst>
      <p:ext uri="{BB962C8B-B14F-4D97-AF65-F5344CB8AC3E}">
        <p14:creationId xmlns:p14="http://schemas.microsoft.com/office/powerpoint/2010/main" val="31685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1D26D53D-8CF2-44BD-B0DD-46A15F0D97C8}" type="slidenum">
              <a:rPr lang="es-CO" smtClean="0"/>
              <a:t>57</a:t>
            </a:fld>
            <a:endParaRPr lang="es-CO"/>
          </a:p>
        </p:txBody>
      </p:sp>
    </p:spTree>
    <p:extLst>
      <p:ext uri="{BB962C8B-B14F-4D97-AF65-F5344CB8AC3E}">
        <p14:creationId xmlns:p14="http://schemas.microsoft.com/office/powerpoint/2010/main" val="390703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a:extLst>
            <a:ext uri="{FF2B5EF4-FFF2-40B4-BE49-F238E27FC236}">
              <a16:creationId xmlns:a16="http://schemas.microsoft.com/office/drawing/2014/main" id="{87C5B8E0-C9AD-ECB5-53B8-C0F4D7554286}"/>
            </a:ext>
          </a:extLst>
        </p:cNvPr>
        <p:cNvGrpSpPr/>
        <p:nvPr/>
      </p:nvGrpSpPr>
      <p:grpSpPr>
        <a:xfrm>
          <a:off x="0" y="0"/>
          <a:ext cx="0" cy="0"/>
          <a:chOff x="0" y="0"/>
          <a:chExt cx="0" cy="0"/>
        </a:xfrm>
      </p:grpSpPr>
      <p:sp>
        <p:nvSpPr>
          <p:cNvPr id="1020" name="Google Shape;1020;g970842fe10_0_489:notes">
            <a:extLst>
              <a:ext uri="{FF2B5EF4-FFF2-40B4-BE49-F238E27FC236}">
                <a16:creationId xmlns:a16="http://schemas.microsoft.com/office/drawing/2014/main" id="{A01E574C-3312-3884-722C-FA38DCD4C3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970842fe10_0_489:notes">
            <a:extLst>
              <a:ext uri="{FF2B5EF4-FFF2-40B4-BE49-F238E27FC236}">
                <a16:creationId xmlns:a16="http://schemas.microsoft.com/office/drawing/2014/main" id="{31210B86-59AF-AB23-D8DC-0E7AA6C194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1 Lidera OAP </a:t>
            </a:r>
            <a:endParaRPr/>
          </a:p>
        </p:txBody>
      </p:sp>
    </p:spTree>
    <p:extLst>
      <p:ext uri="{BB962C8B-B14F-4D97-AF65-F5344CB8AC3E}">
        <p14:creationId xmlns:p14="http://schemas.microsoft.com/office/powerpoint/2010/main" val="116674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6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7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8633"/>
            <a:ext cx="10972800" cy="808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11244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44" b="0" i="0">
                <a:solidFill>
                  <a:srgbClr val="333333"/>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5027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D68AF-C95A-409C-8EC7-456E1F0512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FD082A-F087-4CC0-BE26-6B53063109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6B9B06-A3F0-4896-AA9B-8D2BF6891398}"/>
              </a:ext>
            </a:extLst>
          </p:cNvPr>
          <p:cNvSpPr>
            <a:spLocks noGrp="1"/>
          </p:cNvSpPr>
          <p:nvPr>
            <p:ph type="dt" sz="half" idx="10"/>
          </p:nvPr>
        </p:nvSpPr>
        <p:spPr/>
        <p:txBody>
          <a:bodyPr/>
          <a:lstStyle/>
          <a:p>
            <a:fld id="{D5E5A7C2-D416-41DE-8DBF-DC6157BD7E0A}" type="datetime1">
              <a:rPr lang="es-CO" smtClean="0"/>
              <a:t>17/06/2026</a:t>
            </a:fld>
            <a:endParaRPr lang="es-CO"/>
          </a:p>
        </p:txBody>
      </p:sp>
      <p:sp>
        <p:nvSpPr>
          <p:cNvPr id="5" name="Marcador de pie de página 4">
            <a:extLst>
              <a:ext uri="{FF2B5EF4-FFF2-40B4-BE49-F238E27FC236}">
                <a16:creationId xmlns:a16="http://schemas.microsoft.com/office/drawing/2014/main" id="{314B27D2-369F-4D5F-BB74-A6D59CB53AEC}"/>
              </a:ext>
            </a:extLst>
          </p:cNvPr>
          <p:cNvSpPr>
            <a:spLocks noGrp="1"/>
          </p:cNvSpPr>
          <p:nvPr>
            <p:ph type="ftr" sz="quarter" idx="11"/>
          </p:nvPr>
        </p:nvSpPr>
        <p:spPr/>
        <p:txBody>
          <a:bodyPr/>
          <a:lstStyle/>
          <a:p>
            <a:r>
              <a:rPr lang="es-ES"/>
              <a:t>1. Ejemplo de pie de página</a:t>
            </a:r>
            <a:endParaRPr lang="es-CO"/>
          </a:p>
        </p:txBody>
      </p:sp>
      <p:sp>
        <p:nvSpPr>
          <p:cNvPr id="6" name="Marcador de número de diapositiva 5">
            <a:extLst>
              <a:ext uri="{FF2B5EF4-FFF2-40B4-BE49-F238E27FC236}">
                <a16:creationId xmlns:a16="http://schemas.microsoft.com/office/drawing/2014/main" id="{E6ED678C-96B3-4629-A88A-61317E55DE59}"/>
              </a:ext>
            </a:extLst>
          </p:cNvPr>
          <p:cNvSpPr>
            <a:spLocks noGrp="1"/>
          </p:cNvSpPr>
          <p:nvPr>
            <p:ph type="sldNum" sz="quarter" idx="12"/>
          </p:nvPr>
        </p:nvSpPr>
        <p:spPr/>
        <p:txBody>
          <a:bodyPr/>
          <a:lstStyle/>
          <a:p>
            <a:fld id="{19714239-EA2D-4D81-98EF-F3957B59CE4C}" type="slidenum">
              <a:rPr lang="es-CO" smtClean="0"/>
              <a:t>‹Nº›</a:t>
            </a:fld>
            <a:endParaRPr lang="es-CO"/>
          </a:p>
        </p:txBody>
      </p:sp>
    </p:spTree>
    <p:extLst>
      <p:ext uri="{BB962C8B-B14F-4D97-AF65-F5344CB8AC3E}">
        <p14:creationId xmlns:p14="http://schemas.microsoft.com/office/powerpoint/2010/main" val="144220384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45"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772357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517989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6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99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7797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70B5-2641-4048-A5B7-426327B0BA58}"/>
              </a:ext>
            </a:extLst>
          </p:cNvPr>
          <p:cNvSpPr>
            <a:spLocks noGrp="1"/>
          </p:cNvSpPr>
          <p:nvPr>
            <p:ph type="title"/>
          </p:nvPr>
        </p:nvSpPr>
        <p:spPr>
          <a:xfrm>
            <a:off x="838091" y="365083"/>
            <a:ext cx="10515818" cy="831928"/>
          </a:xfrm>
          <a:prstGeom prst="rect">
            <a:avLst/>
          </a:prstGeom>
        </p:spPr>
        <p:txBody>
          <a:bodyPr anchor="ctr"/>
          <a:lstStyle>
            <a:lvl1pPr>
              <a:defRPr sz="3599">
                <a:solidFill>
                  <a:srgbClr val="272E3A"/>
                </a:solidFill>
                <a:latin typeface="Montserrat SemiBold" panose="00000700000000000000" pitchFamily="2" charset="0"/>
              </a:defRPr>
            </a:lvl1pPr>
          </a:lstStyle>
          <a:p>
            <a:r>
              <a:rPr lang="en-US"/>
              <a:t>Click to edit Master title style</a:t>
            </a:r>
          </a:p>
        </p:txBody>
      </p:sp>
    </p:spTree>
    <p:extLst>
      <p:ext uri="{BB962C8B-B14F-4D97-AF65-F5344CB8AC3E}">
        <p14:creationId xmlns:p14="http://schemas.microsoft.com/office/powerpoint/2010/main" val="200284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6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17/06/2026</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9920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688933" y="489951"/>
            <a:ext cx="6814000" cy="526400"/>
          </a:xfrm>
          <a:prstGeom prst="rect">
            <a:avLst/>
          </a:prstGeom>
        </p:spPr>
        <p:txBody>
          <a:bodyPr spcFirstLastPara="1" wrap="square" lIns="91425" tIns="91425" rIns="91425" bIns="91425" anchor="ctr" anchorCtr="0">
            <a:noAutofit/>
          </a:bodyPr>
          <a:lstStyle>
            <a:lvl1pPr lvl="0">
              <a:spcBef>
                <a:spcPts val="0"/>
              </a:spcBef>
              <a:spcAft>
                <a:spcPts val="0"/>
              </a:spcAft>
              <a:buSzPts val="2600"/>
              <a:buNone/>
              <a:defRPr sz="2933"/>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211006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70B5-2641-4048-A5B7-426327B0BA58}"/>
              </a:ext>
            </a:extLst>
          </p:cNvPr>
          <p:cNvSpPr>
            <a:spLocks noGrp="1"/>
          </p:cNvSpPr>
          <p:nvPr>
            <p:ph type="title"/>
          </p:nvPr>
        </p:nvSpPr>
        <p:spPr>
          <a:xfrm>
            <a:off x="838091" y="504112"/>
            <a:ext cx="10515818" cy="553870"/>
          </a:xfrm>
          <a:prstGeom prst="rect">
            <a:avLst/>
          </a:prstGeom>
        </p:spPr>
        <p:txBody>
          <a:bodyPr anchor="ctr"/>
          <a:lstStyle>
            <a:lvl1pPr>
              <a:defRPr sz="3599">
                <a:solidFill>
                  <a:srgbClr val="272E3A"/>
                </a:solidFill>
                <a:latin typeface="Montserrat SemiBold" panose="00000700000000000000" pitchFamily="2" charset="0"/>
              </a:defRPr>
            </a:lvl1pPr>
          </a:lstStyle>
          <a:p>
            <a:r>
              <a:rPr lang="en-US"/>
              <a:t>Click to edit Master title style</a:t>
            </a:r>
          </a:p>
        </p:txBody>
      </p:sp>
    </p:spTree>
    <p:extLst>
      <p:ext uri="{BB962C8B-B14F-4D97-AF65-F5344CB8AC3E}">
        <p14:creationId xmlns:p14="http://schemas.microsoft.com/office/powerpoint/2010/main" val="345362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sv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endParaRPr/>
          </a:p>
        </p:txBody>
      </p:sp>
      <p:sp>
        <p:nvSpPr>
          <p:cNvPr id="17" name="bg object 17"/>
          <p:cNvSpPr/>
          <p:nvPr/>
        </p:nvSpPr>
        <p:spPr>
          <a:xfrm>
            <a:off x="10741873" y="167730"/>
            <a:ext cx="518795" cy="544830"/>
          </a:xfrm>
          <a:custGeom>
            <a:avLst/>
            <a:gdLst/>
            <a:ahLst/>
            <a:cxnLst/>
            <a:rect l="l" t="t" r="r" b="b"/>
            <a:pathLst>
              <a:path w="518795" h="544830">
                <a:moveTo>
                  <a:pt x="272622" y="543559"/>
                </a:moveTo>
                <a:lnTo>
                  <a:pt x="244366" y="543559"/>
                </a:lnTo>
                <a:lnTo>
                  <a:pt x="245485" y="544829"/>
                </a:lnTo>
                <a:lnTo>
                  <a:pt x="267951" y="544829"/>
                </a:lnTo>
                <a:lnTo>
                  <a:pt x="272622" y="543559"/>
                </a:lnTo>
                <a:close/>
              </a:path>
              <a:path w="518795" h="544830">
                <a:moveTo>
                  <a:pt x="242195" y="528319"/>
                </a:moveTo>
                <a:lnTo>
                  <a:pt x="238676" y="528319"/>
                </a:lnTo>
                <a:lnTo>
                  <a:pt x="238577" y="530859"/>
                </a:lnTo>
                <a:lnTo>
                  <a:pt x="238478" y="537209"/>
                </a:lnTo>
                <a:lnTo>
                  <a:pt x="238610" y="539749"/>
                </a:lnTo>
                <a:lnTo>
                  <a:pt x="238676" y="541019"/>
                </a:lnTo>
                <a:lnTo>
                  <a:pt x="240584" y="542289"/>
                </a:lnTo>
                <a:lnTo>
                  <a:pt x="244037" y="543559"/>
                </a:lnTo>
                <a:lnTo>
                  <a:pt x="273971" y="543559"/>
                </a:lnTo>
                <a:lnTo>
                  <a:pt x="275319" y="542289"/>
                </a:lnTo>
                <a:lnTo>
                  <a:pt x="277227" y="541019"/>
                </a:lnTo>
                <a:lnTo>
                  <a:pt x="278543" y="539749"/>
                </a:lnTo>
                <a:lnTo>
                  <a:pt x="279332" y="537209"/>
                </a:lnTo>
                <a:lnTo>
                  <a:pt x="279464" y="535939"/>
                </a:lnTo>
                <a:lnTo>
                  <a:pt x="279541" y="534669"/>
                </a:lnTo>
                <a:lnTo>
                  <a:pt x="241603" y="534669"/>
                </a:lnTo>
                <a:lnTo>
                  <a:pt x="241702" y="532129"/>
                </a:lnTo>
                <a:lnTo>
                  <a:pt x="241784" y="530859"/>
                </a:lnTo>
                <a:lnTo>
                  <a:pt x="241866" y="529589"/>
                </a:lnTo>
                <a:lnTo>
                  <a:pt x="242195" y="528319"/>
                </a:lnTo>
                <a:close/>
              </a:path>
              <a:path w="518795" h="544830">
                <a:moveTo>
                  <a:pt x="272392" y="529589"/>
                </a:moveTo>
                <a:lnTo>
                  <a:pt x="245518" y="529589"/>
                </a:lnTo>
                <a:lnTo>
                  <a:pt x="245551" y="530859"/>
                </a:lnTo>
                <a:lnTo>
                  <a:pt x="245320" y="532129"/>
                </a:lnTo>
                <a:lnTo>
                  <a:pt x="244893" y="533399"/>
                </a:lnTo>
                <a:lnTo>
                  <a:pt x="243511" y="534669"/>
                </a:lnTo>
                <a:lnTo>
                  <a:pt x="274201" y="534669"/>
                </a:lnTo>
                <a:lnTo>
                  <a:pt x="272885" y="532129"/>
                </a:lnTo>
                <a:lnTo>
                  <a:pt x="272392" y="529589"/>
                </a:lnTo>
                <a:close/>
              </a:path>
              <a:path w="518795" h="544830">
                <a:moveTo>
                  <a:pt x="233906" y="506729"/>
                </a:moveTo>
                <a:lnTo>
                  <a:pt x="223775" y="506729"/>
                </a:lnTo>
                <a:lnTo>
                  <a:pt x="223841" y="507999"/>
                </a:lnTo>
                <a:lnTo>
                  <a:pt x="223282" y="511809"/>
                </a:lnTo>
                <a:lnTo>
                  <a:pt x="223183" y="513079"/>
                </a:lnTo>
                <a:lnTo>
                  <a:pt x="223084" y="514349"/>
                </a:lnTo>
                <a:lnTo>
                  <a:pt x="222459" y="519429"/>
                </a:lnTo>
                <a:lnTo>
                  <a:pt x="222262" y="520699"/>
                </a:lnTo>
                <a:lnTo>
                  <a:pt x="222141" y="521969"/>
                </a:lnTo>
                <a:lnTo>
                  <a:pt x="222021" y="523239"/>
                </a:lnTo>
                <a:lnTo>
                  <a:pt x="221900" y="524509"/>
                </a:lnTo>
                <a:lnTo>
                  <a:pt x="223117" y="525779"/>
                </a:lnTo>
                <a:lnTo>
                  <a:pt x="226999" y="527049"/>
                </a:lnTo>
                <a:lnTo>
                  <a:pt x="228249" y="528319"/>
                </a:lnTo>
                <a:lnTo>
                  <a:pt x="275221" y="528319"/>
                </a:lnTo>
                <a:lnTo>
                  <a:pt x="275780" y="530859"/>
                </a:lnTo>
                <a:lnTo>
                  <a:pt x="276175" y="532129"/>
                </a:lnTo>
                <a:lnTo>
                  <a:pt x="276076" y="533399"/>
                </a:lnTo>
                <a:lnTo>
                  <a:pt x="275977" y="534669"/>
                </a:lnTo>
                <a:lnTo>
                  <a:pt x="279541" y="534669"/>
                </a:lnTo>
                <a:lnTo>
                  <a:pt x="279617" y="533399"/>
                </a:lnTo>
                <a:lnTo>
                  <a:pt x="279694" y="532129"/>
                </a:lnTo>
                <a:lnTo>
                  <a:pt x="278609" y="528319"/>
                </a:lnTo>
                <a:lnTo>
                  <a:pt x="278576" y="527049"/>
                </a:lnTo>
                <a:lnTo>
                  <a:pt x="294069" y="527049"/>
                </a:lnTo>
                <a:lnTo>
                  <a:pt x="294420" y="525779"/>
                </a:lnTo>
                <a:lnTo>
                  <a:pt x="232525" y="525779"/>
                </a:lnTo>
                <a:lnTo>
                  <a:pt x="229301" y="524509"/>
                </a:lnTo>
                <a:lnTo>
                  <a:pt x="227229" y="524509"/>
                </a:lnTo>
                <a:lnTo>
                  <a:pt x="225782" y="523239"/>
                </a:lnTo>
                <a:lnTo>
                  <a:pt x="225354" y="521969"/>
                </a:lnTo>
                <a:lnTo>
                  <a:pt x="225880" y="519429"/>
                </a:lnTo>
                <a:lnTo>
                  <a:pt x="226604" y="518159"/>
                </a:lnTo>
                <a:lnTo>
                  <a:pt x="228643" y="516889"/>
                </a:lnTo>
                <a:lnTo>
                  <a:pt x="229795" y="516889"/>
                </a:lnTo>
                <a:lnTo>
                  <a:pt x="230946" y="515619"/>
                </a:lnTo>
                <a:lnTo>
                  <a:pt x="234071" y="515619"/>
                </a:lnTo>
                <a:lnTo>
                  <a:pt x="235518" y="514349"/>
                </a:lnTo>
                <a:lnTo>
                  <a:pt x="226538" y="514349"/>
                </a:lnTo>
                <a:lnTo>
                  <a:pt x="226406" y="513079"/>
                </a:lnTo>
                <a:lnTo>
                  <a:pt x="226538" y="511809"/>
                </a:lnTo>
                <a:lnTo>
                  <a:pt x="227262" y="507999"/>
                </a:lnTo>
                <a:lnTo>
                  <a:pt x="235255" y="507999"/>
                </a:lnTo>
                <a:lnTo>
                  <a:pt x="233906" y="506729"/>
                </a:lnTo>
                <a:close/>
              </a:path>
              <a:path w="518795" h="544830">
                <a:moveTo>
                  <a:pt x="273971" y="528319"/>
                </a:moveTo>
                <a:lnTo>
                  <a:pt x="244827" y="528319"/>
                </a:lnTo>
                <a:lnTo>
                  <a:pt x="245156" y="529589"/>
                </a:lnTo>
                <a:lnTo>
                  <a:pt x="273214" y="529589"/>
                </a:lnTo>
                <a:lnTo>
                  <a:pt x="273971" y="528319"/>
                </a:lnTo>
                <a:close/>
              </a:path>
              <a:path w="518795" h="544830">
                <a:moveTo>
                  <a:pt x="294069" y="527049"/>
                </a:moveTo>
                <a:lnTo>
                  <a:pt x="286372" y="527049"/>
                </a:lnTo>
                <a:lnTo>
                  <a:pt x="288148" y="528319"/>
                </a:lnTo>
                <a:lnTo>
                  <a:pt x="292161" y="528319"/>
                </a:lnTo>
                <a:lnTo>
                  <a:pt x="294069" y="527049"/>
                </a:lnTo>
                <a:close/>
              </a:path>
              <a:path w="518795" h="544830">
                <a:moveTo>
                  <a:pt x="203825" y="417829"/>
                </a:moveTo>
                <a:lnTo>
                  <a:pt x="231933" y="447159"/>
                </a:lnTo>
                <a:lnTo>
                  <a:pt x="232197" y="447159"/>
                </a:lnTo>
                <a:lnTo>
                  <a:pt x="232363" y="447706"/>
                </a:lnTo>
                <a:lnTo>
                  <a:pt x="233101" y="448515"/>
                </a:lnTo>
                <a:lnTo>
                  <a:pt x="238018" y="452119"/>
                </a:lnTo>
                <a:lnTo>
                  <a:pt x="243445" y="455929"/>
                </a:lnTo>
                <a:lnTo>
                  <a:pt x="249103" y="459739"/>
                </a:lnTo>
                <a:lnTo>
                  <a:pt x="248998" y="463549"/>
                </a:lnTo>
                <a:lnTo>
                  <a:pt x="248893" y="467359"/>
                </a:lnTo>
                <a:lnTo>
                  <a:pt x="248789" y="471169"/>
                </a:lnTo>
                <a:lnTo>
                  <a:pt x="248289" y="482599"/>
                </a:lnTo>
                <a:lnTo>
                  <a:pt x="247756" y="491489"/>
                </a:lnTo>
                <a:lnTo>
                  <a:pt x="247343" y="497839"/>
                </a:lnTo>
                <a:lnTo>
                  <a:pt x="247256" y="499109"/>
                </a:lnTo>
                <a:lnTo>
                  <a:pt x="247170" y="500379"/>
                </a:lnTo>
                <a:lnTo>
                  <a:pt x="247083" y="501649"/>
                </a:lnTo>
                <a:lnTo>
                  <a:pt x="246996" y="502919"/>
                </a:lnTo>
                <a:lnTo>
                  <a:pt x="246909" y="504189"/>
                </a:lnTo>
                <a:lnTo>
                  <a:pt x="246822" y="505459"/>
                </a:lnTo>
                <a:lnTo>
                  <a:pt x="246735" y="506729"/>
                </a:lnTo>
                <a:lnTo>
                  <a:pt x="246645" y="507999"/>
                </a:lnTo>
                <a:lnTo>
                  <a:pt x="246555" y="509269"/>
                </a:lnTo>
                <a:lnTo>
                  <a:pt x="246466" y="510539"/>
                </a:lnTo>
                <a:lnTo>
                  <a:pt x="246376" y="511809"/>
                </a:lnTo>
                <a:lnTo>
                  <a:pt x="246286" y="513079"/>
                </a:lnTo>
                <a:lnTo>
                  <a:pt x="246196" y="514349"/>
                </a:lnTo>
                <a:lnTo>
                  <a:pt x="246107" y="515619"/>
                </a:lnTo>
                <a:lnTo>
                  <a:pt x="246017" y="516889"/>
                </a:lnTo>
                <a:lnTo>
                  <a:pt x="245927" y="518159"/>
                </a:lnTo>
                <a:lnTo>
                  <a:pt x="245838" y="519429"/>
                </a:lnTo>
                <a:lnTo>
                  <a:pt x="245748" y="520699"/>
                </a:lnTo>
                <a:lnTo>
                  <a:pt x="245222" y="524509"/>
                </a:lnTo>
                <a:lnTo>
                  <a:pt x="238742" y="524509"/>
                </a:lnTo>
                <a:lnTo>
                  <a:pt x="235715" y="525779"/>
                </a:lnTo>
                <a:lnTo>
                  <a:pt x="271635" y="525779"/>
                </a:lnTo>
                <a:lnTo>
                  <a:pt x="271504" y="524509"/>
                </a:lnTo>
                <a:lnTo>
                  <a:pt x="271377" y="520699"/>
                </a:lnTo>
                <a:lnTo>
                  <a:pt x="271250" y="516889"/>
                </a:lnTo>
                <a:lnTo>
                  <a:pt x="271134" y="514349"/>
                </a:lnTo>
                <a:lnTo>
                  <a:pt x="271060" y="513079"/>
                </a:lnTo>
                <a:lnTo>
                  <a:pt x="270986" y="511809"/>
                </a:lnTo>
                <a:lnTo>
                  <a:pt x="270865" y="509269"/>
                </a:lnTo>
                <a:lnTo>
                  <a:pt x="270773" y="506729"/>
                </a:lnTo>
                <a:lnTo>
                  <a:pt x="270681" y="504189"/>
                </a:lnTo>
                <a:lnTo>
                  <a:pt x="270589" y="501649"/>
                </a:lnTo>
                <a:lnTo>
                  <a:pt x="270497" y="499109"/>
                </a:lnTo>
                <a:lnTo>
                  <a:pt x="270451" y="497839"/>
                </a:lnTo>
                <a:lnTo>
                  <a:pt x="270359" y="495299"/>
                </a:lnTo>
                <a:lnTo>
                  <a:pt x="269217" y="468629"/>
                </a:lnTo>
                <a:lnTo>
                  <a:pt x="269096" y="465875"/>
                </a:lnTo>
                <a:lnTo>
                  <a:pt x="268994" y="463549"/>
                </a:lnTo>
                <a:lnTo>
                  <a:pt x="268938" y="462279"/>
                </a:lnTo>
                <a:lnTo>
                  <a:pt x="258938" y="462279"/>
                </a:lnTo>
                <a:lnTo>
                  <a:pt x="257754" y="461009"/>
                </a:lnTo>
                <a:lnTo>
                  <a:pt x="257359" y="461009"/>
                </a:lnTo>
                <a:lnTo>
                  <a:pt x="248995" y="455929"/>
                </a:lnTo>
                <a:lnTo>
                  <a:pt x="224104" y="436879"/>
                </a:lnTo>
                <a:lnTo>
                  <a:pt x="223249" y="435609"/>
                </a:lnTo>
                <a:lnTo>
                  <a:pt x="222426" y="435609"/>
                </a:lnTo>
                <a:lnTo>
                  <a:pt x="220815" y="434339"/>
                </a:lnTo>
                <a:lnTo>
                  <a:pt x="220913" y="433069"/>
                </a:lnTo>
                <a:lnTo>
                  <a:pt x="221012" y="431799"/>
                </a:lnTo>
                <a:lnTo>
                  <a:pt x="217591" y="431799"/>
                </a:lnTo>
                <a:lnTo>
                  <a:pt x="217130" y="430529"/>
                </a:lnTo>
                <a:lnTo>
                  <a:pt x="216933" y="430529"/>
                </a:lnTo>
                <a:lnTo>
                  <a:pt x="207495" y="421639"/>
                </a:lnTo>
                <a:lnTo>
                  <a:pt x="203825" y="417829"/>
                </a:lnTo>
                <a:close/>
              </a:path>
              <a:path w="518795" h="544830">
                <a:moveTo>
                  <a:pt x="281174" y="523239"/>
                </a:moveTo>
                <a:lnTo>
                  <a:pt x="276536" y="523239"/>
                </a:lnTo>
                <a:lnTo>
                  <a:pt x="272293" y="525779"/>
                </a:lnTo>
                <a:lnTo>
                  <a:pt x="294420" y="525779"/>
                </a:lnTo>
                <a:lnTo>
                  <a:pt x="294770" y="524509"/>
                </a:lnTo>
                <a:lnTo>
                  <a:pt x="286997" y="524509"/>
                </a:lnTo>
                <a:lnTo>
                  <a:pt x="281174" y="523239"/>
                </a:lnTo>
                <a:close/>
              </a:path>
              <a:path w="518795" h="544830">
                <a:moveTo>
                  <a:pt x="312785" y="505459"/>
                </a:moveTo>
                <a:lnTo>
                  <a:pt x="283411" y="505459"/>
                </a:lnTo>
                <a:lnTo>
                  <a:pt x="281964" y="506729"/>
                </a:lnTo>
                <a:lnTo>
                  <a:pt x="280845" y="507999"/>
                </a:lnTo>
                <a:lnTo>
                  <a:pt x="278411" y="510539"/>
                </a:lnTo>
                <a:lnTo>
                  <a:pt x="278576" y="511809"/>
                </a:lnTo>
                <a:lnTo>
                  <a:pt x="281306" y="514349"/>
                </a:lnTo>
                <a:lnTo>
                  <a:pt x="282326" y="515619"/>
                </a:lnTo>
                <a:lnTo>
                  <a:pt x="286075" y="516889"/>
                </a:lnTo>
                <a:lnTo>
                  <a:pt x="288444" y="519429"/>
                </a:lnTo>
                <a:lnTo>
                  <a:pt x="290615" y="521969"/>
                </a:lnTo>
                <a:lnTo>
                  <a:pt x="290878" y="521969"/>
                </a:lnTo>
                <a:lnTo>
                  <a:pt x="291404" y="523239"/>
                </a:lnTo>
                <a:lnTo>
                  <a:pt x="290779" y="524509"/>
                </a:lnTo>
                <a:lnTo>
                  <a:pt x="294770" y="524509"/>
                </a:lnTo>
                <a:lnTo>
                  <a:pt x="295121" y="523239"/>
                </a:lnTo>
                <a:lnTo>
                  <a:pt x="295286" y="521969"/>
                </a:lnTo>
                <a:lnTo>
                  <a:pt x="295401" y="519429"/>
                </a:lnTo>
                <a:lnTo>
                  <a:pt x="295483" y="518159"/>
                </a:lnTo>
                <a:lnTo>
                  <a:pt x="291569" y="518159"/>
                </a:lnTo>
                <a:lnTo>
                  <a:pt x="289628" y="515619"/>
                </a:lnTo>
                <a:lnTo>
                  <a:pt x="287391" y="514349"/>
                </a:lnTo>
                <a:lnTo>
                  <a:pt x="284661" y="513079"/>
                </a:lnTo>
                <a:lnTo>
                  <a:pt x="283905" y="511809"/>
                </a:lnTo>
                <a:lnTo>
                  <a:pt x="282490" y="511809"/>
                </a:lnTo>
                <a:lnTo>
                  <a:pt x="282490" y="510539"/>
                </a:lnTo>
                <a:lnTo>
                  <a:pt x="283280" y="510539"/>
                </a:lnTo>
                <a:lnTo>
                  <a:pt x="283872" y="509269"/>
                </a:lnTo>
                <a:lnTo>
                  <a:pt x="284957" y="509269"/>
                </a:lnTo>
                <a:lnTo>
                  <a:pt x="286141" y="507999"/>
                </a:lnTo>
                <a:lnTo>
                  <a:pt x="292720" y="507999"/>
                </a:lnTo>
                <a:lnTo>
                  <a:pt x="293542" y="506729"/>
                </a:lnTo>
                <a:lnTo>
                  <a:pt x="312226" y="506729"/>
                </a:lnTo>
                <a:lnTo>
                  <a:pt x="312785" y="505459"/>
                </a:lnTo>
                <a:close/>
              </a:path>
              <a:path w="518795" h="544830">
                <a:moveTo>
                  <a:pt x="292950" y="507999"/>
                </a:moveTo>
                <a:lnTo>
                  <a:pt x="288740" y="507999"/>
                </a:lnTo>
                <a:lnTo>
                  <a:pt x="290352" y="510539"/>
                </a:lnTo>
                <a:lnTo>
                  <a:pt x="291503" y="514349"/>
                </a:lnTo>
                <a:lnTo>
                  <a:pt x="291536" y="518159"/>
                </a:lnTo>
                <a:lnTo>
                  <a:pt x="295483" y="518159"/>
                </a:lnTo>
                <a:lnTo>
                  <a:pt x="294924" y="514349"/>
                </a:lnTo>
                <a:lnTo>
                  <a:pt x="293213" y="509269"/>
                </a:lnTo>
                <a:lnTo>
                  <a:pt x="292950" y="507999"/>
                </a:lnTo>
                <a:close/>
              </a:path>
              <a:path w="518795" h="544830">
                <a:moveTo>
                  <a:pt x="237985" y="513079"/>
                </a:moveTo>
                <a:lnTo>
                  <a:pt x="228742" y="513079"/>
                </a:lnTo>
                <a:lnTo>
                  <a:pt x="226538" y="514349"/>
                </a:lnTo>
                <a:lnTo>
                  <a:pt x="237228" y="514349"/>
                </a:lnTo>
                <a:lnTo>
                  <a:pt x="237985" y="513079"/>
                </a:lnTo>
                <a:close/>
              </a:path>
              <a:path w="518795" h="544830">
                <a:moveTo>
                  <a:pt x="235255" y="507999"/>
                </a:moveTo>
                <a:lnTo>
                  <a:pt x="228117" y="507999"/>
                </a:lnTo>
                <a:lnTo>
                  <a:pt x="232262" y="509269"/>
                </a:lnTo>
                <a:lnTo>
                  <a:pt x="233610" y="510539"/>
                </a:lnTo>
                <a:lnTo>
                  <a:pt x="234663" y="511809"/>
                </a:lnTo>
                <a:lnTo>
                  <a:pt x="232294" y="511809"/>
                </a:lnTo>
                <a:lnTo>
                  <a:pt x="231702" y="513079"/>
                </a:lnTo>
                <a:lnTo>
                  <a:pt x="238446" y="513079"/>
                </a:lnTo>
                <a:lnTo>
                  <a:pt x="238774" y="511809"/>
                </a:lnTo>
                <a:lnTo>
                  <a:pt x="238610" y="510539"/>
                </a:lnTo>
                <a:lnTo>
                  <a:pt x="238051" y="510539"/>
                </a:lnTo>
                <a:lnTo>
                  <a:pt x="237590" y="509269"/>
                </a:lnTo>
                <a:lnTo>
                  <a:pt x="236965" y="509269"/>
                </a:lnTo>
                <a:lnTo>
                  <a:pt x="235255" y="507999"/>
                </a:lnTo>
                <a:close/>
              </a:path>
              <a:path w="518795" h="544830">
                <a:moveTo>
                  <a:pt x="223249" y="502919"/>
                </a:moveTo>
                <a:lnTo>
                  <a:pt x="205519" y="502919"/>
                </a:lnTo>
                <a:lnTo>
                  <a:pt x="205387" y="504189"/>
                </a:lnTo>
                <a:lnTo>
                  <a:pt x="205157" y="504189"/>
                </a:lnTo>
                <a:lnTo>
                  <a:pt x="205223" y="505459"/>
                </a:lnTo>
                <a:lnTo>
                  <a:pt x="215979" y="505459"/>
                </a:lnTo>
                <a:lnTo>
                  <a:pt x="222032" y="506729"/>
                </a:lnTo>
                <a:lnTo>
                  <a:pt x="232492" y="506729"/>
                </a:lnTo>
                <a:lnTo>
                  <a:pt x="228117" y="504189"/>
                </a:lnTo>
                <a:lnTo>
                  <a:pt x="223249" y="502919"/>
                </a:lnTo>
                <a:close/>
              </a:path>
              <a:path w="518795" h="544830">
                <a:moveTo>
                  <a:pt x="313015" y="504189"/>
                </a:moveTo>
                <a:lnTo>
                  <a:pt x="288345" y="504189"/>
                </a:lnTo>
                <a:lnTo>
                  <a:pt x="285812" y="505459"/>
                </a:lnTo>
                <a:lnTo>
                  <a:pt x="312917" y="505459"/>
                </a:lnTo>
                <a:lnTo>
                  <a:pt x="313015" y="504189"/>
                </a:lnTo>
                <a:close/>
              </a:path>
              <a:path w="518795" h="544830">
                <a:moveTo>
                  <a:pt x="311733" y="502919"/>
                </a:moveTo>
                <a:lnTo>
                  <a:pt x="304101" y="502919"/>
                </a:lnTo>
                <a:lnTo>
                  <a:pt x="298443" y="504189"/>
                </a:lnTo>
                <a:lnTo>
                  <a:pt x="312818" y="504189"/>
                </a:lnTo>
                <a:lnTo>
                  <a:pt x="311733" y="502919"/>
                </a:lnTo>
                <a:close/>
              </a:path>
              <a:path w="518795" h="544830">
                <a:moveTo>
                  <a:pt x="232443" y="452119"/>
                </a:moveTo>
                <a:lnTo>
                  <a:pt x="228643" y="452119"/>
                </a:lnTo>
                <a:lnTo>
                  <a:pt x="228347" y="453389"/>
                </a:lnTo>
                <a:lnTo>
                  <a:pt x="227985" y="454659"/>
                </a:lnTo>
                <a:lnTo>
                  <a:pt x="224564" y="464819"/>
                </a:lnTo>
                <a:lnTo>
                  <a:pt x="223380" y="468629"/>
                </a:lnTo>
                <a:lnTo>
                  <a:pt x="220290" y="476249"/>
                </a:lnTo>
                <a:lnTo>
                  <a:pt x="216547" y="483869"/>
                </a:lnTo>
                <a:lnTo>
                  <a:pt x="212075" y="492759"/>
                </a:lnTo>
                <a:lnTo>
                  <a:pt x="206111" y="502919"/>
                </a:lnTo>
                <a:lnTo>
                  <a:pt x="210223" y="502919"/>
                </a:lnTo>
                <a:lnTo>
                  <a:pt x="210321" y="501649"/>
                </a:lnTo>
                <a:lnTo>
                  <a:pt x="212756" y="497839"/>
                </a:lnTo>
                <a:lnTo>
                  <a:pt x="215519" y="492759"/>
                </a:lnTo>
                <a:lnTo>
                  <a:pt x="220711" y="483869"/>
                </a:lnTo>
                <a:lnTo>
                  <a:pt x="225407" y="473709"/>
                </a:lnTo>
                <a:lnTo>
                  <a:pt x="229419" y="462279"/>
                </a:lnTo>
                <a:lnTo>
                  <a:pt x="232443" y="452119"/>
                </a:lnTo>
                <a:close/>
              </a:path>
              <a:path w="518795" h="544830">
                <a:moveTo>
                  <a:pt x="289579" y="448515"/>
                </a:moveTo>
                <a:lnTo>
                  <a:pt x="285033" y="448515"/>
                </a:lnTo>
                <a:lnTo>
                  <a:pt x="285089" y="449579"/>
                </a:lnTo>
                <a:lnTo>
                  <a:pt x="285220" y="450849"/>
                </a:lnTo>
                <a:lnTo>
                  <a:pt x="285418" y="450849"/>
                </a:lnTo>
                <a:lnTo>
                  <a:pt x="287777" y="459739"/>
                </a:lnTo>
                <a:lnTo>
                  <a:pt x="302917" y="495299"/>
                </a:lnTo>
                <a:lnTo>
                  <a:pt x="311338" y="502919"/>
                </a:lnTo>
                <a:lnTo>
                  <a:pt x="310943" y="501649"/>
                </a:lnTo>
                <a:lnTo>
                  <a:pt x="309825" y="500379"/>
                </a:lnTo>
                <a:lnTo>
                  <a:pt x="309265" y="499109"/>
                </a:lnTo>
                <a:lnTo>
                  <a:pt x="306470" y="494029"/>
                </a:lnTo>
                <a:lnTo>
                  <a:pt x="305154" y="491489"/>
                </a:lnTo>
                <a:lnTo>
                  <a:pt x="300359" y="482599"/>
                </a:lnTo>
                <a:lnTo>
                  <a:pt x="296153" y="472439"/>
                </a:lnTo>
                <a:lnTo>
                  <a:pt x="292558" y="463549"/>
                </a:lnTo>
                <a:lnTo>
                  <a:pt x="289431" y="453389"/>
                </a:lnTo>
                <a:lnTo>
                  <a:pt x="289365" y="452119"/>
                </a:lnTo>
                <a:lnTo>
                  <a:pt x="295647" y="452119"/>
                </a:lnTo>
                <a:lnTo>
                  <a:pt x="289579" y="448515"/>
                </a:lnTo>
                <a:close/>
              </a:path>
              <a:path w="518795" h="544830">
                <a:moveTo>
                  <a:pt x="4210" y="172719"/>
                </a:moveTo>
                <a:lnTo>
                  <a:pt x="855" y="172719"/>
                </a:lnTo>
                <a:lnTo>
                  <a:pt x="361" y="173989"/>
                </a:lnTo>
                <a:lnTo>
                  <a:pt x="657" y="175259"/>
                </a:lnTo>
                <a:lnTo>
                  <a:pt x="953" y="175259"/>
                </a:lnTo>
                <a:lnTo>
                  <a:pt x="1400" y="176595"/>
                </a:lnTo>
                <a:lnTo>
                  <a:pt x="28683" y="208279"/>
                </a:lnTo>
                <a:lnTo>
                  <a:pt x="44011" y="209549"/>
                </a:lnTo>
                <a:lnTo>
                  <a:pt x="44011" y="210819"/>
                </a:lnTo>
                <a:lnTo>
                  <a:pt x="43781" y="213359"/>
                </a:lnTo>
                <a:lnTo>
                  <a:pt x="43666" y="214629"/>
                </a:lnTo>
                <a:lnTo>
                  <a:pt x="43551" y="215899"/>
                </a:lnTo>
                <a:lnTo>
                  <a:pt x="43452" y="217169"/>
                </a:lnTo>
                <a:lnTo>
                  <a:pt x="43353" y="218439"/>
                </a:lnTo>
                <a:lnTo>
                  <a:pt x="43255" y="219709"/>
                </a:lnTo>
                <a:lnTo>
                  <a:pt x="43134" y="220979"/>
                </a:lnTo>
                <a:lnTo>
                  <a:pt x="43013" y="222249"/>
                </a:lnTo>
                <a:lnTo>
                  <a:pt x="42893" y="223519"/>
                </a:lnTo>
                <a:lnTo>
                  <a:pt x="41664" y="240029"/>
                </a:lnTo>
                <a:lnTo>
                  <a:pt x="41778" y="293369"/>
                </a:lnTo>
                <a:lnTo>
                  <a:pt x="42202" y="299719"/>
                </a:lnTo>
                <a:lnTo>
                  <a:pt x="42832" y="307339"/>
                </a:lnTo>
                <a:lnTo>
                  <a:pt x="42959" y="308609"/>
                </a:lnTo>
                <a:lnTo>
                  <a:pt x="43085" y="309879"/>
                </a:lnTo>
                <a:lnTo>
                  <a:pt x="43212" y="311149"/>
                </a:lnTo>
                <a:lnTo>
                  <a:pt x="43339" y="312419"/>
                </a:lnTo>
                <a:lnTo>
                  <a:pt x="43465" y="313689"/>
                </a:lnTo>
                <a:lnTo>
                  <a:pt x="43592" y="314959"/>
                </a:lnTo>
                <a:lnTo>
                  <a:pt x="44487" y="321309"/>
                </a:lnTo>
                <a:lnTo>
                  <a:pt x="45524" y="328929"/>
                </a:lnTo>
                <a:lnTo>
                  <a:pt x="47739" y="341629"/>
                </a:lnTo>
                <a:lnTo>
                  <a:pt x="57563" y="378459"/>
                </a:lnTo>
                <a:lnTo>
                  <a:pt x="64241" y="396239"/>
                </a:lnTo>
                <a:lnTo>
                  <a:pt x="67906" y="405129"/>
                </a:lnTo>
                <a:lnTo>
                  <a:pt x="97761" y="445769"/>
                </a:lnTo>
                <a:lnTo>
                  <a:pt x="133651" y="468629"/>
                </a:lnTo>
                <a:lnTo>
                  <a:pt x="174883" y="473709"/>
                </a:lnTo>
                <a:lnTo>
                  <a:pt x="188875" y="471169"/>
                </a:lnTo>
                <a:lnTo>
                  <a:pt x="166803" y="471169"/>
                </a:lnTo>
                <a:lnTo>
                  <a:pt x="158580" y="469899"/>
                </a:lnTo>
                <a:lnTo>
                  <a:pt x="144374" y="467359"/>
                </a:lnTo>
                <a:lnTo>
                  <a:pt x="130809" y="463549"/>
                </a:lnTo>
                <a:lnTo>
                  <a:pt x="117800" y="455929"/>
                </a:lnTo>
                <a:lnTo>
                  <a:pt x="105428" y="447159"/>
                </a:lnTo>
                <a:lnTo>
                  <a:pt x="101345" y="444499"/>
                </a:lnTo>
                <a:lnTo>
                  <a:pt x="97957" y="440689"/>
                </a:lnTo>
                <a:lnTo>
                  <a:pt x="104799" y="440689"/>
                </a:lnTo>
                <a:lnTo>
                  <a:pt x="94404" y="435609"/>
                </a:lnTo>
                <a:lnTo>
                  <a:pt x="88484" y="430529"/>
                </a:lnTo>
                <a:lnTo>
                  <a:pt x="87924" y="430529"/>
                </a:lnTo>
                <a:lnTo>
                  <a:pt x="87497" y="429259"/>
                </a:lnTo>
                <a:lnTo>
                  <a:pt x="67369" y="394969"/>
                </a:lnTo>
                <a:lnTo>
                  <a:pt x="55212" y="358139"/>
                </a:lnTo>
                <a:lnTo>
                  <a:pt x="47561" y="318769"/>
                </a:lnTo>
                <a:lnTo>
                  <a:pt x="46048" y="304799"/>
                </a:lnTo>
                <a:lnTo>
                  <a:pt x="45924" y="303529"/>
                </a:lnTo>
                <a:lnTo>
                  <a:pt x="45327" y="295909"/>
                </a:lnTo>
                <a:lnTo>
                  <a:pt x="45250" y="294639"/>
                </a:lnTo>
                <a:lnTo>
                  <a:pt x="45174" y="293369"/>
                </a:lnTo>
                <a:lnTo>
                  <a:pt x="45097" y="292099"/>
                </a:lnTo>
                <a:lnTo>
                  <a:pt x="45035" y="240029"/>
                </a:lnTo>
                <a:lnTo>
                  <a:pt x="45195" y="237489"/>
                </a:lnTo>
                <a:lnTo>
                  <a:pt x="45276" y="236219"/>
                </a:lnTo>
                <a:lnTo>
                  <a:pt x="45586" y="232409"/>
                </a:lnTo>
                <a:lnTo>
                  <a:pt x="45689" y="231139"/>
                </a:lnTo>
                <a:lnTo>
                  <a:pt x="45792" y="229869"/>
                </a:lnTo>
                <a:lnTo>
                  <a:pt x="45896" y="228599"/>
                </a:lnTo>
                <a:lnTo>
                  <a:pt x="45999" y="227329"/>
                </a:lnTo>
                <a:lnTo>
                  <a:pt x="46102" y="226059"/>
                </a:lnTo>
                <a:lnTo>
                  <a:pt x="46206" y="224789"/>
                </a:lnTo>
                <a:lnTo>
                  <a:pt x="46309" y="223519"/>
                </a:lnTo>
                <a:lnTo>
                  <a:pt x="46412" y="222249"/>
                </a:lnTo>
                <a:lnTo>
                  <a:pt x="47491" y="210819"/>
                </a:lnTo>
                <a:lnTo>
                  <a:pt x="47611" y="209549"/>
                </a:lnTo>
                <a:lnTo>
                  <a:pt x="47731" y="208279"/>
                </a:lnTo>
                <a:lnTo>
                  <a:pt x="47850" y="207009"/>
                </a:lnTo>
                <a:lnTo>
                  <a:pt x="47970" y="205739"/>
                </a:lnTo>
                <a:lnTo>
                  <a:pt x="30492" y="205739"/>
                </a:lnTo>
                <a:lnTo>
                  <a:pt x="29702" y="204469"/>
                </a:lnTo>
                <a:lnTo>
                  <a:pt x="27203" y="201929"/>
                </a:lnTo>
                <a:lnTo>
                  <a:pt x="22038" y="195579"/>
                </a:lnTo>
                <a:lnTo>
                  <a:pt x="19009" y="191807"/>
                </a:lnTo>
                <a:lnTo>
                  <a:pt x="15624" y="187959"/>
                </a:lnTo>
                <a:lnTo>
                  <a:pt x="13848" y="185419"/>
                </a:lnTo>
                <a:lnTo>
                  <a:pt x="12006" y="184149"/>
                </a:lnTo>
                <a:lnTo>
                  <a:pt x="7927" y="179069"/>
                </a:lnTo>
                <a:lnTo>
                  <a:pt x="7730" y="179069"/>
                </a:lnTo>
                <a:lnTo>
                  <a:pt x="7565" y="177799"/>
                </a:lnTo>
                <a:lnTo>
                  <a:pt x="14927" y="177799"/>
                </a:lnTo>
                <a:lnTo>
                  <a:pt x="4506" y="173989"/>
                </a:lnTo>
                <a:lnTo>
                  <a:pt x="4210" y="172719"/>
                </a:lnTo>
                <a:close/>
              </a:path>
              <a:path w="518795" h="544830">
                <a:moveTo>
                  <a:pt x="295647" y="452119"/>
                </a:moveTo>
                <a:lnTo>
                  <a:pt x="289496" y="452119"/>
                </a:lnTo>
                <a:lnTo>
                  <a:pt x="290319" y="453389"/>
                </a:lnTo>
                <a:lnTo>
                  <a:pt x="296897" y="455929"/>
                </a:lnTo>
                <a:lnTo>
                  <a:pt x="302785" y="459739"/>
                </a:lnTo>
                <a:lnTo>
                  <a:pt x="308608" y="462279"/>
                </a:lnTo>
                <a:lnTo>
                  <a:pt x="318566" y="466111"/>
                </a:lnTo>
                <a:lnTo>
                  <a:pt x="337333" y="471169"/>
                </a:lnTo>
                <a:lnTo>
                  <a:pt x="346435" y="472439"/>
                </a:lnTo>
                <a:lnTo>
                  <a:pt x="354231" y="473709"/>
                </a:lnTo>
                <a:lnTo>
                  <a:pt x="361764" y="473709"/>
                </a:lnTo>
                <a:lnTo>
                  <a:pt x="368836" y="472439"/>
                </a:lnTo>
                <a:lnTo>
                  <a:pt x="376332" y="471170"/>
                </a:lnTo>
                <a:lnTo>
                  <a:pt x="380045" y="469900"/>
                </a:lnTo>
                <a:lnTo>
                  <a:pt x="349231" y="469899"/>
                </a:lnTo>
                <a:lnTo>
                  <a:pt x="339536" y="468629"/>
                </a:lnTo>
                <a:lnTo>
                  <a:pt x="329729" y="466111"/>
                </a:lnTo>
                <a:lnTo>
                  <a:pt x="319493" y="462279"/>
                </a:lnTo>
                <a:lnTo>
                  <a:pt x="309002" y="458469"/>
                </a:lnTo>
                <a:lnTo>
                  <a:pt x="302292" y="455929"/>
                </a:lnTo>
                <a:lnTo>
                  <a:pt x="295647" y="452119"/>
                </a:lnTo>
                <a:close/>
              </a:path>
              <a:path w="518795" h="544830">
                <a:moveTo>
                  <a:pt x="232363" y="447706"/>
                </a:moveTo>
                <a:lnTo>
                  <a:pt x="232583" y="448515"/>
                </a:lnTo>
                <a:lnTo>
                  <a:pt x="229133" y="448515"/>
                </a:lnTo>
                <a:lnTo>
                  <a:pt x="220453" y="453389"/>
                </a:lnTo>
                <a:lnTo>
                  <a:pt x="213644" y="458469"/>
                </a:lnTo>
                <a:lnTo>
                  <a:pt x="208841" y="461009"/>
                </a:lnTo>
                <a:lnTo>
                  <a:pt x="202072" y="463549"/>
                </a:lnTo>
                <a:lnTo>
                  <a:pt x="189053" y="468629"/>
                </a:lnTo>
                <a:lnTo>
                  <a:pt x="182691" y="469899"/>
                </a:lnTo>
                <a:lnTo>
                  <a:pt x="174895" y="471169"/>
                </a:lnTo>
                <a:lnTo>
                  <a:pt x="188875" y="471169"/>
                </a:lnTo>
                <a:lnTo>
                  <a:pt x="195439" y="469899"/>
                </a:lnTo>
                <a:lnTo>
                  <a:pt x="208566" y="464819"/>
                </a:lnTo>
                <a:lnTo>
                  <a:pt x="215223" y="461009"/>
                </a:lnTo>
                <a:lnTo>
                  <a:pt x="217821" y="459739"/>
                </a:lnTo>
                <a:lnTo>
                  <a:pt x="226341" y="453389"/>
                </a:lnTo>
                <a:lnTo>
                  <a:pt x="227920" y="453389"/>
                </a:lnTo>
                <a:lnTo>
                  <a:pt x="228643" y="452119"/>
                </a:lnTo>
                <a:lnTo>
                  <a:pt x="232443" y="452119"/>
                </a:lnTo>
                <a:lnTo>
                  <a:pt x="232821" y="450849"/>
                </a:lnTo>
                <a:lnTo>
                  <a:pt x="233018" y="449579"/>
                </a:lnTo>
                <a:lnTo>
                  <a:pt x="233101" y="448515"/>
                </a:lnTo>
                <a:lnTo>
                  <a:pt x="232363" y="447706"/>
                </a:lnTo>
                <a:close/>
              </a:path>
              <a:path w="518795" h="544830">
                <a:moveTo>
                  <a:pt x="426552" y="439420"/>
                </a:moveTo>
                <a:lnTo>
                  <a:pt x="421893" y="439420"/>
                </a:lnTo>
                <a:lnTo>
                  <a:pt x="412557" y="447706"/>
                </a:lnTo>
                <a:lnTo>
                  <a:pt x="411594" y="448515"/>
                </a:lnTo>
                <a:lnTo>
                  <a:pt x="401372" y="455930"/>
                </a:lnTo>
                <a:lnTo>
                  <a:pt x="390305" y="462280"/>
                </a:lnTo>
                <a:lnTo>
                  <a:pt x="379263" y="465875"/>
                </a:lnTo>
                <a:lnTo>
                  <a:pt x="371652" y="468630"/>
                </a:lnTo>
                <a:lnTo>
                  <a:pt x="364432" y="468629"/>
                </a:lnTo>
                <a:lnTo>
                  <a:pt x="356972" y="469899"/>
                </a:lnTo>
                <a:lnTo>
                  <a:pt x="380045" y="469900"/>
                </a:lnTo>
                <a:lnTo>
                  <a:pt x="415171" y="450850"/>
                </a:lnTo>
                <a:lnTo>
                  <a:pt x="422922" y="443230"/>
                </a:lnTo>
                <a:lnTo>
                  <a:pt x="426552" y="439420"/>
                </a:lnTo>
                <a:close/>
              </a:path>
              <a:path w="518795" h="544830">
                <a:moveTo>
                  <a:pt x="289167" y="420369"/>
                </a:moveTo>
                <a:lnTo>
                  <a:pt x="285582" y="420369"/>
                </a:lnTo>
                <a:lnTo>
                  <a:pt x="285023" y="421639"/>
                </a:lnTo>
                <a:lnTo>
                  <a:pt x="284266" y="424179"/>
                </a:lnTo>
                <a:lnTo>
                  <a:pt x="284793" y="425449"/>
                </a:lnTo>
                <a:lnTo>
                  <a:pt x="286536" y="426719"/>
                </a:lnTo>
                <a:lnTo>
                  <a:pt x="287062" y="427989"/>
                </a:lnTo>
                <a:lnTo>
                  <a:pt x="288806" y="427989"/>
                </a:lnTo>
                <a:lnTo>
                  <a:pt x="291404" y="429259"/>
                </a:lnTo>
                <a:lnTo>
                  <a:pt x="292358" y="430529"/>
                </a:lnTo>
                <a:lnTo>
                  <a:pt x="291273" y="434339"/>
                </a:lnTo>
                <a:lnTo>
                  <a:pt x="290944" y="434339"/>
                </a:lnTo>
                <a:lnTo>
                  <a:pt x="289891" y="438149"/>
                </a:lnTo>
                <a:lnTo>
                  <a:pt x="289595" y="438149"/>
                </a:lnTo>
                <a:lnTo>
                  <a:pt x="289135" y="440689"/>
                </a:lnTo>
                <a:lnTo>
                  <a:pt x="288608" y="440689"/>
                </a:lnTo>
                <a:lnTo>
                  <a:pt x="286865" y="441959"/>
                </a:lnTo>
                <a:lnTo>
                  <a:pt x="285944" y="443229"/>
                </a:lnTo>
                <a:lnTo>
                  <a:pt x="281865" y="445769"/>
                </a:lnTo>
                <a:lnTo>
                  <a:pt x="274234" y="452119"/>
                </a:lnTo>
                <a:lnTo>
                  <a:pt x="268247" y="455929"/>
                </a:lnTo>
                <a:lnTo>
                  <a:pt x="260649" y="462279"/>
                </a:lnTo>
                <a:lnTo>
                  <a:pt x="268938" y="462279"/>
                </a:lnTo>
                <a:lnTo>
                  <a:pt x="268938" y="459739"/>
                </a:lnTo>
                <a:lnTo>
                  <a:pt x="269629" y="459739"/>
                </a:lnTo>
                <a:lnTo>
                  <a:pt x="270319" y="458469"/>
                </a:lnTo>
                <a:lnTo>
                  <a:pt x="271043" y="458469"/>
                </a:lnTo>
                <a:lnTo>
                  <a:pt x="278606" y="453389"/>
                </a:lnTo>
                <a:lnTo>
                  <a:pt x="285503" y="447159"/>
                </a:lnTo>
                <a:lnTo>
                  <a:pt x="286759" y="446167"/>
                </a:lnTo>
                <a:lnTo>
                  <a:pt x="287351" y="445769"/>
                </a:lnTo>
                <a:lnTo>
                  <a:pt x="292178" y="441959"/>
                </a:lnTo>
                <a:lnTo>
                  <a:pt x="298279" y="436879"/>
                </a:lnTo>
                <a:lnTo>
                  <a:pt x="294134" y="436879"/>
                </a:lnTo>
                <a:lnTo>
                  <a:pt x="294825" y="434339"/>
                </a:lnTo>
                <a:lnTo>
                  <a:pt x="294924" y="433069"/>
                </a:lnTo>
                <a:lnTo>
                  <a:pt x="295582" y="429259"/>
                </a:lnTo>
                <a:lnTo>
                  <a:pt x="294529" y="427989"/>
                </a:lnTo>
                <a:lnTo>
                  <a:pt x="291503" y="425449"/>
                </a:lnTo>
                <a:lnTo>
                  <a:pt x="289299" y="425449"/>
                </a:lnTo>
                <a:lnTo>
                  <a:pt x="288937" y="424179"/>
                </a:lnTo>
                <a:lnTo>
                  <a:pt x="287852" y="424179"/>
                </a:lnTo>
                <a:lnTo>
                  <a:pt x="289167" y="420369"/>
                </a:lnTo>
                <a:close/>
              </a:path>
              <a:path w="518795" h="544830">
                <a:moveTo>
                  <a:pt x="156838" y="448515"/>
                </a:moveTo>
                <a:lnTo>
                  <a:pt x="113433" y="448515"/>
                </a:lnTo>
                <a:lnTo>
                  <a:pt x="133997" y="452119"/>
                </a:lnTo>
                <a:lnTo>
                  <a:pt x="141771" y="450849"/>
                </a:lnTo>
                <a:lnTo>
                  <a:pt x="147133" y="450849"/>
                </a:lnTo>
                <a:lnTo>
                  <a:pt x="156838" y="448515"/>
                </a:lnTo>
                <a:close/>
              </a:path>
              <a:path w="518795" h="544830">
                <a:moveTo>
                  <a:pt x="370005" y="447159"/>
                </a:moveTo>
                <a:lnTo>
                  <a:pt x="358096" y="447159"/>
                </a:lnTo>
                <a:lnTo>
                  <a:pt x="367882" y="449579"/>
                </a:lnTo>
                <a:lnTo>
                  <a:pt x="378621" y="450850"/>
                </a:lnTo>
                <a:lnTo>
                  <a:pt x="388889" y="450850"/>
                </a:lnTo>
                <a:lnTo>
                  <a:pt x="398767" y="449580"/>
                </a:lnTo>
                <a:lnTo>
                  <a:pt x="402780" y="448515"/>
                </a:lnTo>
                <a:lnTo>
                  <a:pt x="379108" y="448515"/>
                </a:lnTo>
                <a:lnTo>
                  <a:pt x="370005" y="447159"/>
                </a:lnTo>
                <a:close/>
              </a:path>
              <a:path w="518795" h="544830">
                <a:moveTo>
                  <a:pt x="104799" y="440689"/>
                </a:moveTo>
                <a:lnTo>
                  <a:pt x="97957" y="440689"/>
                </a:lnTo>
                <a:lnTo>
                  <a:pt x="102990" y="444499"/>
                </a:lnTo>
                <a:lnTo>
                  <a:pt x="107628" y="445769"/>
                </a:lnTo>
                <a:lnTo>
                  <a:pt x="112676" y="448515"/>
                </a:lnTo>
                <a:lnTo>
                  <a:pt x="125748" y="448515"/>
                </a:lnTo>
                <a:lnTo>
                  <a:pt x="114371" y="445769"/>
                </a:lnTo>
                <a:lnTo>
                  <a:pt x="109963" y="443229"/>
                </a:lnTo>
                <a:lnTo>
                  <a:pt x="104799" y="440689"/>
                </a:lnTo>
                <a:close/>
              </a:path>
              <a:path w="518795" h="544830">
                <a:moveTo>
                  <a:pt x="24012" y="133349"/>
                </a:moveTo>
                <a:lnTo>
                  <a:pt x="20361" y="133349"/>
                </a:lnTo>
                <a:lnTo>
                  <a:pt x="19867" y="134619"/>
                </a:lnTo>
                <a:lnTo>
                  <a:pt x="19933" y="135889"/>
                </a:lnTo>
                <a:lnTo>
                  <a:pt x="20558" y="135889"/>
                </a:lnTo>
                <a:lnTo>
                  <a:pt x="20920" y="137159"/>
                </a:lnTo>
                <a:lnTo>
                  <a:pt x="21413" y="137159"/>
                </a:lnTo>
                <a:lnTo>
                  <a:pt x="23716" y="139699"/>
                </a:lnTo>
                <a:lnTo>
                  <a:pt x="25953" y="143509"/>
                </a:lnTo>
                <a:lnTo>
                  <a:pt x="37860" y="157479"/>
                </a:lnTo>
                <a:lnTo>
                  <a:pt x="42630" y="163829"/>
                </a:lnTo>
                <a:lnTo>
                  <a:pt x="43814" y="165099"/>
                </a:lnTo>
                <a:lnTo>
                  <a:pt x="57563" y="165099"/>
                </a:lnTo>
                <a:lnTo>
                  <a:pt x="57448" y="170179"/>
                </a:lnTo>
                <a:lnTo>
                  <a:pt x="57374" y="171449"/>
                </a:lnTo>
                <a:lnTo>
                  <a:pt x="57300" y="172719"/>
                </a:lnTo>
                <a:lnTo>
                  <a:pt x="57226" y="173989"/>
                </a:lnTo>
                <a:lnTo>
                  <a:pt x="57152" y="175259"/>
                </a:lnTo>
                <a:lnTo>
                  <a:pt x="57074" y="176595"/>
                </a:lnTo>
                <a:lnTo>
                  <a:pt x="56952" y="179069"/>
                </a:lnTo>
                <a:lnTo>
                  <a:pt x="56846" y="181609"/>
                </a:lnTo>
                <a:lnTo>
                  <a:pt x="56741" y="184149"/>
                </a:lnTo>
                <a:lnTo>
                  <a:pt x="56642" y="186689"/>
                </a:lnTo>
                <a:lnTo>
                  <a:pt x="56544" y="189229"/>
                </a:lnTo>
                <a:lnTo>
                  <a:pt x="56444" y="191807"/>
                </a:lnTo>
                <a:lnTo>
                  <a:pt x="56346" y="194309"/>
                </a:lnTo>
                <a:lnTo>
                  <a:pt x="56248" y="195579"/>
                </a:lnTo>
                <a:lnTo>
                  <a:pt x="56149" y="198119"/>
                </a:lnTo>
                <a:lnTo>
                  <a:pt x="56050" y="199389"/>
                </a:lnTo>
                <a:lnTo>
                  <a:pt x="56017" y="201929"/>
                </a:lnTo>
                <a:lnTo>
                  <a:pt x="55853" y="203199"/>
                </a:lnTo>
                <a:lnTo>
                  <a:pt x="48551" y="203199"/>
                </a:lnTo>
                <a:lnTo>
                  <a:pt x="85885" y="226059"/>
                </a:lnTo>
                <a:lnTo>
                  <a:pt x="89503" y="228599"/>
                </a:lnTo>
                <a:lnTo>
                  <a:pt x="89635" y="228599"/>
                </a:lnTo>
                <a:lnTo>
                  <a:pt x="89694" y="255269"/>
                </a:lnTo>
                <a:lnTo>
                  <a:pt x="89809" y="260349"/>
                </a:lnTo>
                <a:lnTo>
                  <a:pt x="90037" y="266699"/>
                </a:lnTo>
                <a:lnTo>
                  <a:pt x="90128" y="269239"/>
                </a:lnTo>
                <a:lnTo>
                  <a:pt x="90214" y="270509"/>
                </a:lnTo>
                <a:lnTo>
                  <a:pt x="90300" y="271779"/>
                </a:lnTo>
                <a:lnTo>
                  <a:pt x="90386" y="273049"/>
                </a:lnTo>
                <a:lnTo>
                  <a:pt x="90472" y="274319"/>
                </a:lnTo>
                <a:lnTo>
                  <a:pt x="90558" y="275589"/>
                </a:lnTo>
                <a:lnTo>
                  <a:pt x="90643" y="276859"/>
                </a:lnTo>
                <a:lnTo>
                  <a:pt x="90729" y="278129"/>
                </a:lnTo>
                <a:lnTo>
                  <a:pt x="90815" y="279399"/>
                </a:lnTo>
                <a:lnTo>
                  <a:pt x="90901" y="280669"/>
                </a:lnTo>
                <a:lnTo>
                  <a:pt x="90987" y="281939"/>
                </a:lnTo>
                <a:lnTo>
                  <a:pt x="99069" y="328929"/>
                </a:lnTo>
                <a:lnTo>
                  <a:pt x="112594" y="368299"/>
                </a:lnTo>
                <a:lnTo>
                  <a:pt x="130785" y="405129"/>
                </a:lnTo>
                <a:lnTo>
                  <a:pt x="135479" y="412749"/>
                </a:lnTo>
                <a:lnTo>
                  <a:pt x="140143" y="420369"/>
                </a:lnTo>
                <a:lnTo>
                  <a:pt x="144856" y="426719"/>
                </a:lnTo>
                <a:lnTo>
                  <a:pt x="149699" y="431799"/>
                </a:lnTo>
                <a:lnTo>
                  <a:pt x="151804" y="434339"/>
                </a:lnTo>
                <a:lnTo>
                  <a:pt x="156277" y="439419"/>
                </a:lnTo>
                <a:lnTo>
                  <a:pt x="157330" y="439419"/>
                </a:lnTo>
                <a:lnTo>
                  <a:pt x="159896" y="441959"/>
                </a:lnTo>
                <a:lnTo>
                  <a:pt x="160356" y="443229"/>
                </a:lnTo>
                <a:lnTo>
                  <a:pt x="159731" y="443229"/>
                </a:lnTo>
                <a:lnTo>
                  <a:pt x="151860" y="447159"/>
                </a:lnTo>
                <a:lnTo>
                  <a:pt x="151457" y="447159"/>
                </a:lnTo>
                <a:lnTo>
                  <a:pt x="144190" y="448515"/>
                </a:lnTo>
                <a:lnTo>
                  <a:pt x="157104" y="448515"/>
                </a:lnTo>
                <a:lnTo>
                  <a:pt x="191686" y="425449"/>
                </a:lnTo>
                <a:lnTo>
                  <a:pt x="185684" y="425449"/>
                </a:lnTo>
                <a:lnTo>
                  <a:pt x="185421" y="424179"/>
                </a:lnTo>
                <a:lnTo>
                  <a:pt x="155877" y="387349"/>
                </a:lnTo>
                <a:lnTo>
                  <a:pt x="136323" y="341629"/>
                </a:lnTo>
                <a:lnTo>
                  <a:pt x="126554" y="300989"/>
                </a:lnTo>
                <a:lnTo>
                  <a:pt x="124023" y="281939"/>
                </a:lnTo>
                <a:lnTo>
                  <a:pt x="123915" y="280669"/>
                </a:lnTo>
                <a:lnTo>
                  <a:pt x="123186" y="271779"/>
                </a:lnTo>
                <a:lnTo>
                  <a:pt x="123087" y="270509"/>
                </a:lnTo>
                <a:lnTo>
                  <a:pt x="122989" y="269239"/>
                </a:lnTo>
                <a:lnTo>
                  <a:pt x="122890" y="267969"/>
                </a:lnTo>
                <a:lnTo>
                  <a:pt x="122702" y="262889"/>
                </a:lnTo>
                <a:lnTo>
                  <a:pt x="122608" y="260349"/>
                </a:lnTo>
                <a:lnTo>
                  <a:pt x="122528" y="250189"/>
                </a:lnTo>
                <a:lnTo>
                  <a:pt x="132413" y="250189"/>
                </a:lnTo>
                <a:lnTo>
                  <a:pt x="130746" y="241299"/>
                </a:lnTo>
                <a:lnTo>
                  <a:pt x="129773" y="232409"/>
                </a:lnTo>
                <a:lnTo>
                  <a:pt x="101805" y="232409"/>
                </a:lnTo>
                <a:lnTo>
                  <a:pt x="94799" y="228599"/>
                </a:lnTo>
                <a:lnTo>
                  <a:pt x="82431" y="220979"/>
                </a:lnTo>
                <a:lnTo>
                  <a:pt x="59340" y="205739"/>
                </a:lnTo>
                <a:lnTo>
                  <a:pt x="59437" y="203199"/>
                </a:lnTo>
                <a:lnTo>
                  <a:pt x="59535" y="200659"/>
                </a:lnTo>
                <a:lnTo>
                  <a:pt x="59632" y="198119"/>
                </a:lnTo>
                <a:lnTo>
                  <a:pt x="59730" y="195579"/>
                </a:lnTo>
                <a:lnTo>
                  <a:pt x="59827" y="193039"/>
                </a:lnTo>
                <a:lnTo>
                  <a:pt x="59933" y="190499"/>
                </a:lnTo>
                <a:lnTo>
                  <a:pt x="60038" y="187959"/>
                </a:lnTo>
                <a:lnTo>
                  <a:pt x="60144" y="185419"/>
                </a:lnTo>
                <a:lnTo>
                  <a:pt x="60250" y="182879"/>
                </a:lnTo>
                <a:lnTo>
                  <a:pt x="60355" y="180339"/>
                </a:lnTo>
                <a:lnTo>
                  <a:pt x="60482" y="177799"/>
                </a:lnTo>
                <a:lnTo>
                  <a:pt x="60609" y="175259"/>
                </a:lnTo>
                <a:lnTo>
                  <a:pt x="60736" y="172719"/>
                </a:lnTo>
                <a:lnTo>
                  <a:pt x="60863" y="170179"/>
                </a:lnTo>
                <a:lnTo>
                  <a:pt x="60926" y="168909"/>
                </a:lnTo>
                <a:lnTo>
                  <a:pt x="61003" y="167639"/>
                </a:lnTo>
                <a:lnTo>
                  <a:pt x="61081" y="166369"/>
                </a:lnTo>
                <a:lnTo>
                  <a:pt x="61177" y="164782"/>
                </a:lnTo>
                <a:lnTo>
                  <a:pt x="61235" y="163829"/>
                </a:lnTo>
                <a:lnTo>
                  <a:pt x="61312" y="162559"/>
                </a:lnTo>
                <a:lnTo>
                  <a:pt x="45656" y="162559"/>
                </a:lnTo>
                <a:lnTo>
                  <a:pt x="30969" y="143509"/>
                </a:lnTo>
                <a:lnTo>
                  <a:pt x="26051" y="138429"/>
                </a:lnTo>
                <a:lnTo>
                  <a:pt x="38321" y="138429"/>
                </a:lnTo>
                <a:lnTo>
                  <a:pt x="30777" y="135889"/>
                </a:lnTo>
                <a:lnTo>
                  <a:pt x="24012" y="133349"/>
                </a:lnTo>
                <a:close/>
              </a:path>
              <a:path w="518795" h="544830">
                <a:moveTo>
                  <a:pt x="231888" y="447159"/>
                </a:moveTo>
                <a:lnTo>
                  <a:pt x="230422" y="447159"/>
                </a:lnTo>
                <a:lnTo>
                  <a:pt x="229334" y="448515"/>
                </a:lnTo>
                <a:lnTo>
                  <a:pt x="232583" y="448515"/>
                </a:lnTo>
                <a:lnTo>
                  <a:pt x="232353" y="447706"/>
                </a:lnTo>
                <a:lnTo>
                  <a:pt x="231888" y="447159"/>
                </a:lnTo>
                <a:close/>
              </a:path>
              <a:path w="518795" h="544830">
                <a:moveTo>
                  <a:pt x="287842" y="447159"/>
                </a:moveTo>
                <a:lnTo>
                  <a:pt x="285638" y="447159"/>
                </a:lnTo>
                <a:lnTo>
                  <a:pt x="285184" y="448515"/>
                </a:lnTo>
                <a:lnTo>
                  <a:pt x="288474" y="448515"/>
                </a:lnTo>
                <a:lnTo>
                  <a:pt x="287842" y="447159"/>
                </a:lnTo>
                <a:close/>
              </a:path>
              <a:path w="518795" h="544830">
                <a:moveTo>
                  <a:pt x="473141" y="203200"/>
                </a:moveTo>
                <a:lnTo>
                  <a:pt x="470115" y="203200"/>
                </a:lnTo>
                <a:lnTo>
                  <a:pt x="470224" y="207010"/>
                </a:lnTo>
                <a:lnTo>
                  <a:pt x="470604" y="213360"/>
                </a:lnTo>
                <a:lnTo>
                  <a:pt x="471791" y="234950"/>
                </a:lnTo>
                <a:lnTo>
                  <a:pt x="471915" y="295910"/>
                </a:lnTo>
                <a:lnTo>
                  <a:pt x="471702" y="299720"/>
                </a:lnTo>
                <a:lnTo>
                  <a:pt x="471047" y="307340"/>
                </a:lnTo>
                <a:lnTo>
                  <a:pt x="470937" y="308610"/>
                </a:lnTo>
                <a:lnTo>
                  <a:pt x="464227" y="351790"/>
                </a:lnTo>
                <a:lnTo>
                  <a:pt x="452806" y="388620"/>
                </a:lnTo>
                <a:lnTo>
                  <a:pt x="431371" y="426720"/>
                </a:lnTo>
                <a:lnTo>
                  <a:pt x="417288" y="438150"/>
                </a:lnTo>
                <a:lnTo>
                  <a:pt x="410907" y="443230"/>
                </a:lnTo>
                <a:lnTo>
                  <a:pt x="403539" y="445770"/>
                </a:lnTo>
                <a:lnTo>
                  <a:pt x="384882" y="448515"/>
                </a:lnTo>
                <a:lnTo>
                  <a:pt x="402780" y="448515"/>
                </a:lnTo>
                <a:lnTo>
                  <a:pt x="407889" y="447159"/>
                </a:lnTo>
                <a:lnTo>
                  <a:pt x="408125" y="447159"/>
                </a:lnTo>
                <a:lnTo>
                  <a:pt x="412913" y="444500"/>
                </a:lnTo>
                <a:lnTo>
                  <a:pt x="417387" y="443230"/>
                </a:lnTo>
                <a:lnTo>
                  <a:pt x="417601" y="443230"/>
                </a:lnTo>
                <a:lnTo>
                  <a:pt x="421893" y="439420"/>
                </a:lnTo>
                <a:lnTo>
                  <a:pt x="446936" y="410210"/>
                </a:lnTo>
                <a:lnTo>
                  <a:pt x="461596" y="374650"/>
                </a:lnTo>
                <a:lnTo>
                  <a:pt x="471974" y="328930"/>
                </a:lnTo>
                <a:lnTo>
                  <a:pt x="474753" y="304800"/>
                </a:lnTo>
                <a:lnTo>
                  <a:pt x="474871" y="303530"/>
                </a:lnTo>
                <a:lnTo>
                  <a:pt x="475427" y="295910"/>
                </a:lnTo>
                <a:lnTo>
                  <a:pt x="475495" y="294640"/>
                </a:lnTo>
                <a:lnTo>
                  <a:pt x="475602" y="240030"/>
                </a:lnTo>
                <a:lnTo>
                  <a:pt x="475210" y="232410"/>
                </a:lnTo>
                <a:lnTo>
                  <a:pt x="475144" y="231140"/>
                </a:lnTo>
                <a:lnTo>
                  <a:pt x="475030" y="228917"/>
                </a:lnTo>
                <a:lnTo>
                  <a:pt x="474948" y="227330"/>
                </a:lnTo>
                <a:lnTo>
                  <a:pt x="474882" y="226060"/>
                </a:lnTo>
                <a:lnTo>
                  <a:pt x="474817" y="224790"/>
                </a:lnTo>
                <a:lnTo>
                  <a:pt x="474752" y="223520"/>
                </a:lnTo>
                <a:lnTo>
                  <a:pt x="474686" y="222250"/>
                </a:lnTo>
                <a:lnTo>
                  <a:pt x="474621" y="220980"/>
                </a:lnTo>
                <a:lnTo>
                  <a:pt x="474555" y="219710"/>
                </a:lnTo>
                <a:lnTo>
                  <a:pt x="474490" y="218440"/>
                </a:lnTo>
                <a:lnTo>
                  <a:pt x="474402" y="217170"/>
                </a:lnTo>
                <a:lnTo>
                  <a:pt x="474314" y="215900"/>
                </a:lnTo>
                <a:lnTo>
                  <a:pt x="474194" y="213360"/>
                </a:lnTo>
                <a:lnTo>
                  <a:pt x="474095" y="209550"/>
                </a:lnTo>
                <a:lnTo>
                  <a:pt x="489424" y="209550"/>
                </a:lnTo>
                <a:lnTo>
                  <a:pt x="490443" y="207010"/>
                </a:lnTo>
                <a:lnTo>
                  <a:pt x="491759" y="205740"/>
                </a:lnTo>
                <a:lnTo>
                  <a:pt x="473799" y="205740"/>
                </a:lnTo>
                <a:lnTo>
                  <a:pt x="473141" y="203200"/>
                </a:lnTo>
                <a:close/>
              </a:path>
              <a:path w="518795" h="544830">
                <a:moveTo>
                  <a:pt x="323804" y="417829"/>
                </a:moveTo>
                <a:lnTo>
                  <a:pt x="320383" y="417829"/>
                </a:lnTo>
                <a:lnTo>
                  <a:pt x="320449" y="419099"/>
                </a:lnTo>
                <a:lnTo>
                  <a:pt x="323772" y="422909"/>
                </a:lnTo>
                <a:lnTo>
                  <a:pt x="357913" y="447159"/>
                </a:lnTo>
                <a:lnTo>
                  <a:pt x="369601" y="447159"/>
                </a:lnTo>
                <a:lnTo>
                  <a:pt x="360711" y="444499"/>
                </a:lnTo>
                <a:lnTo>
                  <a:pt x="358244" y="444499"/>
                </a:lnTo>
                <a:lnTo>
                  <a:pt x="358408" y="443229"/>
                </a:lnTo>
                <a:lnTo>
                  <a:pt x="359330" y="443229"/>
                </a:lnTo>
                <a:lnTo>
                  <a:pt x="359428" y="441959"/>
                </a:lnTo>
                <a:lnTo>
                  <a:pt x="365086" y="436879"/>
                </a:lnTo>
                <a:lnTo>
                  <a:pt x="370415" y="430530"/>
                </a:lnTo>
                <a:lnTo>
                  <a:pt x="372865" y="426720"/>
                </a:lnTo>
                <a:lnTo>
                  <a:pt x="332225" y="426719"/>
                </a:lnTo>
                <a:lnTo>
                  <a:pt x="329561" y="424179"/>
                </a:lnTo>
                <a:lnTo>
                  <a:pt x="323804" y="417829"/>
                </a:lnTo>
                <a:close/>
              </a:path>
              <a:path w="518795" h="544830">
                <a:moveTo>
                  <a:pt x="356336" y="361949"/>
                </a:moveTo>
                <a:lnTo>
                  <a:pt x="352488" y="361949"/>
                </a:lnTo>
                <a:lnTo>
                  <a:pt x="352323" y="363219"/>
                </a:lnTo>
                <a:lnTo>
                  <a:pt x="348348" y="370839"/>
                </a:lnTo>
                <a:lnTo>
                  <a:pt x="344083" y="378459"/>
                </a:lnTo>
                <a:lnTo>
                  <a:pt x="339547" y="386079"/>
                </a:lnTo>
                <a:lnTo>
                  <a:pt x="334758" y="393699"/>
                </a:lnTo>
                <a:lnTo>
                  <a:pt x="324166" y="393699"/>
                </a:lnTo>
                <a:lnTo>
                  <a:pt x="326502" y="396239"/>
                </a:lnTo>
                <a:lnTo>
                  <a:pt x="328837" y="397509"/>
                </a:lnTo>
                <a:lnTo>
                  <a:pt x="331600" y="397509"/>
                </a:lnTo>
                <a:lnTo>
                  <a:pt x="325385" y="405129"/>
                </a:lnTo>
                <a:lnTo>
                  <a:pt x="314816" y="417829"/>
                </a:lnTo>
                <a:lnTo>
                  <a:pt x="303273" y="429259"/>
                </a:lnTo>
                <a:lnTo>
                  <a:pt x="294134" y="436879"/>
                </a:lnTo>
                <a:lnTo>
                  <a:pt x="298279" y="436879"/>
                </a:lnTo>
                <a:lnTo>
                  <a:pt x="303575" y="433069"/>
                </a:lnTo>
                <a:lnTo>
                  <a:pt x="308653" y="427989"/>
                </a:lnTo>
                <a:lnTo>
                  <a:pt x="313502" y="422909"/>
                </a:lnTo>
                <a:lnTo>
                  <a:pt x="318114" y="419099"/>
                </a:lnTo>
                <a:lnTo>
                  <a:pt x="318509" y="417829"/>
                </a:lnTo>
                <a:lnTo>
                  <a:pt x="323804" y="417829"/>
                </a:lnTo>
                <a:lnTo>
                  <a:pt x="322094" y="414019"/>
                </a:lnTo>
                <a:lnTo>
                  <a:pt x="345695" y="382269"/>
                </a:lnTo>
                <a:lnTo>
                  <a:pt x="355251" y="364489"/>
                </a:lnTo>
                <a:lnTo>
                  <a:pt x="356336" y="361949"/>
                </a:lnTo>
                <a:close/>
              </a:path>
              <a:path w="518795" h="544830">
                <a:moveTo>
                  <a:pt x="241570" y="407669"/>
                </a:moveTo>
                <a:lnTo>
                  <a:pt x="239202" y="408939"/>
                </a:lnTo>
                <a:lnTo>
                  <a:pt x="236998" y="410209"/>
                </a:lnTo>
                <a:lnTo>
                  <a:pt x="236406" y="411479"/>
                </a:lnTo>
                <a:lnTo>
                  <a:pt x="234696" y="412749"/>
                </a:lnTo>
                <a:lnTo>
                  <a:pt x="233906" y="414019"/>
                </a:lnTo>
                <a:lnTo>
                  <a:pt x="233807" y="416559"/>
                </a:lnTo>
                <a:lnTo>
                  <a:pt x="233643" y="417829"/>
                </a:lnTo>
                <a:lnTo>
                  <a:pt x="232755" y="419099"/>
                </a:lnTo>
                <a:lnTo>
                  <a:pt x="227229" y="419099"/>
                </a:lnTo>
                <a:lnTo>
                  <a:pt x="222821" y="422909"/>
                </a:lnTo>
                <a:lnTo>
                  <a:pt x="220650" y="424179"/>
                </a:lnTo>
                <a:lnTo>
                  <a:pt x="219104" y="426719"/>
                </a:lnTo>
                <a:lnTo>
                  <a:pt x="217953" y="430529"/>
                </a:lnTo>
                <a:lnTo>
                  <a:pt x="217723" y="430529"/>
                </a:lnTo>
                <a:lnTo>
                  <a:pt x="217591" y="431799"/>
                </a:lnTo>
                <a:lnTo>
                  <a:pt x="221012" y="431799"/>
                </a:lnTo>
                <a:lnTo>
                  <a:pt x="221111" y="430529"/>
                </a:lnTo>
                <a:lnTo>
                  <a:pt x="221209" y="429259"/>
                </a:lnTo>
                <a:lnTo>
                  <a:pt x="223676" y="425449"/>
                </a:lnTo>
                <a:lnTo>
                  <a:pt x="228413" y="422909"/>
                </a:lnTo>
                <a:lnTo>
                  <a:pt x="231965" y="422909"/>
                </a:lnTo>
                <a:lnTo>
                  <a:pt x="235189" y="421639"/>
                </a:lnTo>
                <a:lnTo>
                  <a:pt x="237064" y="419099"/>
                </a:lnTo>
                <a:lnTo>
                  <a:pt x="237146" y="417829"/>
                </a:lnTo>
                <a:lnTo>
                  <a:pt x="237228" y="416559"/>
                </a:lnTo>
                <a:lnTo>
                  <a:pt x="237360" y="415289"/>
                </a:lnTo>
                <a:lnTo>
                  <a:pt x="237985" y="414019"/>
                </a:lnTo>
                <a:lnTo>
                  <a:pt x="239038" y="412749"/>
                </a:lnTo>
                <a:lnTo>
                  <a:pt x="240485" y="411479"/>
                </a:lnTo>
                <a:lnTo>
                  <a:pt x="250188" y="411479"/>
                </a:lnTo>
                <a:lnTo>
                  <a:pt x="250978" y="410209"/>
                </a:lnTo>
                <a:lnTo>
                  <a:pt x="246340" y="410209"/>
                </a:lnTo>
                <a:lnTo>
                  <a:pt x="245353" y="408939"/>
                </a:lnTo>
                <a:lnTo>
                  <a:pt x="244103" y="408939"/>
                </a:lnTo>
                <a:lnTo>
                  <a:pt x="241570" y="407669"/>
                </a:lnTo>
                <a:close/>
              </a:path>
              <a:path w="518795" h="544830">
                <a:moveTo>
                  <a:pt x="428308" y="248920"/>
                </a:moveTo>
                <a:lnTo>
                  <a:pt x="395183" y="248920"/>
                </a:lnTo>
                <a:lnTo>
                  <a:pt x="395068" y="279400"/>
                </a:lnTo>
                <a:lnTo>
                  <a:pt x="394978" y="280670"/>
                </a:lnTo>
                <a:lnTo>
                  <a:pt x="387472" y="321310"/>
                </a:lnTo>
                <a:lnTo>
                  <a:pt x="373252" y="360680"/>
                </a:lnTo>
                <a:lnTo>
                  <a:pt x="355824" y="394969"/>
                </a:lnTo>
                <a:lnTo>
                  <a:pt x="332817" y="425449"/>
                </a:lnTo>
                <a:lnTo>
                  <a:pt x="332587" y="425449"/>
                </a:lnTo>
                <a:lnTo>
                  <a:pt x="332225" y="426719"/>
                </a:lnTo>
                <a:lnTo>
                  <a:pt x="372865" y="426720"/>
                </a:lnTo>
                <a:lnTo>
                  <a:pt x="375316" y="422910"/>
                </a:lnTo>
                <a:lnTo>
                  <a:pt x="382330" y="414020"/>
                </a:lnTo>
                <a:lnTo>
                  <a:pt x="406884" y="364490"/>
                </a:lnTo>
                <a:lnTo>
                  <a:pt x="421696" y="312420"/>
                </a:lnTo>
                <a:lnTo>
                  <a:pt x="426777" y="278130"/>
                </a:lnTo>
                <a:lnTo>
                  <a:pt x="426883" y="276860"/>
                </a:lnTo>
                <a:lnTo>
                  <a:pt x="426989" y="275590"/>
                </a:lnTo>
                <a:lnTo>
                  <a:pt x="427096" y="274320"/>
                </a:lnTo>
                <a:lnTo>
                  <a:pt x="427202" y="273050"/>
                </a:lnTo>
                <a:lnTo>
                  <a:pt x="427308" y="271780"/>
                </a:lnTo>
                <a:lnTo>
                  <a:pt x="427415" y="270510"/>
                </a:lnTo>
                <a:lnTo>
                  <a:pt x="427521" y="269240"/>
                </a:lnTo>
                <a:lnTo>
                  <a:pt x="427857" y="262890"/>
                </a:lnTo>
                <a:lnTo>
                  <a:pt x="427925" y="261620"/>
                </a:lnTo>
                <a:lnTo>
                  <a:pt x="427992" y="260350"/>
                </a:lnTo>
                <a:lnTo>
                  <a:pt x="428059" y="259080"/>
                </a:lnTo>
                <a:lnTo>
                  <a:pt x="428178" y="255270"/>
                </a:lnTo>
                <a:lnTo>
                  <a:pt x="428282" y="250190"/>
                </a:lnTo>
                <a:lnTo>
                  <a:pt x="428308" y="248920"/>
                </a:lnTo>
                <a:close/>
              </a:path>
              <a:path w="518795" h="544830">
                <a:moveTo>
                  <a:pt x="133416" y="252729"/>
                </a:moveTo>
                <a:lnTo>
                  <a:pt x="127627" y="252729"/>
                </a:lnTo>
                <a:lnTo>
                  <a:pt x="137265" y="259079"/>
                </a:lnTo>
                <a:lnTo>
                  <a:pt x="137659" y="260349"/>
                </a:lnTo>
                <a:lnTo>
                  <a:pt x="137725" y="261619"/>
                </a:lnTo>
                <a:lnTo>
                  <a:pt x="138208" y="266699"/>
                </a:lnTo>
                <a:lnTo>
                  <a:pt x="138328" y="267969"/>
                </a:lnTo>
                <a:lnTo>
                  <a:pt x="138449" y="269239"/>
                </a:lnTo>
                <a:lnTo>
                  <a:pt x="138570" y="270509"/>
                </a:lnTo>
                <a:lnTo>
                  <a:pt x="139719" y="280669"/>
                </a:lnTo>
                <a:lnTo>
                  <a:pt x="141171" y="290829"/>
                </a:lnTo>
                <a:lnTo>
                  <a:pt x="142922" y="300989"/>
                </a:lnTo>
                <a:lnTo>
                  <a:pt x="144559" y="308609"/>
                </a:lnTo>
                <a:lnTo>
                  <a:pt x="146417" y="317499"/>
                </a:lnTo>
                <a:lnTo>
                  <a:pt x="148510" y="325119"/>
                </a:lnTo>
                <a:lnTo>
                  <a:pt x="150850" y="334009"/>
                </a:lnTo>
                <a:lnTo>
                  <a:pt x="153155" y="341629"/>
                </a:lnTo>
                <a:lnTo>
                  <a:pt x="155648" y="347979"/>
                </a:lnTo>
                <a:lnTo>
                  <a:pt x="158431" y="355599"/>
                </a:lnTo>
                <a:lnTo>
                  <a:pt x="161606" y="363219"/>
                </a:lnTo>
                <a:lnTo>
                  <a:pt x="168776" y="377189"/>
                </a:lnTo>
                <a:lnTo>
                  <a:pt x="176684" y="389889"/>
                </a:lnTo>
                <a:lnTo>
                  <a:pt x="185498" y="402589"/>
                </a:lnTo>
                <a:lnTo>
                  <a:pt x="195388" y="414019"/>
                </a:lnTo>
                <a:lnTo>
                  <a:pt x="196144" y="415289"/>
                </a:lnTo>
                <a:lnTo>
                  <a:pt x="196572" y="415289"/>
                </a:lnTo>
                <a:lnTo>
                  <a:pt x="194960" y="417829"/>
                </a:lnTo>
                <a:lnTo>
                  <a:pt x="189598" y="422909"/>
                </a:lnTo>
                <a:lnTo>
                  <a:pt x="186671" y="425449"/>
                </a:lnTo>
                <a:lnTo>
                  <a:pt x="191686" y="425449"/>
                </a:lnTo>
                <a:lnTo>
                  <a:pt x="192851" y="424179"/>
                </a:lnTo>
                <a:lnTo>
                  <a:pt x="199006" y="417829"/>
                </a:lnTo>
                <a:lnTo>
                  <a:pt x="203825" y="417829"/>
                </a:lnTo>
                <a:lnTo>
                  <a:pt x="198932" y="412749"/>
                </a:lnTo>
                <a:lnTo>
                  <a:pt x="174484" y="379729"/>
                </a:lnTo>
                <a:lnTo>
                  <a:pt x="165751" y="363219"/>
                </a:lnTo>
                <a:lnTo>
                  <a:pt x="165290" y="363219"/>
                </a:lnTo>
                <a:lnTo>
                  <a:pt x="165257" y="361949"/>
                </a:lnTo>
                <a:lnTo>
                  <a:pt x="356336" y="361949"/>
                </a:lnTo>
                <a:lnTo>
                  <a:pt x="357422" y="359410"/>
                </a:lnTo>
                <a:lnTo>
                  <a:pt x="163777" y="359409"/>
                </a:lnTo>
                <a:lnTo>
                  <a:pt x="163612" y="358139"/>
                </a:lnTo>
                <a:lnTo>
                  <a:pt x="163119" y="358139"/>
                </a:lnTo>
                <a:lnTo>
                  <a:pt x="162856" y="356869"/>
                </a:lnTo>
                <a:lnTo>
                  <a:pt x="159014" y="347979"/>
                </a:lnTo>
                <a:lnTo>
                  <a:pt x="155710" y="337819"/>
                </a:lnTo>
                <a:lnTo>
                  <a:pt x="146076" y="299719"/>
                </a:lnTo>
                <a:lnTo>
                  <a:pt x="142758" y="278129"/>
                </a:lnTo>
                <a:lnTo>
                  <a:pt x="378445" y="278130"/>
                </a:lnTo>
                <a:lnTo>
                  <a:pt x="378728" y="275590"/>
                </a:lnTo>
                <a:lnTo>
                  <a:pt x="142264" y="274319"/>
                </a:lnTo>
                <a:lnTo>
                  <a:pt x="141090" y="261619"/>
                </a:lnTo>
                <a:lnTo>
                  <a:pt x="141004" y="260349"/>
                </a:lnTo>
                <a:lnTo>
                  <a:pt x="140917" y="259079"/>
                </a:lnTo>
                <a:lnTo>
                  <a:pt x="140831" y="257809"/>
                </a:lnTo>
                <a:lnTo>
                  <a:pt x="140745" y="256539"/>
                </a:lnTo>
                <a:lnTo>
                  <a:pt x="140659" y="255269"/>
                </a:lnTo>
                <a:lnTo>
                  <a:pt x="137100" y="255269"/>
                </a:lnTo>
                <a:lnTo>
                  <a:pt x="136048" y="253999"/>
                </a:lnTo>
                <a:lnTo>
                  <a:pt x="135291" y="253999"/>
                </a:lnTo>
                <a:lnTo>
                  <a:pt x="133416" y="252729"/>
                </a:lnTo>
                <a:close/>
              </a:path>
              <a:path w="518795" h="544830">
                <a:moveTo>
                  <a:pt x="284595" y="403859"/>
                </a:moveTo>
                <a:lnTo>
                  <a:pt x="281306" y="403859"/>
                </a:lnTo>
                <a:lnTo>
                  <a:pt x="278872" y="406399"/>
                </a:lnTo>
                <a:lnTo>
                  <a:pt x="277392" y="406399"/>
                </a:lnTo>
                <a:lnTo>
                  <a:pt x="277227" y="407669"/>
                </a:lnTo>
                <a:lnTo>
                  <a:pt x="284464" y="407669"/>
                </a:lnTo>
                <a:lnTo>
                  <a:pt x="285385" y="408939"/>
                </a:lnTo>
                <a:lnTo>
                  <a:pt x="285977" y="408939"/>
                </a:lnTo>
                <a:lnTo>
                  <a:pt x="286010" y="411479"/>
                </a:lnTo>
                <a:lnTo>
                  <a:pt x="285681" y="411479"/>
                </a:lnTo>
                <a:lnTo>
                  <a:pt x="285450" y="412749"/>
                </a:lnTo>
                <a:lnTo>
                  <a:pt x="285220" y="412749"/>
                </a:lnTo>
                <a:lnTo>
                  <a:pt x="284299" y="414019"/>
                </a:lnTo>
                <a:lnTo>
                  <a:pt x="284431" y="415289"/>
                </a:lnTo>
                <a:lnTo>
                  <a:pt x="286799" y="416559"/>
                </a:lnTo>
                <a:lnTo>
                  <a:pt x="286964" y="416559"/>
                </a:lnTo>
                <a:lnTo>
                  <a:pt x="286339" y="419099"/>
                </a:lnTo>
                <a:lnTo>
                  <a:pt x="286075" y="419099"/>
                </a:lnTo>
                <a:lnTo>
                  <a:pt x="285812" y="420369"/>
                </a:lnTo>
                <a:lnTo>
                  <a:pt x="289299" y="420369"/>
                </a:lnTo>
                <a:lnTo>
                  <a:pt x="290187" y="419099"/>
                </a:lnTo>
                <a:lnTo>
                  <a:pt x="290944" y="416559"/>
                </a:lnTo>
                <a:lnTo>
                  <a:pt x="288608" y="414019"/>
                </a:lnTo>
                <a:lnTo>
                  <a:pt x="289200" y="412749"/>
                </a:lnTo>
                <a:lnTo>
                  <a:pt x="289727" y="411479"/>
                </a:lnTo>
                <a:lnTo>
                  <a:pt x="289233" y="410209"/>
                </a:lnTo>
                <a:lnTo>
                  <a:pt x="288707" y="407669"/>
                </a:lnTo>
                <a:lnTo>
                  <a:pt x="288115" y="406399"/>
                </a:lnTo>
                <a:lnTo>
                  <a:pt x="284595" y="403859"/>
                </a:lnTo>
                <a:close/>
              </a:path>
              <a:path w="518795" h="544830">
                <a:moveTo>
                  <a:pt x="319199" y="393699"/>
                </a:moveTo>
                <a:lnTo>
                  <a:pt x="308640" y="393699"/>
                </a:lnTo>
                <a:lnTo>
                  <a:pt x="304660" y="396239"/>
                </a:lnTo>
                <a:lnTo>
                  <a:pt x="304233" y="397509"/>
                </a:lnTo>
                <a:lnTo>
                  <a:pt x="303772" y="397509"/>
                </a:lnTo>
                <a:lnTo>
                  <a:pt x="300812" y="400049"/>
                </a:lnTo>
                <a:lnTo>
                  <a:pt x="299200" y="401319"/>
                </a:lnTo>
                <a:lnTo>
                  <a:pt x="298838" y="402589"/>
                </a:lnTo>
                <a:lnTo>
                  <a:pt x="298213" y="402589"/>
                </a:lnTo>
                <a:lnTo>
                  <a:pt x="297391" y="403859"/>
                </a:lnTo>
                <a:lnTo>
                  <a:pt x="297490" y="405129"/>
                </a:lnTo>
                <a:lnTo>
                  <a:pt x="298608" y="406399"/>
                </a:lnTo>
                <a:lnTo>
                  <a:pt x="299134" y="406399"/>
                </a:lnTo>
                <a:lnTo>
                  <a:pt x="299660" y="407669"/>
                </a:lnTo>
                <a:lnTo>
                  <a:pt x="299924" y="407669"/>
                </a:lnTo>
                <a:lnTo>
                  <a:pt x="301404" y="408939"/>
                </a:lnTo>
                <a:lnTo>
                  <a:pt x="300614" y="410209"/>
                </a:lnTo>
                <a:lnTo>
                  <a:pt x="296207" y="410209"/>
                </a:lnTo>
                <a:lnTo>
                  <a:pt x="296865" y="411479"/>
                </a:lnTo>
                <a:lnTo>
                  <a:pt x="297062" y="412749"/>
                </a:lnTo>
                <a:lnTo>
                  <a:pt x="298871" y="414019"/>
                </a:lnTo>
                <a:lnTo>
                  <a:pt x="300417" y="415289"/>
                </a:lnTo>
                <a:lnTo>
                  <a:pt x="303575" y="412749"/>
                </a:lnTo>
                <a:lnTo>
                  <a:pt x="304529" y="410209"/>
                </a:lnTo>
                <a:lnTo>
                  <a:pt x="304463" y="407669"/>
                </a:lnTo>
                <a:lnTo>
                  <a:pt x="303970" y="406399"/>
                </a:lnTo>
                <a:lnTo>
                  <a:pt x="302588" y="405129"/>
                </a:lnTo>
                <a:lnTo>
                  <a:pt x="301305" y="403859"/>
                </a:lnTo>
                <a:lnTo>
                  <a:pt x="302029" y="403859"/>
                </a:lnTo>
                <a:lnTo>
                  <a:pt x="302950" y="402589"/>
                </a:lnTo>
                <a:lnTo>
                  <a:pt x="304364" y="401319"/>
                </a:lnTo>
                <a:lnTo>
                  <a:pt x="305351" y="400049"/>
                </a:lnTo>
                <a:lnTo>
                  <a:pt x="308279" y="397509"/>
                </a:lnTo>
                <a:lnTo>
                  <a:pt x="310844" y="396239"/>
                </a:lnTo>
                <a:lnTo>
                  <a:pt x="318870" y="396239"/>
                </a:lnTo>
                <a:lnTo>
                  <a:pt x="319397" y="394969"/>
                </a:lnTo>
                <a:lnTo>
                  <a:pt x="319199" y="393699"/>
                </a:lnTo>
                <a:close/>
              </a:path>
              <a:path w="518795" h="544830">
                <a:moveTo>
                  <a:pt x="250188" y="411479"/>
                </a:moveTo>
                <a:lnTo>
                  <a:pt x="241801" y="411479"/>
                </a:lnTo>
                <a:lnTo>
                  <a:pt x="247129" y="414019"/>
                </a:lnTo>
                <a:lnTo>
                  <a:pt x="249399" y="412749"/>
                </a:lnTo>
                <a:lnTo>
                  <a:pt x="250188" y="411479"/>
                </a:lnTo>
                <a:close/>
              </a:path>
              <a:path w="518795" h="544830">
                <a:moveTo>
                  <a:pt x="278148" y="410209"/>
                </a:moveTo>
                <a:lnTo>
                  <a:pt x="275582" y="410209"/>
                </a:lnTo>
                <a:lnTo>
                  <a:pt x="276832" y="411479"/>
                </a:lnTo>
                <a:lnTo>
                  <a:pt x="278148" y="410209"/>
                </a:lnTo>
                <a:close/>
              </a:path>
              <a:path w="518795" h="544830">
                <a:moveTo>
                  <a:pt x="252425" y="405129"/>
                </a:moveTo>
                <a:lnTo>
                  <a:pt x="249892" y="405129"/>
                </a:lnTo>
                <a:lnTo>
                  <a:pt x="248412" y="407669"/>
                </a:lnTo>
                <a:lnTo>
                  <a:pt x="247886" y="408939"/>
                </a:lnTo>
                <a:lnTo>
                  <a:pt x="247195" y="410209"/>
                </a:lnTo>
                <a:lnTo>
                  <a:pt x="250978" y="410209"/>
                </a:lnTo>
                <a:lnTo>
                  <a:pt x="251767" y="408939"/>
                </a:lnTo>
                <a:lnTo>
                  <a:pt x="261076" y="408939"/>
                </a:lnTo>
                <a:lnTo>
                  <a:pt x="263247" y="407669"/>
                </a:lnTo>
                <a:lnTo>
                  <a:pt x="276339" y="407669"/>
                </a:lnTo>
                <a:lnTo>
                  <a:pt x="276174" y="406399"/>
                </a:lnTo>
                <a:lnTo>
                  <a:pt x="253741" y="406399"/>
                </a:lnTo>
                <a:lnTo>
                  <a:pt x="252425" y="405129"/>
                </a:lnTo>
                <a:close/>
              </a:path>
              <a:path w="518795" h="544830">
                <a:moveTo>
                  <a:pt x="280319" y="408939"/>
                </a:moveTo>
                <a:lnTo>
                  <a:pt x="274201" y="408939"/>
                </a:lnTo>
                <a:lnTo>
                  <a:pt x="274596" y="410209"/>
                </a:lnTo>
                <a:lnTo>
                  <a:pt x="279365" y="410209"/>
                </a:lnTo>
                <a:lnTo>
                  <a:pt x="280319" y="408939"/>
                </a:lnTo>
                <a:close/>
              </a:path>
              <a:path w="518795" h="544830">
                <a:moveTo>
                  <a:pt x="291799" y="400049"/>
                </a:moveTo>
                <a:lnTo>
                  <a:pt x="285385" y="400049"/>
                </a:lnTo>
                <a:lnTo>
                  <a:pt x="288707" y="401319"/>
                </a:lnTo>
                <a:lnTo>
                  <a:pt x="289760" y="405129"/>
                </a:lnTo>
                <a:lnTo>
                  <a:pt x="299628" y="410209"/>
                </a:lnTo>
                <a:lnTo>
                  <a:pt x="298476" y="407669"/>
                </a:lnTo>
                <a:lnTo>
                  <a:pt x="297161" y="407669"/>
                </a:lnTo>
                <a:lnTo>
                  <a:pt x="294332" y="406399"/>
                </a:lnTo>
                <a:lnTo>
                  <a:pt x="293674" y="405129"/>
                </a:lnTo>
                <a:lnTo>
                  <a:pt x="293115" y="403859"/>
                </a:lnTo>
                <a:lnTo>
                  <a:pt x="292720" y="402589"/>
                </a:lnTo>
                <a:lnTo>
                  <a:pt x="291799" y="400049"/>
                </a:lnTo>
                <a:close/>
              </a:path>
              <a:path w="518795" h="544830">
                <a:moveTo>
                  <a:pt x="282457" y="407669"/>
                </a:moveTo>
                <a:lnTo>
                  <a:pt x="271306" y="407669"/>
                </a:lnTo>
                <a:lnTo>
                  <a:pt x="273148" y="408939"/>
                </a:lnTo>
                <a:lnTo>
                  <a:pt x="281076" y="408939"/>
                </a:lnTo>
                <a:lnTo>
                  <a:pt x="282457" y="407669"/>
                </a:lnTo>
                <a:close/>
              </a:path>
              <a:path w="518795" h="544830">
                <a:moveTo>
                  <a:pt x="275155" y="405129"/>
                </a:moveTo>
                <a:lnTo>
                  <a:pt x="256372" y="405129"/>
                </a:lnTo>
                <a:lnTo>
                  <a:pt x="255057" y="406399"/>
                </a:lnTo>
                <a:lnTo>
                  <a:pt x="276174" y="406399"/>
                </a:lnTo>
                <a:lnTo>
                  <a:pt x="275155" y="405129"/>
                </a:lnTo>
                <a:close/>
              </a:path>
              <a:path w="518795" h="544830">
                <a:moveTo>
                  <a:pt x="199565" y="374649"/>
                </a:moveTo>
                <a:lnTo>
                  <a:pt x="193513" y="374649"/>
                </a:lnTo>
                <a:lnTo>
                  <a:pt x="194204" y="375919"/>
                </a:lnTo>
                <a:lnTo>
                  <a:pt x="195914" y="375919"/>
                </a:lnTo>
                <a:lnTo>
                  <a:pt x="196440" y="377189"/>
                </a:lnTo>
                <a:lnTo>
                  <a:pt x="196671" y="378459"/>
                </a:lnTo>
                <a:lnTo>
                  <a:pt x="196835" y="378459"/>
                </a:lnTo>
                <a:lnTo>
                  <a:pt x="197032" y="379729"/>
                </a:lnTo>
                <a:lnTo>
                  <a:pt x="197460" y="379729"/>
                </a:lnTo>
                <a:lnTo>
                  <a:pt x="197592" y="380999"/>
                </a:lnTo>
                <a:lnTo>
                  <a:pt x="199236" y="384809"/>
                </a:lnTo>
                <a:lnTo>
                  <a:pt x="221834" y="396239"/>
                </a:lnTo>
                <a:lnTo>
                  <a:pt x="224564" y="397509"/>
                </a:lnTo>
                <a:lnTo>
                  <a:pt x="254202" y="403859"/>
                </a:lnTo>
                <a:lnTo>
                  <a:pt x="272161" y="403859"/>
                </a:lnTo>
                <a:lnTo>
                  <a:pt x="277753" y="402589"/>
                </a:lnTo>
                <a:lnTo>
                  <a:pt x="278543" y="401319"/>
                </a:lnTo>
                <a:lnTo>
                  <a:pt x="257820" y="401319"/>
                </a:lnTo>
                <a:lnTo>
                  <a:pt x="253083" y="400049"/>
                </a:lnTo>
                <a:lnTo>
                  <a:pt x="242162" y="398779"/>
                </a:lnTo>
                <a:lnTo>
                  <a:pt x="236439" y="396239"/>
                </a:lnTo>
                <a:lnTo>
                  <a:pt x="228150" y="394969"/>
                </a:lnTo>
                <a:lnTo>
                  <a:pt x="216736" y="392429"/>
                </a:lnTo>
                <a:lnTo>
                  <a:pt x="213841" y="391159"/>
                </a:lnTo>
                <a:lnTo>
                  <a:pt x="209696" y="388619"/>
                </a:lnTo>
                <a:lnTo>
                  <a:pt x="208315" y="388619"/>
                </a:lnTo>
                <a:lnTo>
                  <a:pt x="203216" y="384809"/>
                </a:lnTo>
                <a:lnTo>
                  <a:pt x="200782" y="382269"/>
                </a:lnTo>
                <a:lnTo>
                  <a:pt x="199795" y="377189"/>
                </a:lnTo>
                <a:lnTo>
                  <a:pt x="199664" y="375919"/>
                </a:lnTo>
                <a:lnTo>
                  <a:pt x="199565" y="374649"/>
                </a:lnTo>
                <a:close/>
              </a:path>
              <a:path w="518795" h="544830">
                <a:moveTo>
                  <a:pt x="285253" y="396239"/>
                </a:moveTo>
                <a:lnTo>
                  <a:pt x="280516" y="397509"/>
                </a:lnTo>
                <a:lnTo>
                  <a:pt x="278905" y="398779"/>
                </a:lnTo>
                <a:lnTo>
                  <a:pt x="277424" y="398779"/>
                </a:lnTo>
                <a:lnTo>
                  <a:pt x="275944" y="400049"/>
                </a:lnTo>
                <a:lnTo>
                  <a:pt x="271800" y="401319"/>
                </a:lnTo>
                <a:lnTo>
                  <a:pt x="281372" y="401319"/>
                </a:lnTo>
                <a:lnTo>
                  <a:pt x="285385" y="400049"/>
                </a:lnTo>
                <a:lnTo>
                  <a:pt x="291799" y="400049"/>
                </a:lnTo>
                <a:lnTo>
                  <a:pt x="290878" y="397509"/>
                </a:lnTo>
                <a:lnTo>
                  <a:pt x="285253" y="396239"/>
                </a:lnTo>
                <a:close/>
              </a:path>
              <a:path w="518795" h="544830">
                <a:moveTo>
                  <a:pt x="318541" y="396239"/>
                </a:moveTo>
                <a:lnTo>
                  <a:pt x="316272" y="396239"/>
                </a:lnTo>
                <a:lnTo>
                  <a:pt x="317884" y="397509"/>
                </a:lnTo>
                <a:lnTo>
                  <a:pt x="318541" y="396239"/>
                </a:lnTo>
                <a:close/>
              </a:path>
              <a:path w="518795" h="544830">
                <a:moveTo>
                  <a:pt x="319133" y="392429"/>
                </a:moveTo>
                <a:lnTo>
                  <a:pt x="313443" y="392429"/>
                </a:lnTo>
                <a:lnTo>
                  <a:pt x="312752" y="393699"/>
                </a:lnTo>
                <a:lnTo>
                  <a:pt x="318311" y="393699"/>
                </a:lnTo>
                <a:lnTo>
                  <a:pt x="319133" y="392429"/>
                </a:lnTo>
                <a:close/>
              </a:path>
              <a:path w="518795" h="544830">
                <a:moveTo>
                  <a:pt x="321403" y="388619"/>
                </a:moveTo>
                <a:lnTo>
                  <a:pt x="319101" y="388619"/>
                </a:lnTo>
                <a:lnTo>
                  <a:pt x="316765" y="389889"/>
                </a:lnTo>
                <a:lnTo>
                  <a:pt x="314528" y="391159"/>
                </a:lnTo>
                <a:lnTo>
                  <a:pt x="314167" y="392429"/>
                </a:lnTo>
                <a:lnTo>
                  <a:pt x="320186" y="392429"/>
                </a:lnTo>
                <a:lnTo>
                  <a:pt x="322193" y="393699"/>
                </a:lnTo>
                <a:lnTo>
                  <a:pt x="330153" y="393699"/>
                </a:lnTo>
                <a:lnTo>
                  <a:pt x="326008" y="391159"/>
                </a:lnTo>
                <a:lnTo>
                  <a:pt x="324824" y="391159"/>
                </a:lnTo>
                <a:lnTo>
                  <a:pt x="323607" y="389889"/>
                </a:lnTo>
                <a:lnTo>
                  <a:pt x="321403" y="388619"/>
                </a:lnTo>
                <a:close/>
              </a:path>
              <a:path w="518795" h="544830">
                <a:moveTo>
                  <a:pt x="189006" y="361949"/>
                </a:moveTo>
                <a:lnTo>
                  <a:pt x="185289" y="361949"/>
                </a:lnTo>
                <a:lnTo>
                  <a:pt x="185454" y="363219"/>
                </a:lnTo>
                <a:lnTo>
                  <a:pt x="186013" y="368299"/>
                </a:lnTo>
                <a:lnTo>
                  <a:pt x="188217" y="370839"/>
                </a:lnTo>
                <a:lnTo>
                  <a:pt x="192559" y="374649"/>
                </a:lnTo>
                <a:lnTo>
                  <a:pt x="198611" y="374649"/>
                </a:lnTo>
                <a:lnTo>
                  <a:pt x="196243" y="372109"/>
                </a:lnTo>
                <a:lnTo>
                  <a:pt x="194467" y="372109"/>
                </a:lnTo>
                <a:lnTo>
                  <a:pt x="190421" y="368299"/>
                </a:lnTo>
                <a:lnTo>
                  <a:pt x="189204" y="365759"/>
                </a:lnTo>
                <a:lnTo>
                  <a:pt x="189138" y="364489"/>
                </a:lnTo>
                <a:lnTo>
                  <a:pt x="189072" y="363219"/>
                </a:lnTo>
                <a:lnTo>
                  <a:pt x="189006" y="361949"/>
                </a:lnTo>
                <a:close/>
              </a:path>
              <a:path w="518795" h="544830">
                <a:moveTo>
                  <a:pt x="378445" y="278130"/>
                </a:moveTo>
                <a:lnTo>
                  <a:pt x="374888" y="278130"/>
                </a:lnTo>
                <a:lnTo>
                  <a:pt x="375020" y="279400"/>
                </a:lnTo>
                <a:lnTo>
                  <a:pt x="373835" y="288290"/>
                </a:lnTo>
                <a:lnTo>
                  <a:pt x="362750" y="335280"/>
                </a:lnTo>
                <a:lnTo>
                  <a:pt x="360152" y="344170"/>
                </a:lnTo>
                <a:lnTo>
                  <a:pt x="357586" y="350520"/>
                </a:lnTo>
                <a:lnTo>
                  <a:pt x="354264" y="358139"/>
                </a:lnTo>
                <a:lnTo>
                  <a:pt x="165553" y="359409"/>
                </a:lnTo>
                <a:lnTo>
                  <a:pt x="357422" y="359410"/>
                </a:lnTo>
                <a:lnTo>
                  <a:pt x="361435" y="349250"/>
                </a:lnTo>
                <a:lnTo>
                  <a:pt x="362750" y="344170"/>
                </a:lnTo>
                <a:lnTo>
                  <a:pt x="365152" y="339090"/>
                </a:lnTo>
                <a:lnTo>
                  <a:pt x="376533" y="292100"/>
                </a:lnTo>
                <a:lnTo>
                  <a:pt x="377735" y="284480"/>
                </a:lnTo>
                <a:lnTo>
                  <a:pt x="378445" y="278130"/>
                </a:lnTo>
                <a:close/>
              </a:path>
              <a:path w="518795" h="544830">
                <a:moveTo>
                  <a:pt x="379658" y="187960"/>
                </a:moveTo>
                <a:lnTo>
                  <a:pt x="375974" y="187960"/>
                </a:lnTo>
                <a:lnTo>
                  <a:pt x="376094" y="189230"/>
                </a:lnTo>
                <a:lnTo>
                  <a:pt x="376215" y="190500"/>
                </a:lnTo>
                <a:lnTo>
                  <a:pt x="376339" y="191807"/>
                </a:lnTo>
                <a:lnTo>
                  <a:pt x="376457" y="193040"/>
                </a:lnTo>
                <a:lnTo>
                  <a:pt x="376510" y="262890"/>
                </a:lnTo>
                <a:lnTo>
                  <a:pt x="376209" y="266700"/>
                </a:lnTo>
                <a:lnTo>
                  <a:pt x="376108" y="267970"/>
                </a:lnTo>
                <a:lnTo>
                  <a:pt x="376008" y="269240"/>
                </a:lnTo>
                <a:lnTo>
                  <a:pt x="375907" y="270510"/>
                </a:lnTo>
                <a:lnTo>
                  <a:pt x="375151" y="275590"/>
                </a:lnTo>
                <a:lnTo>
                  <a:pt x="378728" y="275590"/>
                </a:lnTo>
                <a:lnTo>
                  <a:pt x="379512" y="267970"/>
                </a:lnTo>
                <a:lnTo>
                  <a:pt x="379894" y="262890"/>
                </a:lnTo>
                <a:lnTo>
                  <a:pt x="379990" y="261620"/>
                </a:lnTo>
                <a:lnTo>
                  <a:pt x="380085" y="260350"/>
                </a:lnTo>
                <a:lnTo>
                  <a:pt x="380217" y="259080"/>
                </a:lnTo>
                <a:lnTo>
                  <a:pt x="380316" y="257810"/>
                </a:lnTo>
                <a:lnTo>
                  <a:pt x="381993" y="256540"/>
                </a:lnTo>
                <a:lnTo>
                  <a:pt x="386368" y="254000"/>
                </a:lnTo>
                <a:lnTo>
                  <a:pt x="380612" y="254000"/>
                </a:lnTo>
                <a:lnTo>
                  <a:pt x="380727" y="248920"/>
                </a:lnTo>
                <a:lnTo>
                  <a:pt x="380809" y="208280"/>
                </a:lnTo>
                <a:lnTo>
                  <a:pt x="383835" y="205740"/>
                </a:lnTo>
                <a:lnTo>
                  <a:pt x="387870" y="203200"/>
                </a:lnTo>
                <a:lnTo>
                  <a:pt x="380513" y="203200"/>
                </a:lnTo>
                <a:lnTo>
                  <a:pt x="380414" y="201930"/>
                </a:lnTo>
                <a:lnTo>
                  <a:pt x="380381" y="200660"/>
                </a:lnTo>
                <a:lnTo>
                  <a:pt x="380118" y="198120"/>
                </a:lnTo>
                <a:lnTo>
                  <a:pt x="380030" y="195580"/>
                </a:lnTo>
                <a:lnTo>
                  <a:pt x="379987" y="194310"/>
                </a:lnTo>
                <a:lnTo>
                  <a:pt x="379888" y="193040"/>
                </a:lnTo>
                <a:lnTo>
                  <a:pt x="379789" y="190500"/>
                </a:lnTo>
                <a:lnTo>
                  <a:pt x="379658" y="189230"/>
                </a:lnTo>
                <a:lnTo>
                  <a:pt x="379658" y="187960"/>
                </a:lnTo>
                <a:close/>
              </a:path>
              <a:path w="518795" h="544830">
                <a:moveTo>
                  <a:pt x="141541" y="187959"/>
                </a:moveTo>
                <a:lnTo>
                  <a:pt x="138186" y="187959"/>
                </a:lnTo>
                <a:lnTo>
                  <a:pt x="138098" y="189229"/>
                </a:lnTo>
                <a:lnTo>
                  <a:pt x="138010" y="190499"/>
                </a:lnTo>
                <a:lnTo>
                  <a:pt x="137919" y="191807"/>
                </a:lnTo>
                <a:lnTo>
                  <a:pt x="137816" y="193039"/>
                </a:lnTo>
                <a:lnTo>
                  <a:pt x="137709" y="194309"/>
                </a:lnTo>
                <a:lnTo>
                  <a:pt x="137602" y="195579"/>
                </a:lnTo>
                <a:lnTo>
                  <a:pt x="137495" y="196849"/>
                </a:lnTo>
                <a:lnTo>
                  <a:pt x="137388" y="198119"/>
                </a:lnTo>
                <a:lnTo>
                  <a:pt x="137281" y="199389"/>
                </a:lnTo>
                <a:lnTo>
                  <a:pt x="137174" y="200659"/>
                </a:lnTo>
                <a:lnTo>
                  <a:pt x="137067" y="201929"/>
                </a:lnTo>
                <a:lnTo>
                  <a:pt x="131245" y="201929"/>
                </a:lnTo>
                <a:lnTo>
                  <a:pt x="132890" y="203199"/>
                </a:lnTo>
                <a:lnTo>
                  <a:pt x="134173" y="204469"/>
                </a:lnTo>
                <a:lnTo>
                  <a:pt x="136903" y="205739"/>
                </a:lnTo>
                <a:lnTo>
                  <a:pt x="136995" y="248919"/>
                </a:lnTo>
                <a:lnTo>
                  <a:pt x="137062" y="250189"/>
                </a:lnTo>
                <a:lnTo>
                  <a:pt x="137129" y="251459"/>
                </a:lnTo>
                <a:lnTo>
                  <a:pt x="137196" y="252729"/>
                </a:lnTo>
                <a:lnTo>
                  <a:pt x="137263" y="253999"/>
                </a:lnTo>
                <a:lnTo>
                  <a:pt x="137330" y="255269"/>
                </a:lnTo>
                <a:lnTo>
                  <a:pt x="140659" y="255269"/>
                </a:lnTo>
                <a:lnTo>
                  <a:pt x="140704" y="199389"/>
                </a:lnTo>
                <a:lnTo>
                  <a:pt x="140797" y="198119"/>
                </a:lnTo>
                <a:lnTo>
                  <a:pt x="140890" y="196849"/>
                </a:lnTo>
                <a:lnTo>
                  <a:pt x="140983" y="195579"/>
                </a:lnTo>
                <a:lnTo>
                  <a:pt x="141076" y="194309"/>
                </a:lnTo>
                <a:lnTo>
                  <a:pt x="141169" y="193039"/>
                </a:lnTo>
                <a:lnTo>
                  <a:pt x="141259" y="191807"/>
                </a:lnTo>
                <a:lnTo>
                  <a:pt x="141355" y="190499"/>
                </a:lnTo>
                <a:lnTo>
                  <a:pt x="141448" y="189229"/>
                </a:lnTo>
                <a:lnTo>
                  <a:pt x="141541" y="187959"/>
                </a:lnTo>
                <a:close/>
              </a:path>
              <a:path w="518795" h="544830">
                <a:moveTo>
                  <a:pt x="418955" y="201930"/>
                </a:moveTo>
                <a:lnTo>
                  <a:pt x="389888" y="201930"/>
                </a:lnTo>
                <a:lnTo>
                  <a:pt x="389834" y="203200"/>
                </a:lnTo>
                <a:lnTo>
                  <a:pt x="389727" y="205740"/>
                </a:lnTo>
                <a:lnTo>
                  <a:pt x="389620" y="208280"/>
                </a:lnTo>
                <a:lnTo>
                  <a:pt x="389513" y="210820"/>
                </a:lnTo>
                <a:lnTo>
                  <a:pt x="389405" y="213360"/>
                </a:lnTo>
                <a:lnTo>
                  <a:pt x="389303" y="214630"/>
                </a:lnTo>
                <a:lnTo>
                  <a:pt x="389200" y="215900"/>
                </a:lnTo>
                <a:lnTo>
                  <a:pt x="389097" y="217170"/>
                </a:lnTo>
                <a:lnTo>
                  <a:pt x="388995" y="218440"/>
                </a:lnTo>
                <a:lnTo>
                  <a:pt x="388892" y="219710"/>
                </a:lnTo>
                <a:lnTo>
                  <a:pt x="388789" y="220980"/>
                </a:lnTo>
                <a:lnTo>
                  <a:pt x="388687" y="222250"/>
                </a:lnTo>
                <a:lnTo>
                  <a:pt x="388584" y="223520"/>
                </a:lnTo>
                <a:lnTo>
                  <a:pt x="388481" y="224790"/>
                </a:lnTo>
                <a:lnTo>
                  <a:pt x="388378" y="226060"/>
                </a:lnTo>
                <a:lnTo>
                  <a:pt x="388276" y="227330"/>
                </a:lnTo>
                <a:lnTo>
                  <a:pt x="386825" y="241300"/>
                </a:lnTo>
                <a:lnTo>
                  <a:pt x="385381" y="251460"/>
                </a:lnTo>
                <a:lnTo>
                  <a:pt x="382190" y="252730"/>
                </a:lnTo>
                <a:lnTo>
                  <a:pt x="380612" y="254000"/>
                </a:lnTo>
                <a:lnTo>
                  <a:pt x="386368" y="254000"/>
                </a:lnTo>
                <a:lnTo>
                  <a:pt x="395183" y="248920"/>
                </a:lnTo>
                <a:lnTo>
                  <a:pt x="428308" y="248920"/>
                </a:lnTo>
                <a:lnTo>
                  <a:pt x="428320" y="232410"/>
                </a:lnTo>
                <a:lnTo>
                  <a:pt x="417222" y="232410"/>
                </a:lnTo>
                <a:lnTo>
                  <a:pt x="417321" y="227330"/>
                </a:lnTo>
                <a:lnTo>
                  <a:pt x="417436" y="226060"/>
                </a:lnTo>
                <a:lnTo>
                  <a:pt x="417551" y="224790"/>
                </a:lnTo>
                <a:lnTo>
                  <a:pt x="417666" y="223520"/>
                </a:lnTo>
                <a:lnTo>
                  <a:pt x="417781" y="222250"/>
                </a:lnTo>
                <a:lnTo>
                  <a:pt x="417896" y="220980"/>
                </a:lnTo>
                <a:lnTo>
                  <a:pt x="418012" y="219710"/>
                </a:lnTo>
                <a:lnTo>
                  <a:pt x="418555" y="210820"/>
                </a:lnTo>
                <a:lnTo>
                  <a:pt x="418633" y="209550"/>
                </a:lnTo>
                <a:lnTo>
                  <a:pt x="418759" y="207010"/>
                </a:lnTo>
                <a:lnTo>
                  <a:pt x="418857" y="204470"/>
                </a:lnTo>
                <a:lnTo>
                  <a:pt x="418955" y="201930"/>
                </a:lnTo>
                <a:close/>
              </a:path>
              <a:path w="518795" h="544830">
                <a:moveTo>
                  <a:pt x="132413" y="250189"/>
                </a:moveTo>
                <a:lnTo>
                  <a:pt x="123482" y="250189"/>
                </a:lnTo>
                <a:lnTo>
                  <a:pt x="126245" y="252729"/>
                </a:lnTo>
                <a:lnTo>
                  <a:pt x="132890" y="252729"/>
                </a:lnTo>
                <a:lnTo>
                  <a:pt x="132413" y="250189"/>
                </a:lnTo>
                <a:close/>
              </a:path>
              <a:path w="518795" h="544830">
                <a:moveTo>
                  <a:pt x="66066" y="157479"/>
                </a:moveTo>
                <a:lnTo>
                  <a:pt x="61642" y="157479"/>
                </a:lnTo>
                <a:lnTo>
                  <a:pt x="62629" y="158749"/>
                </a:lnTo>
                <a:lnTo>
                  <a:pt x="70506" y="163829"/>
                </a:lnTo>
                <a:lnTo>
                  <a:pt x="78628" y="170179"/>
                </a:lnTo>
                <a:lnTo>
                  <a:pt x="86965" y="175259"/>
                </a:lnTo>
                <a:lnTo>
                  <a:pt x="95687" y="180339"/>
                </a:lnTo>
                <a:lnTo>
                  <a:pt x="96016" y="181609"/>
                </a:lnTo>
                <a:lnTo>
                  <a:pt x="96707" y="181609"/>
                </a:lnTo>
                <a:lnTo>
                  <a:pt x="97694" y="182879"/>
                </a:lnTo>
                <a:lnTo>
                  <a:pt x="98121" y="182879"/>
                </a:lnTo>
                <a:lnTo>
                  <a:pt x="98185" y="184149"/>
                </a:lnTo>
                <a:lnTo>
                  <a:pt x="98249" y="185419"/>
                </a:lnTo>
                <a:lnTo>
                  <a:pt x="98312" y="186689"/>
                </a:lnTo>
                <a:lnTo>
                  <a:pt x="98376" y="187959"/>
                </a:lnTo>
                <a:lnTo>
                  <a:pt x="98440" y="189229"/>
                </a:lnTo>
                <a:lnTo>
                  <a:pt x="98504" y="190499"/>
                </a:lnTo>
                <a:lnTo>
                  <a:pt x="98569" y="191807"/>
                </a:lnTo>
                <a:lnTo>
                  <a:pt x="98695" y="194309"/>
                </a:lnTo>
                <a:lnTo>
                  <a:pt x="98758" y="195579"/>
                </a:lnTo>
                <a:lnTo>
                  <a:pt x="98822" y="196849"/>
                </a:lnTo>
                <a:lnTo>
                  <a:pt x="98886" y="198119"/>
                </a:lnTo>
                <a:lnTo>
                  <a:pt x="99922" y="213359"/>
                </a:lnTo>
                <a:lnTo>
                  <a:pt x="100008" y="214629"/>
                </a:lnTo>
                <a:lnTo>
                  <a:pt x="100095" y="215899"/>
                </a:lnTo>
                <a:lnTo>
                  <a:pt x="101147" y="226059"/>
                </a:lnTo>
                <a:lnTo>
                  <a:pt x="101246" y="227329"/>
                </a:lnTo>
                <a:lnTo>
                  <a:pt x="101345" y="228599"/>
                </a:lnTo>
                <a:lnTo>
                  <a:pt x="101575" y="229869"/>
                </a:lnTo>
                <a:lnTo>
                  <a:pt x="101772" y="231139"/>
                </a:lnTo>
                <a:lnTo>
                  <a:pt x="101805" y="232409"/>
                </a:lnTo>
                <a:lnTo>
                  <a:pt x="129773" y="232409"/>
                </a:lnTo>
                <a:lnTo>
                  <a:pt x="128938" y="224789"/>
                </a:lnTo>
                <a:lnTo>
                  <a:pt x="127889" y="210819"/>
                </a:lnTo>
                <a:lnTo>
                  <a:pt x="128005" y="201929"/>
                </a:lnTo>
                <a:lnTo>
                  <a:pt x="128021" y="200659"/>
                </a:lnTo>
                <a:lnTo>
                  <a:pt x="134962" y="200659"/>
                </a:lnTo>
                <a:lnTo>
                  <a:pt x="111994" y="187959"/>
                </a:lnTo>
                <a:lnTo>
                  <a:pt x="89273" y="172719"/>
                </a:lnTo>
                <a:lnTo>
                  <a:pt x="78418" y="165099"/>
                </a:lnTo>
                <a:lnTo>
                  <a:pt x="69602" y="160019"/>
                </a:lnTo>
                <a:lnTo>
                  <a:pt x="66066" y="157479"/>
                </a:lnTo>
                <a:close/>
              </a:path>
              <a:path w="518795" h="544830">
                <a:moveTo>
                  <a:pt x="460181" y="160020"/>
                </a:moveTo>
                <a:lnTo>
                  <a:pt x="456596" y="160020"/>
                </a:lnTo>
                <a:lnTo>
                  <a:pt x="456692" y="161290"/>
                </a:lnTo>
                <a:lnTo>
                  <a:pt x="456788" y="162560"/>
                </a:lnTo>
                <a:lnTo>
                  <a:pt x="456884" y="163830"/>
                </a:lnTo>
                <a:lnTo>
                  <a:pt x="456956" y="164782"/>
                </a:lnTo>
                <a:lnTo>
                  <a:pt x="457075" y="166370"/>
                </a:lnTo>
                <a:lnTo>
                  <a:pt x="457171" y="167640"/>
                </a:lnTo>
                <a:lnTo>
                  <a:pt x="457267" y="168910"/>
                </a:lnTo>
                <a:lnTo>
                  <a:pt x="457363" y="170180"/>
                </a:lnTo>
                <a:lnTo>
                  <a:pt x="457459" y="171450"/>
                </a:lnTo>
                <a:lnTo>
                  <a:pt x="457528" y="172720"/>
                </a:lnTo>
                <a:lnTo>
                  <a:pt x="457596" y="173990"/>
                </a:lnTo>
                <a:lnTo>
                  <a:pt x="457665" y="175260"/>
                </a:lnTo>
                <a:lnTo>
                  <a:pt x="457737" y="176595"/>
                </a:lnTo>
                <a:lnTo>
                  <a:pt x="457802" y="177800"/>
                </a:lnTo>
                <a:lnTo>
                  <a:pt x="457870" y="179070"/>
                </a:lnTo>
                <a:lnTo>
                  <a:pt x="457939" y="180340"/>
                </a:lnTo>
                <a:lnTo>
                  <a:pt x="458007" y="181610"/>
                </a:lnTo>
                <a:lnTo>
                  <a:pt x="458076" y="182880"/>
                </a:lnTo>
                <a:lnTo>
                  <a:pt x="458199" y="186690"/>
                </a:lnTo>
                <a:lnTo>
                  <a:pt x="458323" y="190500"/>
                </a:lnTo>
                <a:lnTo>
                  <a:pt x="458446" y="194310"/>
                </a:lnTo>
                <a:lnTo>
                  <a:pt x="458536" y="207010"/>
                </a:lnTo>
                <a:lnTo>
                  <a:pt x="447557" y="213360"/>
                </a:lnTo>
                <a:lnTo>
                  <a:pt x="437073" y="220980"/>
                </a:lnTo>
                <a:lnTo>
                  <a:pt x="426984" y="227330"/>
                </a:lnTo>
                <a:lnTo>
                  <a:pt x="417222" y="232410"/>
                </a:lnTo>
                <a:lnTo>
                  <a:pt x="428320" y="232410"/>
                </a:lnTo>
                <a:lnTo>
                  <a:pt x="428307" y="229870"/>
                </a:lnTo>
                <a:lnTo>
                  <a:pt x="439472" y="222250"/>
                </a:lnTo>
                <a:lnTo>
                  <a:pt x="450223" y="215900"/>
                </a:lnTo>
                <a:lnTo>
                  <a:pt x="460419" y="209550"/>
                </a:lnTo>
                <a:lnTo>
                  <a:pt x="468018" y="204470"/>
                </a:lnTo>
                <a:lnTo>
                  <a:pt x="461727" y="204470"/>
                </a:lnTo>
                <a:lnTo>
                  <a:pt x="461628" y="196850"/>
                </a:lnTo>
                <a:lnTo>
                  <a:pt x="461025" y="177800"/>
                </a:lnTo>
                <a:lnTo>
                  <a:pt x="460953" y="176595"/>
                </a:lnTo>
                <a:lnTo>
                  <a:pt x="460872" y="175260"/>
                </a:lnTo>
                <a:lnTo>
                  <a:pt x="460784" y="173990"/>
                </a:lnTo>
                <a:lnTo>
                  <a:pt x="460696" y="172720"/>
                </a:lnTo>
                <a:lnTo>
                  <a:pt x="460609" y="171450"/>
                </a:lnTo>
                <a:lnTo>
                  <a:pt x="460510" y="168910"/>
                </a:lnTo>
                <a:lnTo>
                  <a:pt x="460379" y="167640"/>
                </a:lnTo>
                <a:lnTo>
                  <a:pt x="460296" y="166370"/>
                </a:lnTo>
                <a:lnTo>
                  <a:pt x="460198" y="164782"/>
                </a:lnTo>
                <a:lnTo>
                  <a:pt x="460148" y="163830"/>
                </a:lnTo>
                <a:lnTo>
                  <a:pt x="474852" y="163830"/>
                </a:lnTo>
                <a:lnTo>
                  <a:pt x="475641" y="162560"/>
                </a:lnTo>
                <a:lnTo>
                  <a:pt x="476299" y="162560"/>
                </a:lnTo>
                <a:lnTo>
                  <a:pt x="477370" y="161290"/>
                </a:lnTo>
                <a:lnTo>
                  <a:pt x="468733" y="161290"/>
                </a:lnTo>
                <a:lnTo>
                  <a:pt x="460181" y="160020"/>
                </a:lnTo>
                <a:close/>
              </a:path>
              <a:path w="518795" h="544830">
                <a:moveTo>
                  <a:pt x="14927" y="177799"/>
                </a:moveTo>
                <a:lnTo>
                  <a:pt x="7960" y="177799"/>
                </a:lnTo>
                <a:lnTo>
                  <a:pt x="20953" y="182879"/>
                </a:lnTo>
                <a:lnTo>
                  <a:pt x="42787" y="191807"/>
                </a:lnTo>
                <a:lnTo>
                  <a:pt x="43260" y="191807"/>
                </a:lnTo>
                <a:lnTo>
                  <a:pt x="43616" y="194309"/>
                </a:lnTo>
                <a:lnTo>
                  <a:pt x="43945" y="195579"/>
                </a:lnTo>
                <a:lnTo>
                  <a:pt x="44209" y="196849"/>
                </a:lnTo>
                <a:lnTo>
                  <a:pt x="44537" y="196849"/>
                </a:lnTo>
                <a:lnTo>
                  <a:pt x="45261" y="200659"/>
                </a:lnTo>
                <a:lnTo>
                  <a:pt x="45261" y="201929"/>
                </a:lnTo>
                <a:lnTo>
                  <a:pt x="44406" y="205739"/>
                </a:lnTo>
                <a:lnTo>
                  <a:pt x="47970" y="205739"/>
                </a:lnTo>
                <a:lnTo>
                  <a:pt x="48090" y="204469"/>
                </a:lnTo>
                <a:lnTo>
                  <a:pt x="48156" y="203199"/>
                </a:lnTo>
                <a:lnTo>
                  <a:pt x="55063" y="203199"/>
                </a:lnTo>
                <a:lnTo>
                  <a:pt x="53517" y="201929"/>
                </a:lnTo>
                <a:lnTo>
                  <a:pt x="52794" y="201929"/>
                </a:lnTo>
                <a:lnTo>
                  <a:pt x="51675" y="200659"/>
                </a:lnTo>
                <a:lnTo>
                  <a:pt x="50623" y="200659"/>
                </a:lnTo>
                <a:lnTo>
                  <a:pt x="48518" y="199389"/>
                </a:lnTo>
                <a:lnTo>
                  <a:pt x="48024" y="198119"/>
                </a:lnTo>
                <a:lnTo>
                  <a:pt x="47432" y="195579"/>
                </a:lnTo>
                <a:lnTo>
                  <a:pt x="45853" y="189229"/>
                </a:lnTo>
                <a:lnTo>
                  <a:pt x="45228" y="189229"/>
                </a:lnTo>
                <a:lnTo>
                  <a:pt x="44176" y="187959"/>
                </a:lnTo>
                <a:lnTo>
                  <a:pt x="40821" y="187959"/>
                </a:lnTo>
                <a:lnTo>
                  <a:pt x="39242" y="186689"/>
                </a:lnTo>
                <a:lnTo>
                  <a:pt x="14927" y="177799"/>
                </a:lnTo>
                <a:close/>
              </a:path>
              <a:path w="518795" h="544830">
                <a:moveTo>
                  <a:pt x="516429" y="177800"/>
                </a:moveTo>
                <a:lnTo>
                  <a:pt x="511298" y="177800"/>
                </a:lnTo>
                <a:lnTo>
                  <a:pt x="493151" y="199390"/>
                </a:lnTo>
                <a:lnTo>
                  <a:pt x="487121" y="205740"/>
                </a:lnTo>
                <a:lnTo>
                  <a:pt x="491759" y="205740"/>
                </a:lnTo>
                <a:lnTo>
                  <a:pt x="516429" y="177800"/>
                </a:lnTo>
                <a:close/>
              </a:path>
              <a:path w="518795" h="544830">
                <a:moveTo>
                  <a:pt x="517844" y="173990"/>
                </a:moveTo>
                <a:lnTo>
                  <a:pt x="514916" y="173990"/>
                </a:lnTo>
                <a:lnTo>
                  <a:pt x="496187" y="180340"/>
                </a:lnTo>
                <a:lnTo>
                  <a:pt x="479062" y="185420"/>
                </a:lnTo>
                <a:lnTo>
                  <a:pt x="478437" y="185420"/>
                </a:lnTo>
                <a:lnTo>
                  <a:pt x="477911" y="186690"/>
                </a:lnTo>
                <a:lnTo>
                  <a:pt x="474917" y="186690"/>
                </a:lnTo>
                <a:lnTo>
                  <a:pt x="474029" y="189230"/>
                </a:lnTo>
                <a:lnTo>
                  <a:pt x="473799" y="190500"/>
                </a:lnTo>
                <a:lnTo>
                  <a:pt x="473602" y="190500"/>
                </a:lnTo>
                <a:lnTo>
                  <a:pt x="470049" y="199390"/>
                </a:lnTo>
                <a:lnTo>
                  <a:pt x="469194" y="199390"/>
                </a:lnTo>
                <a:lnTo>
                  <a:pt x="467681" y="200660"/>
                </a:lnTo>
                <a:lnTo>
                  <a:pt x="466003" y="201930"/>
                </a:lnTo>
                <a:lnTo>
                  <a:pt x="464918" y="201930"/>
                </a:lnTo>
                <a:lnTo>
                  <a:pt x="463306" y="203200"/>
                </a:lnTo>
                <a:lnTo>
                  <a:pt x="462253" y="204470"/>
                </a:lnTo>
                <a:lnTo>
                  <a:pt x="468018" y="204470"/>
                </a:lnTo>
                <a:lnTo>
                  <a:pt x="469918" y="203200"/>
                </a:lnTo>
                <a:lnTo>
                  <a:pt x="473141" y="203200"/>
                </a:lnTo>
                <a:lnTo>
                  <a:pt x="473141" y="200660"/>
                </a:lnTo>
                <a:lnTo>
                  <a:pt x="474161" y="198120"/>
                </a:lnTo>
                <a:lnTo>
                  <a:pt x="474556" y="196850"/>
                </a:lnTo>
                <a:lnTo>
                  <a:pt x="474918" y="195580"/>
                </a:lnTo>
                <a:lnTo>
                  <a:pt x="476299" y="193040"/>
                </a:lnTo>
                <a:lnTo>
                  <a:pt x="476906" y="191807"/>
                </a:lnTo>
                <a:lnTo>
                  <a:pt x="477319" y="190500"/>
                </a:lnTo>
                <a:lnTo>
                  <a:pt x="477878" y="189230"/>
                </a:lnTo>
                <a:lnTo>
                  <a:pt x="478865" y="189230"/>
                </a:lnTo>
                <a:lnTo>
                  <a:pt x="484950" y="186690"/>
                </a:lnTo>
                <a:lnTo>
                  <a:pt x="491035" y="185420"/>
                </a:lnTo>
                <a:lnTo>
                  <a:pt x="506627" y="180340"/>
                </a:lnTo>
                <a:lnTo>
                  <a:pt x="508337" y="179070"/>
                </a:lnTo>
                <a:lnTo>
                  <a:pt x="511298" y="177800"/>
                </a:lnTo>
                <a:lnTo>
                  <a:pt x="516923" y="177800"/>
                </a:lnTo>
                <a:lnTo>
                  <a:pt x="517390" y="176595"/>
                </a:lnTo>
                <a:lnTo>
                  <a:pt x="518173" y="175260"/>
                </a:lnTo>
                <a:lnTo>
                  <a:pt x="517844" y="173990"/>
                </a:lnTo>
                <a:close/>
              </a:path>
              <a:path w="518795" h="544830">
                <a:moveTo>
                  <a:pt x="469951" y="144780"/>
                </a:moveTo>
                <a:lnTo>
                  <a:pt x="460872" y="144780"/>
                </a:lnTo>
                <a:lnTo>
                  <a:pt x="458563" y="146130"/>
                </a:lnTo>
                <a:lnTo>
                  <a:pt x="458397" y="146130"/>
                </a:lnTo>
                <a:lnTo>
                  <a:pt x="458284" y="147320"/>
                </a:lnTo>
                <a:lnTo>
                  <a:pt x="458164" y="148590"/>
                </a:lnTo>
                <a:lnTo>
                  <a:pt x="458043" y="149860"/>
                </a:lnTo>
                <a:lnTo>
                  <a:pt x="457944" y="151130"/>
                </a:lnTo>
                <a:lnTo>
                  <a:pt x="457451" y="153670"/>
                </a:lnTo>
                <a:lnTo>
                  <a:pt x="457385" y="154940"/>
                </a:lnTo>
                <a:lnTo>
                  <a:pt x="455773" y="156210"/>
                </a:lnTo>
                <a:lnTo>
                  <a:pt x="400348" y="190500"/>
                </a:lnTo>
                <a:lnTo>
                  <a:pt x="392387" y="195580"/>
                </a:lnTo>
                <a:lnTo>
                  <a:pt x="381861" y="203200"/>
                </a:lnTo>
                <a:lnTo>
                  <a:pt x="387870" y="203200"/>
                </a:lnTo>
                <a:lnTo>
                  <a:pt x="389888" y="201930"/>
                </a:lnTo>
                <a:lnTo>
                  <a:pt x="418955" y="201930"/>
                </a:lnTo>
                <a:lnTo>
                  <a:pt x="419053" y="199390"/>
                </a:lnTo>
                <a:lnTo>
                  <a:pt x="419151" y="196850"/>
                </a:lnTo>
                <a:lnTo>
                  <a:pt x="419258" y="193040"/>
                </a:lnTo>
                <a:lnTo>
                  <a:pt x="419375" y="187960"/>
                </a:lnTo>
                <a:lnTo>
                  <a:pt x="419492" y="182880"/>
                </a:lnTo>
                <a:lnTo>
                  <a:pt x="426241" y="177800"/>
                </a:lnTo>
                <a:lnTo>
                  <a:pt x="437739" y="171450"/>
                </a:lnTo>
                <a:lnTo>
                  <a:pt x="449374" y="163830"/>
                </a:lnTo>
                <a:lnTo>
                  <a:pt x="456596" y="160020"/>
                </a:lnTo>
                <a:lnTo>
                  <a:pt x="460181" y="160020"/>
                </a:lnTo>
                <a:lnTo>
                  <a:pt x="460346" y="158750"/>
                </a:lnTo>
                <a:lnTo>
                  <a:pt x="460609" y="156210"/>
                </a:lnTo>
                <a:lnTo>
                  <a:pt x="460823" y="154940"/>
                </a:lnTo>
                <a:lnTo>
                  <a:pt x="461300" y="151130"/>
                </a:lnTo>
                <a:lnTo>
                  <a:pt x="461727" y="148590"/>
                </a:lnTo>
                <a:lnTo>
                  <a:pt x="464063" y="147320"/>
                </a:lnTo>
                <a:lnTo>
                  <a:pt x="469951" y="144780"/>
                </a:lnTo>
                <a:close/>
              </a:path>
              <a:path w="518795" h="544830">
                <a:moveTo>
                  <a:pt x="136048" y="200659"/>
                </a:moveTo>
                <a:lnTo>
                  <a:pt x="128021" y="200659"/>
                </a:lnTo>
                <a:lnTo>
                  <a:pt x="129633" y="201929"/>
                </a:lnTo>
                <a:lnTo>
                  <a:pt x="136673" y="201929"/>
                </a:lnTo>
                <a:lnTo>
                  <a:pt x="136048" y="200659"/>
                </a:lnTo>
                <a:close/>
              </a:path>
              <a:path w="518795" h="544830">
                <a:moveTo>
                  <a:pt x="208510" y="173989"/>
                </a:moveTo>
                <a:lnTo>
                  <a:pt x="193840" y="173989"/>
                </a:lnTo>
                <a:lnTo>
                  <a:pt x="186769" y="175259"/>
                </a:lnTo>
                <a:lnTo>
                  <a:pt x="181704" y="175259"/>
                </a:lnTo>
                <a:lnTo>
                  <a:pt x="175899" y="176595"/>
                </a:lnTo>
                <a:lnTo>
                  <a:pt x="169599" y="177799"/>
                </a:lnTo>
                <a:lnTo>
                  <a:pt x="163251" y="180339"/>
                </a:lnTo>
                <a:lnTo>
                  <a:pt x="154830" y="182879"/>
                </a:lnTo>
                <a:lnTo>
                  <a:pt x="144041" y="184149"/>
                </a:lnTo>
                <a:lnTo>
                  <a:pt x="161474" y="184149"/>
                </a:lnTo>
                <a:lnTo>
                  <a:pt x="162527" y="185419"/>
                </a:lnTo>
                <a:lnTo>
                  <a:pt x="168579" y="187959"/>
                </a:lnTo>
                <a:lnTo>
                  <a:pt x="174928" y="190499"/>
                </a:lnTo>
                <a:lnTo>
                  <a:pt x="181550" y="191807"/>
                </a:lnTo>
                <a:lnTo>
                  <a:pt x="187788" y="194309"/>
                </a:lnTo>
                <a:lnTo>
                  <a:pt x="194187" y="194309"/>
                </a:lnTo>
                <a:lnTo>
                  <a:pt x="200684" y="195579"/>
                </a:lnTo>
                <a:lnTo>
                  <a:pt x="207262" y="195579"/>
                </a:lnTo>
                <a:lnTo>
                  <a:pt x="222969" y="193039"/>
                </a:lnTo>
                <a:lnTo>
                  <a:pt x="226839" y="191807"/>
                </a:lnTo>
                <a:lnTo>
                  <a:pt x="198947" y="191807"/>
                </a:lnTo>
                <a:lnTo>
                  <a:pt x="183306" y="189229"/>
                </a:lnTo>
                <a:lnTo>
                  <a:pt x="175619" y="186689"/>
                </a:lnTo>
                <a:lnTo>
                  <a:pt x="172658" y="185419"/>
                </a:lnTo>
                <a:lnTo>
                  <a:pt x="169467" y="184149"/>
                </a:lnTo>
                <a:lnTo>
                  <a:pt x="166178" y="182879"/>
                </a:lnTo>
                <a:lnTo>
                  <a:pt x="170388" y="181609"/>
                </a:lnTo>
                <a:lnTo>
                  <a:pt x="181539" y="179069"/>
                </a:lnTo>
                <a:lnTo>
                  <a:pt x="186342" y="177799"/>
                </a:lnTo>
                <a:lnTo>
                  <a:pt x="194139" y="176595"/>
                </a:lnTo>
                <a:lnTo>
                  <a:pt x="224204" y="176595"/>
                </a:lnTo>
                <a:lnTo>
                  <a:pt x="208510" y="173989"/>
                </a:lnTo>
                <a:close/>
              </a:path>
              <a:path w="518795" h="544830">
                <a:moveTo>
                  <a:pt x="275319" y="180339"/>
                </a:moveTo>
                <a:lnTo>
                  <a:pt x="267326" y="180339"/>
                </a:lnTo>
                <a:lnTo>
                  <a:pt x="275056" y="184149"/>
                </a:lnTo>
                <a:lnTo>
                  <a:pt x="281865" y="187959"/>
                </a:lnTo>
                <a:lnTo>
                  <a:pt x="288444" y="189229"/>
                </a:lnTo>
                <a:lnTo>
                  <a:pt x="295701" y="191807"/>
                </a:lnTo>
                <a:lnTo>
                  <a:pt x="309486" y="194309"/>
                </a:lnTo>
                <a:lnTo>
                  <a:pt x="322793" y="194309"/>
                </a:lnTo>
                <a:lnTo>
                  <a:pt x="335444" y="191807"/>
                </a:lnTo>
                <a:lnTo>
                  <a:pt x="316216" y="191807"/>
                </a:lnTo>
                <a:lnTo>
                  <a:pt x="307851" y="190499"/>
                </a:lnTo>
                <a:lnTo>
                  <a:pt x="289381" y="186689"/>
                </a:lnTo>
                <a:lnTo>
                  <a:pt x="282885" y="184149"/>
                </a:lnTo>
                <a:lnTo>
                  <a:pt x="281832" y="184149"/>
                </a:lnTo>
                <a:lnTo>
                  <a:pt x="289825" y="181609"/>
                </a:lnTo>
                <a:lnTo>
                  <a:pt x="276536" y="181609"/>
                </a:lnTo>
                <a:lnTo>
                  <a:pt x="275319" y="180339"/>
                </a:lnTo>
                <a:close/>
              </a:path>
              <a:path w="518795" h="544830">
                <a:moveTo>
                  <a:pt x="279793" y="148589"/>
                </a:moveTo>
                <a:lnTo>
                  <a:pt x="232722" y="148589"/>
                </a:lnTo>
                <a:lnTo>
                  <a:pt x="235847" y="149859"/>
                </a:lnTo>
                <a:lnTo>
                  <a:pt x="238412" y="152399"/>
                </a:lnTo>
                <a:lnTo>
                  <a:pt x="243478" y="157479"/>
                </a:lnTo>
                <a:lnTo>
                  <a:pt x="245024" y="161289"/>
                </a:lnTo>
                <a:lnTo>
                  <a:pt x="245090" y="162559"/>
                </a:lnTo>
                <a:lnTo>
                  <a:pt x="245205" y="164782"/>
                </a:lnTo>
                <a:lnTo>
                  <a:pt x="245287" y="166369"/>
                </a:lnTo>
                <a:lnTo>
                  <a:pt x="241175" y="166369"/>
                </a:lnTo>
                <a:lnTo>
                  <a:pt x="242754" y="167639"/>
                </a:lnTo>
                <a:lnTo>
                  <a:pt x="243544" y="168909"/>
                </a:lnTo>
                <a:lnTo>
                  <a:pt x="244498" y="170179"/>
                </a:lnTo>
                <a:lnTo>
                  <a:pt x="244399" y="171449"/>
                </a:lnTo>
                <a:lnTo>
                  <a:pt x="244300" y="172719"/>
                </a:lnTo>
                <a:lnTo>
                  <a:pt x="244695" y="175259"/>
                </a:lnTo>
                <a:lnTo>
                  <a:pt x="245912" y="179069"/>
                </a:lnTo>
                <a:lnTo>
                  <a:pt x="246274" y="180339"/>
                </a:lnTo>
                <a:lnTo>
                  <a:pt x="246537" y="180339"/>
                </a:lnTo>
                <a:lnTo>
                  <a:pt x="246241" y="181609"/>
                </a:lnTo>
                <a:lnTo>
                  <a:pt x="232623" y="181609"/>
                </a:lnTo>
                <a:lnTo>
                  <a:pt x="232261" y="182879"/>
                </a:lnTo>
                <a:lnTo>
                  <a:pt x="236998" y="182879"/>
                </a:lnTo>
                <a:lnTo>
                  <a:pt x="237228" y="184149"/>
                </a:lnTo>
                <a:lnTo>
                  <a:pt x="236603" y="185419"/>
                </a:lnTo>
                <a:lnTo>
                  <a:pt x="234531" y="185419"/>
                </a:lnTo>
                <a:lnTo>
                  <a:pt x="234202" y="186689"/>
                </a:lnTo>
                <a:lnTo>
                  <a:pt x="229531" y="186689"/>
                </a:lnTo>
                <a:lnTo>
                  <a:pt x="230682" y="187959"/>
                </a:lnTo>
                <a:lnTo>
                  <a:pt x="219104" y="187959"/>
                </a:lnTo>
                <a:lnTo>
                  <a:pt x="219630" y="189229"/>
                </a:lnTo>
                <a:lnTo>
                  <a:pt x="219959" y="189229"/>
                </a:lnTo>
                <a:lnTo>
                  <a:pt x="220354" y="190499"/>
                </a:lnTo>
                <a:lnTo>
                  <a:pt x="206933" y="190499"/>
                </a:lnTo>
                <a:lnTo>
                  <a:pt x="208356" y="191807"/>
                </a:lnTo>
                <a:lnTo>
                  <a:pt x="226839" y="191807"/>
                </a:lnTo>
                <a:lnTo>
                  <a:pt x="239070" y="187959"/>
                </a:lnTo>
                <a:lnTo>
                  <a:pt x="241340" y="186689"/>
                </a:lnTo>
                <a:lnTo>
                  <a:pt x="243511" y="185419"/>
                </a:lnTo>
                <a:lnTo>
                  <a:pt x="246800" y="184149"/>
                </a:lnTo>
                <a:lnTo>
                  <a:pt x="252277" y="184149"/>
                </a:lnTo>
                <a:lnTo>
                  <a:pt x="251208" y="182879"/>
                </a:lnTo>
                <a:lnTo>
                  <a:pt x="247590" y="177799"/>
                </a:lnTo>
                <a:lnTo>
                  <a:pt x="246603" y="175259"/>
                </a:lnTo>
                <a:lnTo>
                  <a:pt x="246669" y="171449"/>
                </a:lnTo>
                <a:lnTo>
                  <a:pt x="258099" y="171449"/>
                </a:lnTo>
                <a:lnTo>
                  <a:pt x="258741" y="170179"/>
                </a:lnTo>
                <a:lnTo>
                  <a:pt x="260056" y="166369"/>
                </a:lnTo>
                <a:lnTo>
                  <a:pt x="261241" y="165099"/>
                </a:lnTo>
                <a:lnTo>
                  <a:pt x="261372" y="165099"/>
                </a:lnTo>
                <a:lnTo>
                  <a:pt x="261619" y="164782"/>
                </a:lnTo>
                <a:lnTo>
                  <a:pt x="261767" y="163829"/>
                </a:lnTo>
                <a:lnTo>
                  <a:pt x="263148" y="160019"/>
                </a:lnTo>
                <a:lnTo>
                  <a:pt x="249629" y="160019"/>
                </a:lnTo>
                <a:lnTo>
                  <a:pt x="247294" y="158749"/>
                </a:lnTo>
                <a:lnTo>
                  <a:pt x="246044" y="157479"/>
                </a:lnTo>
                <a:lnTo>
                  <a:pt x="245649" y="156209"/>
                </a:lnTo>
                <a:lnTo>
                  <a:pt x="245616" y="153669"/>
                </a:lnTo>
                <a:lnTo>
                  <a:pt x="280154" y="153669"/>
                </a:lnTo>
                <a:lnTo>
                  <a:pt x="279760" y="152399"/>
                </a:lnTo>
                <a:lnTo>
                  <a:pt x="279793" y="148589"/>
                </a:lnTo>
                <a:close/>
              </a:path>
              <a:path w="518795" h="544830">
                <a:moveTo>
                  <a:pt x="259004" y="179069"/>
                </a:moveTo>
                <a:lnTo>
                  <a:pt x="257885" y="179069"/>
                </a:lnTo>
                <a:lnTo>
                  <a:pt x="258149" y="181609"/>
                </a:lnTo>
                <a:lnTo>
                  <a:pt x="258478" y="182879"/>
                </a:lnTo>
                <a:lnTo>
                  <a:pt x="258609" y="182879"/>
                </a:lnTo>
                <a:lnTo>
                  <a:pt x="258708" y="184149"/>
                </a:lnTo>
                <a:lnTo>
                  <a:pt x="258839" y="184149"/>
                </a:lnTo>
                <a:lnTo>
                  <a:pt x="258938" y="185419"/>
                </a:lnTo>
                <a:lnTo>
                  <a:pt x="259431" y="186689"/>
                </a:lnTo>
                <a:lnTo>
                  <a:pt x="259826" y="187959"/>
                </a:lnTo>
                <a:lnTo>
                  <a:pt x="260287" y="189229"/>
                </a:lnTo>
                <a:lnTo>
                  <a:pt x="260616" y="189229"/>
                </a:lnTo>
                <a:lnTo>
                  <a:pt x="260879" y="190499"/>
                </a:lnTo>
                <a:lnTo>
                  <a:pt x="261208" y="190499"/>
                </a:lnTo>
                <a:lnTo>
                  <a:pt x="262461" y="191807"/>
                </a:lnTo>
                <a:lnTo>
                  <a:pt x="262713" y="191807"/>
                </a:lnTo>
                <a:lnTo>
                  <a:pt x="264135" y="190499"/>
                </a:lnTo>
                <a:lnTo>
                  <a:pt x="264365" y="189229"/>
                </a:lnTo>
                <a:lnTo>
                  <a:pt x="264647" y="187959"/>
                </a:lnTo>
                <a:lnTo>
                  <a:pt x="262458" y="187959"/>
                </a:lnTo>
                <a:lnTo>
                  <a:pt x="258905" y="180339"/>
                </a:lnTo>
                <a:lnTo>
                  <a:pt x="259004" y="179069"/>
                </a:lnTo>
                <a:close/>
              </a:path>
              <a:path w="518795" h="544830">
                <a:moveTo>
                  <a:pt x="352741" y="176595"/>
                </a:moveTo>
                <a:lnTo>
                  <a:pt x="338351" y="176595"/>
                </a:lnTo>
                <a:lnTo>
                  <a:pt x="345119" y="177800"/>
                </a:lnTo>
                <a:lnTo>
                  <a:pt x="352718" y="180340"/>
                </a:lnTo>
                <a:lnTo>
                  <a:pt x="353178" y="180340"/>
                </a:lnTo>
                <a:lnTo>
                  <a:pt x="354297" y="181610"/>
                </a:lnTo>
                <a:lnTo>
                  <a:pt x="353737" y="181610"/>
                </a:lnTo>
                <a:lnTo>
                  <a:pt x="345251" y="185420"/>
                </a:lnTo>
                <a:lnTo>
                  <a:pt x="337685" y="187960"/>
                </a:lnTo>
                <a:lnTo>
                  <a:pt x="323236" y="191807"/>
                </a:lnTo>
                <a:lnTo>
                  <a:pt x="335536" y="191807"/>
                </a:lnTo>
                <a:lnTo>
                  <a:pt x="342258" y="189230"/>
                </a:lnTo>
                <a:lnTo>
                  <a:pt x="347981" y="187960"/>
                </a:lnTo>
                <a:lnTo>
                  <a:pt x="352915" y="185420"/>
                </a:lnTo>
                <a:lnTo>
                  <a:pt x="358375" y="182880"/>
                </a:lnTo>
                <a:lnTo>
                  <a:pt x="369600" y="182880"/>
                </a:lnTo>
                <a:lnTo>
                  <a:pt x="361040" y="179070"/>
                </a:lnTo>
                <a:lnTo>
                  <a:pt x="352741" y="176595"/>
                </a:lnTo>
                <a:close/>
              </a:path>
              <a:path w="518795" h="544830">
                <a:moveTo>
                  <a:pt x="224215" y="176595"/>
                </a:moveTo>
                <a:lnTo>
                  <a:pt x="199210" y="176595"/>
                </a:lnTo>
                <a:lnTo>
                  <a:pt x="201736" y="177799"/>
                </a:lnTo>
                <a:lnTo>
                  <a:pt x="201474" y="177799"/>
                </a:lnTo>
                <a:lnTo>
                  <a:pt x="201243" y="179069"/>
                </a:lnTo>
                <a:lnTo>
                  <a:pt x="200223" y="181609"/>
                </a:lnTo>
                <a:lnTo>
                  <a:pt x="199795" y="184149"/>
                </a:lnTo>
                <a:lnTo>
                  <a:pt x="199839" y="186689"/>
                </a:lnTo>
                <a:lnTo>
                  <a:pt x="199960" y="190499"/>
                </a:lnTo>
                <a:lnTo>
                  <a:pt x="213348" y="190499"/>
                </a:lnTo>
                <a:lnTo>
                  <a:pt x="213150" y="189229"/>
                </a:lnTo>
                <a:lnTo>
                  <a:pt x="212821" y="189229"/>
                </a:lnTo>
                <a:lnTo>
                  <a:pt x="212426" y="187959"/>
                </a:lnTo>
                <a:lnTo>
                  <a:pt x="212459" y="186689"/>
                </a:lnTo>
                <a:lnTo>
                  <a:pt x="221933" y="186689"/>
                </a:lnTo>
                <a:lnTo>
                  <a:pt x="221702" y="185419"/>
                </a:lnTo>
                <a:lnTo>
                  <a:pt x="221670" y="184149"/>
                </a:lnTo>
                <a:lnTo>
                  <a:pt x="226965" y="184149"/>
                </a:lnTo>
                <a:lnTo>
                  <a:pt x="227459" y="182879"/>
                </a:lnTo>
                <a:lnTo>
                  <a:pt x="227755" y="182879"/>
                </a:lnTo>
                <a:lnTo>
                  <a:pt x="228117" y="181609"/>
                </a:lnTo>
                <a:lnTo>
                  <a:pt x="245682" y="181609"/>
                </a:lnTo>
                <a:lnTo>
                  <a:pt x="245550" y="180339"/>
                </a:lnTo>
                <a:lnTo>
                  <a:pt x="239629" y="180339"/>
                </a:lnTo>
                <a:lnTo>
                  <a:pt x="231669" y="177799"/>
                </a:lnTo>
                <a:lnTo>
                  <a:pt x="224215" y="176595"/>
                </a:lnTo>
                <a:close/>
              </a:path>
              <a:path w="518795" h="544830">
                <a:moveTo>
                  <a:pt x="222492" y="186689"/>
                </a:moveTo>
                <a:lnTo>
                  <a:pt x="213874" y="186689"/>
                </a:lnTo>
                <a:lnTo>
                  <a:pt x="214005" y="187959"/>
                </a:lnTo>
                <a:lnTo>
                  <a:pt x="213348" y="190499"/>
                </a:lnTo>
                <a:lnTo>
                  <a:pt x="216966" y="190499"/>
                </a:lnTo>
                <a:lnTo>
                  <a:pt x="217229" y="189229"/>
                </a:lnTo>
                <a:lnTo>
                  <a:pt x="218084" y="189229"/>
                </a:lnTo>
                <a:lnTo>
                  <a:pt x="218216" y="187959"/>
                </a:lnTo>
                <a:lnTo>
                  <a:pt x="222821" y="187959"/>
                </a:lnTo>
                <a:lnTo>
                  <a:pt x="222492" y="186689"/>
                </a:lnTo>
                <a:close/>
              </a:path>
              <a:path w="518795" h="544830">
                <a:moveTo>
                  <a:pt x="252277" y="184149"/>
                </a:moveTo>
                <a:lnTo>
                  <a:pt x="248642" y="184149"/>
                </a:lnTo>
                <a:lnTo>
                  <a:pt x="253675" y="187959"/>
                </a:lnTo>
                <a:lnTo>
                  <a:pt x="255057" y="189229"/>
                </a:lnTo>
                <a:lnTo>
                  <a:pt x="257557" y="190499"/>
                </a:lnTo>
                <a:lnTo>
                  <a:pt x="258938" y="190499"/>
                </a:lnTo>
                <a:lnTo>
                  <a:pt x="258708" y="189229"/>
                </a:lnTo>
                <a:lnTo>
                  <a:pt x="258609" y="187959"/>
                </a:lnTo>
                <a:lnTo>
                  <a:pt x="258236" y="186689"/>
                </a:lnTo>
                <a:lnTo>
                  <a:pt x="255945" y="186689"/>
                </a:lnTo>
                <a:lnTo>
                  <a:pt x="253346" y="185419"/>
                </a:lnTo>
                <a:lnTo>
                  <a:pt x="252277" y="184149"/>
                </a:lnTo>
                <a:close/>
              </a:path>
              <a:path w="518795" h="544830">
                <a:moveTo>
                  <a:pt x="127758" y="134619"/>
                </a:moveTo>
                <a:lnTo>
                  <a:pt x="123745" y="134619"/>
                </a:lnTo>
                <a:lnTo>
                  <a:pt x="123416" y="135889"/>
                </a:lnTo>
                <a:lnTo>
                  <a:pt x="121607" y="137159"/>
                </a:lnTo>
                <a:lnTo>
                  <a:pt x="119963" y="138429"/>
                </a:lnTo>
                <a:lnTo>
                  <a:pt x="113844" y="143509"/>
                </a:lnTo>
                <a:lnTo>
                  <a:pt x="110193" y="147319"/>
                </a:lnTo>
                <a:lnTo>
                  <a:pt x="108417" y="151129"/>
                </a:lnTo>
                <a:lnTo>
                  <a:pt x="108483" y="162559"/>
                </a:lnTo>
                <a:lnTo>
                  <a:pt x="109766" y="167639"/>
                </a:lnTo>
                <a:lnTo>
                  <a:pt x="112331" y="172719"/>
                </a:lnTo>
                <a:lnTo>
                  <a:pt x="114798" y="177799"/>
                </a:lnTo>
                <a:lnTo>
                  <a:pt x="143350" y="187959"/>
                </a:lnTo>
                <a:lnTo>
                  <a:pt x="148416" y="186689"/>
                </a:lnTo>
                <a:lnTo>
                  <a:pt x="151968" y="185419"/>
                </a:lnTo>
                <a:lnTo>
                  <a:pt x="137725" y="185419"/>
                </a:lnTo>
                <a:lnTo>
                  <a:pt x="132988" y="184149"/>
                </a:lnTo>
                <a:lnTo>
                  <a:pt x="114765" y="170179"/>
                </a:lnTo>
                <a:lnTo>
                  <a:pt x="112989" y="166369"/>
                </a:lnTo>
                <a:lnTo>
                  <a:pt x="111969" y="162559"/>
                </a:lnTo>
                <a:lnTo>
                  <a:pt x="111871" y="156209"/>
                </a:lnTo>
                <a:lnTo>
                  <a:pt x="118811" y="156209"/>
                </a:lnTo>
                <a:lnTo>
                  <a:pt x="112496" y="152399"/>
                </a:lnTo>
                <a:lnTo>
                  <a:pt x="112594" y="151129"/>
                </a:lnTo>
                <a:lnTo>
                  <a:pt x="113055" y="149859"/>
                </a:lnTo>
                <a:lnTo>
                  <a:pt x="113976" y="148589"/>
                </a:lnTo>
                <a:lnTo>
                  <a:pt x="115259" y="147319"/>
                </a:lnTo>
                <a:lnTo>
                  <a:pt x="116398" y="146130"/>
                </a:lnTo>
                <a:lnTo>
                  <a:pt x="117759" y="144779"/>
                </a:lnTo>
                <a:lnTo>
                  <a:pt x="118976" y="143509"/>
                </a:lnTo>
                <a:lnTo>
                  <a:pt x="119798" y="143509"/>
                </a:lnTo>
                <a:lnTo>
                  <a:pt x="122298" y="140969"/>
                </a:lnTo>
                <a:lnTo>
                  <a:pt x="124272" y="139699"/>
                </a:lnTo>
                <a:lnTo>
                  <a:pt x="126969" y="137159"/>
                </a:lnTo>
                <a:lnTo>
                  <a:pt x="127758" y="134619"/>
                </a:lnTo>
                <a:close/>
              </a:path>
              <a:path w="518795" h="544830">
                <a:moveTo>
                  <a:pt x="226768" y="184149"/>
                </a:moveTo>
                <a:lnTo>
                  <a:pt x="222229" y="184149"/>
                </a:lnTo>
                <a:lnTo>
                  <a:pt x="222393" y="185419"/>
                </a:lnTo>
                <a:lnTo>
                  <a:pt x="223051" y="185419"/>
                </a:lnTo>
                <a:lnTo>
                  <a:pt x="223117" y="186689"/>
                </a:lnTo>
                <a:lnTo>
                  <a:pt x="222821" y="187959"/>
                </a:lnTo>
                <a:lnTo>
                  <a:pt x="226373" y="187959"/>
                </a:lnTo>
                <a:lnTo>
                  <a:pt x="226472" y="186689"/>
                </a:lnTo>
                <a:lnTo>
                  <a:pt x="226637" y="185419"/>
                </a:lnTo>
                <a:lnTo>
                  <a:pt x="226768" y="184149"/>
                </a:lnTo>
                <a:close/>
              </a:path>
              <a:path w="518795" h="544830">
                <a:moveTo>
                  <a:pt x="267161" y="157479"/>
                </a:moveTo>
                <a:lnTo>
                  <a:pt x="263806" y="157479"/>
                </a:lnTo>
                <a:lnTo>
                  <a:pt x="263823" y="158749"/>
                </a:lnTo>
                <a:lnTo>
                  <a:pt x="263938" y="161289"/>
                </a:lnTo>
                <a:lnTo>
                  <a:pt x="263773" y="161289"/>
                </a:lnTo>
                <a:lnTo>
                  <a:pt x="263346" y="162559"/>
                </a:lnTo>
                <a:lnTo>
                  <a:pt x="261619" y="164782"/>
                </a:lnTo>
                <a:lnTo>
                  <a:pt x="261570" y="165099"/>
                </a:lnTo>
                <a:lnTo>
                  <a:pt x="264102" y="165099"/>
                </a:lnTo>
                <a:lnTo>
                  <a:pt x="265034" y="171449"/>
                </a:lnTo>
                <a:lnTo>
                  <a:pt x="264953" y="176595"/>
                </a:lnTo>
                <a:lnTo>
                  <a:pt x="264870" y="177799"/>
                </a:lnTo>
                <a:lnTo>
                  <a:pt x="264782" y="179069"/>
                </a:lnTo>
                <a:lnTo>
                  <a:pt x="264694" y="180339"/>
                </a:lnTo>
                <a:lnTo>
                  <a:pt x="262523" y="186689"/>
                </a:lnTo>
                <a:lnTo>
                  <a:pt x="262458" y="187959"/>
                </a:lnTo>
                <a:lnTo>
                  <a:pt x="264647" y="187959"/>
                </a:lnTo>
                <a:lnTo>
                  <a:pt x="266339" y="180339"/>
                </a:lnTo>
                <a:lnTo>
                  <a:pt x="275319" y="180339"/>
                </a:lnTo>
                <a:lnTo>
                  <a:pt x="273280" y="179069"/>
                </a:lnTo>
                <a:lnTo>
                  <a:pt x="271142" y="179069"/>
                </a:lnTo>
                <a:lnTo>
                  <a:pt x="269069" y="177799"/>
                </a:lnTo>
                <a:lnTo>
                  <a:pt x="268969" y="176595"/>
                </a:lnTo>
                <a:lnTo>
                  <a:pt x="271646" y="173989"/>
                </a:lnTo>
                <a:lnTo>
                  <a:pt x="266997" y="173989"/>
                </a:lnTo>
                <a:lnTo>
                  <a:pt x="266898" y="172719"/>
                </a:lnTo>
                <a:lnTo>
                  <a:pt x="266800" y="168909"/>
                </a:lnTo>
                <a:lnTo>
                  <a:pt x="269448" y="168909"/>
                </a:lnTo>
                <a:lnTo>
                  <a:pt x="268576" y="167639"/>
                </a:lnTo>
                <a:lnTo>
                  <a:pt x="268214" y="166369"/>
                </a:lnTo>
                <a:lnTo>
                  <a:pt x="267885" y="165099"/>
                </a:lnTo>
                <a:lnTo>
                  <a:pt x="266931" y="163829"/>
                </a:lnTo>
                <a:lnTo>
                  <a:pt x="266471" y="162559"/>
                </a:lnTo>
                <a:lnTo>
                  <a:pt x="266142" y="161289"/>
                </a:lnTo>
                <a:lnTo>
                  <a:pt x="266142" y="160019"/>
                </a:lnTo>
                <a:lnTo>
                  <a:pt x="266504" y="158749"/>
                </a:lnTo>
                <a:lnTo>
                  <a:pt x="266767" y="158749"/>
                </a:lnTo>
                <a:lnTo>
                  <a:pt x="267161" y="157479"/>
                </a:lnTo>
                <a:close/>
              </a:path>
              <a:path w="518795" h="544830">
                <a:moveTo>
                  <a:pt x="369600" y="182880"/>
                </a:moveTo>
                <a:lnTo>
                  <a:pt x="359165" y="182880"/>
                </a:lnTo>
                <a:lnTo>
                  <a:pt x="363967" y="184150"/>
                </a:lnTo>
                <a:lnTo>
                  <a:pt x="368375" y="185420"/>
                </a:lnTo>
                <a:lnTo>
                  <a:pt x="372947" y="186690"/>
                </a:lnTo>
                <a:lnTo>
                  <a:pt x="374921" y="186690"/>
                </a:lnTo>
                <a:lnTo>
                  <a:pt x="375283" y="187960"/>
                </a:lnTo>
                <a:lnTo>
                  <a:pt x="388407" y="187960"/>
                </a:lnTo>
                <a:lnTo>
                  <a:pt x="395973" y="186690"/>
                </a:lnTo>
                <a:lnTo>
                  <a:pt x="399767" y="184150"/>
                </a:lnTo>
                <a:lnTo>
                  <a:pt x="372454" y="184150"/>
                </a:lnTo>
                <a:lnTo>
                  <a:pt x="369600" y="182880"/>
                </a:lnTo>
                <a:close/>
              </a:path>
              <a:path w="518795" h="544830">
                <a:moveTo>
                  <a:pt x="234334" y="185419"/>
                </a:moveTo>
                <a:lnTo>
                  <a:pt x="228347" y="185419"/>
                </a:lnTo>
                <a:lnTo>
                  <a:pt x="228446" y="186689"/>
                </a:lnTo>
                <a:lnTo>
                  <a:pt x="233840" y="186689"/>
                </a:lnTo>
                <a:lnTo>
                  <a:pt x="234334" y="185419"/>
                </a:lnTo>
                <a:close/>
              </a:path>
              <a:path w="518795" h="544830">
                <a:moveTo>
                  <a:pt x="258099" y="171449"/>
                </a:moveTo>
                <a:lnTo>
                  <a:pt x="246702" y="171449"/>
                </a:lnTo>
                <a:lnTo>
                  <a:pt x="251307" y="175259"/>
                </a:lnTo>
                <a:lnTo>
                  <a:pt x="255451" y="182879"/>
                </a:lnTo>
                <a:lnTo>
                  <a:pt x="255945" y="186689"/>
                </a:lnTo>
                <a:lnTo>
                  <a:pt x="258236" y="186689"/>
                </a:lnTo>
                <a:lnTo>
                  <a:pt x="257491" y="184149"/>
                </a:lnTo>
                <a:lnTo>
                  <a:pt x="256899" y="182879"/>
                </a:lnTo>
                <a:lnTo>
                  <a:pt x="256241" y="180339"/>
                </a:lnTo>
                <a:lnTo>
                  <a:pt x="257293" y="180339"/>
                </a:lnTo>
                <a:lnTo>
                  <a:pt x="257885" y="179069"/>
                </a:lnTo>
                <a:lnTo>
                  <a:pt x="259004" y="179069"/>
                </a:lnTo>
                <a:lnTo>
                  <a:pt x="259103" y="177799"/>
                </a:lnTo>
                <a:lnTo>
                  <a:pt x="259196" y="176595"/>
                </a:lnTo>
                <a:lnTo>
                  <a:pt x="256301" y="176595"/>
                </a:lnTo>
                <a:lnTo>
                  <a:pt x="255747" y="175259"/>
                </a:lnTo>
                <a:lnTo>
                  <a:pt x="255155" y="175259"/>
                </a:lnTo>
                <a:lnTo>
                  <a:pt x="255057" y="173989"/>
                </a:lnTo>
                <a:lnTo>
                  <a:pt x="255550" y="173989"/>
                </a:lnTo>
                <a:lnTo>
                  <a:pt x="257458" y="172719"/>
                </a:lnTo>
                <a:lnTo>
                  <a:pt x="258099" y="171449"/>
                </a:lnTo>
                <a:close/>
              </a:path>
              <a:path w="518795" h="544830">
                <a:moveTo>
                  <a:pt x="160553" y="184149"/>
                </a:moveTo>
                <a:lnTo>
                  <a:pt x="141771" y="184149"/>
                </a:lnTo>
                <a:lnTo>
                  <a:pt x="139501" y="185419"/>
                </a:lnTo>
                <a:lnTo>
                  <a:pt x="155619" y="185419"/>
                </a:lnTo>
                <a:lnTo>
                  <a:pt x="160553" y="184149"/>
                </a:lnTo>
                <a:close/>
              </a:path>
              <a:path w="518795" h="544830">
                <a:moveTo>
                  <a:pt x="231571" y="181609"/>
                </a:moveTo>
                <a:lnTo>
                  <a:pt x="228150" y="181609"/>
                </a:lnTo>
                <a:lnTo>
                  <a:pt x="228215" y="185419"/>
                </a:lnTo>
                <a:lnTo>
                  <a:pt x="235090" y="185419"/>
                </a:lnTo>
                <a:lnTo>
                  <a:pt x="235452" y="184149"/>
                </a:lnTo>
                <a:lnTo>
                  <a:pt x="231538" y="184149"/>
                </a:lnTo>
                <a:lnTo>
                  <a:pt x="231571" y="181609"/>
                </a:lnTo>
                <a:close/>
              </a:path>
              <a:path w="518795" h="544830">
                <a:moveTo>
                  <a:pt x="236077" y="182879"/>
                </a:moveTo>
                <a:lnTo>
                  <a:pt x="231867" y="182879"/>
                </a:lnTo>
                <a:lnTo>
                  <a:pt x="231538" y="184149"/>
                </a:lnTo>
                <a:lnTo>
                  <a:pt x="235682" y="184149"/>
                </a:lnTo>
                <a:lnTo>
                  <a:pt x="236077" y="182879"/>
                </a:lnTo>
                <a:close/>
              </a:path>
              <a:path w="518795" h="544830">
                <a:moveTo>
                  <a:pt x="411564" y="156210"/>
                </a:moveTo>
                <a:lnTo>
                  <a:pt x="408275" y="156210"/>
                </a:lnTo>
                <a:lnTo>
                  <a:pt x="408176" y="157480"/>
                </a:lnTo>
                <a:lnTo>
                  <a:pt x="407760" y="160020"/>
                </a:lnTo>
                <a:lnTo>
                  <a:pt x="402058" y="175260"/>
                </a:lnTo>
                <a:lnTo>
                  <a:pt x="399361" y="180340"/>
                </a:lnTo>
                <a:lnTo>
                  <a:pt x="395381" y="182880"/>
                </a:lnTo>
                <a:lnTo>
                  <a:pt x="386631" y="184150"/>
                </a:lnTo>
                <a:lnTo>
                  <a:pt x="399767" y="184150"/>
                </a:lnTo>
                <a:lnTo>
                  <a:pt x="401663" y="182880"/>
                </a:lnTo>
                <a:lnTo>
                  <a:pt x="406203" y="175260"/>
                </a:lnTo>
                <a:lnTo>
                  <a:pt x="407025" y="173990"/>
                </a:lnTo>
                <a:lnTo>
                  <a:pt x="411488" y="157480"/>
                </a:lnTo>
                <a:lnTo>
                  <a:pt x="411564" y="156210"/>
                </a:lnTo>
                <a:close/>
              </a:path>
              <a:path w="518795" h="544830">
                <a:moveTo>
                  <a:pt x="331732" y="172720"/>
                </a:moveTo>
                <a:lnTo>
                  <a:pt x="308805" y="172719"/>
                </a:lnTo>
                <a:lnTo>
                  <a:pt x="293999" y="176595"/>
                </a:lnTo>
                <a:lnTo>
                  <a:pt x="286437" y="179069"/>
                </a:lnTo>
                <a:lnTo>
                  <a:pt x="277687" y="181609"/>
                </a:lnTo>
                <a:lnTo>
                  <a:pt x="289825" y="181609"/>
                </a:lnTo>
                <a:lnTo>
                  <a:pt x="297259" y="179069"/>
                </a:lnTo>
                <a:lnTo>
                  <a:pt x="304561" y="177799"/>
                </a:lnTo>
                <a:lnTo>
                  <a:pt x="312620" y="177799"/>
                </a:lnTo>
                <a:lnTo>
                  <a:pt x="312527" y="176595"/>
                </a:lnTo>
                <a:lnTo>
                  <a:pt x="318804" y="175259"/>
                </a:lnTo>
                <a:lnTo>
                  <a:pt x="344461" y="175260"/>
                </a:lnTo>
                <a:lnTo>
                  <a:pt x="336402" y="173990"/>
                </a:lnTo>
                <a:lnTo>
                  <a:pt x="331732" y="172720"/>
                </a:lnTo>
                <a:close/>
              </a:path>
              <a:path w="518795" h="544830">
                <a:moveTo>
                  <a:pt x="312785" y="177799"/>
                </a:moveTo>
                <a:lnTo>
                  <a:pt x="304956" y="177799"/>
                </a:lnTo>
                <a:lnTo>
                  <a:pt x="305252" y="179069"/>
                </a:lnTo>
                <a:lnTo>
                  <a:pt x="305746" y="179069"/>
                </a:lnTo>
                <a:lnTo>
                  <a:pt x="306634" y="180339"/>
                </a:lnTo>
                <a:lnTo>
                  <a:pt x="307686" y="181609"/>
                </a:lnTo>
                <a:lnTo>
                  <a:pt x="311042" y="181609"/>
                </a:lnTo>
                <a:lnTo>
                  <a:pt x="312522" y="180339"/>
                </a:lnTo>
                <a:lnTo>
                  <a:pt x="312851" y="179069"/>
                </a:lnTo>
                <a:lnTo>
                  <a:pt x="312785" y="177799"/>
                </a:lnTo>
                <a:close/>
              </a:path>
              <a:path w="518795" h="544830">
                <a:moveTo>
                  <a:pt x="235024" y="160019"/>
                </a:moveTo>
                <a:lnTo>
                  <a:pt x="232689" y="160019"/>
                </a:lnTo>
                <a:lnTo>
                  <a:pt x="232738" y="163829"/>
                </a:lnTo>
                <a:lnTo>
                  <a:pt x="232853" y="166369"/>
                </a:lnTo>
                <a:lnTo>
                  <a:pt x="232952" y="167639"/>
                </a:lnTo>
                <a:lnTo>
                  <a:pt x="233906" y="171449"/>
                </a:lnTo>
                <a:lnTo>
                  <a:pt x="235584" y="173989"/>
                </a:lnTo>
                <a:lnTo>
                  <a:pt x="236801" y="175259"/>
                </a:lnTo>
                <a:lnTo>
                  <a:pt x="238347" y="177799"/>
                </a:lnTo>
                <a:lnTo>
                  <a:pt x="240287" y="180339"/>
                </a:lnTo>
                <a:lnTo>
                  <a:pt x="245550" y="180339"/>
                </a:lnTo>
                <a:lnTo>
                  <a:pt x="245238" y="179069"/>
                </a:lnTo>
                <a:lnTo>
                  <a:pt x="242886" y="179069"/>
                </a:lnTo>
                <a:lnTo>
                  <a:pt x="241998" y="177799"/>
                </a:lnTo>
                <a:lnTo>
                  <a:pt x="234728" y="161289"/>
                </a:lnTo>
                <a:lnTo>
                  <a:pt x="235024" y="160019"/>
                </a:lnTo>
                <a:close/>
              </a:path>
              <a:path w="518795" h="544830">
                <a:moveTo>
                  <a:pt x="218742" y="114299"/>
                </a:moveTo>
                <a:lnTo>
                  <a:pt x="216571" y="114299"/>
                </a:lnTo>
                <a:lnTo>
                  <a:pt x="216045" y="115569"/>
                </a:lnTo>
                <a:lnTo>
                  <a:pt x="215946" y="116839"/>
                </a:lnTo>
                <a:lnTo>
                  <a:pt x="215354" y="119379"/>
                </a:lnTo>
                <a:lnTo>
                  <a:pt x="215124" y="120649"/>
                </a:lnTo>
                <a:lnTo>
                  <a:pt x="215025" y="121919"/>
                </a:lnTo>
                <a:lnTo>
                  <a:pt x="214926" y="123189"/>
                </a:lnTo>
                <a:lnTo>
                  <a:pt x="214828" y="124459"/>
                </a:lnTo>
                <a:lnTo>
                  <a:pt x="214729" y="125729"/>
                </a:lnTo>
                <a:lnTo>
                  <a:pt x="214268" y="129539"/>
                </a:lnTo>
                <a:lnTo>
                  <a:pt x="215650" y="132079"/>
                </a:lnTo>
                <a:lnTo>
                  <a:pt x="216143" y="133349"/>
                </a:lnTo>
                <a:lnTo>
                  <a:pt x="217328" y="134619"/>
                </a:lnTo>
                <a:lnTo>
                  <a:pt x="217130" y="135889"/>
                </a:lnTo>
                <a:lnTo>
                  <a:pt x="224169" y="135889"/>
                </a:lnTo>
                <a:lnTo>
                  <a:pt x="224400" y="137159"/>
                </a:lnTo>
                <a:lnTo>
                  <a:pt x="225452" y="138429"/>
                </a:lnTo>
                <a:lnTo>
                  <a:pt x="226735" y="140969"/>
                </a:lnTo>
                <a:lnTo>
                  <a:pt x="227985" y="143509"/>
                </a:lnTo>
                <a:lnTo>
                  <a:pt x="229038" y="144779"/>
                </a:lnTo>
                <a:lnTo>
                  <a:pt x="230090" y="151129"/>
                </a:lnTo>
                <a:lnTo>
                  <a:pt x="230090" y="154939"/>
                </a:lnTo>
                <a:lnTo>
                  <a:pt x="229663" y="158749"/>
                </a:lnTo>
                <a:lnTo>
                  <a:pt x="235320" y="158749"/>
                </a:lnTo>
                <a:lnTo>
                  <a:pt x="235814" y="160019"/>
                </a:lnTo>
                <a:lnTo>
                  <a:pt x="236077" y="160019"/>
                </a:lnTo>
                <a:lnTo>
                  <a:pt x="236472" y="161289"/>
                </a:lnTo>
                <a:lnTo>
                  <a:pt x="239169" y="166369"/>
                </a:lnTo>
                <a:lnTo>
                  <a:pt x="241274" y="172719"/>
                </a:lnTo>
                <a:lnTo>
                  <a:pt x="242754" y="177799"/>
                </a:lnTo>
                <a:lnTo>
                  <a:pt x="242886" y="179069"/>
                </a:lnTo>
                <a:lnTo>
                  <a:pt x="245238" y="179069"/>
                </a:lnTo>
                <a:lnTo>
                  <a:pt x="244267" y="175259"/>
                </a:lnTo>
                <a:lnTo>
                  <a:pt x="242853" y="170179"/>
                </a:lnTo>
                <a:lnTo>
                  <a:pt x="242097" y="168909"/>
                </a:lnTo>
                <a:lnTo>
                  <a:pt x="241208" y="166369"/>
                </a:lnTo>
                <a:lnTo>
                  <a:pt x="245287" y="166369"/>
                </a:lnTo>
                <a:lnTo>
                  <a:pt x="241077" y="163829"/>
                </a:lnTo>
                <a:lnTo>
                  <a:pt x="236519" y="157479"/>
                </a:lnTo>
                <a:lnTo>
                  <a:pt x="232426" y="157479"/>
                </a:lnTo>
                <a:lnTo>
                  <a:pt x="232261" y="156209"/>
                </a:lnTo>
                <a:lnTo>
                  <a:pt x="231965" y="156209"/>
                </a:lnTo>
                <a:lnTo>
                  <a:pt x="232064" y="154939"/>
                </a:lnTo>
                <a:lnTo>
                  <a:pt x="232163" y="153669"/>
                </a:lnTo>
                <a:lnTo>
                  <a:pt x="234301" y="153669"/>
                </a:lnTo>
                <a:lnTo>
                  <a:pt x="232722" y="148589"/>
                </a:lnTo>
                <a:lnTo>
                  <a:pt x="286832" y="148589"/>
                </a:lnTo>
                <a:lnTo>
                  <a:pt x="286602" y="147319"/>
                </a:lnTo>
                <a:lnTo>
                  <a:pt x="269661" y="147319"/>
                </a:lnTo>
                <a:lnTo>
                  <a:pt x="269033" y="146130"/>
                </a:lnTo>
                <a:lnTo>
                  <a:pt x="236147" y="146130"/>
                </a:lnTo>
                <a:lnTo>
                  <a:pt x="234432" y="144779"/>
                </a:lnTo>
                <a:lnTo>
                  <a:pt x="232919" y="144779"/>
                </a:lnTo>
                <a:lnTo>
                  <a:pt x="231571" y="143509"/>
                </a:lnTo>
                <a:lnTo>
                  <a:pt x="230485" y="142239"/>
                </a:lnTo>
                <a:lnTo>
                  <a:pt x="229761" y="142239"/>
                </a:lnTo>
                <a:lnTo>
                  <a:pt x="229301" y="140969"/>
                </a:lnTo>
                <a:lnTo>
                  <a:pt x="229195" y="140645"/>
                </a:lnTo>
                <a:lnTo>
                  <a:pt x="228248" y="138429"/>
                </a:lnTo>
                <a:lnTo>
                  <a:pt x="226571" y="135889"/>
                </a:lnTo>
                <a:lnTo>
                  <a:pt x="226012" y="134619"/>
                </a:lnTo>
                <a:lnTo>
                  <a:pt x="225748" y="132079"/>
                </a:lnTo>
                <a:lnTo>
                  <a:pt x="218117" y="132079"/>
                </a:lnTo>
                <a:lnTo>
                  <a:pt x="217130" y="128269"/>
                </a:lnTo>
                <a:lnTo>
                  <a:pt x="217393" y="125729"/>
                </a:lnTo>
                <a:lnTo>
                  <a:pt x="217503" y="124459"/>
                </a:lnTo>
                <a:lnTo>
                  <a:pt x="217613" y="123189"/>
                </a:lnTo>
                <a:lnTo>
                  <a:pt x="217722" y="121919"/>
                </a:lnTo>
                <a:lnTo>
                  <a:pt x="217821" y="120649"/>
                </a:lnTo>
                <a:lnTo>
                  <a:pt x="217920" y="119379"/>
                </a:lnTo>
                <a:lnTo>
                  <a:pt x="218018" y="118109"/>
                </a:lnTo>
                <a:lnTo>
                  <a:pt x="218742" y="114299"/>
                </a:lnTo>
                <a:close/>
              </a:path>
              <a:path w="518795" h="544830">
                <a:moveTo>
                  <a:pt x="261619" y="164782"/>
                </a:moveTo>
                <a:lnTo>
                  <a:pt x="260385" y="166369"/>
                </a:lnTo>
                <a:lnTo>
                  <a:pt x="258642" y="171449"/>
                </a:lnTo>
                <a:lnTo>
                  <a:pt x="258017" y="175259"/>
                </a:lnTo>
                <a:lnTo>
                  <a:pt x="257636" y="176595"/>
                </a:lnTo>
                <a:lnTo>
                  <a:pt x="259196" y="176595"/>
                </a:lnTo>
                <a:lnTo>
                  <a:pt x="259300" y="175259"/>
                </a:lnTo>
                <a:lnTo>
                  <a:pt x="259399" y="173989"/>
                </a:lnTo>
                <a:lnTo>
                  <a:pt x="259497" y="172719"/>
                </a:lnTo>
                <a:lnTo>
                  <a:pt x="264102" y="165099"/>
                </a:lnTo>
                <a:lnTo>
                  <a:pt x="261570" y="165099"/>
                </a:lnTo>
                <a:lnTo>
                  <a:pt x="261619" y="164782"/>
                </a:lnTo>
                <a:close/>
              </a:path>
              <a:path w="518795" h="544830">
                <a:moveTo>
                  <a:pt x="344461" y="175260"/>
                </a:moveTo>
                <a:lnTo>
                  <a:pt x="324528" y="175259"/>
                </a:lnTo>
                <a:lnTo>
                  <a:pt x="338678" y="176595"/>
                </a:lnTo>
                <a:lnTo>
                  <a:pt x="352938" y="176595"/>
                </a:lnTo>
                <a:lnTo>
                  <a:pt x="344461" y="175260"/>
                </a:lnTo>
                <a:close/>
              </a:path>
              <a:path w="518795" h="544830">
                <a:moveTo>
                  <a:pt x="272803" y="157479"/>
                </a:moveTo>
                <a:lnTo>
                  <a:pt x="267161" y="157479"/>
                </a:lnTo>
                <a:lnTo>
                  <a:pt x="269135" y="160019"/>
                </a:lnTo>
                <a:lnTo>
                  <a:pt x="270549" y="163829"/>
                </a:lnTo>
                <a:lnTo>
                  <a:pt x="271306" y="166369"/>
                </a:lnTo>
                <a:lnTo>
                  <a:pt x="271142" y="167639"/>
                </a:lnTo>
                <a:lnTo>
                  <a:pt x="270878" y="168909"/>
                </a:lnTo>
                <a:lnTo>
                  <a:pt x="270319" y="170179"/>
                </a:lnTo>
                <a:lnTo>
                  <a:pt x="267786" y="170179"/>
                </a:lnTo>
                <a:lnTo>
                  <a:pt x="268839" y="172719"/>
                </a:lnTo>
                <a:lnTo>
                  <a:pt x="267984" y="172719"/>
                </a:lnTo>
                <a:lnTo>
                  <a:pt x="267490" y="173989"/>
                </a:lnTo>
                <a:lnTo>
                  <a:pt x="271646" y="173989"/>
                </a:lnTo>
                <a:lnTo>
                  <a:pt x="272951" y="172719"/>
                </a:lnTo>
                <a:lnTo>
                  <a:pt x="277030" y="168909"/>
                </a:lnTo>
                <a:lnTo>
                  <a:pt x="279184" y="167639"/>
                </a:lnTo>
                <a:lnTo>
                  <a:pt x="273378" y="167639"/>
                </a:lnTo>
                <a:lnTo>
                  <a:pt x="273502" y="164782"/>
                </a:lnTo>
                <a:lnTo>
                  <a:pt x="273609" y="162559"/>
                </a:lnTo>
                <a:lnTo>
                  <a:pt x="273641" y="161289"/>
                </a:lnTo>
                <a:lnTo>
                  <a:pt x="273247" y="158749"/>
                </a:lnTo>
                <a:lnTo>
                  <a:pt x="272803" y="157479"/>
                </a:lnTo>
                <a:close/>
              </a:path>
              <a:path w="518795" h="544830">
                <a:moveTo>
                  <a:pt x="269448" y="168909"/>
                </a:moveTo>
                <a:lnTo>
                  <a:pt x="266800" y="168909"/>
                </a:lnTo>
                <a:lnTo>
                  <a:pt x="267293" y="170179"/>
                </a:lnTo>
                <a:lnTo>
                  <a:pt x="270319" y="170179"/>
                </a:lnTo>
                <a:lnTo>
                  <a:pt x="269448" y="168909"/>
                </a:lnTo>
                <a:close/>
              </a:path>
              <a:path w="518795" h="544830">
                <a:moveTo>
                  <a:pt x="282424" y="154939"/>
                </a:moveTo>
                <a:lnTo>
                  <a:pt x="272227" y="154939"/>
                </a:lnTo>
                <a:lnTo>
                  <a:pt x="274168" y="156209"/>
                </a:lnTo>
                <a:lnTo>
                  <a:pt x="278312" y="156209"/>
                </a:lnTo>
                <a:lnTo>
                  <a:pt x="283641" y="160019"/>
                </a:lnTo>
                <a:lnTo>
                  <a:pt x="282589" y="161289"/>
                </a:lnTo>
                <a:lnTo>
                  <a:pt x="281174" y="162559"/>
                </a:lnTo>
                <a:lnTo>
                  <a:pt x="279793" y="162559"/>
                </a:lnTo>
                <a:lnTo>
                  <a:pt x="275845" y="166369"/>
                </a:lnTo>
                <a:lnTo>
                  <a:pt x="274628" y="166369"/>
                </a:lnTo>
                <a:lnTo>
                  <a:pt x="273773" y="167639"/>
                </a:lnTo>
                <a:lnTo>
                  <a:pt x="279184" y="167639"/>
                </a:lnTo>
                <a:lnTo>
                  <a:pt x="281339" y="166369"/>
                </a:lnTo>
                <a:lnTo>
                  <a:pt x="286805" y="162559"/>
                </a:lnTo>
                <a:lnTo>
                  <a:pt x="292679" y="160019"/>
                </a:lnTo>
                <a:lnTo>
                  <a:pt x="298935" y="157479"/>
                </a:lnTo>
                <a:lnTo>
                  <a:pt x="286273" y="157479"/>
                </a:lnTo>
                <a:lnTo>
                  <a:pt x="284233" y="156209"/>
                </a:lnTo>
                <a:lnTo>
                  <a:pt x="282424" y="154939"/>
                </a:lnTo>
                <a:close/>
              </a:path>
              <a:path w="518795" h="544830">
                <a:moveTo>
                  <a:pt x="474852" y="163830"/>
                </a:moveTo>
                <a:lnTo>
                  <a:pt x="473371" y="163830"/>
                </a:lnTo>
                <a:lnTo>
                  <a:pt x="474128" y="165100"/>
                </a:lnTo>
                <a:lnTo>
                  <a:pt x="474852" y="163830"/>
                </a:lnTo>
                <a:close/>
              </a:path>
              <a:path w="518795" h="544830">
                <a:moveTo>
                  <a:pt x="38321" y="138429"/>
                </a:moveTo>
                <a:lnTo>
                  <a:pt x="26051" y="138429"/>
                </a:lnTo>
                <a:lnTo>
                  <a:pt x="50850" y="146130"/>
                </a:lnTo>
                <a:lnTo>
                  <a:pt x="55754" y="148589"/>
                </a:lnTo>
                <a:lnTo>
                  <a:pt x="56280" y="149859"/>
                </a:lnTo>
                <a:lnTo>
                  <a:pt x="58188" y="154939"/>
                </a:lnTo>
                <a:lnTo>
                  <a:pt x="58177" y="156209"/>
                </a:lnTo>
                <a:lnTo>
                  <a:pt x="58057" y="160019"/>
                </a:lnTo>
                <a:lnTo>
                  <a:pt x="57958" y="161289"/>
                </a:lnTo>
                <a:lnTo>
                  <a:pt x="55656" y="161289"/>
                </a:lnTo>
                <a:lnTo>
                  <a:pt x="48583" y="162559"/>
                </a:lnTo>
                <a:lnTo>
                  <a:pt x="61312" y="162559"/>
                </a:lnTo>
                <a:lnTo>
                  <a:pt x="61389" y="161289"/>
                </a:lnTo>
                <a:lnTo>
                  <a:pt x="61466" y="160019"/>
                </a:lnTo>
                <a:lnTo>
                  <a:pt x="61543" y="158749"/>
                </a:lnTo>
                <a:lnTo>
                  <a:pt x="61642" y="157479"/>
                </a:lnTo>
                <a:lnTo>
                  <a:pt x="66066" y="157479"/>
                </a:lnTo>
                <a:lnTo>
                  <a:pt x="62530" y="154939"/>
                </a:lnTo>
                <a:lnTo>
                  <a:pt x="61511" y="153669"/>
                </a:lnTo>
                <a:lnTo>
                  <a:pt x="60918" y="153669"/>
                </a:lnTo>
                <a:lnTo>
                  <a:pt x="60096" y="151129"/>
                </a:lnTo>
                <a:lnTo>
                  <a:pt x="55820" y="144779"/>
                </a:lnTo>
                <a:lnTo>
                  <a:pt x="49636" y="142239"/>
                </a:lnTo>
                <a:lnTo>
                  <a:pt x="38321" y="138429"/>
                </a:lnTo>
                <a:close/>
              </a:path>
              <a:path w="518795" h="544830">
                <a:moveTo>
                  <a:pt x="235320" y="158749"/>
                </a:moveTo>
                <a:lnTo>
                  <a:pt x="227261" y="158749"/>
                </a:lnTo>
                <a:lnTo>
                  <a:pt x="229860" y="162559"/>
                </a:lnTo>
                <a:lnTo>
                  <a:pt x="231176" y="162559"/>
                </a:lnTo>
                <a:lnTo>
                  <a:pt x="231307" y="161289"/>
                </a:lnTo>
                <a:lnTo>
                  <a:pt x="231472" y="160019"/>
                </a:lnTo>
                <a:lnTo>
                  <a:pt x="235024" y="160019"/>
                </a:lnTo>
                <a:lnTo>
                  <a:pt x="235320" y="158749"/>
                </a:lnTo>
                <a:close/>
              </a:path>
              <a:path w="518795" h="544830">
                <a:moveTo>
                  <a:pt x="305154" y="147319"/>
                </a:moveTo>
                <a:lnTo>
                  <a:pt x="301897" y="147319"/>
                </a:lnTo>
                <a:lnTo>
                  <a:pt x="300417" y="149859"/>
                </a:lnTo>
                <a:lnTo>
                  <a:pt x="300121" y="151129"/>
                </a:lnTo>
                <a:lnTo>
                  <a:pt x="300154" y="153669"/>
                </a:lnTo>
                <a:lnTo>
                  <a:pt x="334001" y="153670"/>
                </a:lnTo>
                <a:lnTo>
                  <a:pt x="342129" y="154940"/>
                </a:lnTo>
                <a:lnTo>
                  <a:pt x="349975" y="154940"/>
                </a:lnTo>
                <a:lnTo>
                  <a:pt x="357310" y="156210"/>
                </a:lnTo>
                <a:lnTo>
                  <a:pt x="367651" y="157480"/>
                </a:lnTo>
                <a:lnTo>
                  <a:pt x="387815" y="161290"/>
                </a:lnTo>
                <a:lnTo>
                  <a:pt x="391072" y="162560"/>
                </a:lnTo>
                <a:lnTo>
                  <a:pt x="394295" y="162560"/>
                </a:lnTo>
                <a:lnTo>
                  <a:pt x="398045" y="161290"/>
                </a:lnTo>
                <a:lnTo>
                  <a:pt x="401499" y="161290"/>
                </a:lnTo>
                <a:lnTo>
                  <a:pt x="404525" y="158750"/>
                </a:lnTo>
                <a:lnTo>
                  <a:pt x="391236" y="158750"/>
                </a:lnTo>
                <a:lnTo>
                  <a:pt x="389953" y="157480"/>
                </a:lnTo>
                <a:lnTo>
                  <a:pt x="381302" y="157480"/>
                </a:lnTo>
                <a:lnTo>
                  <a:pt x="376796" y="156210"/>
                </a:lnTo>
                <a:lnTo>
                  <a:pt x="366452" y="154940"/>
                </a:lnTo>
                <a:lnTo>
                  <a:pt x="342126" y="151130"/>
                </a:lnTo>
                <a:lnTo>
                  <a:pt x="307982" y="151129"/>
                </a:lnTo>
                <a:lnTo>
                  <a:pt x="306798" y="149859"/>
                </a:lnTo>
                <a:lnTo>
                  <a:pt x="306075" y="148589"/>
                </a:lnTo>
                <a:lnTo>
                  <a:pt x="305154" y="147319"/>
                </a:lnTo>
                <a:close/>
              </a:path>
              <a:path w="518795" h="544830">
                <a:moveTo>
                  <a:pt x="133745" y="157479"/>
                </a:moveTo>
                <a:lnTo>
                  <a:pt x="112989" y="157479"/>
                </a:lnTo>
                <a:lnTo>
                  <a:pt x="118055" y="158749"/>
                </a:lnTo>
                <a:lnTo>
                  <a:pt x="121476" y="160019"/>
                </a:lnTo>
                <a:lnTo>
                  <a:pt x="128186" y="161289"/>
                </a:lnTo>
                <a:lnTo>
                  <a:pt x="141212" y="161289"/>
                </a:lnTo>
                <a:lnTo>
                  <a:pt x="153843" y="158749"/>
                </a:lnTo>
                <a:lnTo>
                  <a:pt x="134501" y="158749"/>
                </a:lnTo>
                <a:lnTo>
                  <a:pt x="133745" y="157479"/>
                </a:lnTo>
                <a:close/>
              </a:path>
              <a:path w="518795" h="544830">
                <a:moveTo>
                  <a:pt x="497710" y="137160"/>
                </a:moveTo>
                <a:lnTo>
                  <a:pt x="493173" y="137160"/>
                </a:lnTo>
                <a:lnTo>
                  <a:pt x="488601" y="142240"/>
                </a:lnTo>
                <a:lnTo>
                  <a:pt x="473010" y="161290"/>
                </a:lnTo>
                <a:lnTo>
                  <a:pt x="477370" y="161290"/>
                </a:lnTo>
                <a:lnTo>
                  <a:pt x="497710" y="137160"/>
                </a:lnTo>
                <a:close/>
              </a:path>
              <a:path w="518795" h="544830">
                <a:moveTo>
                  <a:pt x="272227" y="154939"/>
                </a:moveTo>
                <a:lnTo>
                  <a:pt x="253313" y="154939"/>
                </a:lnTo>
                <a:lnTo>
                  <a:pt x="253346" y="156209"/>
                </a:lnTo>
                <a:lnTo>
                  <a:pt x="253083" y="158749"/>
                </a:lnTo>
                <a:lnTo>
                  <a:pt x="249629" y="160019"/>
                </a:lnTo>
                <a:lnTo>
                  <a:pt x="263148" y="160019"/>
                </a:lnTo>
                <a:lnTo>
                  <a:pt x="263806" y="157479"/>
                </a:lnTo>
                <a:lnTo>
                  <a:pt x="272803" y="157479"/>
                </a:lnTo>
                <a:lnTo>
                  <a:pt x="272359" y="156209"/>
                </a:lnTo>
                <a:lnTo>
                  <a:pt x="272227" y="154939"/>
                </a:lnTo>
                <a:close/>
              </a:path>
              <a:path w="518795" h="544830">
                <a:moveTo>
                  <a:pt x="203150" y="147319"/>
                </a:moveTo>
                <a:lnTo>
                  <a:pt x="195388" y="147319"/>
                </a:lnTo>
                <a:lnTo>
                  <a:pt x="186704" y="148589"/>
                </a:lnTo>
                <a:lnTo>
                  <a:pt x="179401" y="148589"/>
                </a:lnTo>
                <a:lnTo>
                  <a:pt x="165191" y="152399"/>
                </a:lnTo>
                <a:lnTo>
                  <a:pt x="163810" y="152399"/>
                </a:lnTo>
                <a:lnTo>
                  <a:pt x="162428" y="153669"/>
                </a:lnTo>
                <a:lnTo>
                  <a:pt x="159665" y="153669"/>
                </a:lnTo>
                <a:lnTo>
                  <a:pt x="148909" y="156209"/>
                </a:lnTo>
                <a:lnTo>
                  <a:pt x="142560" y="157479"/>
                </a:lnTo>
                <a:lnTo>
                  <a:pt x="136475" y="157479"/>
                </a:lnTo>
                <a:lnTo>
                  <a:pt x="134501" y="158749"/>
                </a:lnTo>
                <a:lnTo>
                  <a:pt x="153843" y="158749"/>
                </a:lnTo>
                <a:lnTo>
                  <a:pt x="159501" y="157479"/>
                </a:lnTo>
                <a:lnTo>
                  <a:pt x="165915" y="156209"/>
                </a:lnTo>
                <a:lnTo>
                  <a:pt x="172527" y="153669"/>
                </a:lnTo>
                <a:lnTo>
                  <a:pt x="179105" y="152399"/>
                </a:lnTo>
                <a:lnTo>
                  <a:pt x="184500" y="151129"/>
                </a:lnTo>
                <a:lnTo>
                  <a:pt x="224246" y="151129"/>
                </a:lnTo>
                <a:lnTo>
                  <a:pt x="223895" y="149859"/>
                </a:lnTo>
                <a:lnTo>
                  <a:pt x="210848" y="149859"/>
                </a:lnTo>
                <a:lnTo>
                  <a:pt x="203150" y="147319"/>
                </a:lnTo>
                <a:close/>
              </a:path>
              <a:path w="518795" h="544830">
                <a:moveTo>
                  <a:pt x="224246" y="151129"/>
                </a:moveTo>
                <a:lnTo>
                  <a:pt x="201868" y="151129"/>
                </a:lnTo>
                <a:lnTo>
                  <a:pt x="208019" y="152399"/>
                </a:lnTo>
                <a:lnTo>
                  <a:pt x="217229" y="154939"/>
                </a:lnTo>
                <a:lnTo>
                  <a:pt x="219268" y="154939"/>
                </a:lnTo>
                <a:lnTo>
                  <a:pt x="221209" y="156209"/>
                </a:lnTo>
                <a:lnTo>
                  <a:pt x="224400" y="156209"/>
                </a:lnTo>
                <a:lnTo>
                  <a:pt x="225452" y="157479"/>
                </a:lnTo>
                <a:lnTo>
                  <a:pt x="226176" y="157479"/>
                </a:lnTo>
                <a:lnTo>
                  <a:pt x="226637" y="158749"/>
                </a:lnTo>
                <a:lnTo>
                  <a:pt x="229663" y="158749"/>
                </a:lnTo>
                <a:lnTo>
                  <a:pt x="224597" y="152399"/>
                </a:lnTo>
                <a:lnTo>
                  <a:pt x="224246" y="151129"/>
                </a:lnTo>
                <a:close/>
              </a:path>
              <a:path w="518795" h="544830">
                <a:moveTo>
                  <a:pt x="397914" y="134620"/>
                </a:moveTo>
                <a:lnTo>
                  <a:pt x="391697" y="134620"/>
                </a:lnTo>
                <a:lnTo>
                  <a:pt x="398012" y="138430"/>
                </a:lnTo>
                <a:lnTo>
                  <a:pt x="404854" y="142240"/>
                </a:lnTo>
                <a:lnTo>
                  <a:pt x="407702" y="149860"/>
                </a:lnTo>
                <a:lnTo>
                  <a:pt x="408143" y="151130"/>
                </a:lnTo>
                <a:lnTo>
                  <a:pt x="406630" y="153670"/>
                </a:lnTo>
                <a:lnTo>
                  <a:pt x="403604" y="156210"/>
                </a:lnTo>
                <a:lnTo>
                  <a:pt x="400644" y="157480"/>
                </a:lnTo>
                <a:lnTo>
                  <a:pt x="398045" y="158750"/>
                </a:lnTo>
                <a:lnTo>
                  <a:pt x="404525" y="158750"/>
                </a:lnTo>
                <a:lnTo>
                  <a:pt x="407058" y="157480"/>
                </a:lnTo>
                <a:lnTo>
                  <a:pt x="408275" y="156210"/>
                </a:lnTo>
                <a:lnTo>
                  <a:pt x="411564" y="156210"/>
                </a:lnTo>
                <a:lnTo>
                  <a:pt x="411641" y="154940"/>
                </a:lnTo>
                <a:lnTo>
                  <a:pt x="411696" y="151130"/>
                </a:lnTo>
                <a:lnTo>
                  <a:pt x="411334" y="149860"/>
                </a:lnTo>
                <a:lnTo>
                  <a:pt x="409692" y="146130"/>
                </a:lnTo>
                <a:lnTo>
                  <a:pt x="407354" y="142240"/>
                </a:lnTo>
                <a:lnTo>
                  <a:pt x="404328" y="139700"/>
                </a:lnTo>
                <a:lnTo>
                  <a:pt x="402617" y="138430"/>
                </a:lnTo>
                <a:lnTo>
                  <a:pt x="400578" y="135890"/>
                </a:lnTo>
                <a:lnTo>
                  <a:pt x="397914" y="134620"/>
                </a:lnTo>
                <a:close/>
              </a:path>
              <a:path w="518795" h="544830">
                <a:moveTo>
                  <a:pt x="118811" y="156209"/>
                </a:moveTo>
                <a:lnTo>
                  <a:pt x="112265" y="156209"/>
                </a:lnTo>
                <a:lnTo>
                  <a:pt x="112627" y="157479"/>
                </a:lnTo>
                <a:lnTo>
                  <a:pt x="123943" y="157479"/>
                </a:lnTo>
                <a:lnTo>
                  <a:pt x="118811" y="156209"/>
                </a:lnTo>
                <a:close/>
              </a:path>
              <a:path w="518795" h="544830">
                <a:moveTo>
                  <a:pt x="135751" y="134619"/>
                </a:moveTo>
                <a:lnTo>
                  <a:pt x="130719" y="134619"/>
                </a:lnTo>
                <a:lnTo>
                  <a:pt x="133482" y="137159"/>
                </a:lnTo>
                <a:lnTo>
                  <a:pt x="134863" y="139699"/>
                </a:lnTo>
                <a:lnTo>
                  <a:pt x="135817" y="140969"/>
                </a:lnTo>
                <a:lnTo>
                  <a:pt x="136278" y="143509"/>
                </a:lnTo>
                <a:lnTo>
                  <a:pt x="136204" y="146130"/>
                </a:lnTo>
                <a:lnTo>
                  <a:pt x="136080" y="147319"/>
                </a:lnTo>
                <a:lnTo>
                  <a:pt x="135883" y="147319"/>
                </a:lnTo>
                <a:lnTo>
                  <a:pt x="134896" y="149859"/>
                </a:lnTo>
                <a:lnTo>
                  <a:pt x="131706" y="154939"/>
                </a:lnTo>
                <a:lnTo>
                  <a:pt x="129041" y="157479"/>
                </a:lnTo>
                <a:lnTo>
                  <a:pt x="133877" y="157479"/>
                </a:lnTo>
                <a:lnTo>
                  <a:pt x="135850" y="154939"/>
                </a:lnTo>
                <a:lnTo>
                  <a:pt x="137495" y="152399"/>
                </a:lnTo>
                <a:lnTo>
                  <a:pt x="140028" y="147319"/>
                </a:lnTo>
                <a:lnTo>
                  <a:pt x="140685" y="144779"/>
                </a:lnTo>
                <a:lnTo>
                  <a:pt x="140630" y="137159"/>
                </a:lnTo>
                <a:lnTo>
                  <a:pt x="137396" y="137159"/>
                </a:lnTo>
                <a:lnTo>
                  <a:pt x="135751" y="134619"/>
                </a:lnTo>
                <a:close/>
              </a:path>
              <a:path w="518795" h="544830">
                <a:moveTo>
                  <a:pt x="234301" y="153669"/>
                </a:moveTo>
                <a:lnTo>
                  <a:pt x="232163" y="153669"/>
                </a:lnTo>
                <a:lnTo>
                  <a:pt x="233347" y="154939"/>
                </a:lnTo>
                <a:lnTo>
                  <a:pt x="233544" y="156209"/>
                </a:lnTo>
                <a:lnTo>
                  <a:pt x="233281" y="157479"/>
                </a:lnTo>
                <a:lnTo>
                  <a:pt x="236519" y="157479"/>
                </a:lnTo>
                <a:lnTo>
                  <a:pt x="234695" y="154939"/>
                </a:lnTo>
                <a:lnTo>
                  <a:pt x="234301" y="153669"/>
                </a:lnTo>
                <a:close/>
              </a:path>
              <a:path w="518795" h="544830">
                <a:moveTo>
                  <a:pt x="280845" y="153669"/>
                </a:moveTo>
                <a:lnTo>
                  <a:pt x="245616" y="153669"/>
                </a:lnTo>
                <a:lnTo>
                  <a:pt x="246537" y="154939"/>
                </a:lnTo>
                <a:lnTo>
                  <a:pt x="247129" y="156209"/>
                </a:lnTo>
                <a:lnTo>
                  <a:pt x="247787" y="156209"/>
                </a:lnTo>
                <a:lnTo>
                  <a:pt x="248905" y="157479"/>
                </a:lnTo>
                <a:lnTo>
                  <a:pt x="250057" y="157479"/>
                </a:lnTo>
                <a:lnTo>
                  <a:pt x="251372" y="156209"/>
                </a:lnTo>
                <a:lnTo>
                  <a:pt x="251570" y="154939"/>
                </a:lnTo>
                <a:lnTo>
                  <a:pt x="282424" y="154939"/>
                </a:lnTo>
                <a:lnTo>
                  <a:pt x="280845" y="153669"/>
                </a:lnTo>
                <a:close/>
              </a:path>
              <a:path w="518795" h="544830">
                <a:moveTo>
                  <a:pt x="295121" y="153669"/>
                </a:moveTo>
                <a:lnTo>
                  <a:pt x="289299" y="153669"/>
                </a:lnTo>
                <a:lnTo>
                  <a:pt x="289332" y="156209"/>
                </a:lnTo>
                <a:lnTo>
                  <a:pt x="288937" y="157479"/>
                </a:lnTo>
                <a:lnTo>
                  <a:pt x="298935" y="157479"/>
                </a:lnTo>
                <a:lnTo>
                  <a:pt x="305548" y="156209"/>
                </a:lnTo>
                <a:lnTo>
                  <a:pt x="312575" y="154939"/>
                </a:lnTo>
                <a:lnTo>
                  <a:pt x="295055" y="154939"/>
                </a:lnTo>
                <a:lnTo>
                  <a:pt x="295121" y="153669"/>
                </a:lnTo>
                <a:close/>
              </a:path>
              <a:path w="518795" h="544830">
                <a:moveTo>
                  <a:pt x="409032" y="115570"/>
                </a:moveTo>
                <a:lnTo>
                  <a:pt x="379098" y="139700"/>
                </a:lnTo>
                <a:lnTo>
                  <a:pt x="378441" y="143510"/>
                </a:lnTo>
                <a:lnTo>
                  <a:pt x="378833" y="146130"/>
                </a:lnTo>
                <a:lnTo>
                  <a:pt x="381236" y="152400"/>
                </a:lnTo>
                <a:lnTo>
                  <a:pt x="382684" y="153670"/>
                </a:lnTo>
                <a:lnTo>
                  <a:pt x="384723" y="156210"/>
                </a:lnTo>
                <a:lnTo>
                  <a:pt x="384986" y="157480"/>
                </a:lnTo>
                <a:lnTo>
                  <a:pt x="389953" y="157480"/>
                </a:lnTo>
                <a:lnTo>
                  <a:pt x="387388" y="154940"/>
                </a:lnTo>
                <a:lnTo>
                  <a:pt x="385151" y="152400"/>
                </a:lnTo>
                <a:lnTo>
                  <a:pt x="383671" y="148590"/>
                </a:lnTo>
                <a:lnTo>
                  <a:pt x="381960" y="144780"/>
                </a:lnTo>
                <a:lnTo>
                  <a:pt x="384263" y="140970"/>
                </a:lnTo>
                <a:lnTo>
                  <a:pt x="385184" y="139700"/>
                </a:lnTo>
                <a:lnTo>
                  <a:pt x="386236" y="138430"/>
                </a:lnTo>
                <a:lnTo>
                  <a:pt x="388736" y="135890"/>
                </a:lnTo>
                <a:lnTo>
                  <a:pt x="383671" y="135890"/>
                </a:lnTo>
                <a:lnTo>
                  <a:pt x="386236" y="129540"/>
                </a:lnTo>
                <a:lnTo>
                  <a:pt x="389690" y="125730"/>
                </a:lnTo>
                <a:lnTo>
                  <a:pt x="396927" y="120650"/>
                </a:lnTo>
                <a:lnTo>
                  <a:pt x="399854" y="119380"/>
                </a:lnTo>
                <a:lnTo>
                  <a:pt x="422715" y="119380"/>
                </a:lnTo>
                <a:lnTo>
                  <a:pt x="420807" y="118110"/>
                </a:lnTo>
                <a:lnTo>
                  <a:pt x="416827" y="116840"/>
                </a:lnTo>
                <a:lnTo>
                  <a:pt x="413275" y="116840"/>
                </a:lnTo>
                <a:lnTo>
                  <a:pt x="409032" y="115570"/>
                </a:lnTo>
                <a:close/>
              </a:path>
              <a:path w="518795" h="544830">
                <a:moveTo>
                  <a:pt x="286832" y="148589"/>
                </a:moveTo>
                <a:lnTo>
                  <a:pt x="282654" y="148589"/>
                </a:lnTo>
                <a:lnTo>
                  <a:pt x="283181" y="149859"/>
                </a:lnTo>
                <a:lnTo>
                  <a:pt x="284365" y="152399"/>
                </a:lnTo>
                <a:lnTo>
                  <a:pt x="284858" y="153669"/>
                </a:lnTo>
                <a:lnTo>
                  <a:pt x="285615" y="154939"/>
                </a:lnTo>
                <a:lnTo>
                  <a:pt x="285845" y="154939"/>
                </a:lnTo>
                <a:lnTo>
                  <a:pt x="286371" y="156209"/>
                </a:lnTo>
                <a:lnTo>
                  <a:pt x="288509" y="156209"/>
                </a:lnTo>
                <a:lnTo>
                  <a:pt x="288937" y="154939"/>
                </a:lnTo>
                <a:lnTo>
                  <a:pt x="289134" y="153669"/>
                </a:lnTo>
                <a:lnTo>
                  <a:pt x="299331" y="153669"/>
                </a:lnTo>
                <a:lnTo>
                  <a:pt x="298937" y="152399"/>
                </a:lnTo>
                <a:lnTo>
                  <a:pt x="292292" y="152399"/>
                </a:lnTo>
                <a:lnTo>
                  <a:pt x="291108" y="149859"/>
                </a:lnTo>
                <a:lnTo>
                  <a:pt x="287391" y="149859"/>
                </a:lnTo>
                <a:lnTo>
                  <a:pt x="286832" y="148589"/>
                </a:lnTo>
                <a:close/>
              </a:path>
              <a:path w="518795" h="544830">
                <a:moveTo>
                  <a:pt x="319602" y="153669"/>
                </a:moveTo>
                <a:lnTo>
                  <a:pt x="296009" y="153669"/>
                </a:lnTo>
                <a:lnTo>
                  <a:pt x="296108" y="154939"/>
                </a:lnTo>
                <a:lnTo>
                  <a:pt x="312575" y="154939"/>
                </a:lnTo>
                <a:lnTo>
                  <a:pt x="319602" y="153669"/>
                </a:lnTo>
                <a:close/>
              </a:path>
              <a:path w="518795" h="544830">
                <a:moveTo>
                  <a:pt x="297687" y="149859"/>
                </a:moveTo>
                <a:lnTo>
                  <a:pt x="293411" y="149859"/>
                </a:lnTo>
                <a:lnTo>
                  <a:pt x="292950" y="151129"/>
                </a:lnTo>
                <a:lnTo>
                  <a:pt x="292654" y="151129"/>
                </a:lnTo>
                <a:lnTo>
                  <a:pt x="292292" y="152399"/>
                </a:lnTo>
                <a:lnTo>
                  <a:pt x="298674" y="152399"/>
                </a:lnTo>
                <a:lnTo>
                  <a:pt x="297687" y="149859"/>
                </a:lnTo>
                <a:close/>
              </a:path>
              <a:path w="518795" h="544830">
                <a:moveTo>
                  <a:pt x="317258" y="144779"/>
                </a:moveTo>
                <a:lnTo>
                  <a:pt x="313739" y="144779"/>
                </a:lnTo>
                <a:lnTo>
                  <a:pt x="312132" y="146130"/>
                </a:lnTo>
                <a:lnTo>
                  <a:pt x="311239" y="147319"/>
                </a:lnTo>
                <a:lnTo>
                  <a:pt x="310844" y="148589"/>
                </a:lnTo>
                <a:lnTo>
                  <a:pt x="310186" y="149859"/>
                </a:lnTo>
                <a:lnTo>
                  <a:pt x="309660" y="151129"/>
                </a:lnTo>
                <a:lnTo>
                  <a:pt x="313607" y="151129"/>
                </a:lnTo>
                <a:lnTo>
                  <a:pt x="313837" y="149859"/>
                </a:lnTo>
                <a:lnTo>
                  <a:pt x="317719" y="149859"/>
                </a:lnTo>
                <a:lnTo>
                  <a:pt x="317818" y="148589"/>
                </a:lnTo>
                <a:lnTo>
                  <a:pt x="318081" y="148589"/>
                </a:lnTo>
                <a:lnTo>
                  <a:pt x="318378" y="146130"/>
                </a:lnTo>
                <a:lnTo>
                  <a:pt x="317258" y="144779"/>
                </a:lnTo>
                <a:close/>
              </a:path>
              <a:path w="518795" h="544830">
                <a:moveTo>
                  <a:pt x="317719" y="149859"/>
                </a:moveTo>
                <a:lnTo>
                  <a:pt x="314397" y="149859"/>
                </a:lnTo>
                <a:lnTo>
                  <a:pt x="314199" y="151129"/>
                </a:lnTo>
                <a:lnTo>
                  <a:pt x="318245" y="151129"/>
                </a:lnTo>
                <a:lnTo>
                  <a:pt x="317719" y="149859"/>
                </a:lnTo>
                <a:close/>
              </a:path>
              <a:path w="518795" h="544830">
                <a:moveTo>
                  <a:pt x="331995" y="149860"/>
                </a:moveTo>
                <a:lnTo>
                  <a:pt x="322291" y="149859"/>
                </a:lnTo>
                <a:lnTo>
                  <a:pt x="319396" y="151129"/>
                </a:lnTo>
                <a:lnTo>
                  <a:pt x="337093" y="151130"/>
                </a:lnTo>
                <a:lnTo>
                  <a:pt x="331995" y="149860"/>
                </a:lnTo>
                <a:close/>
              </a:path>
              <a:path w="518795" h="544830">
                <a:moveTo>
                  <a:pt x="224169" y="135889"/>
                </a:moveTo>
                <a:lnTo>
                  <a:pt x="216999" y="135889"/>
                </a:lnTo>
                <a:lnTo>
                  <a:pt x="216637" y="137159"/>
                </a:lnTo>
                <a:lnTo>
                  <a:pt x="216407" y="138429"/>
                </a:lnTo>
                <a:lnTo>
                  <a:pt x="216308" y="140969"/>
                </a:lnTo>
                <a:lnTo>
                  <a:pt x="214959" y="144779"/>
                </a:lnTo>
                <a:lnTo>
                  <a:pt x="212361" y="149859"/>
                </a:lnTo>
                <a:lnTo>
                  <a:pt x="223895" y="149859"/>
                </a:lnTo>
                <a:lnTo>
                  <a:pt x="222492" y="144779"/>
                </a:lnTo>
                <a:lnTo>
                  <a:pt x="224235" y="137159"/>
                </a:lnTo>
                <a:lnTo>
                  <a:pt x="224400" y="137159"/>
                </a:lnTo>
                <a:lnTo>
                  <a:pt x="224169" y="135889"/>
                </a:lnTo>
                <a:close/>
              </a:path>
              <a:path w="518795" h="544830">
                <a:moveTo>
                  <a:pt x="296042" y="148589"/>
                </a:moveTo>
                <a:lnTo>
                  <a:pt x="294595" y="148589"/>
                </a:lnTo>
                <a:lnTo>
                  <a:pt x="293871" y="149859"/>
                </a:lnTo>
                <a:lnTo>
                  <a:pt x="296700" y="149859"/>
                </a:lnTo>
                <a:lnTo>
                  <a:pt x="296042" y="148589"/>
                </a:lnTo>
                <a:close/>
              </a:path>
              <a:path w="518795" h="544830">
                <a:moveTo>
                  <a:pt x="283871" y="126999"/>
                </a:moveTo>
                <a:lnTo>
                  <a:pt x="265879" y="126999"/>
                </a:lnTo>
                <a:lnTo>
                  <a:pt x="265944" y="128269"/>
                </a:lnTo>
                <a:lnTo>
                  <a:pt x="270122" y="133349"/>
                </a:lnTo>
                <a:lnTo>
                  <a:pt x="271503" y="138429"/>
                </a:lnTo>
                <a:lnTo>
                  <a:pt x="270041" y="146130"/>
                </a:lnTo>
                <a:lnTo>
                  <a:pt x="269887" y="146130"/>
                </a:lnTo>
                <a:lnTo>
                  <a:pt x="269826" y="147319"/>
                </a:lnTo>
                <a:lnTo>
                  <a:pt x="286602" y="147319"/>
                </a:lnTo>
                <a:lnTo>
                  <a:pt x="286756" y="146130"/>
                </a:lnTo>
                <a:lnTo>
                  <a:pt x="286865" y="144779"/>
                </a:lnTo>
                <a:lnTo>
                  <a:pt x="287029" y="143509"/>
                </a:lnTo>
                <a:lnTo>
                  <a:pt x="287227" y="142239"/>
                </a:lnTo>
                <a:lnTo>
                  <a:pt x="282161" y="142239"/>
                </a:lnTo>
                <a:lnTo>
                  <a:pt x="282589" y="140969"/>
                </a:lnTo>
                <a:lnTo>
                  <a:pt x="287424" y="140969"/>
                </a:lnTo>
                <a:lnTo>
                  <a:pt x="287819" y="138429"/>
                </a:lnTo>
                <a:lnTo>
                  <a:pt x="287742" y="137159"/>
                </a:lnTo>
                <a:lnTo>
                  <a:pt x="278082" y="137159"/>
                </a:lnTo>
                <a:lnTo>
                  <a:pt x="277128" y="135889"/>
                </a:lnTo>
                <a:lnTo>
                  <a:pt x="275780" y="135889"/>
                </a:lnTo>
                <a:lnTo>
                  <a:pt x="275582" y="134619"/>
                </a:lnTo>
                <a:lnTo>
                  <a:pt x="278575" y="134619"/>
                </a:lnTo>
                <a:lnTo>
                  <a:pt x="278872" y="133349"/>
                </a:lnTo>
                <a:lnTo>
                  <a:pt x="278987" y="132079"/>
                </a:lnTo>
                <a:lnTo>
                  <a:pt x="279102" y="130809"/>
                </a:lnTo>
                <a:lnTo>
                  <a:pt x="279168" y="129539"/>
                </a:lnTo>
                <a:lnTo>
                  <a:pt x="286075" y="129539"/>
                </a:lnTo>
                <a:lnTo>
                  <a:pt x="285187" y="128269"/>
                </a:lnTo>
                <a:lnTo>
                  <a:pt x="283871" y="126999"/>
                </a:lnTo>
                <a:close/>
              </a:path>
              <a:path w="518795" h="544830">
                <a:moveTo>
                  <a:pt x="236702" y="126999"/>
                </a:moveTo>
                <a:lnTo>
                  <a:pt x="225650" y="126999"/>
                </a:lnTo>
                <a:lnTo>
                  <a:pt x="231373" y="130809"/>
                </a:lnTo>
                <a:lnTo>
                  <a:pt x="236209" y="138429"/>
                </a:lnTo>
                <a:lnTo>
                  <a:pt x="236175" y="146130"/>
                </a:lnTo>
                <a:lnTo>
                  <a:pt x="269033" y="146130"/>
                </a:lnTo>
                <a:lnTo>
                  <a:pt x="266306" y="140969"/>
                </a:lnTo>
                <a:lnTo>
                  <a:pt x="251241" y="140969"/>
                </a:lnTo>
                <a:lnTo>
                  <a:pt x="248873" y="138429"/>
                </a:lnTo>
                <a:lnTo>
                  <a:pt x="244037" y="138429"/>
                </a:lnTo>
                <a:lnTo>
                  <a:pt x="242195" y="135889"/>
                </a:lnTo>
                <a:lnTo>
                  <a:pt x="241899" y="133349"/>
                </a:lnTo>
                <a:lnTo>
                  <a:pt x="242327" y="132079"/>
                </a:lnTo>
                <a:lnTo>
                  <a:pt x="242721" y="130809"/>
                </a:lnTo>
                <a:lnTo>
                  <a:pt x="261076" y="130809"/>
                </a:lnTo>
                <a:lnTo>
                  <a:pt x="260336" y="129539"/>
                </a:lnTo>
                <a:lnTo>
                  <a:pt x="238610" y="129539"/>
                </a:lnTo>
                <a:lnTo>
                  <a:pt x="237195" y="128269"/>
                </a:lnTo>
                <a:lnTo>
                  <a:pt x="236702" y="126999"/>
                </a:lnTo>
                <a:close/>
              </a:path>
              <a:path w="518795" h="544830">
                <a:moveTo>
                  <a:pt x="500476" y="132080"/>
                </a:moveTo>
                <a:lnTo>
                  <a:pt x="497581" y="132080"/>
                </a:lnTo>
                <a:lnTo>
                  <a:pt x="461398" y="144780"/>
                </a:lnTo>
                <a:lnTo>
                  <a:pt x="472286" y="144780"/>
                </a:lnTo>
                <a:lnTo>
                  <a:pt x="475641" y="143510"/>
                </a:lnTo>
                <a:lnTo>
                  <a:pt x="480674" y="140970"/>
                </a:lnTo>
                <a:lnTo>
                  <a:pt x="485378" y="139700"/>
                </a:lnTo>
                <a:lnTo>
                  <a:pt x="490838" y="137160"/>
                </a:lnTo>
                <a:lnTo>
                  <a:pt x="497710" y="137160"/>
                </a:lnTo>
                <a:lnTo>
                  <a:pt x="499851" y="134620"/>
                </a:lnTo>
                <a:lnTo>
                  <a:pt x="500278" y="133350"/>
                </a:lnTo>
                <a:lnTo>
                  <a:pt x="500509" y="133350"/>
                </a:lnTo>
                <a:lnTo>
                  <a:pt x="500476" y="132080"/>
                </a:lnTo>
                <a:close/>
              </a:path>
              <a:path w="518795" h="544830">
                <a:moveTo>
                  <a:pt x="287424" y="140969"/>
                </a:moveTo>
                <a:lnTo>
                  <a:pt x="283871" y="140969"/>
                </a:lnTo>
                <a:lnTo>
                  <a:pt x="283871" y="142239"/>
                </a:lnTo>
                <a:lnTo>
                  <a:pt x="287227" y="142239"/>
                </a:lnTo>
                <a:lnTo>
                  <a:pt x="287424" y="140969"/>
                </a:lnTo>
                <a:close/>
              </a:path>
              <a:path w="518795" h="544830">
                <a:moveTo>
                  <a:pt x="69471" y="125729"/>
                </a:moveTo>
                <a:lnTo>
                  <a:pt x="65853" y="125729"/>
                </a:lnTo>
                <a:lnTo>
                  <a:pt x="69339" y="130809"/>
                </a:lnTo>
                <a:lnTo>
                  <a:pt x="73056" y="134619"/>
                </a:lnTo>
                <a:lnTo>
                  <a:pt x="77135" y="137159"/>
                </a:lnTo>
                <a:lnTo>
                  <a:pt x="83681" y="139699"/>
                </a:lnTo>
                <a:lnTo>
                  <a:pt x="90194" y="140969"/>
                </a:lnTo>
                <a:lnTo>
                  <a:pt x="93056" y="140969"/>
                </a:lnTo>
                <a:lnTo>
                  <a:pt x="99930" y="139699"/>
                </a:lnTo>
                <a:lnTo>
                  <a:pt x="104141" y="138429"/>
                </a:lnTo>
                <a:lnTo>
                  <a:pt x="88549" y="138429"/>
                </a:lnTo>
                <a:lnTo>
                  <a:pt x="84701" y="137159"/>
                </a:lnTo>
                <a:lnTo>
                  <a:pt x="76806" y="133349"/>
                </a:lnTo>
                <a:lnTo>
                  <a:pt x="72990" y="129539"/>
                </a:lnTo>
                <a:lnTo>
                  <a:pt x="69471" y="125729"/>
                </a:lnTo>
                <a:close/>
              </a:path>
              <a:path w="518795" h="544830">
                <a:moveTo>
                  <a:pt x="265517" y="137159"/>
                </a:moveTo>
                <a:lnTo>
                  <a:pt x="254728" y="137159"/>
                </a:lnTo>
                <a:lnTo>
                  <a:pt x="253872" y="139699"/>
                </a:lnTo>
                <a:lnTo>
                  <a:pt x="251241" y="140969"/>
                </a:lnTo>
                <a:lnTo>
                  <a:pt x="266306" y="140969"/>
                </a:lnTo>
                <a:lnTo>
                  <a:pt x="265517" y="137159"/>
                </a:lnTo>
                <a:close/>
              </a:path>
              <a:path w="518795" h="544830">
                <a:moveTo>
                  <a:pt x="411926" y="134620"/>
                </a:moveTo>
                <a:lnTo>
                  <a:pt x="399295" y="134620"/>
                </a:lnTo>
                <a:lnTo>
                  <a:pt x="403078" y="135890"/>
                </a:lnTo>
                <a:lnTo>
                  <a:pt x="405907" y="135890"/>
                </a:lnTo>
                <a:lnTo>
                  <a:pt x="413637" y="138430"/>
                </a:lnTo>
                <a:lnTo>
                  <a:pt x="419492" y="139700"/>
                </a:lnTo>
                <a:lnTo>
                  <a:pt x="425643" y="140970"/>
                </a:lnTo>
                <a:lnTo>
                  <a:pt x="432156" y="140970"/>
                </a:lnTo>
                <a:lnTo>
                  <a:pt x="438077" y="139700"/>
                </a:lnTo>
                <a:lnTo>
                  <a:pt x="443274" y="137160"/>
                </a:lnTo>
                <a:lnTo>
                  <a:pt x="423373" y="137160"/>
                </a:lnTo>
                <a:lnTo>
                  <a:pt x="418176" y="135890"/>
                </a:lnTo>
                <a:lnTo>
                  <a:pt x="411926" y="134620"/>
                </a:lnTo>
                <a:close/>
              </a:path>
              <a:path w="518795" h="544830">
                <a:moveTo>
                  <a:pt x="108351" y="137159"/>
                </a:moveTo>
                <a:lnTo>
                  <a:pt x="92595" y="137159"/>
                </a:lnTo>
                <a:lnTo>
                  <a:pt x="88549" y="138429"/>
                </a:lnTo>
                <a:lnTo>
                  <a:pt x="104141" y="138429"/>
                </a:lnTo>
                <a:lnTo>
                  <a:pt x="108351" y="137159"/>
                </a:lnTo>
                <a:close/>
              </a:path>
              <a:path w="518795" h="544830">
                <a:moveTo>
                  <a:pt x="247919" y="137159"/>
                </a:moveTo>
                <a:lnTo>
                  <a:pt x="247261" y="137159"/>
                </a:lnTo>
                <a:lnTo>
                  <a:pt x="246636" y="138429"/>
                </a:lnTo>
                <a:lnTo>
                  <a:pt x="248445" y="138429"/>
                </a:lnTo>
                <a:lnTo>
                  <a:pt x="247919" y="137159"/>
                </a:lnTo>
                <a:close/>
              </a:path>
              <a:path w="518795" h="544830">
                <a:moveTo>
                  <a:pt x="264990" y="134619"/>
                </a:moveTo>
                <a:lnTo>
                  <a:pt x="248774" y="134619"/>
                </a:lnTo>
                <a:lnTo>
                  <a:pt x="249300" y="135889"/>
                </a:lnTo>
                <a:lnTo>
                  <a:pt x="249662" y="135889"/>
                </a:lnTo>
                <a:lnTo>
                  <a:pt x="250912" y="138429"/>
                </a:lnTo>
                <a:lnTo>
                  <a:pt x="251800" y="138429"/>
                </a:lnTo>
                <a:lnTo>
                  <a:pt x="252787" y="137159"/>
                </a:lnTo>
                <a:lnTo>
                  <a:pt x="265517" y="137159"/>
                </a:lnTo>
                <a:lnTo>
                  <a:pt x="264990" y="134619"/>
                </a:lnTo>
                <a:close/>
              </a:path>
              <a:path w="518795" h="544830">
                <a:moveTo>
                  <a:pt x="113680" y="135889"/>
                </a:moveTo>
                <a:lnTo>
                  <a:pt x="99766" y="135889"/>
                </a:lnTo>
                <a:lnTo>
                  <a:pt x="97529" y="137159"/>
                </a:lnTo>
                <a:lnTo>
                  <a:pt x="109338" y="137159"/>
                </a:lnTo>
                <a:lnTo>
                  <a:pt x="113680" y="135889"/>
                </a:lnTo>
                <a:close/>
              </a:path>
              <a:path w="518795" h="544830">
                <a:moveTo>
                  <a:pt x="128482" y="116839"/>
                </a:moveTo>
                <a:lnTo>
                  <a:pt x="115390" y="116839"/>
                </a:lnTo>
                <a:lnTo>
                  <a:pt x="122923" y="118109"/>
                </a:lnTo>
                <a:lnTo>
                  <a:pt x="126475" y="119379"/>
                </a:lnTo>
                <a:lnTo>
                  <a:pt x="134107" y="125729"/>
                </a:lnTo>
                <a:lnTo>
                  <a:pt x="136804" y="130809"/>
                </a:lnTo>
                <a:lnTo>
                  <a:pt x="136922" y="132079"/>
                </a:lnTo>
                <a:lnTo>
                  <a:pt x="137041" y="133349"/>
                </a:lnTo>
                <a:lnTo>
                  <a:pt x="137159" y="134619"/>
                </a:lnTo>
                <a:lnTo>
                  <a:pt x="137278" y="135889"/>
                </a:lnTo>
                <a:lnTo>
                  <a:pt x="137396" y="137159"/>
                </a:lnTo>
                <a:lnTo>
                  <a:pt x="140630" y="137159"/>
                </a:lnTo>
                <a:lnTo>
                  <a:pt x="140574" y="135889"/>
                </a:lnTo>
                <a:lnTo>
                  <a:pt x="138819" y="129539"/>
                </a:lnTo>
                <a:lnTo>
                  <a:pt x="135595" y="124459"/>
                </a:lnTo>
                <a:lnTo>
                  <a:pt x="130916" y="119379"/>
                </a:lnTo>
                <a:lnTo>
                  <a:pt x="128482" y="116839"/>
                </a:lnTo>
                <a:close/>
              </a:path>
              <a:path w="518795" h="544830">
                <a:moveTo>
                  <a:pt x="234597" y="135889"/>
                </a:moveTo>
                <a:lnTo>
                  <a:pt x="226571" y="135889"/>
                </a:lnTo>
                <a:lnTo>
                  <a:pt x="227409" y="137159"/>
                </a:lnTo>
                <a:lnTo>
                  <a:pt x="235403" y="137159"/>
                </a:lnTo>
                <a:lnTo>
                  <a:pt x="234597" y="135889"/>
                </a:lnTo>
                <a:close/>
              </a:path>
              <a:path w="518795" h="544830">
                <a:moveTo>
                  <a:pt x="249662" y="135889"/>
                </a:moveTo>
                <a:lnTo>
                  <a:pt x="242195" y="135889"/>
                </a:lnTo>
                <a:lnTo>
                  <a:pt x="243116" y="137159"/>
                </a:lnTo>
                <a:lnTo>
                  <a:pt x="250287" y="137159"/>
                </a:lnTo>
                <a:lnTo>
                  <a:pt x="249662" y="135889"/>
                </a:lnTo>
                <a:close/>
              </a:path>
              <a:path w="518795" h="544830">
                <a:moveTo>
                  <a:pt x="270813" y="135889"/>
                </a:moveTo>
                <a:lnTo>
                  <a:pt x="265254" y="135889"/>
                </a:lnTo>
                <a:lnTo>
                  <a:pt x="265517" y="137159"/>
                </a:lnTo>
                <a:lnTo>
                  <a:pt x="271158" y="137159"/>
                </a:lnTo>
                <a:lnTo>
                  <a:pt x="270813" y="135889"/>
                </a:lnTo>
                <a:close/>
              </a:path>
              <a:path w="518795" h="544830">
                <a:moveTo>
                  <a:pt x="278806" y="135889"/>
                </a:moveTo>
                <a:lnTo>
                  <a:pt x="277128" y="135889"/>
                </a:lnTo>
                <a:lnTo>
                  <a:pt x="278082" y="137159"/>
                </a:lnTo>
                <a:lnTo>
                  <a:pt x="278806" y="135889"/>
                </a:lnTo>
                <a:close/>
              </a:path>
              <a:path w="518795" h="544830">
                <a:moveTo>
                  <a:pt x="286075" y="129539"/>
                </a:moveTo>
                <a:lnTo>
                  <a:pt x="281043" y="129539"/>
                </a:lnTo>
                <a:lnTo>
                  <a:pt x="281339" y="132079"/>
                </a:lnTo>
                <a:lnTo>
                  <a:pt x="281043" y="134619"/>
                </a:lnTo>
                <a:lnTo>
                  <a:pt x="279464" y="135889"/>
                </a:lnTo>
                <a:lnTo>
                  <a:pt x="278806" y="135889"/>
                </a:lnTo>
                <a:lnTo>
                  <a:pt x="278082" y="137159"/>
                </a:lnTo>
                <a:lnTo>
                  <a:pt x="287742" y="137159"/>
                </a:lnTo>
                <a:lnTo>
                  <a:pt x="287665" y="135889"/>
                </a:lnTo>
                <a:lnTo>
                  <a:pt x="287588" y="134619"/>
                </a:lnTo>
                <a:lnTo>
                  <a:pt x="286634" y="132079"/>
                </a:lnTo>
                <a:lnTo>
                  <a:pt x="286075" y="129539"/>
                </a:lnTo>
                <a:close/>
              </a:path>
              <a:path w="518795" h="544830">
                <a:moveTo>
                  <a:pt x="379904" y="135890"/>
                </a:moveTo>
                <a:lnTo>
                  <a:pt x="287665" y="135889"/>
                </a:lnTo>
                <a:lnTo>
                  <a:pt x="287742" y="137159"/>
                </a:lnTo>
                <a:lnTo>
                  <a:pt x="379636" y="137160"/>
                </a:lnTo>
                <a:lnTo>
                  <a:pt x="379904" y="135890"/>
                </a:lnTo>
                <a:close/>
              </a:path>
              <a:path w="518795" h="544830">
                <a:moveTo>
                  <a:pt x="393802" y="135890"/>
                </a:moveTo>
                <a:lnTo>
                  <a:pt x="388736" y="135890"/>
                </a:lnTo>
                <a:lnTo>
                  <a:pt x="387486" y="137160"/>
                </a:lnTo>
                <a:lnTo>
                  <a:pt x="395907" y="137160"/>
                </a:lnTo>
                <a:lnTo>
                  <a:pt x="393802" y="135890"/>
                </a:lnTo>
                <a:close/>
              </a:path>
              <a:path w="518795" h="544830">
                <a:moveTo>
                  <a:pt x="405907" y="135890"/>
                </a:moveTo>
                <a:lnTo>
                  <a:pt x="400578" y="135890"/>
                </a:lnTo>
                <a:lnTo>
                  <a:pt x="401598" y="137160"/>
                </a:lnTo>
                <a:lnTo>
                  <a:pt x="409772" y="137160"/>
                </a:lnTo>
                <a:lnTo>
                  <a:pt x="405907" y="135890"/>
                </a:lnTo>
                <a:close/>
              </a:path>
              <a:path w="518795" h="544830">
                <a:moveTo>
                  <a:pt x="439664" y="135890"/>
                </a:moveTo>
                <a:lnTo>
                  <a:pt x="418176" y="135890"/>
                </a:lnTo>
                <a:lnTo>
                  <a:pt x="423373" y="137160"/>
                </a:lnTo>
                <a:lnTo>
                  <a:pt x="437682" y="137160"/>
                </a:lnTo>
                <a:lnTo>
                  <a:pt x="439664" y="135890"/>
                </a:lnTo>
                <a:close/>
              </a:path>
              <a:path w="518795" h="544830">
                <a:moveTo>
                  <a:pt x="441530" y="115570"/>
                </a:moveTo>
                <a:lnTo>
                  <a:pt x="438307" y="115570"/>
                </a:lnTo>
                <a:lnTo>
                  <a:pt x="438320" y="116840"/>
                </a:lnTo>
                <a:lnTo>
                  <a:pt x="438438" y="124460"/>
                </a:lnTo>
                <a:lnTo>
                  <a:pt x="453241" y="124460"/>
                </a:lnTo>
                <a:lnTo>
                  <a:pt x="449458" y="129540"/>
                </a:lnTo>
                <a:lnTo>
                  <a:pt x="445609" y="132080"/>
                </a:lnTo>
                <a:lnTo>
                  <a:pt x="437682" y="137160"/>
                </a:lnTo>
                <a:lnTo>
                  <a:pt x="443274" y="137160"/>
                </a:lnTo>
                <a:lnTo>
                  <a:pt x="446563" y="134620"/>
                </a:lnTo>
                <a:lnTo>
                  <a:pt x="449556" y="133350"/>
                </a:lnTo>
                <a:lnTo>
                  <a:pt x="452221" y="130810"/>
                </a:lnTo>
                <a:lnTo>
                  <a:pt x="454260" y="128270"/>
                </a:lnTo>
                <a:lnTo>
                  <a:pt x="458240" y="124460"/>
                </a:lnTo>
                <a:lnTo>
                  <a:pt x="458602" y="123190"/>
                </a:lnTo>
                <a:lnTo>
                  <a:pt x="458701" y="121920"/>
                </a:lnTo>
                <a:lnTo>
                  <a:pt x="458043" y="120650"/>
                </a:lnTo>
                <a:lnTo>
                  <a:pt x="441662" y="120650"/>
                </a:lnTo>
                <a:lnTo>
                  <a:pt x="441629" y="116840"/>
                </a:lnTo>
                <a:lnTo>
                  <a:pt x="441530" y="115570"/>
                </a:lnTo>
                <a:close/>
              </a:path>
              <a:path w="518795" h="544830">
                <a:moveTo>
                  <a:pt x="486726" y="135890"/>
                </a:moveTo>
                <a:lnTo>
                  <a:pt x="444918" y="135890"/>
                </a:lnTo>
                <a:lnTo>
                  <a:pt x="443274" y="137160"/>
                </a:lnTo>
                <a:lnTo>
                  <a:pt x="483108" y="137160"/>
                </a:lnTo>
                <a:lnTo>
                  <a:pt x="486726" y="135890"/>
                </a:lnTo>
                <a:close/>
              </a:path>
              <a:path w="518795" h="544830">
                <a:moveTo>
                  <a:pt x="126245" y="130809"/>
                </a:moveTo>
                <a:lnTo>
                  <a:pt x="122002" y="130809"/>
                </a:lnTo>
                <a:lnTo>
                  <a:pt x="117824" y="132079"/>
                </a:lnTo>
                <a:lnTo>
                  <a:pt x="114042" y="133349"/>
                </a:lnTo>
                <a:lnTo>
                  <a:pt x="110325" y="133349"/>
                </a:lnTo>
                <a:lnTo>
                  <a:pt x="105555" y="134619"/>
                </a:lnTo>
                <a:lnTo>
                  <a:pt x="102693" y="135889"/>
                </a:lnTo>
                <a:lnTo>
                  <a:pt x="117232" y="135889"/>
                </a:lnTo>
                <a:lnTo>
                  <a:pt x="120752" y="134619"/>
                </a:lnTo>
                <a:lnTo>
                  <a:pt x="135751" y="134619"/>
                </a:lnTo>
                <a:lnTo>
                  <a:pt x="134929" y="133349"/>
                </a:lnTo>
                <a:lnTo>
                  <a:pt x="131179" y="132079"/>
                </a:lnTo>
                <a:lnTo>
                  <a:pt x="126245" y="130809"/>
                </a:lnTo>
                <a:close/>
              </a:path>
              <a:path w="518795" h="544830">
                <a:moveTo>
                  <a:pt x="276207" y="113029"/>
                </a:moveTo>
                <a:lnTo>
                  <a:pt x="260385" y="113029"/>
                </a:lnTo>
                <a:lnTo>
                  <a:pt x="262655" y="116839"/>
                </a:lnTo>
                <a:lnTo>
                  <a:pt x="263773" y="121919"/>
                </a:lnTo>
                <a:lnTo>
                  <a:pt x="263708" y="125729"/>
                </a:lnTo>
                <a:lnTo>
                  <a:pt x="263576" y="126999"/>
                </a:lnTo>
                <a:lnTo>
                  <a:pt x="263510" y="128269"/>
                </a:lnTo>
                <a:lnTo>
                  <a:pt x="263412" y="129539"/>
                </a:lnTo>
                <a:lnTo>
                  <a:pt x="263214" y="130809"/>
                </a:lnTo>
                <a:lnTo>
                  <a:pt x="262951" y="132079"/>
                </a:lnTo>
                <a:lnTo>
                  <a:pt x="262556" y="133349"/>
                </a:lnTo>
                <a:lnTo>
                  <a:pt x="244037" y="133349"/>
                </a:lnTo>
                <a:lnTo>
                  <a:pt x="244136" y="134619"/>
                </a:lnTo>
                <a:lnTo>
                  <a:pt x="244432" y="135889"/>
                </a:lnTo>
                <a:lnTo>
                  <a:pt x="246438" y="135889"/>
                </a:lnTo>
                <a:lnTo>
                  <a:pt x="247294" y="134619"/>
                </a:lnTo>
                <a:lnTo>
                  <a:pt x="264990" y="134619"/>
                </a:lnTo>
                <a:lnTo>
                  <a:pt x="265117" y="133349"/>
                </a:lnTo>
                <a:lnTo>
                  <a:pt x="265243" y="132079"/>
                </a:lnTo>
                <a:lnTo>
                  <a:pt x="265369" y="130809"/>
                </a:lnTo>
                <a:lnTo>
                  <a:pt x="265495" y="129539"/>
                </a:lnTo>
                <a:lnTo>
                  <a:pt x="265621" y="128269"/>
                </a:lnTo>
                <a:lnTo>
                  <a:pt x="265747" y="126999"/>
                </a:lnTo>
                <a:lnTo>
                  <a:pt x="283871" y="126999"/>
                </a:lnTo>
                <a:lnTo>
                  <a:pt x="283312" y="125729"/>
                </a:lnTo>
                <a:lnTo>
                  <a:pt x="282325" y="124459"/>
                </a:lnTo>
                <a:lnTo>
                  <a:pt x="281667" y="124459"/>
                </a:lnTo>
                <a:lnTo>
                  <a:pt x="283510" y="120649"/>
                </a:lnTo>
                <a:lnTo>
                  <a:pt x="274069" y="120649"/>
                </a:lnTo>
                <a:lnTo>
                  <a:pt x="273148" y="119379"/>
                </a:lnTo>
                <a:lnTo>
                  <a:pt x="272293" y="119379"/>
                </a:lnTo>
                <a:lnTo>
                  <a:pt x="271799" y="118109"/>
                </a:lnTo>
                <a:lnTo>
                  <a:pt x="271043" y="118109"/>
                </a:lnTo>
                <a:lnTo>
                  <a:pt x="270813" y="116839"/>
                </a:lnTo>
                <a:lnTo>
                  <a:pt x="275549" y="116839"/>
                </a:lnTo>
                <a:lnTo>
                  <a:pt x="275845" y="115569"/>
                </a:lnTo>
                <a:lnTo>
                  <a:pt x="275911" y="114299"/>
                </a:lnTo>
                <a:lnTo>
                  <a:pt x="276108" y="114299"/>
                </a:lnTo>
                <a:lnTo>
                  <a:pt x="276207" y="113029"/>
                </a:lnTo>
                <a:close/>
              </a:path>
              <a:path w="518795" h="544830">
                <a:moveTo>
                  <a:pt x="398341" y="130810"/>
                </a:moveTo>
                <a:lnTo>
                  <a:pt x="391006" y="130810"/>
                </a:lnTo>
                <a:lnTo>
                  <a:pt x="387684" y="132080"/>
                </a:lnTo>
                <a:lnTo>
                  <a:pt x="384032" y="135890"/>
                </a:lnTo>
                <a:lnTo>
                  <a:pt x="388736" y="135890"/>
                </a:lnTo>
                <a:lnTo>
                  <a:pt x="390019" y="134620"/>
                </a:lnTo>
                <a:lnTo>
                  <a:pt x="411926" y="134620"/>
                </a:lnTo>
                <a:lnTo>
                  <a:pt x="406663" y="133350"/>
                </a:lnTo>
                <a:lnTo>
                  <a:pt x="403538" y="132080"/>
                </a:lnTo>
                <a:lnTo>
                  <a:pt x="400841" y="132080"/>
                </a:lnTo>
                <a:lnTo>
                  <a:pt x="398341" y="130810"/>
                </a:lnTo>
                <a:close/>
              </a:path>
              <a:path w="518795" h="544830">
                <a:moveTo>
                  <a:pt x="502466" y="124460"/>
                </a:moveTo>
                <a:lnTo>
                  <a:pt x="491298" y="124460"/>
                </a:lnTo>
                <a:lnTo>
                  <a:pt x="493173" y="125730"/>
                </a:lnTo>
                <a:lnTo>
                  <a:pt x="495048" y="125730"/>
                </a:lnTo>
                <a:lnTo>
                  <a:pt x="496923" y="127000"/>
                </a:lnTo>
                <a:lnTo>
                  <a:pt x="498436" y="127000"/>
                </a:lnTo>
                <a:lnTo>
                  <a:pt x="498732" y="128270"/>
                </a:lnTo>
                <a:lnTo>
                  <a:pt x="499522" y="128270"/>
                </a:lnTo>
                <a:lnTo>
                  <a:pt x="502219" y="130810"/>
                </a:lnTo>
                <a:lnTo>
                  <a:pt x="505015" y="133350"/>
                </a:lnTo>
                <a:lnTo>
                  <a:pt x="509258" y="134620"/>
                </a:lnTo>
                <a:lnTo>
                  <a:pt x="512877" y="134620"/>
                </a:lnTo>
                <a:lnTo>
                  <a:pt x="513337" y="133350"/>
                </a:lnTo>
                <a:lnTo>
                  <a:pt x="513863" y="133350"/>
                </a:lnTo>
                <a:lnTo>
                  <a:pt x="514061" y="132080"/>
                </a:lnTo>
                <a:lnTo>
                  <a:pt x="513831" y="130810"/>
                </a:lnTo>
                <a:lnTo>
                  <a:pt x="509094" y="130810"/>
                </a:lnTo>
                <a:lnTo>
                  <a:pt x="507153" y="129540"/>
                </a:lnTo>
                <a:lnTo>
                  <a:pt x="505541" y="129540"/>
                </a:lnTo>
                <a:lnTo>
                  <a:pt x="503568" y="127000"/>
                </a:lnTo>
                <a:lnTo>
                  <a:pt x="503403" y="125730"/>
                </a:lnTo>
                <a:lnTo>
                  <a:pt x="502466" y="124460"/>
                </a:lnTo>
                <a:close/>
              </a:path>
              <a:path w="518795" h="544830">
                <a:moveTo>
                  <a:pt x="27038" y="118109"/>
                </a:moveTo>
                <a:lnTo>
                  <a:pt x="24407" y="118109"/>
                </a:lnTo>
                <a:lnTo>
                  <a:pt x="24176" y="119379"/>
                </a:lnTo>
                <a:lnTo>
                  <a:pt x="22992" y="119379"/>
                </a:lnTo>
                <a:lnTo>
                  <a:pt x="21216" y="120649"/>
                </a:lnTo>
                <a:lnTo>
                  <a:pt x="19933" y="121919"/>
                </a:lnTo>
                <a:lnTo>
                  <a:pt x="15756" y="124459"/>
                </a:lnTo>
                <a:lnTo>
                  <a:pt x="12532" y="125729"/>
                </a:lnTo>
                <a:lnTo>
                  <a:pt x="9440" y="128269"/>
                </a:lnTo>
                <a:lnTo>
                  <a:pt x="7795" y="129539"/>
                </a:lnTo>
                <a:lnTo>
                  <a:pt x="6216" y="129539"/>
                </a:lnTo>
                <a:lnTo>
                  <a:pt x="4637" y="130809"/>
                </a:lnTo>
                <a:lnTo>
                  <a:pt x="197" y="130809"/>
                </a:lnTo>
                <a:lnTo>
                  <a:pt x="0" y="132079"/>
                </a:lnTo>
                <a:lnTo>
                  <a:pt x="526" y="133349"/>
                </a:lnTo>
                <a:lnTo>
                  <a:pt x="8354" y="133349"/>
                </a:lnTo>
                <a:lnTo>
                  <a:pt x="13124" y="129539"/>
                </a:lnTo>
                <a:lnTo>
                  <a:pt x="16611" y="126999"/>
                </a:lnTo>
                <a:lnTo>
                  <a:pt x="20788" y="124459"/>
                </a:lnTo>
                <a:lnTo>
                  <a:pt x="22565" y="124459"/>
                </a:lnTo>
                <a:lnTo>
                  <a:pt x="22729" y="123189"/>
                </a:lnTo>
                <a:lnTo>
                  <a:pt x="26512" y="123189"/>
                </a:lnTo>
                <a:lnTo>
                  <a:pt x="27038" y="121919"/>
                </a:lnTo>
                <a:lnTo>
                  <a:pt x="27137" y="120649"/>
                </a:lnTo>
                <a:lnTo>
                  <a:pt x="27466" y="120649"/>
                </a:lnTo>
                <a:lnTo>
                  <a:pt x="27531" y="119379"/>
                </a:lnTo>
                <a:lnTo>
                  <a:pt x="27038" y="118109"/>
                </a:lnTo>
                <a:close/>
              </a:path>
              <a:path w="518795" h="544830">
                <a:moveTo>
                  <a:pt x="261076" y="130809"/>
                </a:moveTo>
                <a:lnTo>
                  <a:pt x="244037" y="130809"/>
                </a:lnTo>
                <a:lnTo>
                  <a:pt x="243955" y="132079"/>
                </a:lnTo>
                <a:lnTo>
                  <a:pt x="243873" y="133349"/>
                </a:lnTo>
                <a:lnTo>
                  <a:pt x="262556" y="133349"/>
                </a:lnTo>
                <a:lnTo>
                  <a:pt x="261076" y="130809"/>
                </a:lnTo>
                <a:close/>
              </a:path>
              <a:path w="518795" h="544830">
                <a:moveTo>
                  <a:pt x="223177" y="111759"/>
                </a:moveTo>
                <a:lnTo>
                  <a:pt x="220551" y="111759"/>
                </a:lnTo>
                <a:lnTo>
                  <a:pt x="221998" y="115569"/>
                </a:lnTo>
                <a:lnTo>
                  <a:pt x="222821" y="118109"/>
                </a:lnTo>
                <a:lnTo>
                  <a:pt x="222747" y="119379"/>
                </a:lnTo>
                <a:lnTo>
                  <a:pt x="222673" y="120649"/>
                </a:lnTo>
                <a:lnTo>
                  <a:pt x="222599" y="121919"/>
                </a:lnTo>
                <a:lnTo>
                  <a:pt x="222525" y="123189"/>
                </a:lnTo>
                <a:lnTo>
                  <a:pt x="221801" y="125729"/>
                </a:lnTo>
                <a:lnTo>
                  <a:pt x="221045" y="128269"/>
                </a:lnTo>
                <a:lnTo>
                  <a:pt x="219137" y="129539"/>
                </a:lnTo>
                <a:lnTo>
                  <a:pt x="218117" y="132079"/>
                </a:lnTo>
                <a:lnTo>
                  <a:pt x="225748" y="132079"/>
                </a:lnTo>
                <a:lnTo>
                  <a:pt x="225650" y="126999"/>
                </a:lnTo>
                <a:lnTo>
                  <a:pt x="236702" y="126999"/>
                </a:lnTo>
                <a:lnTo>
                  <a:pt x="236833" y="125729"/>
                </a:lnTo>
                <a:lnTo>
                  <a:pt x="237064" y="124459"/>
                </a:lnTo>
                <a:lnTo>
                  <a:pt x="230649" y="124459"/>
                </a:lnTo>
                <a:lnTo>
                  <a:pt x="226988" y="120649"/>
                </a:lnTo>
                <a:lnTo>
                  <a:pt x="223931" y="114299"/>
                </a:lnTo>
                <a:lnTo>
                  <a:pt x="223177" y="111759"/>
                </a:lnTo>
                <a:close/>
              </a:path>
              <a:path w="518795" h="544830">
                <a:moveTo>
                  <a:pt x="212163" y="1269"/>
                </a:moveTo>
                <a:lnTo>
                  <a:pt x="173217" y="3809"/>
                </a:lnTo>
                <a:lnTo>
                  <a:pt x="136047" y="17779"/>
                </a:lnTo>
                <a:lnTo>
                  <a:pt x="127988" y="25399"/>
                </a:lnTo>
                <a:lnTo>
                  <a:pt x="124469" y="27939"/>
                </a:lnTo>
                <a:lnTo>
                  <a:pt x="116969" y="31749"/>
                </a:lnTo>
                <a:lnTo>
                  <a:pt x="113450" y="34289"/>
                </a:lnTo>
                <a:lnTo>
                  <a:pt x="109140" y="36829"/>
                </a:lnTo>
                <a:lnTo>
                  <a:pt x="74601" y="60959"/>
                </a:lnTo>
                <a:lnTo>
                  <a:pt x="60491" y="73659"/>
                </a:lnTo>
                <a:lnTo>
                  <a:pt x="58550" y="74929"/>
                </a:lnTo>
                <a:lnTo>
                  <a:pt x="54373" y="78739"/>
                </a:lnTo>
                <a:lnTo>
                  <a:pt x="46350" y="86386"/>
                </a:lnTo>
                <a:lnTo>
                  <a:pt x="37761" y="93979"/>
                </a:lnTo>
                <a:lnTo>
                  <a:pt x="31939" y="99059"/>
                </a:lnTo>
                <a:lnTo>
                  <a:pt x="26281" y="102869"/>
                </a:lnTo>
                <a:lnTo>
                  <a:pt x="19176" y="107949"/>
                </a:lnTo>
                <a:lnTo>
                  <a:pt x="16282" y="110489"/>
                </a:lnTo>
                <a:lnTo>
                  <a:pt x="8519" y="116839"/>
                </a:lnTo>
                <a:lnTo>
                  <a:pt x="4276" y="123189"/>
                </a:lnTo>
                <a:lnTo>
                  <a:pt x="394" y="130809"/>
                </a:lnTo>
                <a:lnTo>
                  <a:pt x="4078" y="130809"/>
                </a:lnTo>
                <a:lnTo>
                  <a:pt x="4210" y="129539"/>
                </a:lnTo>
                <a:lnTo>
                  <a:pt x="4407" y="129539"/>
                </a:lnTo>
                <a:lnTo>
                  <a:pt x="7203" y="123189"/>
                </a:lnTo>
                <a:lnTo>
                  <a:pt x="10558" y="119379"/>
                </a:lnTo>
                <a:lnTo>
                  <a:pt x="14769" y="115569"/>
                </a:lnTo>
                <a:lnTo>
                  <a:pt x="15131" y="115569"/>
                </a:lnTo>
                <a:lnTo>
                  <a:pt x="18420" y="113029"/>
                </a:lnTo>
                <a:lnTo>
                  <a:pt x="20163" y="111759"/>
                </a:lnTo>
                <a:lnTo>
                  <a:pt x="27300" y="106679"/>
                </a:lnTo>
                <a:lnTo>
                  <a:pt x="33983" y="100329"/>
                </a:lnTo>
                <a:lnTo>
                  <a:pt x="40179" y="95249"/>
                </a:lnTo>
                <a:lnTo>
                  <a:pt x="45853" y="90169"/>
                </a:lnTo>
                <a:lnTo>
                  <a:pt x="55212" y="82549"/>
                </a:lnTo>
                <a:lnTo>
                  <a:pt x="72596" y="67309"/>
                </a:lnTo>
                <a:lnTo>
                  <a:pt x="86666" y="55879"/>
                </a:lnTo>
                <a:lnTo>
                  <a:pt x="101431" y="45719"/>
                </a:lnTo>
                <a:lnTo>
                  <a:pt x="116424" y="35559"/>
                </a:lnTo>
                <a:lnTo>
                  <a:pt x="131179" y="25399"/>
                </a:lnTo>
                <a:lnTo>
                  <a:pt x="136503" y="21589"/>
                </a:lnTo>
                <a:lnTo>
                  <a:pt x="141944" y="19049"/>
                </a:lnTo>
                <a:lnTo>
                  <a:pt x="147619" y="16509"/>
                </a:lnTo>
                <a:lnTo>
                  <a:pt x="153645" y="13969"/>
                </a:lnTo>
                <a:lnTo>
                  <a:pt x="155126" y="12699"/>
                </a:lnTo>
                <a:lnTo>
                  <a:pt x="158086" y="11429"/>
                </a:lnTo>
                <a:lnTo>
                  <a:pt x="161408" y="11429"/>
                </a:lnTo>
                <a:lnTo>
                  <a:pt x="171507" y="7619"/>
                </a:lnTo>
                <a:lnTo>
                  <a:pt x="172888" y="7619"/>
                </a:lnTo>
                <a:lnTo>
                  <a:pt x="180854" y="5079"/>
                </a:lnTo>
                <a:lnTo>
                  <a:pt x="188899" y="5079"/>
                </a:lnTo>
                <a:lnTo>
                  <a:pt x="197006" y="3809"/>
                </a:lnTo>
                <a:lnTo>
                  <a:pt x="219630" y="3809"/>
                </a:lnTo>
                <a:lnTo>
                  <a:pt x="212163" y="1269"/>
                </a:lnTo>
                <a:close/>
              </a:path>
              <a:path w="518795" h="544830">
                <a:moveTo>
                  <a:pt x="336186" y="2540"/>
                </a:moveTo>
                <a:lnTo>
                  <a:pt x="309397" y="2540"/>
                </a:lnTo>
                <a:lnTo>
                  <a:pt x="316633" y="3810"/>
                </a:lnTo>
                <a:lnTo>
                  <a:pt x="326885" y="3810"/>
                </a:lnTo>
                <a:lnTo>
                  <a:pt x="336900" y="6350"/>
                </a:lnTo>
                <a:lnTo>
                  <a:pt x="374627" y="20320"/>
                </a:lnTo>
                <a:lnTo>
                  <a:pt x="380250" y="24130"/>
                </a:lnTo>
                <a:lnTo>
                  <a:pt x="393802" y="33020"/>
                </a:lnTo>
                <a:lnTo>
                  <a:pt x="401038" y="38100"/>
                </a:lnTo>
                <a:lnTo>
                  <a:pt x="424549" y="53340"/>
                </a:lnTo>
                <a:lnTo>
                  <a:pt x="436341" y="62230"/>
                </a:lnTo>
                <a:lnTo>
                  <a:pt x="448109" y="72390"/>
                </a:lnTo>
                <a:lnTo>
                  <a:pt x="456100" y="78740"/>
                </a:lnTo>
                <a:lnTo>
                  <a:pt x="464458" y="86386"/>
                </a:lnTo>
                <a:lnTo>
                  <a:pt x="482319" y="100330"/>
                </a:lnTo>
                <a:lnTo>
                  <a:pt x="483141" y="101600"/>
                </a:lnTo>
                <a:lnTo>
                  <a:pt x="484555" y="101600"/>
                </a:lnTo>
                <a:lnTo>
                  <a:pt x="485707" y="102870"/>
                </a:lnTo>
                <a:lnTo>
                  <a:pt x="486628" y="104140"/>
                </a:lnTo>
                <a:lnTo>
                  <a:pt x="487417" y="105410"/>
                </a:lnTo>
                <a:lnTo>
                  <a:pt x="492315" y="109289"/>
                </a:lnTo>
                <a:lnTo>
                  <a:pt x="496792" y="114300"/>
                </a:lnTo>
                <a:lnTo>
                  <a:pt x="502778" y="119380"/>
                </a:lnTo>
                <a:lnTo>
                  <a:pt x="504620" y="121920"/>
                </a:lnTo>
                <a:lnTo>
                  <a:pt x="506298" y="124460"/>
                </a:lnTo>
                <a:lnTo>
                  <a:pt x="507482" y="125730"/>
                </a:lnTo>
                <a:lnTo>
                  <a:pt x="509489" y="128270"/>
                </a:lnTo>
                <a:lnTo>
                  <a:pt x="510311" y="129540"/>
                </a:lnTo>
                <a:lnTo>
                  <a:pt x="510443" y="130810"/>
                </a:lnTo>
                <a:lnTo>
                  <a:pt x="513831" y="130810"/>
                </a:lnTo>
                <a:lnTo>
                  <a:pt x="513600" y="129540"/>
                </a:lnTo>
                <a:lnTo>
                  <a:pt x="512712" y="128270"/>
                </a:lnTo>
                <a:lnTo>
                  <a:pt x="512021" y="127000"/>
                </a:lnTo>
                <a:lnTo>
                  <a:pt x="511265" y="125730"/>
                </a:lnTo>
                <a:lnTo>
                  <a:pt x="508074" y="120650"/>
                </a:lnTo>
                <a:lnTo>
                  <a:pt x="506199" y="119380"/>
                </a:lnTo>
                <a:lnTo>
                  <a:pt x="504357" y="116840"/>
                </a:lnTo>
                <a:lnTo>
                  <a:pt x="499061" y="111760"/>
                </a:lnTo>
                <a:lnTo>
                  <a:pt x="493206" y="105410"/>
                </a:lnTo>
                <a:lnTo>
                  <a:pt x="486957" y="100330"/>
                </a:lnTo>
                <a:lnTo>
                  <a:pt x="473931" y="90170"/>
                </a:lnTo>
                <a:lnTo>
                  <a:pt x="470839" y="87630"/>
                </a:lnTo>
                <a:lnTo>
                  <a:pt x="467812" y="83820"/>
                </a:lnTo>
                <a:lnTo>
                  <a:pt x="457333" y="76265"/>
                </a:lnTo>
                <a:lnTo>
                  <a:pt x="446802" y="67310"/>
                </a:lnTo>
                <a:lnTo>
                  <a:pt x="426038" y="52070"/>
                </a:lnTo>
                <a:lnTo>
                  <a:pt x="419397" y="46990"/>
                </a:lnTo>
                <a:lnTo>
                  <a:pt x="382421" y="21590"/>
                </a:lnTo>
                <a:lnTo>
                  <a:pt x="349708" y="6350"/>
                </a:lnTo>
                <a:lnTo>
                  <a:pt x="343117" y="3810"/>
                </a:lnTo>
                <a:lnTo>
                  <a:pt x="336186" y="2540"/>
                </a:lnTo>
                <a:close/>
              </a:path>
              <a:path w="518795" h="544830">
                <a:moveTo>
                  <a:pt x="253083" y="125729"/>
                </a:moveTo>
                <a:lnTo>
                  <a:pt x="242721" y="125729"/>
                </a:lnTo>
                <a:lnTo>
                  <a:pt x="242656" y="126999"/>
                </a:lnTo>
                <a:lnTo>
                  <a:pt x="241175" y="129539"/>
                </a:lnTo>
                <a:lnTo>
                  <a:pt x="247129" y="129539"/>
                </a:lnTo>
                <a:lnTo>
                  <a:pt x="246669" y="128269"/>
                </a:lnTo>
                <a:lnTo>
                  <a:pt x="246274" y="128269"/>
                </a:lnTo>
                <a:lnTo>
                  <a:pt x="245715" y="126999"/>
                </a:lnTo>
                <a:lnTo>
                  <a:pt x="252820" y="126999"/>
                </a:lnTo>
                <a:lnTo>
                  <a:pt x="253083" y="125729"/>
                </a:lnTo>
                <a:close/>
              </a:path>
              <a:path w="518795" h="544830">
                <a:moveTo>
                  <a:pt x="252721" y="126999"/>
                </a:moveTo>
                <a:lnTo>
                  <a:pt x="246702" y="126999"/>
                </a:lnTo>
                <a:lnTo>
                  <a:pt x="248478" y="128269"/>
                </a:lnTo>
                <a:lnTo>
                  <a:pt x="250353" y="129539"/>
                </a:lnTo>
                <a:lnTo>
                  <a:pt x="252359" y="128269"/>
                </a:lnTo>
                <a:lnTo>
                  <a:pt x="252721" y="126999"/>
                </a:lnTo>
                <a:close/>
              </a:path>
              <a:path w="518795" h="544830">
                <a:moveTo>
                  <a:pt x="224485" y="101599"/>
                </a:moveTo>
                <a:lnTo>
                  <a:pt x="222459" y="101599"/>
                </a:lnTo>
                <a:lnTo>
                  <a:pt x="224071" y="104139"/>
                </a:lnTo>
                <a:lnTo>
                  <a:pt x="225781" y="106679"/>
                </a:lnTo>
                <a:lnTo>
                  <a:pt x="226998" y="107949"/>
                </a:lnTo>
                <a:lnTo>
                  <a:pt x="227838" y="109289"/>
                </a:lnTo>
                <a:lnTo>
                  <a:pt x="228446" y="111759"/>
                </a:lnTo>
                <a:lnTo>
                  <a:pt x="229531" y="114299"/>
                </a:lnTo>
                <a:lnTo>
                  <a:pt x="229893" y="115569"/>
                </a:lnTo>
                <a:lnTo>
                  <a:pt x="230090" y="116839"/>
                </a:lnTo>
                <a:lnTo>
                  <a:pt x="230211" y="118109"/>
                </a:lnTo>
                <a:lnTo>
                  <a:pt x="230332" y="119379"/>
                </a:lnTo>
                <a:lnTo>
                  <a:pt x="230452" y="120649"/>
                </a:lnTo>
                <a:lnTo>
                  <a:pt x="230551" y="123189"/>
                </a:lnTo>
                <a:lnTo>
                  <a:pt x="230649" y="124459"/>
                </a:lnTo>
                <a:lnTo>
                  <a:pt x="254201" y="124459"/>
                </a:lnTo>
                <a:lnTo>
                  <a:pt x="254267" y="126999"/>
                </a:lnTo>
                <a:lnTo>
                  <a:pt x="253872" y="128269"/>
                </a:lnTo>
                <a:lnTo>
                  <a:pt x="252359" y="129539"/>
                </a:lnTo>
                <a:lnTo>
                  <a:pt x="260336" y="129539"/>
                </a:lnTo>
                <a:lnTo>
                  <a:pt x="259596" y="128269"/>
                </a:lnTo>
                <a:lnTo>
                  <a:pt x="259469" y="126999"/>
                </a:lnTo>
                <a:lnTo>
                  <a:pt x="259342" y="125729"/>
                </a:lnTo>
                <a:lnTo>
                  <a:pt x="259215" y="124459"/>
                </a:lnTo>
                <a:lnTo>
                  <a:pt x="259088" y="123189"/>
                </a:lnTo>
                <a:lnTo>
                  <a:pt x="258961" y="121919"/>
                </a:lnTo>
                <a:lnTo>
                  <a:pt x="258835" y="120649"/>
                </a:lnTo>
                <a:lnTo>
                  <a:pt x="238248" y="120649"/>
                </a:lnTo>
                <a:lnTo>
                  <a:pt x="237755" y="119379"/>
                </a:lnTo>
                <a:lnTo>
                  <a:pt x="237097" y="118109"/>
                </a:lnTo>
                <a:lnTo>
                  <a:pt x="234498" y="118109"/>
                </a:lnTo>
                <a:lnTo>
                  <a:pt x="234334" y="116839"/>
                </a:lnTo>
                <a:lnTo>
                  <a:pt x="233873" y="116839"/>
                </a:lnTo>
                <a:lnTo>
                  <a:pt x="233610" y="115569"/>
                </a:lnTo>
                <a:lnTo>
                  <a:pt x="256570" y="115569"/>
                </a:lnTo>
                <a:lnTo>
                  <a:pt x="255451" y="114299"/>
                </a:lnTo>
                <a:lnTo>
                  <a:pt x="254497" y="113029"/>
                </a:lnTo>
                <a:lnTo>
                  <a:pt x="242162" y="113029"/>
                </a:lnTo>
                <a:lnTo>
                  <a:pt x="241340" y="111759"/>
                </a:lnTo>
                <a:lnTo>
                  <a:pt x="240715" y="110489"/>
                </a:lnTo>
                <a:lnTo>
                  <a:pt x="235057" y="110489"/>
                </a:lnTo>
                <a:lnTo>
                  <a:pt x="233248" y="107949"/>
                </a:lnTo>
                <a:lnTo>
                  <a:pt x="237557" y="107949"/>
                </a:lnTo>
                <a:lnTo>
                  <a:pt x="238215" y="106679"/>
                </a:lnTo>
                <a:lnTo>
                  <a:pt x="252052" y="106679"/>
                </a:lnTo>
                <a:lnTo>
                  <a:pt x="251504" y="104139"/>
                </a:lnTo>
                <a:lnTo>
                  <a:pt x="251581" y="102869"/>
                </a:lnTo>
                <a:lnTo>
                  <a:pt x="225617" y="102869"/>
                </a:lnTo>
                <a:lnTo>
                  <a:pt x="224485" y="101599"/>
                </a:lnTo>
                <a:close/>
              </a:path>
              <a:path w="518795" h="544830">
                <a:moveTo>
                  <a:pt x="241373" y="125729"/>
                </a:moveTo>
                <a:lnTo>
                  <a:pt x="238083" y="125729"/>
                </a:lnTo>
                <a:lnTo>
                  <a:pt x="238544" y="126999"/>
                </a:lnTo>
                <a:lnTo>
                  <a:pt x="238807" y="128269"/>
                </a:lnTo>
                <a:lnTo>
                  <a:pt x="240814" y="128269"/>
                </a:lnTo>
                <a:lnTo>
                  <a:pt x="241340" y="126999"/>
                </a:lnTo>
                <a:lnTo>
                  <a:pt x="241373" y="125729"/>
                </a:lnTo>
                <a:close/>
              </a:path>
              <a:path w="518795" h="544830">
                <a:moveTo>
                  <a:pt x="43748" y="111759"/>
                </a:moveTo>
                <a:lnTo>
                  <a:pt x="40393" y="111759"/>
                </a:lnTo>
                <a:lnTo>
                  <a:pt x="39735" y="113029"/>
                </a:lnTo>
                <a:lnTo>
                  <a:pt x="35788" y="116839"/>
                </a:lnTo>
                <a:lnTo>
                  <a:pt x="34801" y="118109"/>
                </a:lnTo>
                <a:lnTo>
                  <a:pt x="33123" y="120649"/>
                </a:lnTo>
                <a:lnTo>
                  <a:pt x="31216" y="121919"/>
                </a:lnTo>
                <a:lnTo>
                  <a:pt x="29768" y="123189"/>
                </a:lnTo>
                <a:lnTo>
                  <a:pt x="22926" y="123189"/>
                </a:lnTo>
                <a:lnTo>
                  <a:pt x="23124" y="124459"/>
                </a:lnTo>
                <a:lnTo>
                  <a:pt x="23288" y="125729"/>
                </a:lnTo>
                <a:lnTo>
                  <a:pt x="23683" y="126999"/>
                </a:lnTo>
                <a:lnTo>
                  <a:pt x="27696" y="126999"/>
                </a:lnTo>
                <a:lnTo>
                  <a:pt x="28880" y="125729"/>
                </a:lnTo>
                <a:lnTo>
                  <a:pt x="29571" y="125729"/>
                </a:lnTo>
                <a:lnTo>
                  <a:pt x="34439" y="121919"/>
                </a:lnTo>
                <a:lnTo>
                  <a:pt x="35623" y="120649"/>
                </a:lnTo>
                <a:lnTo>
                  <a:pt x="36873" y="119379"/>
                </a:lnTo>
                <a:lnTo>
                  <a:pt x="40985" y="119379"/>
                </a:lnTo>
                <a:lnTo>
                  <a:pt x="42597" y="115569"/>
                </a:lnTo>
                <a:lnTo>
                  <a:pt x="42794" y="115569"/>
                </a:lnTo>
                <a:lnTo>
                  <a:pt x="43353" y="114299"/>
                </a:lnTo>
                <a:lnTo>
                  <a:pt x="43485" y="114299"/>
                </a:lnTo>
                <a:lnTo>
                  <a:pt x="43880" y="113029"/>
                </a:lnTo>
                <a:lnTo>
                  <a:pt x="43748" y="111759"/>
                </a:lnTo>
                <a:close/>
              </a:path>
              <a:path w="518795" h="544830">
                <a:moveTo>
                  <a:pt x="472516" y="113030"/>
                </a:moveTo>
                <a:lnTo>
                  <a:pt x="470411" y="113030"/>
                </a:lnTo>
                <a:lnTo>
                  <a:pt x="470608" y="114300"/>
                </a:lnTo>
                <a:lnTo>
                  <a:pt x="472352" y="118110"/>
                </a:lnTo>
                <a:lnTo>
                  <a:pt x="472418" y="119380"/>
                </a:lnTo>
                <a:lnTo>
                  <a:pt x="475806" y="119380"/>
                </a:lnTo>
                <a:lnTo>
                  <a:pt x="480213" y="123190"/>
                </a:lnTo>
                <a:lnTo>
                  <a:pt x="482319" y="124460"/>
                </a:lnTo>
                <a:lnTo>
                  <a:pt x="483437" y="125730"/>
                </a:lnTo>
                <a:lnTo>
                  <a:pt x="486529" y="127000"/>
                </a:lnTo>
                <a:lnTo>
                  <a:pt x="488239" y="125730"/>
                </a:lnTo>
                <a:lnTo>
                  <a:pt x="490016" y="124460"/>
                </a:lnTo>
                <a:lnTo>
                  <a:pt x="502466" y="124460"/>
                </a:lnTo>
                <a:lnTo>
                  <a:pt x="501528" y="123190"/>
                </a:lnTo>
                <a:lnTo>
                  <a:pt x="485443" y="123190"/>
                </a:lnTo>
                <a:lnTo>
                  <a:pt x="485049" y="121920"/>
                </a:lnTo>
                <a:lnTo>
                  <a:pt x="483799" y="121920"/>
                </a:lnTo>
                <a:lnTo>
                  <a:pt x="482615" y="120650"/>
                </a:lnTo>
                <a:lnTo>
                  <a:pt x="481628" y="120650"/>
                </a:lnTo>
                <a:lnTo>
                  <a:pt x="480180" y="119380"/>
                </a:lnTo>
                <a:lnTo>
                  <a:pt x="478865" y="118110"/>
                </a:lnTo>
                <a:lnTo>
                  <a:pt x="477384" y="116840"/>
                </a:lnTo>
                <a:lnTo>
                  <a:pt x="475838" y="115570"/>
                </a:lnTo>
                <a:lnTo>
                  <a:pt x="474227" y="114300"/>
                </a:lnTo>
                <a:lnTo>
                  <a:pt x="472516" y="113030"/>
                </a:lnTo>
                <a:close/>
              </a:path>
              <a:path w="518795" h="544830">
                <a:moveTo>
                  <a:pt x="80753" y="113029"/>
                </a:moveTo>
                <a:lnTo>
                  <a:pt x="77069" y="113029"/>
                </a:lnTo>
                <a:lnTo>
                  <a:pt x="77431" y="114299"/>
                </a:lnTo>
                <a:lnTo>
                  <a:pt x="78089" y="116839"/>
                </a:lnTo>
                <a:lnTo>
                  <a:pt x="78188" y="118109"/>
                </a:lnTo>
                <a:lnTo>
                  <a:pt x="78977" y="120649"/>
                </a:lnTo>
                <a:lnTo>
                  <a:pt x="78977" y="121919"/>
                </a:lnTo>
                <a:lnTo>
                  <a:pt x="65392" y="121919"/>
                </a:lnTo>
                <a:lnTo>
                  <a:pt x="64800" y="123189"/>
                </a:lnTo>
                <a:lnTo>
                  <a:pt x="64734" y="124459"/>
                </a:lnTo>
                <a:lnTo>
                  <a:pt x="64997" y="124459"/>
                </a:lnTo>
                <a:lnTo>
                  <a:pt x="65195" y="125729"/>
                </a:lnTo>
                <a:lnTo>
                  <a:pt x="80918" y="125729"/>
                </a:lnTo>
                <a:lnTo>
                  <a:pt x="81806" y="124459"/>
                </a:lnTo>
                <a:lnTo>
                  <a:pt x="82760" y="123189"/>
                </a:lnTo>
                <a:lnTo>
                  <a:pt x="82201" y="120649"/>
                </a:lnTo>
                <a:lnTo>
                  <a:pt x="81444" y="116839"/>
                </a:lnTo>
                <a:lnTo>
                  <a:pt x="80753" y="113029"/>
                </a:lnTo>
                <a:close/>
              </a:path>
              <a:path w="518795" h="544830">
                <a:moveTo>
                  <a:pt x="253543" y="124459"/>
                </a:moveTo>
                <a:lnTo>
                  <a:pt x="237853" y="124459"/>
                </a:lnTo>
                <a:lnTo>
                  <a:pt x="237853" y="125729"/>
                </a:lnTo>
                <a:lnTo>
                  <a:pt x="253215" y="125729"/>
                </a:lnTo>
                <a:lnTo>
                  <a:pt x="253543" y="124459"/>
                </a:lnTo>
                <a:close/>
              </a:path>
              <a:path w="518795" h="544830">
                <a:moveTo>
                  <a:pt x="43353" y="123189"/>
                </a:moveTo>
                <a:lnTo>
                  <a:pt x="37728" y="123189"/>
                </a:lnTo>
                <a:lnTo>
                  <a:pt x="38452" y="124459"/>
                </a:lnTo>
                <a:lnTo>
                  <a:pt x="42103" y="124459"/>
                </a:lnTo>
                <a:lnTo>
                  <a:pt x="43353" y="123189"/>
                </a:lnTo>
                <a:close/>
              </a:path>
              <a:path w="518795" h="544830">
                <a:moveTo>
                  <a:pt x="40985" y="119379"/>
                </a:moveTo>
                <a:lnTo>
                  <a:pt x="36873" y="119379"/>
                </a:lnTo>
                <a:lnTo>
                  <a:pt x="36807" y="120649"/>
                </a:lnTo>
                <a:lnTo>
                  <a:pt x="36676" y="121919"/>
                </a:lnTo>
                <a:lnTo>
                  <a:pt x="36972" y="123189"/>
                </a:lnTo>
                <a:lnTo>
                  <a:pt x="44241" y="123189"/>
                </a:lnTo>
                <a:lnTo>
                  <a:pt x="47432" y="121919"/>
                </a:lnTo>
                <a:lnTo>
                  <a:pt x="50327" y="120649"/>
                </a:lnTo>
                <a:lnTo>
                  <a:pt x="40393" y="120649"/>
                </a:lnTo>
                <a:lnTo>
                  <a:pt x="40985" y="119379"/>
                </a:lnTo>
                <a:close/>
              </a:path>
              <a:path w="518795" h="544830">
                <a:moveTo>
                  <a:pt x="428603" y="100330"/>
                </a:moveTo>
                <a:lnTo>
                  <a:pt x="442024" y="106680"/>
                </a:lnTo>
                <a:lnTo>
                  <a:pt x="443876" y="109289"/>
                </a:lnTo>
                <a:lnTo>
                  <a:pt x="444622" y="110490"/>
                </a:lnTo>
                <a:lnTo>
                  <a:pt x="444853" y="111760"/>
                </a:lnTo>
                <a:lnTo>
                  <a:pt x="436399" y="111760"/>
                </a:lnTo>
                <a:lnTo>
                  <a:pt x="436300" y="113030"/>
                </a:lnTo>
                <a:lnTo>
                  <a:pt x="435971" y="113030"/>
                </a:lnTo>
                <a:lnTo>
                  <a:pt x="434491" y="114300"/>
                </a:lnTo>
                <a:lnTo>
                  <a:pt x="432912" y="115570"/>
                </a:lnTo>
                <a:lnTo>
                  <a:pt x="428603" y="119380"/>
                </a:lnTo>
                <a:lnTo>
                  <a:pt x="410610" y="119380"/>
                </a:lnTo>
                <a:lnTo>
                  <a:pt x="419294" y="121920"/>
                </a:lnTo>
                <a:lnTo>
                  <a:pt x="421367" y="121920"/>
                </a:lnTo>
                <a:lnTo>
                  <a:pt x="426038" y="123190"/>
                </a:lnTo>
                <a:lnTo>
                  <a:pt x="430412" y="121920"/>
                </a:lnTo>
                <a:lnTo>
                  <a:pt x="435083" y="118110"/>
                </a:lnTo>
                <a:lnTo>
                  <a:pt x="436925" y="116840"/>
                </a:lnTo>
                <a:lnTo>
                  <a:pt x="437649" y="116840"/>
                </a:lnTo>
                <a:lnTo>
                  <a:pt x="438307" y="115570"/>
                </a:lnTo>
                <a:lnTo>
                  <a:pt x="446728" y="115570"/>
                </a:lnTo>
                <a:lnTo>
                  <a:pt x="447188" y="114300"/>
                </a:lnTo>
                <a:lnTo>
                  <a:pt x="453701" y="114300"/>
                </a:lnTo>
                <a:lnTo>
                  <a:pt x="447797" y="109289"/>
                </a:lnTo>
                <a:lnTo>
                  <a:pt x="447394" y="109289"/>
                </a:lnTo>
                <a:lnTo>
                  <a:pt x="446596" y="107950"/>
                </a:lnTo>
                <a:lnTo>
                  <a:pt x="445774" y="106680"/>
                </a:lnTo>
                <a:lnTo>
                  <a:pt x="445017" y="105410"/>
                </a:lnTo>
                <a:lnTo>
                  <a:pt x="444524" y="105410"/>
                </a:lnTo>
                <a:lnTo>
                  <a:pt x="442879" y="102870"/>
                </a:lnTo>
                <a:lnTo>
                  <a:pt x="435544" y="102870"/>
                </a:lnTo>
                <a:lnTo>
                  <a:pt x="430445" y="101600"/>
                </a:lnTo>
                <a:lnTo>
                  <a:pt x="428603" y="100330"/>
                </a:lnTo>
                <a:close/>
              </a:path>
              <a:path w="518795" h="544830">
                <a:moveTo>
                  <a:pt x="457221" y="110490"/>
                </a:moveTo>
                <a:lnTo>
                  <a:pt x="456596" y="111760"/>
                </a:lnTo>
                <a:lnTo>
                  <a:pt x="455675" y="113030"/>
                </a:lnTo>
                <a:lnTo>
                  <a:pt x="456365" y="114300"/>
                </a:lnTo>
                <a:lnTo>
                  <a:pt x="456727" y="114300"/>
                </a:lnTo>
                <a:lnTo>
                  <a:pt x="457188" y="115570"/>
                </a:lnTo>
                <a:lnTo>
                  <a:pt x="457648" y="115570"/>
                </a:lnTo>
                <a:lnTo>
                  <a:pt x="457977" y="116840"/>
                </a:lnTo>
                <a:lnTo>
                  <a:pt x="461924" y="116840"/>
                </a:lnTo>
                <a:lnTo>
                  <a:pt x="463306" y="118110"/>
                </a:lnTo>
                <a:lnTo>
                  <a:pt x="467253" y="120650"/>
                </a:lnTo>
                <a:lnTo>
                  <a:pt x="470608" y="121920"/>
                </a:lnTo>
                <a:lnTo>
                  <a:pt x="472878" y="123190"/>
                </a:lnTo>
                <a:lnTo>
                  <a:pt x="474292" y="123190"/>
                </a:lnTo>
                <a:lnTo>
                  <a:pt x="475082" y="121920"/>
                </a:lnTo>
                <a:lnTo>
                  <a:pt x="475608" y="121920"/>
                </a:lnTo>
                <a:lnTo>
                  <a:pt x="475806" y="120650"/>
                </a:lnTo>
                <a:lnTo>
                  <a:pt x="475806" y="119380"/>
                </a:lnTo>
                <a:lnTo>
                  <a:pt x="472089" y="119380"/>
                </a:lnTo>
                <a:lnTo>
                  <a:pt x="470608" y="118110"/>
                </a:lnTo>
                <a:lnTo>
                  <a:pt x="469589" y="118110"/>
                </a:lnTo>
                <a:lnTo>
                  <a:pt x="465609" y="115570"/>
                </a:lnTo>
                <a:lnTo>
                  <a:pt x="462944" y="114300"/>
                </a:lnTo>
                <a:lnTo>
                  <a:pt x="460543" y="113030"/>
                </a:lnTo>
                <a:lnTo>
                  <a:pt x="459753" y="111760"/>
                </a:lnTo>
                <a:lnTo>
                  <a:pt x="457221" y="110490"/>
                </a:lnTo>
                <a:close/>
              </a:path>
              <a:path w="518795" h="544830">
                <a:moveTo>
                  <a:pt x="483042" y="113030"/>
                </a:moveTo>
                <a:lnTo>
                  <a:pt x="481069" y="113030"/>
                </a:lnTo>
                <a:lnTo>
                  <a:pt x="481792" y="115570"/>
                </a:lnTo>
                <a:lnTo>
                  <a:pt x="482845" y="116840"/>
                </a:lnTo>
                <a:lnTo>
                  <a:pt x="485476" y="119380"/>
                </a:lnTo>
                <a:lnTo>
                  <a:pt x="486364" y="120650"/>
                </a:lnTo>
                <a:lnTo>
                  <a:pt x="487285" y="121920"/>
                </a:lnTo>
                <a:lnTo>
                  <a:pt x="487450" y="121920"/>
                </a:lnTo>
                <a:lnTo>
                  <a:pt x="487220" y="123190"/>
                </a:lnTo>
                <a:lnTo>
                  <a:pt x="496265" y="123190"/>
                </a:lnTo>
                <a:lnTo>
                  <a:pt x="493371" y="121920"/>
                </a:lnTo>
                <a:lnTo>
                  <a:pt x="491167" y="120650"/>
                </a:lnTo>
                <a:lnTo>
                  <a:pt x="489424" y="119380"/>
                </a:lnTo>
                <a:lnTo>
                  <a:pt x="488272" y="118110"/>
                </a:lnTo>
                <a:lnTo>
                  <a:pt x="484917" y="115570"/>
                </a:lnTo>
                <a:lnTo>
                  <a:pt x="483568" y="114300"/>
                </a:lnTo>
                <a:lnTo>
                  <a:pt x="483042" y="113030"/>
                </a:lnTo>
                <a:close/>
              </a:path>
              <a:path w="518795" h="544830">
                <a:moveTo>
                  <a:pt x="494029" y="115570"/>
                </a:moveTo>
                <a:lnTo>
                  <a:pt x="490377" y="115570"/>
                </a:lnTo>
                <a:lnTo>
                  <a:pt x="491496" y="116840"/>
                </a:lnTo>
                <a:lnTo>
                  <a:pt x="492779" y="118110"/>
                </a:lnTo>
                <a:lnTo>
                  <a:pt x="494259" y="119380"/>
                </a:lnTo>
                <a:lnTo>
                  <a:pt x="494621" y="120650"/>
                </a:lnTo>
                <a:lnTo>
                  <a:pt x="495180" y="121920"/>
                </a:lnTo>
                <a:lnTo>
                  <a:pt x="495805" y="121920"/>
                </a:lnTo>
                <a:lnTo>
                  <a:pt x="496265" y="123190"/>
                </a:lnTo>
                <a:lnTo>
                  <a:pt x="501528" y="123190"/>
                </a:lnTo>
                <a:lnTo>
                  <a:pt x="499357" y="120650"/>
                </a:lnTo>
                <a:lnTo>
                  <a:pt x="494029" y="115570"/>
                </a:lnTo>
                <a:close/>
              </a:path>
              <a:path w="518795" h="544830">
                <a:moveTo>
                  <a:pt x="57662" y="113029"/>
                </a:moveTo>
                <a:lnTo>
                  <a:pt x="53616" y="113029"/>
                </a:lnTo>
                <a:lnTo>
                  <a:pt x="50689" y="115569"/>
                </a:lnTo>
                <a:lnTo>
                  <a:pt x="48090" y="118109"/>
                </a:lnTo>
                <a:lnTo>
                  <a:pt x="45458" y="119379"/>
                </a:lnTo>
                <a:lnTo>
                  <a:pt x="44241" y="120649"/>
                </a:lnTo>
                <a:lnTo>
                  <a:pt x="50327" y="120649"/>
                </a:lnTo>
                <a:lnTo>
                  <a:pt x="52794" y="118109"/>
                </a:lnTo>
                <a:lnTo>
                  <a:pt x="62333" y="118109"/>
                </a:lnTo>
                <a:lnTo>
                  <a:pt x="64537" y="116839"/>
                </a:lnTo>
                <a:lnTo>
                  <a:pt x="57267" y="116839"/>
                </a:lnTo>
                <a:lnTo>
                  <a:pt x="57432" y="115569"/>
                </a:lnTo>
                <a:lnTo>
                  <a:pt x="57629" y="114299"/>
                </a:lnTo>
                <a:lnTo>
                  <a:pt x="57662" y="113029"/>
                </a:lnTo>
                <a:close/>
              </a:path>
              <a:path w="518795" h="544830">
                <a:moveTo>
                  <a:pt x="62333" y="118109"/>
                </a:moveTo>
                <a:lnTo>
                  <a:pt x="53517" y="118109"/>
                </a:lnTo>
                <a:lnTo>
                  <a:pt x="53517" y="119379"/>
                </a:lnTo>
                <a:lnTo>
                  <a:pt x="53649" y="120649"/>
                </a:lnTo>
                <a:lnTo>
                  <a:pt x="59537" y="120649"/>
                </a:lnTo>
                <a:lnTo>
                  <a:pt x="62333" y="118109"/>
                </a:lnTo>
                <a:close/>
              </a:path>
              <a:path w="518795" h="544830">
                <a:moveTo>
                  <a:pt x="256504" y="96519"/>
                </a:moveTo>
                <a:lnTo>
                  <a:pt x="253017" y="96519"/>
                </a:lnTo>
                <a:lnTo>
                  <a:pt x="254300" y="97789"/>
                </a:lnTo>
                <a:lnTo>
                  <a:pt x="254991" y="97789"/>
                </a:lnTo>
                <a:lnTo>
                  <a:pt x="257754" y="104139"/>
                </a:lnTo>
                <a:lnTo>
                  <a:pt x="258642" y="107949"/>
                </a:lnTo>
                <a:lnTo>
                  <a:pt x="258930" y="109289"/>
                </a:lnTo>
                <a:lnTo>
                  <a:pt x="258247" y="115569"/>
                </a:lnTo>
                <a:lnTo>
                  <a:pt x="242360" y="115569"/>
                </a:lnTo>
                <a:lnTo>
                  <a:pt x="242524" y="116839"/>
                </a:lnTo>
                <a:lnTo>
                  <a:pt x="240616" y="119379"/>
                </a:lnTo>
                <a:lnTo>
                  <a:pt x="240090" y="120649"/>
                </a:lnTo>
                <a:lnTo>
                  <a:pt x="258835" y="120649"/>
                </a:lnTo>
                <a:lnTo>
                  <a:pt x="258708" y="119379"/>
                </a:lnTo>
                <a:lnTo>
                  <a:pt x="260385" y="113029"/>
                </a:lnTo>
                <a:lnTo>
                  <a:pt x="276339" y="113029"/>
                </a:lnTo>
                <a:lnTo>
                  <a:pt x="276437" y="111759"/>
                </a:lnTo>
                <a:lnTo>
                  <a:pt x="286470" y="111759"/>
                </a:lnTo>
                <a:lnTo>
                  <a:pt x="286338" y="110489"/>
                </a:lnTo>
                <a:lnTo>
                  <a:pt x="274003" y="110489"/>
                </a:lnTo>
                <a:lnTo>
                  <a:pt x="273630" y="109289"/>
                </a:lnTo>
                <a:lnTo>
                  <a:pt x="273426" y="109289"/>
                </a:lnTo>
                <a:lnTo>
                  <a:pt x="273148" y="107949"/>
                </a:lnTo>
                <a:lnTo>
                  <a:pt x="272951" y="107949"/>
                </a:lnTo>
                <a:lnTo>
                  <a:pt x="272885" y="106679"/>
                </a:lnTo>
                <a:lnTo>
                  <a:pt x="294529" y="106679"/>
                </a:lnTo>
                <a:lnTo>
                  <a:pt x="294282" y="105409"/>
                </a:lnTo>
                <a:lnTo>
                  <a:pt x="270549" y="105409"/>
                </a:lnTo>
                <a:lnTo>
                  <a:pt x="269661" y="104139"/>
                </a:lnTo>
                <a:lnTo>
                  <a:pt x="270747" y="104139"/>
                </a:lnTo>
                <a:lnTo>
                  <a:pt x="271066" y="103111"/>
                </a:lnTo>
                <a:lnTo>
                  <a:pt x="271142" y="102869"/>
                </a:lnTo>
                <a:lnTo>
                  <a:pt x="271470" y="102869"/>
                </a:lnTo>
                <a:lnTo>
                  <a:pt x="272391" y="101599"/>
                </a:lnTo>
                <a:lnTo>
                  <a:pt x="262655" y="101599"/>
                </a:lnTo>
                <a:lnTo>
                  <a:pt x="262392" y="100329"/>
                </a:lnTo>
                <a:lnTo>
                  <a:pt x="261405" y="100329"/>
                </a:lnTo>
                <a:lnTo>
                  <a:pt x="258445" y="97789"/>
                </a:lnTo>
                <a:lnTo>
                  <a:pt x="256504" y="96519"/>
                </a:lnTo>
                <a:close/>
              </a:path>
              <a:path w="518795" h="544830">
                <a:moveTo>
                  <a:pt x="284167" y="116839"/>
                </a:moveTo>
                <a:lnTo>
                  <a:pt x="277095" y="116839"/>
                </a:lnTo>
                <a:lnTo>
                  <a:pt x="276701" y="118109"/>
                </a:lnTo>
                <a:lnTo>
                  <a:pt x="276339" y="118109"/>
                </a:lnTo>
                <a:lnTo>
                  <a:pt x="275812" y="119379"/>
                </a:lnTo>
                <a:lnTo>
                  <a:pt x="275122" y="119379"/>
                </a:lnTo>
                <a:lnTo>
                  <a:pt x="274069" y="120649"/>
                </a:lnTo>
                <a:lnTo>
                  <a:pt x="283510" y="120649"/>
                </a:lnTo>
                <a:lnTo>
                  <a:pt x="283575" y="118109"/>
                </a:lnTo>
                <a:lnTo>
                  <a:pt x="284167" y="116839"/>
                </a:lnTo>
                <a:close/>
              </a:path>
              <a:path w="518795" h="544830">
                <a:moveTo>
                  <a:pt x="461102" y="119380"/>
                </a:moveTo>
                <a:lnTo>
                  <a:pt x="456958" y="119380"/>
                </a:lnTo>
                <a:lnTo>
                  <a:pt x="458964" y="120650"/>
                </a:lnTo>
                <a:lnTo>
                  <a:pt x="459753" y="120650"/>
                </a:lnTo>
                <a:lnTo>
                  <a:pt x="461102" y="119380"/>
                </a:lnTo>
                <a:close/>
              </a:path>
              <a:path w="518795" h="544830">
                <a:moveTo>
                  <a:pt x="87760" y="113029"/>
                </a:moveTo>
                <a:lnTo>
                  <a:pt x="81444" y="113029"/>
                </a:lnTo>
                <a:lnTo>
                  <a:pt x="81806" y="114299"/>
                </a:lnTo>
                <a:lnTo>
                  <a:pt x="84372" y="115569"/>
                </a:lnTo>
                <a:lnTo>
                  <a:pt x="89339" y="118109"/>
                </a:lnTo>
                <a:lnTo>
                  <a:pt x="92562" y="119379"/>
                </a:lnTo>
                <a:lnTo>
                  <a:pt x="100818" y="119379"/>
                </a:lnTo>
                <a:lnTo>
                  <a:pt x="105917" y="118109"/>
                </a:lnTo>
                <a:lnTo>
                  <a:pt x="108121" y="118109"/>
                </a:lnTo>
                <a:lnTo>
                  <a:pt x="112068" y="116839"/>
                </a:lnTo>
                <a:lnTo>
                  <a:pt x="128482" y="116839"/>
                </a:lnTo>
                <a:lnTo>
                  <a:pt x="127265" y="115569"/>
                </a:lnTo>
                <a:lnTo>
                  <a:pt x="90720" y="115569"/>
                </a:lnTo>
                <a:lnTo>
                  <a:pt x="88089" y="114299"/>
                </a:lnTo>
                <a:lnTo>
                  <a:pt x="87891" y="114299"/>
                </a:lnTo>
                <a:lnTo>
                  <a:pt x="87760" y="113029"/>
                </a:lnTo>
                <a:close/>
              </a:path>
              <a:path w="518795" h="544830">
                <a:moveTo>
                  <a:pt x="240912" y="116839"/>
                </a:moveTo>
                <a:lnTo>
                  <a:pt x="238347" y="116839"/>
                </a:lnTo>
                <a:lnTo>
                  <a:pt x="238610" y="118109"/>
                </a:lnTo>
                <a:lnTo>
                  <a:pt x="238840" y="119379"/>
                </a:lnTo>
                <a:lnTo>
                  <a:pt x="239958" y="119379"/>
                </a:lnTo>
                <a:lnTo>
                  <a:pt x="240156" y="118109"/>
                </a:lnTo>
                <a:lnTo>
                  <a:pt x="240616" y="118109"/>
                </a:lnTo>
                <a:lnTo>
                  <a:pt x="240912" y="116839"/>
                </a:lnTo>
                <a:close/>
              </a:path>
              <a:path w="518795" h="544830">
                <a:moveTo>
                  <a:pt x="453701" y="114300"/>
                </a:moveTo>
                <a:lnTo>
                  <a:pt x="449096" y="114300"/>
                </a:lnTo>
                <a:lnTo>
                  <a:pt x="449326" y="115570"/>
                </a:lnTo>
                <a:lnTo>
                  <a:pt x="453504" y="118110"/>
                </a:lnTo>
                <a:lnTo>
                  <a:pt x="454984" y="119380"/>
                </a:lnTo>
                <a:lnTo>
                  <a:pt x="461497" y="119380"/>
                </a:lnTo>
                <a:lnTo>
                  <a:pt x="461563" y="116840"/>
                </a:lnTo>
                <a:lnTo>
                  <a:pt x="457122" y="116840"/>
                </a:lnTo>
                <a:lnTo>
                  <a:pt x="453701" y="114300"/>
                </a:lnTo>
                <a:close/>
              </a:path>
              <a:path w="518795" h="544830">
                <a:moveTo>
                  <a:pt x="73089" y="115569"/>
                </a:moveTo>
                <a:lnTo>
                  <a:pt x="65622" y="115569"/>
                </a:lnTo>
                <a:lnTo>
                  <a:pt x="67234" y="116839"/>
                </a:lnTo>
                <a:lnTo>
                  <a:pt x="68287" y="118109"/>
                </a:lnTo>
                <a:lnTo>
                  <a:pt x="71115" y="116839"/>
                </a:lnTo>
                <a:lnTo>
                  <a:pt x="71773" y="116839"/>
                </a:lnTo>
                <a:lnTo>
                  <a:pt x="73089" y="115569"/>
                </a:lnTo>
                <a:close/>
              </a:path>
              <a:path w="518795" h="544830">
                <a:moveTo>
                  <a:pt x="211999" y="110489"/>
                </a:moveTo>
                <a:lnTo>
                  <a:pt x="208446" y="110489"/>
                </a:lnTo>
                <a:lnTo>
                  <a:pt x="209598" y="113029"/>
                </a:lnTo>
                <a:lnTo>
                  <a:pt x="211407" y="118109"/>
                </a:lnTo>
                <a:lnTo>
                  <a:pt x="215387" y="115569"/>
                </a:lnTo>
                <a:lnTo>
                  <a:pt x="216045" y="115569"/>
                </a:lnTo>
                <a:lnTo>
                  <a:pt x="216143" y="114299"/>
                </a:lnTo>
                <a:lnTo>
                  <a:pt x="218742" y="114299"/>
                </a:lnTo>
                <a:lnTo>
                  <a:pt x="219647" y="113029"/>
                </a:lnTo>
                <a:lnTo>
                  <a:pt x="213150" y="113029"/>
                </a:lnTo>
                <a:lnTo>
                  <a:pt x="212690" y="111759"/>
                </a:lnTo>
                <a:lnTo>
                  <a:pt x="211999" y="110489"/>
                </a:lnTo>
                <a:close/>
              </a:path>
              <a:path w="518795" h="544830">
                <a:moveTo>
                  <a:pt x="275253" y="116839"/>
                </a:moveTo>
                <a:lnTo>
                  <a:pt x="271438" y="116839"/>
                </a:lnTo>
                <a:lnTo>
                  <a:pt x="272424" y="118109"/>
                </a:lnTo>
                <a:lnTo>
                  <a:pt x="274793" y="118109"/>
                </a:lnTo>
                <a:lnTo>
                  <a:pt x="275253" y="116839"/>
                </a:lnTo>
                <a:close/>
              </a:path>
              <a:path w="518795" h="544830">
                <a:moveTo>
                  <a:pt x="65063" y="115569"/>
                </a:moveTo>
                <a:lnTo>
                  <a:pt x="60359" y="115569"/>
                </a:lnTo>
                <a:lnTo>
                  <a:pt x="58945" y="116839"/>
                </a:lnTo>
                <a:lnTo>
                  <a:pt x="64537" y="116839"/>
                </a:lnTo>
                <a:lnTo>
                  <a:pt x="65063" y="115569"/>
                </a:lnTo>
                <a:close/>
              </a:path>
              <a:path w="518795" h="544830">
                <a:moveTo>
                  <a:pt x="237097" y="115569"/>
                </a:moveTo>
                <a:lnTo>
                  <a:pt x="234465" y="115569"/>
                </a:lnTo>
                <a:lnTo>
                  <a:pt x="234531" y="116839"/>
                </a:lnTo>
                <a:lnTo>
                  <a:pt x="236801" y="116839"/>
                </a:lnTo>
                <a:lnTo>
                  <a:pt x="237097" y="115569"/>
                </a:lnTo>
                <a:close/>
              </a:path>
              <a:path w="518795" h="544830">
                <a:moveTo>
                  <a:pt x="242360" y="115569"/>
                </a:moveTo>
                <a:lnTo>
                  <a:pt x="237853" y="115569"/>
                </a:lnTo>
                <a:lnTo>
                  <a:pt x="238018" y="116839"/>
                </a:lnTo>
                <a:lnTo>
                  <a:pt x="241768" y="116839"/>
                </a:lnTo>
                <a:lnTo>
                  <a:pt x="242360" y="115569"/>
                </a:lnTo>
                <a:close/>
              </a:path>
              <a:path w="518795" h="544830">
                <a:moveTo>
                  <a:pt x="285352" y="115569"/>
                </a:moveTo>
                <a:lnTo>
                  <a:pt x="277786" y="115569"/>
                </a:lnTo>
                <a:lnTo>
                  <a:pt x="277326" y="116839"/>
                </a:lnTo>
                <a:lnTo>
                  <a:pt x="285023" y="116839"/>
                </a:lnTo>
                <a:lnTo>
                  <a:pt x="285352" y="115569"/>
                </a:lnTo>
                <a:close/>
              </a:path>
              <a:path w="518795" h="544830">
                <a:moveTo>
                  <a:pt x="65096" y="107949"/>
                </a:moveTo>
                <a:lnTo>
                  <a:pt x="63418" y="113029"/>
                </a:lnTo>
                <a:lnTo>
                  <a:pt x="62103" y="115569"/>
                </a:lnTo>
                <a:lnTo>
                  <a:pt x="73780" y="115569"/>
                </a:lnTo>
                <a:lnTo>
                  <a:pt x="74504" y="114299"/>
                </a:lnTo>
                <a:lnTo>
                  <a:pt x="68451" y="114299"/>
                </a:lnTo>
                <a:lnTo>
                  <a:pt x="67662" y="113029"/>
                </a:lnTo>
                <a:lnTo>
                  <a:pt x="67234" y="111759"/>
                </a:lnTo>
                <a:lnTo>
                  <a:pt x="66905" y="110489"/>
                </a:lnTo>
                <a:lnTo>
                  <a:pt x="66874" y="109289"/>
                </a:lnTo>
                <a:lnTo>
                  <a:pt x="66692" y="109289"/>
                </a:lnTo>
                <a:lnTo>
                  <a:pt x="65096" y="107949"/>
                </a:lnTo>
                <a:close/>
              </a:path>
              <a:path w="518795" h="544830">
                <a:moveTo>
                  <a:pt x="122890" y="114299"/>
                </a:moveTo>
                <a:lnTo>
                  <a:pt x="107627" y="114299"/>
                </a:lnTo>
                <a:lnTo>
                  <a:pt x="103549" y="115569"/>
                </a:lnTo>
                <a:lnTo>
                  <a:pt x="127265" y="115569"/>
                </a:lnTo>
                <a:lnTo>
                  <a:pt x="122890" y="114299"/>
                </a:lnTo>
                <a:close/>
              </a:path>
              <a:path w="518795" h="544830">
                <a:moveTo>
                  <a:pt x="216571" y="114299"/>
                </a:moveTo>
                <a:lnTo>
                  <a:pt x="216143" y="114299"/>
                </a:lnTo>
                <a:lnTo>
                  <a:pt x="216045" y="115569"/>
                </a:lnTo>
                <a:lnTo>
                  <a:pt x="216571" y="114299"/>
                </a:lnTo>
                <a:close/>
              </a:path>
              <a:path w="518795" h="544830">
                <a:moveTo>
                  <a:pt x="286371" y="111759"/>
                </a:moveTo>
                <a:lnTo>
                  <a:pt x="282358" y="111759"/>
                </a:lnTo>
                <a:lnTo>
                  <a:pt x="282983" y="113029"/>
                </a:lnTo>
                <a:lnTo>
                  <a:pt x="282523" y="114299"/>
                </a:lnTo>
                <a:lnTo>
                  <a:pt x="281832" y="114299"/>
                </a:lnTo>
                <a:lnTo>
                  <a:pt x="280779" y="115569"/>
                </a:lnTo>
                <a:lnTo>
                  <a:pt x="285582" y="115569"/>
                </a:lnTo>
                <a:lnTo>
                  <a:pt x="286273" y="114299"/>
                </a:lnTo>
                <a:lnTo>
                  <a:pt x="286569" y="113029"/>
                </a:lnTo>
                <a:lnTo>
                  <a:pt x="286371" y="111759"/>
                </a:lnTo>
                <a:close/>
              </a:path>
              <a:path w="518795" h="544830">
                <a:moveTo>
                  <a:pt x="491759" y="113030"/>
                </a:moveTo>
                <a:lnTo>
                  <a:pt x="489456" y="113030"/>
                </a:lnTo>
                <a:lnTo>
                  <a:pt x="489456" y="114300"/>
                </a:lnTo>
                <a:lnTo>
                  <a:pt x="489917" y="115570"/>
                </a:lnTo>
                <a:lnTo>
                  <a:pt x="493239" y="115570"/>
                </a:lnTo>
                <a:lnTo>
                  <a:pt x="491759" y="113030"/>
                </a:lnTo>
                <a:close/>
              </a:path>
              <a:path w="518795" h="544830">
                <a:moveTo>
                  <a:pt x="76017" y="113029"/>
                </a:moveTo>
                <a:lnTo>
                  <a:pt x="71083" y="113029"/>
                </a:lnTo>
                <a:lnTo>
                  <a:pt x="70030" y="114299"/>
                </a:lnTo>
                <a:lnTo>
                  <a:pt x="75852" y="114299"/>
                </a:lnTo>
                <a:lnTo>
                  <a:pt x="76017" y="113029"/>
                </a:lnTo>
                <a:close/>
              </a:path>
              <a:path w="518795" h="544830">
                <a:moveTo>
                  <a:pt x="280845" y="113029"/>
                </a:moveTo>
                <a:lnTo>
                  <a:pt x="278181" y="113029"/>
                </a:lnTo>
                <a:lnTo>
                  <a:pt x="278970" y="114299"/>
                </a:lnTo>
                <a:lnTo>
                  <a:pt x="279990" y="114299"/>
                </a:lnTo>
                <a:lnTo>
                  <a:pt x="280845" y="113029"/>
                </a:lnTo>
                <a:close/>
              </a:path>
              <a:path w="518795" h="544830">
                <a:moveTo>
                  <a:pt x="416389" y="104140"/>
                </a:moveTo>
                <a:lnTo>
                  <a:pt x="411992" y="104140"/>
                </a:lnTo>
                <a:lnTo>
                  <a:pt x="412124" y="105410"/>
                </a:lnTo>
                <a:lnTo>
                  <a:pt x="413505" y="105410"/>
                </a:lnTo>
                <a:lnTo>
                  <a:pt x="417387" y="107950"/>
                </a:lnTo>
                <a:lnTo>
                  <a:pt x="420446" y="110490"/>
                </a:lnTo>
                <a:lnTo>
                  <a:pt x="423538" y="111760"/>
                </a:lnTo>
                <a:lnTo>
                  <a:pt x="424722" y="111760"/>
                </a:lnTo>
                <a:lnTo>
                  <a:pt x="425972" y="113030"/>
                </a:lnTo>
                <a:lnTo>
                  <a:pt x="428143" y="113030"/>
                </a:lnTo>
                <a:lnTo>
                  <a:pt x="429064" y="114300"/>
                </a:lnTo>
                <a:lnTo>
                  <a:pt x="431728" y="114300"/>
                </a:lnTo>
                <a:lnTo>
                  <a:pt x="432616" y="113030"/>
                </a:lnTo>
                <a:lnTo>
                  <a:pt x="432814" y="111760"/>
                </a:lnTo>
                <a:lnTo>
                  <a:pt x="432814" y="110490"/>
                </a:lnTo>
                <a:lnTo>
                  <a:pt x="429031" y="110490"/>
                </a:lnTo>
                <a:lnTo>
                  <a:pt x="425550" y="109289"/>
                </a:lnTo>
                <a:lnTo>
                  <a:pt x="425412" y="109289"/>
                </a:lnTo>
                <a:lnTo>
                  <a:pt x="424163" y="107950"/>
                </a:lnTo>
                <a:lnTo>
                  <a:pt x="419393" y="106680"/>
                </a:lnTo>
                <a:lnTo>
                  <a:pt x="416389" y="104140"/>
                </a:lnTo>
                <a:close/>
              </a:path>
              <a:path w="518795" h="544830">
                <a:moveTo>
                  <a:pt x="57037" y="111759"/>
                </a:moveTo>
                <a:lnTo>
                  <a:pt x="55655" y="111759"/>
                </a:lnTo>
                <a:lnTo>
                  <a:pt x="54669" y="113029"/>
                </a:lnTo>
                <a:lnTo>
                  <a:pt x="57432" y="113029"/>
                </a:lnTo>
                <a:lnTo>
                  <a:pt x="57037" y="111759"/>
                </a:lnTo>
                <a:close/>
              </a:path>
              <a:path w="518795" h="544830">
                <a:moveTo>
                  <a:pt x="77990" y="105409"/>
                </a:moveTo>
                <a:lnTo>
                  <a:pt x="77069" y="106679"/>
                </a:lnTo>
                <a:lnTo>
                  <a:pt x="76543" y="107949"/>
                </a:lnTo>
                <a:lnTo>
                  <a:pt x="76346" y="107949"/>
                </a:lnTo>
                <a:lnTo>
                  <a:pt x="76033" y="109289"/>
                </a:lnTo>
                <a:lnTo>
                  <a:pt x="75666" y="109289"/>
                </a:lnTo>
                <a:lnTo>
                  <a:pt x="74734" y="110489"/>
                </a:lnTo>
                <a:lnTo>
                  <a:pt x="72760" y="111759"/>
                </a:lnTo>
                <a:lnTo>
                  <a:pt x="71740" y="113029"/>
                </a:lnTo>
                <a:lnTo>
                  <a:pt x="89240" y="113029"/>
                </a:lnTo>
                <a:lnTo>
                  <a:pt x="91493" y="111759"/>
                </a:lnTo>
                <a:lnTo>
                  <a:pt x="83911" y="111759"/>
                </a:lnTo>
                <a:lnTo>
                  <a:pt x="83681" y="110489"/>
                </a:lnTo>
                <a:lnTo>
                  <a:pt x="83516" y="110489"/>
                </a:lnTo>
                <a:lnTo>
                  <a:pt x="79207" y="106679"/>
                </a:lnTo>
                <a:lnTo>
                  <a:pt x="77990" y="105409"/>
                </a:lnTo>
                <a:close/>
              </a:path>
              <a:path w="518795" h="544830">
                <a:moveTo>
                  <a:pt x="217929" y="88899"/>
                </a:moveTo>
                <a:lnTo>
                  <a:pt x="216407" y="88899"/>
                </a:lnTo>
                <a:lnTo>
                  <a:pt x="217492" y="95249"/>
                </a:lnTo>
                <a:lnTo>
                  <a:pt x="217492" y="100329"/>
                </a:lnTo>
                <a:lnTo>
                  <a:pt x="213446" y="113029"/>
                </a:lnTo>
                <a:lnTo>
                  <a:pt x="219647" y="113029"/>
                </a:lnTo>
                <a:lnTo>
                  <a:pt x="220551" y="111759"/>
                </a:lnTo>
                <a:lnTo>
                  <a:pt x="223177" y="111759"/>
                </a:lnTo>
                <a:lnTo>
                  <a:pt x="222800" y="110489"/>
                </a:lnTo>
                <a:lnTo>
                  <a:pt x="218216" y="110489"/>
                </a:lnTo>
                <a:lnTo>
                  <a:pt x="218309" y="109289"/>
                </a:lnTo>
                <a:lnTo>
                  <a:pt x="218709" y="106679"/>
                </a:lnTo>
                <a:lnTo>
                  <a:pt x="218819" y="105409"/>
                </a:lnTo>
                <a:lnTo>
                  <a:pt x="218928" y="104139"/>
                </a:lnTo>
                <a:lnTo>
                  <a:pt x="219038" y="102869"/>
                </a:lnTo>
                <a:lnTo>
                  <a:pt x="219126" y="101599"/>
                </a:lnTo>
                <a:lnTo>
                  <a:pt x="219213" y="100329"/>
                </a:lnTo>
                <a:lnTo>
                  <a:pt x="219301" y="99059"/>
                </a:lnTo>
                <a:lnTo>
                  <a:pt x="219367" y="97789"/>
                </a:lnTo>
                <a:lnTo>
                  <a:pt x="221091" y="97789"/>
                </a:lnTo>
                <a:lnTo>
                  <a:pt x="219959" y="96519"/>
                </a:lnTo>
                <a:lnTo>
                  <a:pt x="217929" y="88899"/>
                </a:lnTo>
                <a:close/>
              </a:path>
              <a:path w="518795" h="544830">
                <a:moveTo>
                  <a:pt x="239169" y="107949"/>
                </a:moveTo>
                <a:lnTo>
                  <a:pt x="238807" y="107949"/>
                </a:lnTo>
                <a:lnTo>
                  <a:pt x="236274" y="110489"/>
                </a:lnTo>
                <a:lnTo>
                  <a:pt x="240715" y="110489"/>
                </a:lnTo>
                <a:lnTo>
                  <a:pt x="241899" y="111759"/>
                </a:lnTo>
                <a:lnTo>
                  <a:pt x="243741" y="111759"/>
                </a:lnTo>
                <a:lnTo>
                  <a:pt x="242162" y="113029"/>
                </a:lnTo>
                <a:lnTo>
                  <a:pt x="254497" y="113029"/>
                </a:lnTo>
                <a:lnTo>
                  <a:pt x="253379" y="111759"/>
                </a:lnTo>
                <a:lnTo>
                  <a:pt x="252739" y="109289"/>
                </a:lnTo>
                <a:lnTo>
                  <a:pt x="239377" y="109289"/>
                </a:lnTo>
                <a:lnTo>
                  <a:pt x="239169" y="107949"/>
                </a:lnTo>
                <a:close/>
              </a:path>
              <a:path w="518795" h="544830">
                <a:moveTo>
                  <a:pt x="281766" y="111759"/>
                </a:moveTo>
                <a:lnTo>
                  <a:pt x="277194" y="111759"/>
                </a:lnTo>
                <a:lnTo>
                  <a:pt x="277720" y="113029"/>
                </a:lnTo>
                <a:lnTo>
                  <a:pt x="281569" y="113029"/>
                </a:lnTo>
                <a:lnTo>
                  <a:pt x="281766" y="111759"/>
                </a:lnTo>
                <a:close/>
              </a:path>
              <a:path w="518795" h="544830">
                <a:moveTo>
                  <a:pt x="104930" y="100329"/>
                </a:moveTo>
                <a:lnTo>
                  <a:pt x="101805" y="100329"/>
                </a:lnTo>
                <a:lnTo>
                  <a:pt x="100884" y="101599"/>
                </a:lnTo>
                <a:lnTo>
                  <a:pt x="100555" y="101599"/>
                </a:lnTo>
                <a:lnTo>
                  <a:pt x="98121" y="104139"/>
                </a:lnTo>
                <a:lnTo>
                  <a:pt x="95555" y="105409"/>
                </a:lnTo>
                <a:lnTo>
                  <a:pt x="92661" y="107949"/>
                </a:lnTo>
                <a:lnTo>
                  <a:pt x="89919" y="109289"/>
                </a:lnTo>
                <a:lnTo>
                  <a:pt x="87083" y="109289"/>
                </a:lnTo>
                <a:lnTo>
                  <a:pt x="84503" y="110489"/>
                </a:lnTo>
                <a:lnTo>
                  <a:pt x="84372" y="110489"/>
                </a:lnTo>
                <a:lnTo>
                  <a:pt x="83911" y="111759"/>
                </a:lnTo>
                <a:lnTo>
                  <a:pt x="91493" y="111759"/>
                </a:lnTo>
                <a:lnTo>
                  <a:pt x="93746" y="110489"/>
                </a:lnTo>
                <a:lnTo>
                  <a:pt x="97990" y="107949"/>
                </a:lnTo>
                <a:lnTo>
                  <a:pt x="102364" y="104139"/>
                </a:lnTo>
                <a:lnTo>
                  <a:pt x="112298" y="104139"/>
                </a:lnTo>
                <a:lnTo>
                  <a:pt x="113433" y="102869"/>
                </a:lnTo>
                <a:lnTo>
                  <a:pt x="105555" y="102869"/>
                </a:lnTo>
                <a:lnTo>
                  <a:pt x="105029" y="101599"/>
                </a:lnTo>
                <a:lnTo>
                  <a:pt x="104930" y="100329"/>
                </a:lnTo>
                <a:close/>
              </a:path>
              <a:path w="518795" h="544830">
                <a:moveTo>
                  <a:pt x="294529" y="106679"/>
                </a:moveTo>
                <a:lnTo>
                  <a:pt x="291371" y="106679"/>
                </a:lnTo>
                <a:lnTo>
                  <a:pt x="291700" y="107949"/>
                </a:lnTo>
                <a:lnTo>
                  <a:pt x="291583" y="109289"/>
                </a:lnTo>
                <a:lnTo>
                  <a:pt x="292391" y="110489"/>
                </a:lnTo>
                <a:lnTo>
                  <a:pt x="293246" y="110489"/>
                </a:lnTo>
                <a:lnTo>
                  <a:pt x="294299" y="111759"/>
                </a:lnTo>
                <a:lnTo>
                  <a:pt x="297029" y="111759"/>
                </a:lnTo>
                <a:lnTo>
                  <a:pt x="298476" y="110489"/>
                </a:lnTo>
                <a:lnTo>
                  <a:pt x="300776" y="109289"/>
                </a:lnTo>
                <a:lnTo>
                  <a:pt x="302226" y="107949"/>
                </a:lnTo>
                <a:lnTo>
                  <a:pt x="294989" y="107949"/>
                </a:lnTo>
                <a:lnTo>
                  <a:pt x="294529" y="106679"/>
                </a:lnTo>
                <a:close/>
              </a:path>
              <a:path w="518795" h="544830">
                <a:moveTo>
                  <a:pt x="441399" y="110490"/>
                </a:moveTo>
                <a:lnTo>
                  <a:pt x="433735" y="110490"/>
                </a:lnTo>
                <a:lnTo>
                  <a:pt x="434524" y="111760"/>
                </a:lnTo>
                <a:lnTo>
                  <a:pt x="441794" y="111760"/>
                </a:lnTo>
                <a:lnTo>
                  <a:pt x="441399" y="110490"/>
                </a:lnTo>
                <a:close/>
              </a:path>
              <a:path w="518795" h="544830">
                <a:moveTo>
                  <a:pt x="204762" y="104139"/>
                </a:moveTo>
                <a:lnTo>
                  <a:pt x="201210" y="104139"/>
                </a:lnTo>
                <a:lnTo>
                  <a:pt x="203216" y="106679"/>
                </a:lnTo>
                <a:lnTo>
                  <a:pt x="204636" y="109289"/>
                </a:lnTo>
                <a:lnTo>
                  <a:pt x="206037" y="109289"/>
                </a:lnTo>
                <a:lnTo>
                  <a:pt x="207591" y="110489"/>
                </a:lnTo>
                <a:lnTo>
                  <a:pt x="211834" y="110489"/>
                </a:lnTo>
                <a:lnTo>
                  <a:pt x="211430" y="109289"/>
                </a:lnTo>
                <a:lnTo>
                  <a:pt x="211308" y="107949"/>
                </a:lnTo>
                <a:lnTo>
                  <a:pt x="211653" y="106679"/>
                </a:lnTo>
                <a:lnTo>
                  <a:pt x="206571" y="106679"/>
                </a:lnTo>
                <a:lnTo>
                  <a:pt x="205716" y="105409"/>
                </a:lnTo>
                <a:lnTo>
                  <a:pt x="204762" y="104139"/>
                </a:lnTo>
                <a:close/>
              </a:path>
              <a:path w="518795" h="544830">
                <a:moveTo>
                  <a:pt x="221091" y="97789"/>
                </a:moveTo>
                <a:lnTo>
                  <a:pt x="219827" y="97789"/>
                </a:lnTo>
                <a:lnTo>
                  <a:pt x="219959" y="99059"/>
                </a:lnTo>
                <a:lnTo>
                  <a:pt x="219762" y="99059"/>
                </a:lnTo>
                <a:lnTo>
                  <a:pt x="219268" y="101599"/>
                </a:lnTo>
                <a:lnTo>
                  <a:pt x="219334" y="105409"/>
                </a:lnTo>
                <a:lnTo>
                  <a:pt x="219926" y="107949"/>
                </a:lnTo>
                <a:lnTo>
                  <a:pt x="219093" y="109289"/>
                </a:lnTo>
                <a:lnTo>
                  <a:pt x="218620" y="109289"/>
                </a:lnTo>
                <a:lnTo>
                  <a:pt x="218216" y="110489"/>
                </a:lnTo>
                <a:lnTo>
                  <a:pt x="222800" y="110489"/>
                </a:lnTo>
                <a:lnTo>
                  <a:pt x="222046" y="107949"/>
                </a:lnTo>
                <a:lnTo>
                  <a:pt x="221929" y="102869"/>
                </a:lnTo>
                <a:lnTo>
                  <a:pt x="221900" y="101599"/>
                </a:lnTo>
                <a:lnTo>
                  <a:pt x="224485" y="101599"/>
                </a:lnTo>
                <a:lnTo>
                  <a:pt x="221091" y="97789"/>
                </a:lnTo>
                <a:close/>
              </a:path>
              <a:path w="518795" h="544830">
                <a:moveTo>
                  <a:pt x="286183" y="109289"/>
                </a:moveTo>
                <a:lnTo>
                  <a:pt x="278249" y="109289"/>
                </a:lnTo>
                <a:lnTo>
                  <a:pt x="277720" y="110489"/>
                </a:lnTo>
                <a:lnTo>
                  <a:pt x="286338" y="110489"/>
                </a:lnTo>
                <a:lnTo>
                  <a:pt x="286183" y="109289"/>
                </a:lnTo>
                <a:close/>
              </a:path>
              <a:path w="518795" h="544830">
                <a:moveTo>
                  <a:pt x="412946" y="95250"/>
                </a:moveTo>
                <a:lnTo>
                  <a:pt x="414722" y="99060"/>
                </a:lnTo>
                <a:lnTo>
                  <a:pt x="417584" y="102870"/>
                </a:lnTo>
                <a:lnTo>
                  <a:pt x="422222" y="105410"/>
                </a:lnTo>
                <a:lnTo>
                  <a:pt x="423505" y="106680"/>
                </a:lnTo>
                <a:lnTo>
                  <a:pt x="426860" y="106680"/>
                </a:lnTo>
                <a:lnTo>
                  <a:pt x="428044" y="107950"/>
                </a:lnTo>
                <a:lnTo>
                  <a:pt x="429053" y="109289"/>
                </a:lnTo>
                <a:lnTo>
                  <a:pt x="429426" y="110490"/>
                </a:lnTo>
                <a:lnTo>
                  <a:pt x="440280" y="110490"/>
                </a:lnTo>
                <a:lnTo>
                  <a:pt x="439410" y="109289"/>
                </a:lnTo>
                <a:lnTo>
                  <a:pt x="436660" y="109289"/>
                </a:lnTo>
                <a:lnTo>
                  <a:pt x="434820" y="107950"/>
                </a:lnTo>
                <a:lnTo>
                  <a:pt x="432386" y="106680"/>
                </a:lnTo>
                <a:lnTo>
                  <a:pt x="431629" y="105410"/>
                </a:lnTo>
                <a:lnTo>
                  <a:pt x="430511" y="104140"/>
                </a:lnTo>
                <a:lnTo>
                  <a:pt x="429031" y="104140"/>
                </a:lnTo>
                <a:lnTo>
                  <a:pt x="428924" y="103111"/>
                </a:lnTo>
                <a:lnTo>
                  <a:pt x="428899" y="102870"/>
                </a:lnTo>
                <a:lnTo>
                  <a:pt x="425840" y="102870"/>
                </a:lnTo>
                <a:lnTo>
                  <a:pt x="420972" y="100330"/>
                </a:lnTo>
                <a:lnTo>
                  <a:pt x="416827" y="97790"/>
                </a:lnTo>
                <a:lnTo>
                  <a:pt x="412946" y="95250"/>
                </a:lnTo>
                <a:close/>
              </a:path>
              <a:path w="518795" h="544830">
                <a:moveTo>
                  <a:pt x="236472" y="107949"/>
                </a:moveTo>
                <a:lnTo>
                  <a:pt x="233248" y="107949"/>
                </a:lnTo>
                <a:lnTo>
                  <a:pt x="234202" y="109289"/>
                </a:lnTo>
                <a:lnTo>
                  <a:pt x="235361" y="109289"/>
                </a:lnTo>
                <a:lnTo>
                  <a:pt x="236472" y="107949"/>
                </a:lnTo>
                <a:close/>
              </a:path>
              <a:path w="518795" h="544830">
                <a:moveTo>
                  <a:pt x="252052" y="106679"/>
                </a:moveTo>
                <a:lnTo>
                  <a:pt x="239333" y="106679"/>
                </a:lnTo>
                <a:lnTo>
                  <a:pt x="239991" y="107949"/>
                </a:lnTo>
                <a:lnTo>
                  <a:pt x="240189" y="107949"/>
                </a:lnTo>
                <a:lnTo>
                  <a:pt x="240570" y="109289"/>
                </a:lnTo>
                <a:lnTo>
                  <a:pt x="252743" y="109289"/>
                </a:lnTo>
                <a:lnTo>
                  <a:pt x="252326" y="107949"/>
                </a:lnTo>
                <a:lnTo>
                  <a:pt x="252052" y="106679"/>
                </a:lnTo>
                <a:close/>
              </a:path>
              <a:path w="518795" h="544830">
                <a:moveTo>
                  <a:pt x="278115" y="107949"/>
                </a:moveTo>
                <a:lnTo>
                  <a:pt x="274464" y="107949"/>
                </a:lnTo>
                <a:lnTo>
                  <a:pt x="274637" y="109289"/>
                </a:lnTo>
                <a:lnTo>
                  <a:pt x="278011" y="109289"/>
                </a:lnTo>
                <a:lnTo>
                  <a:pt x="278115" y="107949"/>
                </a:lnTo>
                <a:close/>
              </a:path>
              <a:path w="518795" h="544830">
                <a:moveTo>
                  <a:pt x="289628" y="106679"/>
                </a:moveTo>
                <a:lnTo>
                  <a:pt x="279562" y="106679"/>
                </a:lnTo>
                <a:lnTo>
                  <a:pt x="279661" y="107949"/>
                </a:lnTo>
                <a:lnTo>
                  <a:pt x="279398" y="107949"/>
                </a:lnTo>
                <a:lnTo>
                  <a:pt x="278912" y="109289"/>
                </a:lnTo>
                <a:lnTo>
                  <a:pt x="286864" y="109289"/>
                </a:lnTo>
                <a:lnTo>
                  <a:pt x="288772" y="107949"/>
                </a:lnTo>
                <a:lnTo>
                  <a:pt x="289628" y="106679"/>
                </a:lnTo>
                <a:close/>
              </a:path>
              <a:path w="518795" h="544830">
                <a:moveTo>
                  <a:pt x="313772" y="96519"/>
                </a:moveTo>
                <a:lnTo>
                  <a:pt x="311765" y="96519"/>
                </a:lnTo>
                <a:lnTo>
                  <a:pt x="311239" y="97789"/>
                </a:lnTo>
                <a:lnTo>
                  <a:pt x="311173" y="100329"/>
                </a:lnTo>
                <a:lnTo>
                  <a:pt x="311041" y="101599"/>
                </a:lnTo>
                <a:lnTo>
                  <a:pt x="310680" y="102869"/>
                </a:lnTo>
                <a:lnTo>
                  <a:pt x="310022" y="102869"/>
                </a:lnTo>
                <a:lnTo>
                  <a:pt x="309824" y="104139"/>
                </a:lnTo>
                <a:lnTo>
                  <a:pt x="308311" y="104139"/>
                </a:lnTo>
                <a:lnTo>
                  <a:pt x="307818" y="105409"/>
                </a:lnTo>
                <a:lnTo>
                  <a:pt x="303904" y="105409"/>
                </a:lnTo>
                <a:lnTo>
                  <a:pt x="304265" y="106679"/>
                </a:lnTo>
                <a:lnTo>
                  <a:pt x="304874" y="109289"/>
                </a:lnTo>
                <a:lnTo>
                  <a:pt x="307955" y="109289"/>
                </a:lnTo>
                <a:lnTo>
                  <a:pt x="308476" y="107949"/>
                </a:lnTo>
                <a:lnTo>
                  <a:pt x="311009" y="107949"/>
                </a:lnTo>
                <a:lnTo>
                  <a:pt x="312390" y="105409"/>
                </a:lnTo>
                <a:lnTo>
                  <a:pt x="313114" y="104139"/>
                </a:lnTo>
                <a:lnTo>
                  <a:pt x="313380" y="103111"/>
                </a:lnTo>
                <a:lnTo>
                  <a:pt x="313443" y="102869"/>
                </a:lnTo>
                <a:lnTo>
                  <a:pt x="313508" y="101599"/>
                </a:lnTo>
                <a:lnTo>
                  <a:pt x="320762" y="101599"/>
                </a:lnTo>
                <a:lnTo>
                  <a:pt x="321773" y="100330"/>
                </a:lnTo>
                <a:lnTo>
                  <a:pt x="315581" y="100329"/>
                </a:lnTo>
                <a:lnTo>
                  <a:pt x="315285" y="99059"/>
                </a:lnTo>
                <a:lnTo>
                  <a:pt x="315153" y="99059"/>
                </a:lnTo>
                <a:lnTo>
                  <a:pt x="315054" y="97789"/>
                </a:lnTo>
                <a:lnTo>
                  <a:pt x="314660" y="97789"/>
                </a:lnTo>
                <a:lnTo>
                  <a:pt x="313772" y="96519"/>
                </a:lnTo>
                <a:close/>
              </a:path>
              <a:path w="518795" h="544830">
                <a:moveTo>
                  <a:pt x="279135" y="106679"/>
                </a:moveTo>
                <a:lnTo>
                  <a:pt x="273609" y="106679"/>
                </a:lnTo>
                <a:lnTo>
                  <a:pt x="273839" y="107949"/>
                </a:lnTo>
                <a:lnTo>
                  <a:pt x="278707" y="107949"/>
                </a:lnTo>
                <a:lnTo>
                  <a:pt x="279135" y="106679"/>
                </a:lnTo>
                <a:close/>
              </a:path>
              <a:path w="518795" h="544830">
                <a:moveTo>
                  <a:pt x="306107" y="99059"/>
                </a:moveTo>
                <a:lnTo>
                  <a:pt x="302917" y="99059"/>
                </a:lnTo>
                <a:lnTo>
                  <a:pt x="302358" y="100329"/>
                </a:lnTo>
                <a:lnTo>
                  <a:pt x="301831" y="101599"/>
                </a:lnTo>
                <a:lnTo>
                  <a:pt x="301601" y="101599"/>
                </a:lnTo>
                <a:lnTo>
                  <a:pt x="301371" y="102869"/>
                </a:lnTo>
                <a:lnTo>
                  <a:pt x="300844" y="102869"/>
                </a:lnTo>
                <a:lnTo>
                  <a:pt x="299726" y="105409"/>
                </a:lnTo>
                <a:lnTo>
                  <a:pt x="297884" y="106679"/>
                </a:lnTo>
                <a:lnTo>
                  <a:pt x="295384" y="107949"/>
                </a:lnTo>
                <a:lnTo>
                  <a:pt x="302226" y="107949"/>
                </a:lnTo>
                <a:lnTo>
                  <a:pt x="303279" y="105409"/>
                </a:lnTo>
                <a:lnTo>
                  <a:pt x="307324" y="105409"/>
                </a:lnTo>
                <a:lnTo>
                  <a:pt x="307193" y="104139"/>
                </a:lnTo>
                <a:lnTo>
                  <a:pt x="306864" y="101599"/>
                </a:lnTo>
                <a:lnTo>
                  <a:pt x="306601" y="100329"/>
                </a:lnTo>
                <a:lnTo>
                  <a:pt x="306107" y="99059"/>
                </a:lnTo>
                <a:close/>
              </a:path>
              <a:path w="518795" h="544830">
                <a:moveTo>
                  <a:pt x="108187" y="105409"/>
                </a:moveTo>
                <a:lnTo>
                  <a:pt x="103022" y="105409"/>
                </a:lnTo>
                <a:lnTo>
                  <a:pt x="104206" y="106679"/>
                </a:lnTo>
                <a:lnTo>
                  <a:pt x="107233" y="106679"/>
                </a:lnTo>
                <a:lnTo>
                  <a:pt x="108187" y="105409"/>
                </a:lnTo>
                <a:close/>
              </a:path>
              <a:path w="518795" h="544830">
                <a:moveTo>
                  <a:pt x="215900" y="64769"/>
                </a:moveTo>
                <a:lnTo>
                  <a:pt x="212558" y="64769"/>
                </a:lnTo>
                <a:lnTo>
                  <a:pt x="212361" y="66039"/>
                </a:lnTo>
                <a:lnTo>
                  <a:pt x="211966" y="66039"/>
                </a:lnTo>
                <a:lnTo>
                  <a:pt x="210880" y="67309"/>
                </a:lnTo>
                <a:lnTo>
                  <a:pt x="209630" y="71119"/>
                </a:lnTo>
                <a:lnTo>
                  <a:pt x="209433" y="71119"/>
                </a:lnTo>
                <a:lnTo>
                  <a:pt x="209104" y="73659"/>
                </a:lnTo>
                <a:lnTo>
                  <a:pt x="208808" y="74929"/>
                </a:lnTo>
                <a:lnTo>
                  <a:pt x="208585" y="76008"/>
                </a:lnTo>
                <a:lnTo>
                  <a:pt x="208540" y="76265"/>
                </a:lnTo>
                <a:lnTo>
                  <a:pt x="208413" y="80009"/>
                </a:lnTo>
                <a:lnTo>
                  <a:pt x="207723" y="80009"/>
                </a:lnTo>
                <a:lnTo>
                  <a:pt x="207459" y="81279"/>
                </a:lnTo>
                <a:lnTo>
                  <a:pt x="207339" y="82549"/>
                </a:lnTo>
                <a:lnTo>
                  <a:pt x="207218" y="83819"/>
                </a:lnTo>
                <a:lnTo>
                  <a:pt x="207098" y="85089"/>
                </a:lnTo>
                <a:lnTo>
                  <a:pt x="206975" y="86386"/>
                </a:lnTo>
                <a:lnTo>
                  <a:pt x="206900" y="93979"/>
                </a:lnTo>
                <a:lnTo>
                  <a:pt x="207663" y="99059"/>
                </a:lnTo>
                <a:lnTo>
                  <a:pt x="207757" y="99680"/>
                </a:lnTo>
                <a:lnTo>
                  <a:pt x="207854" y="100329"/>
                </a:lnTo>
                <a:lnTo>
                  <a:pt x="208117" y="101599"/>
                </a:lnTo>
                <a:lnTo>
                  <a:pt x="208479" y="101599"/>
                </a:lnTo>
                <a:lnTo>
                  <a:pt x="208940" y="102869"/>
                </a:lnTo>
                <a:lnTo>
                  <a:pt x="208841" y="104139"/>
                </a:lnTo>
                <a:lnTo>
                  <a:pt x="208611" y="105409"/>
                </a:lnTo>
                <a:lnTo>
                  <a:pt x="208479" y="106679"/>
                </a:lnTo>
                <a:lnTo>
                  <a:pt x="211653" y="106679"/>
                </a:lnTo>
                <a:lnTo>
                  <a:pt x="211999" y="105409"/>
                </a:lnTo>
                <a:lnTo>
                  <a:pt x="212032" y="104139"/>
                </a:lnTo>
                <a:lnTo>
                  <a:pt x="211242" y="100329"/>
                </a:lnTo>
                <a:lnTo>
                  <a:pt x="211670" y="97789"/>
                </a:lnTo>
                <a:lnTo>
                  <a:pt x="212558" y="95249"/>
                </a:lnTo>
                <a:lnTo>
                  <a:pt x="213216" y="92709"/>
                </a:lnTo>
                <a:lnTo>
                  <a:pt x="214400" y="90169"/>
                </a:lnTo>
                <a:lnTo>
                  <a:pt x="216176" y="88899"/>
                </a:lnTo>
                <a:lnTo>
                  <a:pt x="217929" y="88899"/>
                </a:lnTo>
                <a:lnTo>
                  <a:pt x="217591" y="87629"/>
                </a:lnTo>
                <a:lnTo>
                  <a:pt x="217902" y="86613"/>
                </a:lnTo>
                <a:lnTo>
                  <a:pt x="217972" y="86386"/>
                </a:lnTo>
                <a:lnTo>
                  <a:pt x="211778" y="86386"/>
                </a:lnTo>
                <a:lnTo>
                  <a:pt x="209005" y="78739"/>
                </a:lnTo>
                <a:lnTo>
                  <a:pt x="211111" y="69849"/>
                </a:lnTo>
                <a:lnTo>
                  <a:pt x="215900" y="64769"/>
                </a:lnTo>
                <a:close/>
              </a:path>
              <a:path w="518795" h="544830">
                <a:moveTo>
                  <a:pt x="398440" y="97790"/>
                </a:moveTo>
                <a:lnTo>
                  <a:pt x="394624" y="97790"/>
                </a:lnTo>
                <a:lnTo>
                  <a:pt x="395085" y="99060"/>
                </a:lnTo>
                <a:lnTo>
                  <a:pt x="395545" y="99060"/>
                </a:lnTo>
                <a:lnTo>
                  <a:pt x="399295" y="101600"/>
                </a:lnTo>
                <a:lnTo>
                  <a:pt x="403538" y="104140"/>
                </a:lnTo>
                <a:lnTo>
                  <a:pt x="408735" y="105410"/>
                </a:lnTo>
                <a:lnTo>
                  <a:pt x="410413" y="106680"/>
                </a:lnTo>
                <a:lnTo>
                  <a:pt x="411531" y="106680"/>
                </a:lnTo>
                <a:lnTo>
                  <a:pt x="411992" y="104140"/>
                </a:lnTo>
                <a:lnTo>
                  <a:pt x="416389" y="104140"/>
                </a:lnTo>
                <a:lnTo>
                  <a:pt x="414887" y="102870"/>
                </a:lnTo>
                <a:lnTo>
                  <a:pt x="408407" y="102870"/>
                </a:lnTo>
                <a:lnTo>
                  <a:pt x="408143" y="101600"/>
                </a:lnTo>
                <a:lnTo>
                  <a:pt x="406992" y="101600"/>
                </a:lnTo>
                <a:lnTo>
                  <a:pt x="402354" y="99060"/>
                </a:lnTo>
                <a:lnTo>
                  <a:pt x="398440" y="97790"/>
                </a:lnTo>
                <a:close/>
              </a:path>
              <a:path w="518795" h="544830">
                <a:moveTo>
                  <a:pt x="112298" y="104139"/>
                </a:moveTo>
                <a:lnTo>
                  <a:pt x="102562" y="104139"/>
                </a:lnTo>
                <a:lnTo>
                  <a:pt x="102792" y="105409"/>
                </a:lnTo>
                <a:lnTo>
                  <a:pt x="109996" y="105409"/>
                </a:lnTo>
                <a:lnTo>
                  <a:pt x="112298" y="104139"/>
                </a:lnTo>
                <a:close/>
              </a:path>
              <a:path w="518795" h="544830">
                <a:moveTo>
                  <a:pt x="194647" y="93979"/>
                </a:moveTo>
                <a:lnTo>
                  <a:pt x="189829" y="93979"/>
                </a:lnTo>
                <a:lnTo>
                  <a:pt x="190223" y="95249"/>
                </a:lnTo>
                <a:lnTo>
                  <a:pt x="190980" y="96519"/>
                </a:lnTo>
                <a:lnTo>
                  <a:pt x="192296" y="97789"/>
                </a:lnTo>
                <a:lnTo>
                  <a:pt x="194795" y="101599"/>
                </a:lnTo>
                <a:lnTo>
                  <a:pt x="195322" y="105409"/>
                </a:lnTo>
                <a:lnTo>
                  <a:pt x="199236" y="104139"/>
                </a:lnTo>
                <a:lnTo>
                  <a:pt x="204762" y="104139"/>
                </a:lnTo>
                <a:lnTo>
                  <a:pt x="204336" y="103111"/>
                </a:lnTo>
                <a:lnTo>
                  <a:pt x="204236" y="102869"/>
                </a:lnTo>
                <a:lnTo>
                  <a:pt x="204104" y="101599"/>
                </a:lnTo>
                <a:lnTo>
                  <a:pt x="196934" y="101599"/>
                </a:lnTo>
                <a:lnTo>
                  <a:pt x="197032" y="99059"/>
                </a:lnTo>
                <a:lnTo>
                  <a:pt x="195980" y="96519"/>
                </a:lnTo>
                <a:lnTo>
                  <a:pt x="194960" y="95249"/>
                </a:lnTo>
                <a:lnTo>
                  <a:pt x="194647" y="93979"/>
                </a:lnTo>
                <a:close/>
              </a:path>
              <a:path w="518795" h="544830">
                <a:moveTo>
                  <a:pt x="294035" y="104139"/>
                </a:moveTo>
                <a:lnTo>
                  <a:pt x="271799" y="104139"/>
                </a:lnTo>
                <a:lnTo>
                  <a:pt x="270549" y="105409"/>
                </a:lnTo>
                <a:lnTo>
                  <a:pt x="294282" y="105409"/>
                </a:lnTo>
                <a:lnTo>
                  <a:pt x="294035" y="104139"/>
                </a:lnTo>
                <a:close/>
              </a:path>
              <a:path w="518795" h="544830">
                <a:moveTo>
                  <a:pt x="317949" y="104139"/>
                </a:moveTo>
                <a:lnTo>
                  <a:pt x="314693" y="104139"/>
                </a:lnTo>
                <a:lnTo>
                  <a:pt x="315087" y="105409"/>
                </a:lnTo>
                <a:lnTo>
                  <a:pt x="316929" y="105409"/>
                </a:lnTo>
                <a:lnTo>
                  <a:pt x="317949" y="104139"/>
                </a:lnTo>
                <a:close/>
              </a:path>
              <a:path w="518795" h="544830">
                <a:moveTo>
                  <a:pt x="293147" y="101599"/>
                </a:moveTo>
                <a:lnTo>
                  <a:pt x="277753" y="101599"/>
                </a:lnTo>
                <a:lnTo>
                  <a:pt x="277326" y="102869"/>
                </a:lnTo>
                <a:lnTo>
                  <a:pt x="273148" y="102869"/>
                </a:lnTo>
                <a:lnTo>
                  <a:pt x="272753" y="104139"/>
                </a:lnTo>
                <a:lnTo>
                  <a:pt x="293739" y="104139"/>
                </a:lnTo>
                <a:lnTo>
                  <a:pt x="293641" y="102869"/>
                </a:lnTo>
                <a:lnTo>
                  <a:pt x="274858" y="102869"/>
                </a:lnTo>
                <a:lnTo>
                  <a:pt x="273609" y="101599"/>
                </a:lnTo>
                <a:lnTo>
                  <a:pt x="293147" y="101599"/>
                </a:lnTo>
                <a:close/>
              </a:path>
              <a:path w="518795" h="544830">
                <a:moveTo>
                  <a:pt x="320762" y="101599"/>
                </a:moveTo>
                <a:lnTo>
                  <a:pt x="313508" y="101599"/>
                </a:lnTo>
                <a:lnTo>
                  <a:pt x="314397" y="104139"/>
                </a:lnTo>
                <a:lnTo>
                  <a:pt x="318739" y="104139"/>
                </a:lnTo>
                <a:lnTo>
                  <a:pt x="320762" y="101599"/>
                </a:lnTo>
                <a:close/>
              </a:path>
              <a:path w="518795" h="544830">
                <a:moveTo>
                  <a:pt x="442879" y="101600"/>
                </a:moveTo>
                <a:lnTo>
                  <a:pt x="440215" y="101600"/>
                </a:lnTo>
                <a:lnTo>
                  <a:pt x="435544" y="102870"/>
                </a:lnTo>
                <a:lnTo>
                  <a:pt x="442879" y="102870"/>
                </a:lnTo>
                <a:lnTo>
                  <a:pt x="443036" y="103111"/>
                </a:lnTo>
                <a:lnTo>
                  <a:pt x="442879" y="101600"/>
                </a:lnTo>
                <a:close/>
              </a:path>
              <a:path w="518795" h="544830">
                <a:moveTo>
                  <a:pt x="123910" y="93979"/>
                </a:moveTo>
                <a:lnTo>
                  <a:pt x="121147" y="93979"/>
                </a:lnTo>
                <a:lnTo>
                  <a:pt x="118186" y="95249"/>
                </a:lnTo>
                <a:lnTo>
                  <a:pt x="115785" y="97789"/>
                </a:lnTo>
                <a:lnTo>
                  <a:pt x="113417" y="99059"/>
                </a:lnTo>
                <a:lnTo>
                  <a:pt x="110160" y="101599"/>
                </a:lnTo>
                <a:lnTo>
                  <a:pt x="109206" y="101599"/>
                </a:lnTo>
                <a:lnTo>
                  <a:pt x="107726" y="102869"/>
                </a:lnTo>
                <a:lnTo>
                  <a:pt x="113433" y="102869"/>
                </a:lnTo>
                <a:lnTo>
                  <a:pt x="114568" y="101599"/>
                </a:lnTo>
                <a:lnTo>
                  <a:pt x="116838" y="100329"/>
                </a:lnTo>
                <a:lnTo>
                  <a:pt x="119436" y="99059"/>
                </a:lnTo>
                <a:lnTo>
                  <a:pt x="127462" y="99059"/>
                </a:lnTo>
                <a:lnTo>
                  <a:pt x="129469" y="97789"/>
                </a:lnTo>
                <a:lnTo>
                  <a:pt x="131091" y="96519"/>
                </a:lnTo>
                <a:lnTo>
                  <a:pt x="123811" y="96519"/>
                </a:lnTo>
                <a:lnTo>
                  <a:pt x="123910" y="93979"/>
                </a:lnTo>
                <a:close/>
              </a:path>
              <a:path w="518795" h="544830">
                <a:moveTo>
                  <a:pt x="240797" y="80009"/>
                </a:moveTo>
                <a:lnTo>
                  <a:pt x="219926" y="80009"/>
                </a:lnTo>
                <a:lnTo>
                  <a:pt x="224367" y="83819"/>
                </a:lnTo>
                <a:lnTo>
                  <a:pt x="227590" y="92709"/>
                </a:lnTo>
                <a:lnTo>
                  <a:pt x="225617" y="102869"/>
                </a:lnTo>
                <a:lnTo>
                  <a:pt x="241537" y="102869"/>
                </a:lnTo>
                <a:lnTo>
                  <a:pt x="240781" y="100329"/>
                </a:lnTo>
                <a:lnTo>
                  <a:pt x="251734" y="100329"/>
                </a:lnTo>
                <a:lnTo>
                  <a:pt x="251811" y="99059"/>
                </a:lnTo>
                <a:lnTo>
                  <a:pt x="251888" y="97789"/>
                </a:lnTo>
                <a:lnTo>
                  <a:pt x="251965" y="96519"/>
                </a:lnTo>
                <a:lnTo>
                  <a:pt x="256504" y="96519"/>
                </a:lnTo>
                <a:lnTo>
                  <a:pt x="254563" y="95249"/>
                </a:lnTo>
                <a:lnTo>
                  <a:pt x="252557" y="92709"/>
                </a:lnTo>
                <a:lnTo>
                  <a:pt x="250504" y="86613"/>
                </a:lnTo>
                <a:lnTo>
                  <a:pt x="250427" y="86386"/>
                </a:lnTo>
                <a:lnTo>
                  <a:pt x="249892" y="85089"/>
                </a:lnTo>
                <a:lnTo>
                  <a:pt x="246702" y="85089"/>
                </a:lnTo>
                <a:lnTo>
                  <a:pt x="243642" y="83819"/>
                </a:lnTo>
                <a:lnTo>
                  <a:pt x="241471" y="81279"/>
                </a:lnTo>
                <a:lnTo>
                  <a:pt x="240797" y="80009"/>
                </a:lnTo>
                <a:close/>
              </a:path>
              <a:path w="518795" h="544830">
                <a:moveTo>
                  <a:pt x="251734" y="100329"/>
                </a:moveTo>
                <a:lnTo>
                  <a:pt x="241537" y="100329"/>
                </a:lnTo>
                <a:lnTo>
                  <a:pt x="242721" y="101599"/>
                </a:lnTo>
                <a:lnTo>
                  <a:pt x="246241" y="101599"/>
                </a:lnTo>
                <a:lnTo>
                  <a:pt x="246734" y="102869"/>
                </a:lnTo>
                <a:lnTo>
                  <a:pt x="251581" y="102869"/>
                </a:lnTo>
                <a:lnTo>
                  <a:pt x="251658" y="101599"/>
                </a:lnTo>
                <a:lnTo>
                  <a:pt x="251734" y="100329"/>
                </a:lnTo>
                <a:close/>
              </a:path>
              <a:path w="518795" h="544830">
                <a:moveTo>
                  <a:pt x="410117" y="99060"/>
                </a:moveTo>
                <a:lnTo>
                  <a:pt x="408735" y="99060"/>
                </a:lnTo>
                <a:lnTo>
                  <a:pt x="408695" y="99680"/>
                </a:lnTo>
                <a:lnTo>
                  <a:pt x="408571" y="101600"/>
                </a:lnTo>
                <a:lnTo>
                  <a:pt x="408407" y="101600"/>
                </a:lnTo>
                <a:lnTo>
                  <a:pt x="408407" y="102870"/>
                </a:lnTo>
                <a:lnTo>
                  <a:pt x="414887" y="102870"/>
                </a:lnTo>
                <a:lnTo>
                  <a:pt x="410117" y="99060"/>
                </a:lnTo>
                <a:close/>
              </a:path>
              <a:path w="518795" h="544830">
                <a:moveTo>
                  <a:pt x="427662" y="99680"/>
                </a:moveTo>
                <a:lnTo>
                  <a:pt x="427847" y="100330"/>
                </a:lnTo>
                <a:lnTo>
                  <a:pt x="428011" y="101600"/>
                </a:lnTo>
                <a:lnTo>
                  <a:pt x="427616" y="102870"/>
                </a:lnTo>
                <a:lnTo>
                  <a:pt x="428899" y="102870"/>
                </a:lnTo>
                <a:lnTo>
                  <a:pt x="428801" y="101600"/>
                </a:lnTo>
                <a:lnTo>
                  <a:pt x="428274" y="101600"/>
                </a:lnTo>
                <a:lnTo>
                  <a:pt x="428077" y="100330"/>
                </a:lnTo>
                <a:lnTo>
                  <a:pt x="428603" y="100330"/>
                </a:lnTo>
                <a:lnTo>
                  <a:pt x="427662" y="99680"/>
                </a:lnTo>
                <a:close/>
              </a:path>
              <a:path w="518795" h="544830">
                <a:moveTo>
                  <a:pt x="170652" y="99059"/>
                </a:moveTo>
                <a:lnTo>
                  <a:pt x="165586" y="99059"/>
                </a:lnTo>
                <a:lnTo>
                  <a:pt x="168185" y="101599"/>
                </a:lnTo>
                <a:lnTo>
                  <a:pt x="170652" y="99059"/>
                </a:lnTo>
                <a:close/>
              </a:path>
              <a:path w="518795" h="544830">
                <a:moveTo>
                  <a:pt x="202229" y="99059"/>
                </a:moveTo>
                <a:lnTo>
                  <a:pt x="200387" y="100329"/>
                </a:lnTo>
                <a:lnTo>
                  <a:pt x="198578" y="100329"/>
                </a:lnTo>
                <a:lnTo>
                  <a:pt x="196934" y="101599"/>
                </a:lnTo>
                <a:lnTo>
                  <a:pt x="203841" y="101599"/>
                </a:lnTo>
                <a:lnTo>
                  <a:pt x="202953" y="100329"/>
                </a:lnTo>
                <a:lnTo>
                  <a:pt x="202229" y="99059"/>
                </a:lnTo>
                <a:close/>
              </a:path>
              <a:path w="518795" h="544830">
                <a:moveTo>
                  <a:pt x="306831" y="71119"/>
                </a:moveTo>
                <a:lnTo>
                  <a:pt x="299233" y="71119"/>
                </a:lnTo>
                <a:lnTo>
                  <a:pt x="299660" y="72389"/>
                </a:lnTo>
                <a:lnTo>
                  <a:pt x="299759" y="74929"/>
                </a:lnTo>
                <a:lnTo>
                  <a:pt x="299424" y="76008"/>
                </a:lnTo>
                <a:lnTo>
                  <a:pt x="299356" y="76265"/>
                </a:lnTo>
                <a:lnTo>
                  <a:pt x="299200" y="77469"/>
                </a:lnTo>
                <a:lnTo>
                  <a:pt x="293410" y="77469"/>
                </a:lnTo>
                <a:lnTo>
                  <a:pt x="293443" y="78739"/>
                </a:lnTo>
                <a:lnTo>
                  <a:pt x="293213" y="80009"/>
                </a:lnTo>
                <a:lnTo>
                  <a:pt x="292917" y="80009"/>
                </a:lnTo>
                <a:lnTo>
                  <a:pt x="292391" y="81279"/>
                </a:lnTo>
                <a:lnTo>
                  <a:pt x="290582" y="82549"/>
                </a:lnTo>
                <a:lnTo>
                  <a:pt x="250221" y="82549"/>
                </a:lnTo>
                <a:lnTo>
                  <a:pt x="251307" y="83819"/>
                </a:lnTo>
                <a:lnTo>
                  <a:pt x="252984" y="85089"/>
                </a:lnTo>
                <a:lnTo>
                  <a:pt x="254760" y="87629"/>
                </a:lnTo>
                <a:lnTo>
                  <a:pt x="257754" y="90169"/>
                </a:lnTo>
                <a:lnTo>
                  <a:pt x="259070" y="91439"/>
                </a:lnTo>
                <a:lnTo>
                  <a:pt x="260320" y="93979"/>
                </a:lnTo>
                <a:lnTo>
                  <a:pt x="261964" y="96519"/>
                </a:lnTo>
                <a:lnTo>
                  <a:pt x="262787" y="99059"/>
                </a:lnTo>
                <a:lnTo>
                  <a:pt x="262787" y="101599"/>
                </a:lnTo>
                <a:lnTo>
                  <a:pt x="272391" y="101599"/>
                </a:lnTo>
                <a:lnTo>
                  <a:pt x="272688" y="100329"/>
                </a:lnTo>
                <a:lnTo>
                  <a:pt x="272786" y="99059"/>
                </a:lnTo>
                <a:lnTo>
                  <a:pt x="272885" y="97789"/>
                </a:lnTo>
                <a:lnTo>
                  <a:pt x="286174" y="97789"/>
                </a:lnTo>
                <a:lnTo>
                  <a:pt x="285549" y="96519"/>
                </a:lnTo>
                <a:lnTo>
                  <a:pt x="285648" y="93979"/>
                </a:lnTo>
                <a:lnTo>
                  <a:pt x="285746" y="91439"/>
                </a:lnTo>
                <a:lnTo>
                  <a:pt x="288608" y="90169"/>
                </a:lnTo>
                <a:lnTo>
                  <a:pt x="288707" y="88899"/>
                </a:lnTo>
                <a:lnTo>
                  <a:pt x="288773" y="86386"/>
                </a:lnTo>
                <a:lnTo>
                  <a:pt x="292669" y="86386"/>
                </a:lnTo>
                <a:lnTo>
                  <a:pt x="295187" y="85089"/>
                </a:lnTo>
                <a:lnTo>
                  <a:pt x="296075" y="83819"/>
                </a:lnTo>
                <a:lnTo>
                  <a:pt x="295901" y="82699"/>
                </a:lnTo>
                <a:lnTo>
                  <a:pt x="295647" y="81279"/>
                </a:lnTo>
                <a:lnTo>
                  <a:pt x="301650" y="81279"/>
                </a:lnTo>
                <a:lnTo>
                  <a:pt x="303542" y="80009"/>
                </a:lnTo>
                <a:lnTo>
                  <a:pt x="303642" y="78739"/>
                </a:lnTo>
                <a:lnTo>
                  <a:pt x="303743" y="77469"/>
                </a:lnTo>
                <a:lnTo>
                  <a:pt x="303838" y="76265"/>
                </a:lnTo>
                <a:lnTo>
                  <a:pt x="302489" y="74929"/>
                </a:lnTo>
                <a:lnTo>
                  <a:pt x="305746" y="74929"/>
                </a:lnTo>
                <a:lnTo>
                  <a:pt x="306535" y="73659"/>
                </a:lnTo>
                <a:lnTo>
                  <a:pt x="307193" y="73659"/>
                </a:lnTo>
                <a:lnTo>
                  <a:pt x="306831" y="71119"/>
                </a:lnTo>
                <a:close/>
              </a:path>
              <a:path w="518795" h="544830">
                <a:moveTo>
                  <a:pt x="286174" y="97789"/>
                </a:moveTo>
                <a:lnTo>
                  <a:pt x="273773" y="97789"/>
                </a:lnTo>
                <a:lnTo>
                  <a:pt x="274530" y="101599"/>
                </a:lnTo>
                <a:lnTo>
                  <a:pt x="277293" y="101599"/>
                </a:lnTo>
                <a:lnTo>
                  <a:pt x="277687" y="100329"/>
                </a:lnTo>
                <a:lnTo>
                  <a:pt x="277950" y="100329"/>
                </a:lnTo>
                <a:lnTo>
                  <a:pt x="278016" y="99059"/>
                </a:lnTo>
                <a:lnTo>
                  <a:pt x="286404" y="99059"/>
                </a:lnTo>
                <a:lnTo>
                  <a:pt x="286174" y="97789"/>
                </a:lnTo>
                <a:close/>
              </a:path>
              <a:path w="518795" h="544830">
                <a:moveTo>
                  <a:pt x="292786" y="100329"/>
                </a:moveTo>
                <a:lnTo>
                  <a:pt x="278575" y="100329"/>
                </a:lnTo>
                <a:lnTo>
                  <a:pt x="278148" y="101599"/>
                </a:lnTo>
                <a:lnTo>
                  <a:pt x="292983" y="101599"/>
                </a:lnTo>
                <a:lnTo>
                  <a:pt x="292786" y="100329"/>
                </a:lnTo>
                <a:close/>
              </a:path>
              <a:path w="518795" h="544830">
                <a:moveTo>
                  <a:pt x="441859" y="99060"/>
                </a:moveTo>
                <a:lnTo>
                  <a:pt x="441432" y="99060"/>
                </a:lnTo>
                <a:lnTo>
                  <a:pt x="441826" y="100330"/>
                </a:lnTo>
                <a:lnTo>
                  <a:pt x="441498" y="101600"/>
                </a:lnTo>
                <a:lnTo>
                  <a:pt x="442747" y="101600"/>
                </a:lnTo>
                <a:lnTo>
                  <a:pt x="442353" y="100330"/>
                </a:lnTo>
                <a:lnTo>
                  <a:pt x="441859" y="99060"/>
                </a:lnTo>
                <a:close/>
              </a:path>
              <a:path w="518795" h="544830">
                <a:moveTo>
                  <a:pt x="104206" y="99059"/>
                </a:moveTo>
                <a:lnTo>
                  <a:pt x="102759" y="99059"/>
                </a:lnTo>
                <a:lnTo>
                  <a:pt x="102299" y="100329"/>
                </a:lnTo>
                <a:lnTo>
                  <a:pt x="104601" y="100329"/>
                </a:lnTo>
                <a:lnTo>
                  <a:pt x="104206" y="99059"/>
                </a:lnTo>
                <a:close/>
              </a:path>
              <a:path w="518795" h="544830">
                <a:moveTo>
                  <a:pt x="127462" y="99059"/>
                </a:moveTo>
                <a:lnTo>
                  <a:pt x="121114" y="99059"/>
                </a:lnTo>
                <a:lnTo>
                  <a:pt x="121903" y="100329"/>
                </a:lnTo>
                <a:lnTo>
                  <a:pt x="126278" y="100329"/>
                </a:lnTo>
                <a:lnTo>
                  <a:pt x="127462" y="99059"/>
                </a:lnTo>
                <a:close/>
              </a:path>
              <a:path w="518795" h="544830">
                <a:moveTo>
                  <a:pt x="156354" y="87629"/>
                </a:moveTo>
                <a:lnTo>
                  <a:pt x="149797" y="87629"/>
                </a:lnTo>
                <a:lnTo>
                  <a:pt x="151310" y="88899"/>
                </a:lnTo>
                <a:lnTo>
                  <a:pt x="151606" y="90169"/>
                </a:lnTo>
                <a:lnTo>
                  <a:pt x="153547" y="90169"/>
                </a:lnTo>
                <a:lnTo>
                  <a:pt x="153613" y="95249"/>
                </a:lnTo>
                <a:lnTo>
                  <a:pt x="154468" y="96519"/>
                </a:lnTo>
                <a:lnTo>
                  <a:pt x="157691" y="99059"/>
                </a:lnTo>
                <a:lnTo>
                  <a:pt x="159435" y="100329"/>
                </a:lnTo>
                <a:lnTo>
                  <a:pt x="162099" y="100329"/>
                </a:lnTo>
                <a:lnTo>
                  <a:pt x="162790" y="99059"/>
                </a:lnTo>
                <a:lnTo>
                  <a:pt x="170652" y="99059"/>
                </a:lnTo>
                <a:lnTo>
                  <a:pt x="172296" y="97789"/>
                </a:lnTo>
                <a:lnTo>
                  <a:pt x="164435" y="97789"/>
                </a:lnTo>
                <a:lnTo>
                  <a:pt x="164476" y="96519"/>
                </a:lnTo>
                <a:lnTo>
                  <a:pt x="158678" y="96519"/>
                </a:lnTo>
                <a:lnTo>
                  <a:pt x="158053" y="95249"/>
                </a:lnTo>
                <a:lnTo>
                  <a:pt x="155784" y="93979"/>
                </a:lnTo>
                <a:lnTo>
                  <a:pt x="155718" y="92709"/>
                </a:lnTo>
                <a:lnTo>
                  <a:pt x="155652" y="91439"/>
                </a:lnTo>
                <a:lnTo>
                  <a:pt x="155586" y="90169"/>
                </a:lnTo>
                <a:lnTo>
                  <a:pt x="156354" y="87629"/>
                </a:lnTo>
                <a:close/>
              </a:path>
              <a:path w="518795" h="544830">
                <a:moveTo>
                  <a:pt x="286404" y="99059"/>
                </a:moveTo>
                <a:lnTo>
                  <a:pt x="278937" y="99059"/>
                </a:lnTo>
                <a:lnTo>
                  <a:pt x="278904" y="100329"/>
                </a:lnTo>
                <a:lnTo>
                  <a:pt x="286799" y="100329"/>
                </a:lnTo>
                <a:lnTo>
                  <a:pt x="286404" y="99059"/>
                </a:lnTo>
                <a:close/>
              </a:path>
              <a:path w="518795" h="544830">
                <a:moveTo>
                  <a:pt x="291799" y="87629"/>
                </a:moveTo>
                <a:lnTo>
                  <a:pt x="291843" y="90169"/>
                </a:lnTo>
                <a:lnTo>
                  <a:pt x="291963" y="92709"/>
                </a:lnTo>
                <a:lnTo>
                  <a:pt x="292062" y="93979"/>
                </a:lnTo>
                <a:lnTo>
                  <a:pt x="292161" y="95249"/>
                </a:lnTo>
                <a:lnTo>
                  <a:pt x="291371" y="97789"/>
                </a:lnTo>
                <a:lnTo>
                  <a:pt x="290384" y="99059"/>
                </a:lnTo>
                <a:lnTo>
                  <a:pt x="288411" y="100329"/>
                </a:lnTo>
                <a:lnTo>
                  <a:pt x="293542" y="100329"/>
                </a:lnTo>
                <a:lnTo>
                  <a:pt x="294233" y="99059"/>
                </a:lnTo>
                <a:lnTo>
                  <a:pt x="298476" y="99059"/>
                </a:lnTo>
                <a:lnTo>
                  <a:pt x="298937" y="97789"/>
                </a:lnTo>
                <a:lnTo>
                  <a:pt x="294628" y="97789"/>
                </a:lnTo>
                <a:lnTo>
                  <a:pt x="294003" y="96519"/>
                </a:lnTo>
                <a:lnTo>
                  <a:pt x="292950" y="95249"/>
                </a:lnTo>
                <a:lnTo>
                  <a:pt x="292522" y="92709"/>
                </a:lnTo>
                <a:lnTo>
                  <a:pt x="292391" y="91439"/>
                </a:lnTo>
                <a:lnTo>
                  <a:pt x="292193" y="91439"/>
                </a:lnTo>
                <a:lnTo>
                  <a:pt x="292161" y="88899"/>
                </a:lnTo>
                <a:lnTo>
                  <a:pt x="292325" y="88899"/>
                </a:lnTo>
                <a:lnTo>
                  <a:pt x="291799" y="87629"/>
                </a:lnTo>
                <a:close/>
              </a:path>
              <a:path w="518795" h="544830">
                <a:moveTo>
                  <a:pt x="298476" y="99059"/>
                </a:moveTo>
                <a:lnTo>
                  <a:pt x="294792" y="99059"/>
                </a:lnTo>
                <a:lnTo>
                  <a:pt x="295187" y="100329"/>
                </a:lnTo>
                <a:lnTo>
                  <a:pt x="296667" y="100329"/>
                </a:lnTo>
                <a:lnTo>
                  <a:pt x="298476" y="99059"/>
                </a:lnTo>
                <a:close/>
              </a:path>
              <a:path w="518795" h="544830">
                <a:moveTo>
                  <a:pt x="324955" y="93980"/>
                </a:moveTo>
                <a:lnTo>
                  <a:pt x="319989" y="93979"/>
                </a:lnTo>
                <a:lnTo>
                  <a:pt x="319495" y="95249"/>
                </a:lnTo>
                <a:lnTo>
                  <a:pt x="318739" y="96519"/>
                </a:lnTo>
                <a:lnTo>
                  <a:pt x="317752" y="97789"/>
                </a:lnTo>
                <a:lnTo>
                  <a:pt x="317127" y="97789"/>
                </a:lnTo>
                <a:lnTo>
                  <a:pt x="316041" y="99059"/>
                </a:lnTo>
                <a:lnTo>
                  <a:pt x="315877" y="99059"/>
                </a:lnTo>
                <a:lnTo>
                  <a:pt x="315813" y="99680"/>
                </a:lnTo>
                <a:lnTo>
                  <a:pt x="315745" y="100329"/>
                </a:lnTo>
                <a:lnTo>
                  <a:pt x="321773" y="100330"/>
                </a:lnTo>
                <a:lnTo>
                  <a:pt x="322784" y="99060"/>
                </a:lnTo>
                <a:lnTo>
                  <a:pt x="324067" y="97790"/>
                </a:lnTo>
                <a:lnTo>
                  <a:pt x="324791" y="95250"/>
                </a:lnTo>
                <a:lnTo>
                  <a:pt x="324528" y="95250"/>
                </a:lnTo>
                <a:lnTo>
                  <a:pt x="324955" y="93980"/>
                </a:lnTo>
                <a:close/>
              </a:path>
              <a:path w="518795" h="544830">
                <a:moveTo>
                  <a:pt x="358014" y="83820"/>
                </a:moveTo>
                <a:lnTo>
                  <a:pt x="357224" y="83820"/>
                </a:lnTo>
                <a:lnTo>
                  <a:pt x="356073" y="85090"/>
                </a:lnTo>
                <a:lnTo>
                  <a:pt x="355552" y="86386"/>
                </a:lnTo>
                <a:lnTo>
                  <a:pt x="356073" y="88900"/>
                </a:lnTo>
                <a:lnTo>
                  <a:pt x="356040" y="93980"/>
                </a:lnTo>
                <a:lnTo>
                  <a:pt x="355908" y="93980"/>
                </a:lnTo>
                <a:lnTo>
                  <a:pt x="355711" y="95250"/>
                </a:lnTo>
                <a:lnTo>
                  <a:pt x="355119" y="96520"/>
                </a:lnTo>
                <a:lnTo>
                  <a:pt x="341698" y="96520"/>
                </a:lnTo>
                <a:lnTo>
                  <a:pt x="342093" y="97790"/>
                </a:lnTo>
                <a:lnTo>
                  <a:pt x="343244" y="99060"/>
                </a:lnTo>
                <a:lnTo>
                  <a:pt x="345415" y="100330"/>
                </a:lnTo>
                <a:lnTo>
                  <a:pt x="349001" y="100330"/>
                </a:lnTo>
                <a:lnTo>
                  <a:pt x="350580" y="97790"/>
                </a:lnTo>
                <a:lnTo>
                  <a:pt x="358046" y="97790"/>
                </a:lnTo>
                <a:lnTo>
                  <a:pt x="359395" y="93980"/>
                </a:lnTo>
                <a:lnTo>
                  <a:pt x="359461" y="92710"/>
                </a:lnTo>
                <a:lnTo>
                  <a:pt x="359560" y="90170"/>
                </a:lnTo>
                <a:lnTo>
                  <a:pt x="359592" y="88900"/>
                </a:lnTo>
                <a:lnTo>
                  <a:pt x="362750" y="87630"/>
                </a:lnTo>
                <a:lnTo>
                  <a:pt x="368079" y="87630"/>
                </a:lnTo>
                <a:lnTo>
                  <a:pt x="366516" y="86386"/>
                </a:lnTo>
                <a:lnTo>
                  <a:pt x="359171" y="86386"/>
                </a:lnTo>
                <a:lnTo>
                  <a:pt x="358869" y="85090"/>
                </a:lnTo>
                <a:lnTo>
                  <a:pt x="358014" y="83820"/>
                </a:lnTo>
                <a:close/>
              </a:path>
              <a:path w="518795" h="544830">
                <a:moveTo>
                  <a:pt x="358046" y="97790"/>
                </a:moveTo>
                <a:lnTo>
                  <a:pt x="350580" y="97790"/>
                </a:lnTo>
                <a:lnTo>
                  <a:pt x="352257" y="99060"/>
                </a:lnTo>
                <a:lnTo>
                  <a:pt x="354823" y="100330"/>
                </a:lnTo>
                <a:lnTo>
                  <a:pt x="356665" y="99060"/>
                </a:lnTo>
                <a:lnTo>
                  <a:pt x="358046" y="97790"/>
                </a:lnTo>
                <a:close/>
              </a:path>
              <a:path w="518795" h="544830">
                <a:moveTo>
                  <a:pt x="368079" y="87630"/>
                </a:moveTo>
                <a:lnTo>
                  <a:pt x="363112" y="87630"/>
                </a:lnTo>
                <a:lnTo>
                  <a:pt x="363901" y="88900"/>
                </a:lnTo>
                <a:lnTo>
                  <a:pt x="367454" y="91440"/>
                </a:lnTo>
                <a:lnTo>
                  <a:pt x="371664" y="92710"/>
                </a:lnTo>
                <a:lnTo>
                  <a:pt x="378144" y="92710"/>
                </a:lnTo>
                <a:lnTo>
                  <a:pt x="381072" y="96520"/>
                </a:lnTo>
                <a:lnTo>
                  <a:pt x="382947" y="97790"/>
                </a:lnTo>
                <a:lnTo>
                  <a:pt x="386203" y="99060"/>
                </a:lnTo>
                <a:lnTo>
                  <a:pt x="387782" y="99060"/>
                </a:lnTo>
                <a:lnTo>
                  <a:pt x="391861" y="100330"/>
                </a:lnTo>
                <a:lnTo>
                  <a:pt x="392979" y="100330"/>
                </a:lnTo>
                <a:lnTo>
                  <a:pt x="394164" y="97790"/>
                </a:lnTo>
                <a:lnTo>
                  <a:pt x="398440" y="97790"/>
                </a:lnTo>
                <a:lnTo>
                  <a:pt x="396850" y="96520"/>
                </a:lnTo>
                <a:lnTo>
                  <a:pt x="387026" y="96520"/>
                </a:lnTo>
                <a:lnTo>
                  <a:pt x="385743" y="95250"/>
                </a:lnTo>
                <a:lnTo>
                  <a:pt x="384230" y="93980"/>
                </a:lnTo>
                <a:lnTo>
                  <a:pt x="381368" y="91440"/>
                </a:lnTo>
                <a:lnTo>
                  <a:pt x="380217" y="91440"/>
                </a:lnTo>
                <a:lnTo>
                  <a:pt x="379888" y="90170"/>
                </a:lnTo>
                <a:lnTo>
                  <a:pt x="375381" y="90170"/>
                </a:lnTo>
                <a:lnTo>
                  <a:pt x="371138" y="88900"/>
                </a:lnTo>
                <a:lnTo>
                  <a:pt x="368079" y="87630"/>
                </a:lnTo>
                <a:close/>
              </a:path>
              <a:path w="518795" h="544830">
                <a:moveTo>
                  <a:pt x="427485" y="99060"/>
                </a:moveTo>
                <a:lnTo>
                  <a:pt x="426761" y="99060"/>
                </a:lnTo>
                <a:lnTo>
                  <a:pt x="427662" y="99680"/>
                </a:lnTo>
                <a:lnTo>
                  <a:pt x="427485" y="99060"/>
                </a:lnTo>
                <a:close/>
              </a:path>
              <a:path w="518795" h="544830">
                <a:moveTo>
                  <a:pt x="304660" y="96519"/>
                </a:moveTo>
                <a:lnTo>
                  <a:pt x="299331" y="96519"/>
                </a:lnTo>
                <a:lnTo>
                  <a:pt x="300779" y="99059"/>
                </a:lnTo>
                <a:lnTo>
                  <a:pt x="304430" y="97789"/>
                </a:lnTo>
                <a:lnTo>
                  <a:pt x="304660" y="96519"/>
                </a:lnTo>
                <a:close/>
              </a:path>
              <a:path w="518795" h="544830">
                <a:moveTo>
                  <a:pt x="177461" y="90169"/>
                </a:moveTo>
                <a:lnTo>
                  <a:pt x="173842" y="90169"/>
                </a:lnTo>
                <a:lnTo>
                  <a:pt x="171540" y="92709"/>
                </a:lnTo>
                <a:lnTo>
                  <a:pt x="170388" y="95249"/>
                </a:lnTo>
                <a:lnTo>
                  <a:pt x="168415" y="97789"/>
                </a:lnTo>
                <a:lnTo>
                  <a:pt x="172296" y="97789"/>
                </a:lnTo>
                <a:lnTo>
                  <a:pt x="173941" y="96519"/>
                </a:lnTo>
                <a:lnTo>
                  <a:pt x="174928" y="93979"/>
                </a:lnTo>
                <a:lnTo>
                  <a:pt x="194647" y="93979"/>
                </a:lnTo>
                <a:lnTo>
                  <a:pt x="194335" y="92709"/>
                </a:lnTo>
                <a:lnTo>
                  <a:pt x="193809" y="91439"/>
                </a:lnTo>
                <a:lnTo>
                  <a:pt x="179599" y="91439"/>
                </a:lnTo>
                <a:lnTo>
                  <a:pt x="177461" y="90169"/>
                </a:lnTo>
                <a:close/>
              </a:path>
              <a:path w="518795" h="544830">
                <a:moveTo>
                  <a:pt x="298443" y="87629"/>
                </a:moveTo>
                <a:lnTo>
                  <a:pt x="298805" y="88899"/>
                </a:lnTo>
                <a:lnTo>
                  <a:pt x="299002" y="90169"/>
                </a:lnTo>
                <a:lnTo>
                  <a:pt x="298937" y="95249"/>
                </a:lnTo>
                <a:lnTo>
                  <a:pt x="297884" y="96519"/>
                </a:lnTo>
                <a:lnTo>
                  <a:pt x="297555" y="97789"/>
                </a:lnTo>
                <a:lnTo>
                  <a:pt x="298937" y="97789"/>
                </a:lnTo>
                <a:lnTo>
                  <a:pt x="299331" y="96519"/>
                </a:lnTo>
                <a:lnTo>
                  <a:pt x="304660" y="96519"/>
                </a:lnTo>
                <a:lnTo>
                  <a:pt x="304890" y="95249"/>
                </a:lnTo>
                <a:lnTo>
                  <a:pt x="300910" y="95249"/>
                </a:lnTo>
                <a:lnTo>
                  <a:pt x="300812" y="93979"/>
                </a:lnTo>
                <a:lnTo>
                  <a:pt x="300417" y="93979"/>
                </a:lnTo>
                <a:lnTo>
                  <a:pt x="299134" y="88899"/>
                </a:lnTo>
                <a:lnTo>
                  <a:pt x="298443" y="87629"/>
                </a:lnTo>
                <a:close/>
              </a:path>
              <a:path w="518795" h="544830">
                <a:moveTo>
                  <a:pt x="135357" y="90169"/>
                </a:moveTo>
                <a:lnTo>
                  <a:pt x="133679" y="90169"/>
                </a:lnTo>
                <a:lnTo>
                  <a:pt x="133120" y="91439"/>
                </a:lnTo>
                <a:lnTo>
                  <a:pt x="131705" y="92709"/>
                </a:lnTo>
                <a:lnTo>
                  <a:pt x="131245" y="92709"/>
                </a:lnTo>
                <a:lnTo>
                  <a:pt x="130850" y="93979"/>
                </a:lnTo>
                <a:lnTo>
                  <a:pt x="129041" y="95249"/>
                </a:lnTo>
                <a:lnTo>
                  <a:pt x="127035" y="96519"/>
                </a:lnTo>
                <a:lnTo>
                  <a:pt x="131091" y="96519"/>
                </a:lnTo>
                <a:lnTo>
                  <a:pt x="134337" y="93979"/>
                </a:lnTo>
                <a:lnTo>
                  <a:pt x="141672" y="93979"/>
                </a:lnTo>
                <a:lnTo>
                  <a:pt x="145883" y="91439"/>
                </a:lnTo>
                <a:lnTo>
                  <a:pt x="136640" y="91439"/>
                </a:lnTo>
                <a:lnTo>
                  <a:pt x="135357" y="90169"/>
                </a:lnTo>
                <a:close/>
              </a:path>
              <a:path w="518795" h="544830">
                <a:moveTo>
                  <a:pt x="165520" y="88899"/>
                </a:moveTo>
                <a:lnTo>
                  <a:pt x="164106" y="88899"/>
                </a:lnTo>
                <a:lnTo>
                  <a:pt x="163119" y="91439"/>
                </a:lnTo>
                <a:lnTo>
                  <a:pt x="162593" y="92709"/>
                </a:lnTo>
                <a:lnTo>
                  <a:pt x="161474" y="93979"/>
                </a:lnTo>
                <a:lnTo>
                  <a:pt x="160849" y="96519"/>
                </a:lnTo>
                <a:lnTo>
                  <a:pt x="164476" y="96519"/>
                </a:lnTo>
                <a:lnTo>
                  <a:pt x="164599" y="92709"/>
                </a:lnTo>
                <a:lnTo>
                  <a:pt x="164961" y="91439"/>
                </a:lnTo>
                <a:lnTo>
                  <a:pt x="165158" y="90169"/>
                </a:lnTo>
                <a:lnTo>
                  <a:pt x="165520" y="88899"/>
                </a:lnTo>
                <a:close/>
              </a:path>
              <a:path w="518795" h="544830">
                <a:moveTo>
                  <a:pt x="309660" y="95249"/>
                </a:moveTo>
                <a:lnTo>
                  <a:pt x="304890" y="95249"/>
                </a:lnTo>
                <a:lnTo>
                  <a:pt x="306107" y="96519"/>
                </a:lnTo>
                <a:lnTo>
                  <a:pt x="308114" y="96519"/>
                </a:lnTo>
                <a:lnTo>
                  <a:pt x="309660" y="95249"/>
                </a:lnTo>
                <a:close/>
              </a:path>
              <a:path w="518795" h="544830">
                <a:moveTo>
                  <a:pt x="317373" y="93979"/>
                </a:moveTo>
                <a:lnTo>
                  <a:pt x="311239" y="93979"/>
                </a:lnTo>
                <a:lnTo>
                  <a:pt x="311831" y="95249"/>
                </a:lnTo>
                <a:lnTo>
                  <a:pt x="312423" y="95249"/>
                </a:lnTo>
                <a:lnTo>
                  <a:pt x="314364" y="96519"/>
                </a:lnTo>
                <a:lnTo>
                  <a:pt x="317291" y="95249"/>
                </a:lnTo>
                <a:lnTo>
                  <a:pt x="317373" y="93979"/>
                </a:lnTo>
                <a:close/>
              </a:path>
              <a:path w="518795" h="544830">
                <a:moveTo>
                  <a:pt x="344790" y="95250"/>
                </a:moveTo>
                <a:lnTo>
                  <a:pt x="341172" y="95250"/>
                </a:lnTo>
                <a:lnTo>
                  <a:pt x="341468" y="96520"/>
                </a:lnTo>
                <a:lnTo>
                  <a:pt x="345481" y="96520"/>
                </a:lnTo>
                <a:lnTo>
                  <a:pt x="344790" y="95250"/>
                </a:lnTo>
                <a:close/>
              </a:path>
              <a:path w="518795" h="544830">
                <a:moveTo>
                  <a:pt x="352652" y="95250"/>
                </a:moveTo>
                <a:lnTo>
                  <a:pt x="347981" y="95250"/>
                </a:lnTo>
                <a:lnTo>
                  <a:pt x="347981" y="96520"/>
                </a:lnTo>
                <a:lnTo>
                  <a:pt x="353474" y="96520"/>
                </a:lnTo>
                <a:lnTo>
                  <a:pt x="352652" y="95250"/>
                </a:lnTo>
                <a:close/>
              </a:path>
              <a:path w="518795" h="544830">
                <a:moveTo>
                  <a:pt x="393275" y="92710"/>
                </a:moveTo>
                <a:lnTo>
                  <a:pt x="390216" y="92710"/>
                </a:lnTo>
                <a:lnTo>
                  <a:pt x="389460" y="93980"/>
                </a:lnTo>
                <a:lnTo>
                  <a:pt x="389756" y="95250"/>
                </a:lnTo>
                <a:lnTo>
                  <a:pt x="390512" y="96520"/>
                </a:lnTo>
                <a:lnTo>
                  <a:pt x="396850" y="96520"/>
                </a:lnTo>
                <a:lnTo>
                  <a:pt x="393670" y="93980"/>
                </a:lnTo>
                <a:lnTo>
                  <a:pt x="393275" y="92710"/>
                </a:lnTo>
                <a:close/>
              </a:path>
              <a:path w="518795" h="544830">
                <a:moveTo>
                  <a:pt x="188611" y="93979"/>
                </a:moveTo>
                <a:lnTo>
                  <a:pt x="174928" y="93979"/>
                </a:lnTo>
                <a:lnTo>
                  <a:pt x="180783" y="95249"/>
                </a:lnTo>
                <a:lnTo>
                  <a:pt x="183842" y="95249"/>
                </a:lnTo>
                <a:lnTo>
                  <a:pt x="188611" y="93979"/>
                </a:lnTo>
                <a:close/>
              </a:path>
              <a:path w="518795" h="544830">
                <a:moveTo>
                  <a:pt x="305943" y="86613"/>
                </a:moveTo>
                <a:lnTo>
                  <a:pt x="305910" y="87629"/>
                </a:lnTo>
                <a:lnTo>
                  <a:pt x="305811" y="88899"/>
                </a:lnTo>
                <a:lnTo>
                  <a:pt x="305713" y="90169"/>
                </a:lnTo>
                <a:lnTo>
                  <a:pt x="303608" y="95249"/>
                </a:lnTo>
                <a:lnTo>
                  <a:pt x="310022" y="95249"/>
                </a:lnTo>
                <a:lnTo>
                  <a:pt x="310548" y="93979"/>
                </a:lnTo>
                <a:lnTo>
                  <a:pt x="317373" y="93979"/>
                </a:lnTo>
                <a:lnTo>
                  <a:pt x="317456" y="92709"/>
                </a:lnTo>
                <a:lnTo>
                  <a:pt x="306469" y="92709"/>
                </a:lnTo>
                <a:lnTo>
                  <a:pt x="306239" y="91439"/>
                </a:lnTo>
                <a:lnTo>
                  <a:pt x="306140" y="88899"/>
                </a:lnTo>
                <a:lnTo>
                  <a:pt x="306075" y="87629"/>
                </a:lnTo>
                <a:lnTo>
                  <a:pt x="305943" y="86613"/>
                </a:lnTo>
                <a:close/>
              </a:path>
              <a:path w="518795" h="544830">
                <a:moveTo>
                  <a:pt x="344264" y="92710"/>
                </a:moveTo>
                <a:lnTo>
                  <a:pt x="327719" y="92710"/>
                </a:lnTo>
                <a:lnTo>
                  <a:pt x="330021" y="93980"/>
                </a:lnTo>
                <a:lnTo>
                  <a:pt x="332916" y="95250"/>
                </a:lnTo>
                <a:lnTo>
                  <a:pt x="334495" y="93980"/>
                </a:lnTo>
                <a:lnTo>
                  <a:pt x="344461" y="93980"/>
                </a:lnTo>
                <a:lnTo>
                  <a:pt x="344264" y="92710"/>
                </a:lnTo>
                <a:close/>
              </a:path>
              <a:path w="518795" h="544830">
                <a:moveTo>
                  <a:pt x="344461" y="93980"/>
                </a:moveTo>
                <a:lnTo>
                  <a:pt x="339462" y="93980"/>
                </a:lnTo>
                <a:lnTo>
                  <a:pt x="340876" y="95250"/>
                </a:lnTo>
                <a:lnTo>
                  <a:pt x="344494" y="95250"/>
                </a:lnTo>
                <a:lnTo>
                  <a:pt x="344461" y="93980"/>
                </a:lnTo>
                <a:close/>
              </a:path>
              <a:path w="518795" h="544830">
                <a:moveTo>
                  <a:pt x="350284" y="93980"/>
                </a:moveTo>
                <a:lnTo>
                  <a:pt x="348770" y="93980"/>
                </a:lnTo>
                <a:lnTo>
                  <a:pt x="348343" y="95250"/>
                </a:lnTo>
                <a:lnTo>
                  <a:pt x="351599" y="95250"/>
                </a:lnTo>
                <a:lnTo>
                  <a:pt x="350284" y="93980"/>
                </a:lnTo>
                <a:close/>
              </a:path>
              <a:path w="518795" h="544830">
                <a:moveTo>
                  <a:pt x="327719" y="92710"/>
                </a:moveTo>
                <a:lnTo>
                  <a:pt x="317456" y="92709"/>
                </a:lnTo>
                <a:lnTo>
                  <a:pt x="318114" y="93979"/>
                </a:lnTo>
                <a:lnTo>
                  <a:pt x="326863" y="93980"/>
                </a:lnTo>
                <a:lnTo>
                  <a:pt x="327719" y="92710"/>
                </a:lnTo>
                <a:close/>
              </a:path>
              <a:path w="518795" h="544830">
                <a:moveTo>
                  <a:pt x="311549" y="78739"/>
                </a:moveTo>
                <a:lnTo>
                  <a:pt x="311666" y="81279"/>
                </a:lnTo>
                <a:lnTo>
                  <a:pt x="311765" y="82549"/>
                </a:lnTo>
                <a:lnTo>
                  <a:pt x="311864" y="83819"/>
                </a:lnTo>
                <a:lnTo>
                  <a:pt x="311962" y="85089"/>
                </a:lnTo>
                <a:lnTo>
                  <a:pt x="312087" y="86613"/>
                </a:lnTo>
                <a:lnTo>
                  <a:pt x="312193" y="87629"/>
                </a:lnTo>
                <a:lnTo>
                  <a:pt x="311403" y="91439"/>
                </a:lnTo>
                <a:lnTo>
                  <a:pt x="310416" y="92709"/>
                </a:lnTo>
                <a:lnTo>
                  <a:pt x="343211" y="92710"/>
                </a:lnTo>
                <a:lnTo>
                  <a:pt x="342126" y="91440"/>
                </a:lnTo>
                <a:lnTo>
                  <a:pt x="315844" y="91439"/>
                </a:lnTo>
                <a:lnTo>
                  <a:pt x="314693" y="90169"/>
                </a:lnTo>
                <a:lnTo>
                  <a:pt x="312982" y="88899"/>
                </a:lnTo>
                <a:lnTo>
                  <a:pt x="311549" y="78739"/>
                </a:lnTo>
                <a:close/>
              </a:path>
              <a:path w="518795" h="544830">
                <a:moveTo>
                  <a:pt x="156730" y="86386"/>
                </a:moveTo>
                <a:lnTo>
                  <a:pt x="147149" y="86386"/>
                </a:lnTo>
                <a:lnTo>
                  <a:pt x="146343" y="87629"/>
                </a:lnTo>
                <a:lnTo>
                  <a:pt x="145323" y="88899"/>
                </a:lnTo>
                <a:lnTo>
                  <a:pt x="144041" y="88899"/>
                </a:lnTo>
                <a:lnTo>
                  <a:pt x="142462" y="90169"/>
                </a:lnTo>
                <a:lnTo>
                  <a:pt x="140620" y="91439"/>
                </a:lnTo>
                <a:lnTo>
                  <a:pt x="145883" y="91439"/>
                </a:lnTo>
                <a:lnTo>
                  <a:pt x="149304" y="88899"/>
                </a:lnTo>
                <a:lnTo>
                  <a:pt x="149797" y="87629"/>
                </a:lnTo>
                <a:lnTo>
                  <a:pt x="156354" y="87629"/>
                </a:lnTo>
                <a:lnTo>
                  <a:pt x="156661" y="86613"/>
                </a:lnTo>
                <a:lnTo>
                  <a:pt x="156730" y="86386"/>
                </a:lnTo>
                <a:close/>
              </a:path>
              <a:path w="518795" h="544830">
                <a:moveTo>
                  <a:pt x="186967" y="74929"/>
                </a:moveTo>
                <a:lnTo>
                  <a:pt x="186237" y="76265"/>
                </a:lnTo>
                <a:lnTo>
                  <a:pt x="184763" y="78739"/>
                </a:lnTo>
                <a:lnTo>
                  <a:pt x="182723" y="81279"/>
                </a:lnTo>
                <a:lnTo>
                  <a:pt x="183085" y="82549"/>
                </a:lnTo>
                <a:lnTo>
                  <a:pt x="176276" y="82549"/>
                </a:lnTo>
                <a:lnTo>
                  <a:pt x="176261" y="82699"/>
                </a:lnTo>
                <a:lnTo>
                  <a:pt x="176145" y="83819"/>
                </a:lnTo>
                <a:lnTo>
                  <a:pt x="175849" y="85089"/>
                </a:lnTo>
                <a:lnTo>
                  <a:pt x="176770" y="85089"/>
                </a:lnTo>
                <a:lnTo>
                  <a:pt x="178952" y="86386"/>
                </a:lnTo>
                <a:lnTo>
                  <a:pt x="181385" y="86386"/>
                </a:lnTo>
                <a:lnTo>
                  <a:pt x="180289" y="87629"/>
                </a:lnTo>
                <a:lnTo>
                  <a:pt x="179796" y="90169"/>
                </a:lnTo>
                <a:lnTo>
                  <a:pt x="180421" y="91439"/>
                </a:lnTo>
                <a:lnTo>
                  <a:pt x="193809" y="91439"/>
                </a:lnTo>
                <a:lnTo>
                  <a:pt x="193282" y="90169"/>
                </a:lnTo>
                <a:lnTo>
                  <a:pt x="193326" y="88899"/>
                </a:lnTo>
                <a:lnTo>
                  <a:pt x="186671" y="88899"/>
                </a:lnTo>
                <a:lnTo>
                  <a:pt x="185289" y="87629"/>
                </a:lnTo>
                <a:lnTo>
                  <a:pt x="185158" y="86613"/>
                </a:lnTo>
                <a:lnTo>
                  <a:pt x="185059" y="83819"/>
                </a:lnTo>
                <a:lnTo>
                  <a:pt x="185421" y="81279"/>
                </a:lnTo>
                <a:lnTo>
                  <a:pt x="186079" y="78739"/>
                </a:lnTo>
                <a:lnTo>
                  <a:pt x="186591" y="76265"/>
                </a:lnTo>
                <a:lnTo>
                  <a:pt x="186967" y="74929"/>
                </a:lnTo>
                <a:close/>
              </a:path>
              <a:path w="518795" h="544830">
                <a:moveTo>
                  <a:pt x="336008" y="87630"/>
                </a:moveTo>
                <a:lnTo>
                  <a:pt x="328870" y="87630"/>
                </a:lnTo>
                <a:lnTo>
                  <a:pt x="328541" y="88900"/>
                </a:lnTo>
                <a:lnTo>
                  <a:pt x="317456" y="88899"/>
                </a:lnTo>
                <a:lnTo>
                  <a:pt x="317127" y="90169"/>
                </a:lnTo>
                <a:lnTo>
                  <a:pt x="316929" y="90169"/>
                </a:lnTo>
                <a:lnTo>
                  <a:pt x="316831" y="91439"/>
                </a:lnTo>
                <a:lnTo>
                  <a:pt x="336534" y="91440"/>
                </a:lnTo>
                <a:lnTo>
                  <a:pt x="336534" y="88900"/>
                </a:lnTo>
                <a:lnTo>
                  <a:pt x="336008" y="87630"/>
                </a:lnTo>
                <a:close/>
              </a:path>
              <a:path w="518795" h="544830">
                <a:moveTo>
                  <a:pt x="339396" y="90170"/>
                </a:moveTo>
                <a:lnTo>
                  <a:pt x="337488" y="90170"/>
                </a:lnTo>
                <a:lnTo>
                  <a:pt x="336534" y="91440"/>
                </a:lnTo>
                <a:lnTo>
                  <a:pt x="340185" y="91440"/>
                </a:lnTo>
                <a:lnTo>
                  <a:pt x="339396" y="90170"/>
                </a:lnTo>
                <a:close/>
              </a:path>
              <a:path w="518795" h="544830">
                <a:moveTo>
                  <a:pt x="378506" y="88900"/>
                </a:moveTo>
                <a:lnTo>
                  <a:pt x="376796" y="88900"/>
                </a:lnTo>
                <a:lnTo>
                  <a:pt x="376105" y="90170"/>
                </a:lnTo>
                <a:lnTo>
                  <a:pt x="379263" y="90170"/>
                </a:lnTo>
                <a:lnTo>
                  <a:pt x="378506" y="88900"/>
                </a:lnTo>
                <a:close/>
              </a:path>
              <a:path w="518795" h="544830">
                <a:moveTo>
                  <a:pt x="127083" y="82699"/>
                </a:moveTo>
                <a:lnTo>
                  <a:pt x="123647" y="85089"/>
                </a:lnTo>
                <a:lnTo>
                  <a:pt x="125423" y="87629"/>
                </a:lnTo>
                <a:lnTo>
                  <a:pt x="126607" y="88899"/>
                </a:lnTo>
                <a:lnTo>
                  <a:pt x="136672" y="88899"/>
                </a:lnTo>
                <a:lnTo>
                  <a:pt x="141968" y="85089"/>
                </a:lnTo>
                <a:lnTo>
                  <a:pt x="127429" y="85089"/>
                </a:lnTo>
                <a:lnTo>
                  <a:pt x="127199" y="83819"/>
                </a:lnTo>
                <a:lnTo>
                  <a:pt x="127083" y="82699"/>
                </a:lnTo>
                <a:close/>
              </a:path>
              <a:path w="518795" h="544830">
                <a:moveTo>
                  <a:pt x="193184" y="74929"/>
                </a:moveTo>
                <a:lnTo>
                  <a:pt x="191572" y="78739"/>
                </a:lnTo>
                <a:lnTo>
                  <a:pt x="190815" y="82549"/>
                </a:lnTo>
                <a:lnTo>
                  <a:pt x="189953" y="86386"/>
                </a:lnTo>
                <a:lnTo>
                  <a:pt x="189631" y="87629"/>
                </a:lnTo>
                <a:lnTo>
                  <a:pt x="189401" y="87629"/>
                </a:lnTo>
                <a:lnTo>
                  <a:pt x="187427" y="88899"/>
                </a:lnTo>
                <a:lnTo>
                  <a:pt x="193326" y="88899"/>
                </a:lnTo>
                <a:lnTo>
                  <a:pt x="193212" y="77469"/>
                </a:lnTo>
                <a:lnTo>
                  <a:pt x="193184" y="74929"/>
                </a:lnTo>
                <a:close/>
              </a:path>
              <a:path w="518795" h="544830">
                <a:moveTo>
                  <a:pt x="319137" y="82699"/>
                </a:moveTo>
                <a:lnTo>
                  <a:pt x="319100" y="85089"/>
                </a:lnTo>
                <a:lnTo>
                  <a:pt x="318673" y="88899"/>
                </a:lnTo>
                <a:lnTo>
                  <a:pt x="321502" y="88900"/>
                </a:lnTo>
                <a:lnTo>
                  <a:pt x="321008" y="87630"/>
                </a:lnTo>
                <a:lnTo>
                  <a:pt x="320614" y="87630"/>
                </a:lnTo>
                <a:lnTo>
                  <a:pt x="320456" y="86614"/>
                </a:lnTo>
                <a:lnTo>
                  <a:pt x="320420" y="86386"/>
                </a:lnTo>
                <a:lnTo>
                  <a:pt x="319725" y="85090"/>
                </a:lnTo>
                <a:lnTo>
                  <a:pt x="319137" y="82699"/>
                </a:lnTo>
                <a:close/>
              </a:path>
              <a:path w="518795" h="544830">
                <a:moveTo>
                  <a:pt x="323015" y="71120"/>
                </a:moveTo>
                <a:lnTo>
                  <a:pt x="323102" y="72390"/>
                </a:lnTo>
                <a:lnTo>
                  <a:pt x="323190" y="73660"/>
                </a:lnTo>
                <a:lnTo>
                  <a:pt x="323271" y="86614"/>
                </a:lnTo>
                <a:lnTo>
                  <a:pt x="322850" y="87630"/>
                </a:lnTo>
                <a:lnTo>
                  <a:pt x="322587" y="87630"/>
                </a:lnTo>
                <a:lnTo>
                  <a:pt x="322094" y="88900"/>
                </a:lnTo>
                <a:lnTo>
                  <a:pt x="327126" y="88900"/>
                </a:lnTo>
                <a:lnTo>
                  <a:pt x="326896" y="87630"/>
                </a:lnTo>
                <a:lnTo>
                  <a:pt x="323015" y="71120"/>
                </a:lnTo>
                <a:close/>
              </a:path>
              <a:path w="518795" h="544830">
                <a:moveTo>
                  <a:pt x="335414" y="86386"/>
                </a:moveTo>
                <a:lnTo>
                  <a:pt x="329621" y="86386"/>
                </a:lnTo>
                <a:lnTo>
                  <a:pt x="329363" y="87630"/>
                </a:lnTo>
                <a:lnTo>
                  <a:pt x="335350" y="87630"/>
                </a:lnTo>
                <a:lnTo>
                  <a:pt x="335414" y="86386"/>
                </a:lnTo>
                <a:close/>
              </a:path>
              <a:path w="518795" h="544830">
                <a:moveTo>
                  <a:pt x="320054" y="66040"/>
                </a:moveTo>
                <a:lnTo>
                  <a:pt x="320778" y="68580"/>
                </a:lnTo>
                <a:lnTo>
                  <a:pt x="321633" y="69850"/>
                </a:lnTo>
                <a:lnTo>
                  <a:pt x="323015" y="71120"/>
                </a:lnTo>
                <a:lnTo>
                  <a:pt x="328936" y="71120"/>
                </a:lnTo>
                <a:lnTo>
                  <a:pt x="329067" y="72390"/>
                </a:lnTo>
                <a:lnTo>
                  <a:pt x="329166" y="73660"/>
                </a:lnTo>
                <a:lnTo>
                  <a:pt x="329725" y="77470"/>
                </a:lnTo>
                <a:lnTo>
                  <a:pt x="329756" y="86386"/>
                </a:lnTo>
                <a:lnTo>
                  <a:pt x="335439" y="86386"/>
                </a:lnTo>
                <a:lnTo>
                  <a:pt x="336567" y="87630"/>
                </a:lnTo>
                <a:lnTo>
                  <a:pt x="337751" y="87630"/>
                </a:lnTo>
                <a:lnTo>
                  <a:pt x="339845" y="86386"/>
                </a:lnTo>
                <a:lnTo>
                  <a:pt x="340777" y="85090"/>
                </a:lnTo>
                <a:lnTo>
                  <a:pt x="340514" y="83820"/>
                </a:lnTo>
                <a:lnTo>
                  <a:pt x="333903" y="83820"/>
                </a:lnTo>
                <a:lnTo>
                  <a:pt x="333796" y="82550"/>
                </a:lnTo>
                <a:lnTo>
                  <a:pt x="333689" y="81280"/>
                </a:lnTo>
                <a:lnTo>
                  <a:pt x="333582" y="80010"/>
                </a:lnTo>
                <a:lnTo>
                  <a:pt x="333475" y="78740"/>
                </a:lnTo>
                <a:lnTo>
                  <a:pt x="330449" y="73660"/>
                </a:lnTo>
                <a:lnTo>
                  <a:pt x="329067" y="69850"/>
                </a:lnTo>
                <a:lnTo>
                  <a:pt x="329462" y="68580"/>
                </a:lnTo>
                <a:lnTo>
                  <a:pt x="321436" y="68580"/>
                </a:lnTo>
                <a:lnTo>
                  <a:pt x="320054" y="66040"/>
                </a:lnTo>
                <a:close/>
              </a:path>
              <a:path w="518795" h="544830">
                <a:moveTo>
                  <a:pt x="152264" y="85089"/>
                </a:moveTo>
                <a:lnTo>
                  <a:pt x="144337" y="85089"/>
                </a:lnTo>
                <a:lnTo>
                  <a:pt x="145075" y="86386"/>
                </a:lnTo>
                <a:lnTo>
                  <a:pt x="152700" y="86386"/>
                </a:lnTo>
                <a:lnTo>
                  <a:pt x="152264" y="85089"/>
                </a:lnTo>
                <a:close/>
              </a:path>
              <a:path w="518795" h="544830">
                <a:moveTo>
                  <a:pt x="156113" y="85089"/>
                </a:moveTo>
                <a:lnTo>
                  <a:pt x="154895" y="85089"/>
                </a:lnTo>
                <a:lnTo>
                  <a:pt x="153620" y="86386"/>
                </a:lnTo>
                <a:lnTo>
                  <a:pt x="156314" y="86386"/>
                </a:lnTo>
                <a:lnTo>
                  <a:pt x="156113" y="85089"/>
                </a:lnTo>
                <a:close/>
              </a:path>
              <a:path w="518795" h="544830">
                <a:moveTo>
                  <a:pt x="223479" y="46989"/>
                </a:moveTo>
                <a:lnTo>
                  <a:pt x="221045" y="46989"/>
                </a:lnTo>
                <a:lnTo>
                  <a:pt x="221505" y="48259"/>
                </a:lnTo>
                <a:lnTo>
                  <a:pt x="221505" y="49529"/>
                </a:lnTo>
                <a:lnTo>
                  <a:pt x="220255" y="53339"/>
                </a:lnTo>
                <a:lnTo>
                  <a:pt x="218512" y="57149"/>
                </a:lnTo>
                <a:lnTo>
                  <a:pt x="217311" y="58419"/>
                </a:lnTo>
                <a:lnTo>
                  <a:pt x="216012" y="59689"/>
                </a:lnTo>
                <a:lnTo>
                  <a:pt x="215058" y="60959"/>
                </a:lnTo>
                <a:lnTo>
                  <a:pt x="213874" y="62229"/>
                </a:lnTo>
                <a:lnTo>
                  <a:pt x="211966" y="63499"/>
                </a:lnTo>
                <a:lnTo>
                  <a:pt x="217097" y="63499"/>
                </a:lnTo>
                <a:lnTo>
                  <a:pt x="217163" y="64769"/>
                </a:lnTo>
                <a:lnTo>
                  <a:pt x="217229" y="66039"/>
                </a:lnTo>
                <a:lnTo>
                  <a:pt x="217328" y="67309"/>
                </a:lnTo>
                <a:lnTo>
                  <a:pt x="217426" y="74929"/>
                </a:lnTo>
                <a:lnTo>
                  <a:pt x="215946" y="81279"/>
                </a:lnTo>
                <a:lnTo>
                  <a:pt x="213709" y="83819"/>
                </a:lnTo>
                <a:lnTo>
                  <a:pt x="212558" y="85089"/>
                </a:lnTo>
                <a:lnTo>
                  <a:pt x="212088" y="86386"/>
                </a:lnTo>
                <a:lnTo>
                  <a:pt x="217972" y="86386"/>
                </a:lnTo>
                <a:lnTo>
                  <a:pt x="219926" y="80009"/>
                </a:lnTo>
                <a:lnTo>
                  <a:pt x="240797" y="80009"/>
                </a:lnTo>
                <a:lnTo>
                  <a:pt x="240123" y="78739"/>
                </a:lnTo>
                <a:lnTo>
                  <a:pt x="224301" y="78739"/>
                </a:lnTo>
                <a:lnTo>
                  <a:pt x="222294" y="74929"/>
                </a:lnTo>
                <a:lnTo>
                  <a:pt x="221012" y="72389"/>
                </a:lnTo>
                <a:lnTo>
                  <a:pt x="220091" y="69849"/>
                </a:lnTo>
                <a:lnTo>
                  <a:pt x="219367" y="67309"/>
                </a:lnTo>
                <a:lnTo>
                  <a:pt x="219416" y="63499"/>
                </a:lnTo>
                <a:lnTo>
                  <a:pt x="219499" y="62229"/>
                </a:lnTo>
                <a:lnTo>
                  <a:pt x="219860" y="60959"/>
                </a:lnTo>
                <a:lnTo>
                  <a:pt x="220123" y="60959"/>
                </a:lnTo>
                <a:lnTo>
                  <a:pt x="220420" y="59689"/>
                </a:lnTo>
                <a:lnTo>
                  <a:pt x="220716" y="59689"/>
                </a:lnTo>
                <a:lnTo>
                  <a:pt x="221045" y="58419"/>
                </a:lnTo>
                <a:lnTo>
                  <a:pt x="222130" y="57149"/>
                </a:lnTo>
                <a:lnTo>
                  <a:pt x="222788" y="55879"/>
                </a:lnTo>
                <a:lnTo>
                  <a:pt x="233281" y="55879"/>
                </a:lnTo>
                <a:lnTo>
                  <a:pt x="228577" y="54609"/>
                </a:lnTo>
                <a:lnTo>
                  <a:pt x="225452" y="52069"/>
                </a:lnTo>
                <a:lnTo>
                  <a:pt x="223479" y="46989"/>
                </a:lnTo>
                <a:close/>
              </a:path>
              <a:path w="518795" h="544830">
                <a:moveTo>
                  <a:pt x="363408" y="83820"/>
                </a:moveTo>
                <a:lnTo>
                  <a:pt x="362191" y="83820"/>
                </a:lnTo>
                <a:lnTo>
                  <a:pt x="359998" y="86386"/>
                </a:lnTo>
                <a:lnTo>
                  <a:pt x="366516" y="86386"/>
                </a:lnTo>
                <a:lnTo>
                  <a:pt x="364888" y="85090"/>
                </a:lnTo>
                <a:lnTo>
                  <a:pt x="364559" y="85090"/>
                </a:lnTo>
                <a:lnTo>
                  <a:pt x="363408" y="83820"/>
                </a:lnTo>
                <a:close/>
              </a:path>
              <a:path w="518795" h="544830">
                <a:moveTo>
                  <a:pt x="144896" y="80009"/>
                </a:moveTo>
                <a:lnTo>
                  <a:pt x="140488" y="82549"/>
                </a:lnTo>
                <a:lnTo>
                  <a:pt x="130916" y="85089"/>
                </a:lnTo>
                <a:lnTo>
                  <a:pt x="147955" y="85089"/>
                </a:lnTo>
                <a:lnTo>
                  <a:pt x="145981" y="83819"/>
                </a:lnTo>
                <a:lnTo>
                  <a:pt x="144534" y="82549"/>
                </a:lnTo>
                <a:lnTo>
                  <a:pt x="144896" y="80009"/>
                </a:lnTo>
                <a:close/>
              </a:path>
              <a:path w="518795" h="544830">
                <a:moveTo>
                  <a:pt x="151573" y="83819"/>
                </a:moveTo>
                <a:lnTo>
                  <a:pt x="148744" y="83819"/>
                </a:lnTo>
                <a:lnTo>
                  <a:pt x="147955" y="85089"/>
                </a:lnTo>
                <a:lnTo>
                  <a:pt x="152034" y="85089"/>
                </a:lnTo>
                <a:lnTo>
                  <a:pt x="151573" y="83819"/>
                </a:lnTo>
                <a:close/>
              </a:path>
              <a:path w="518795" h="544830">
                <a:moveTo>
                  <a:pt x="242886" y="71119"/>
                </a:moveTo>
                <a:lnTo>
                  <a:pt x="239531" y="71119"/>
                </a:lnTo>
                <a:lnTo>
                  <a:pt x="240287" y="72389"/>
                </a:lnTo>
                <a:lnTo>
                  <a:pt x="240485" y="72389"/>
                </a:lnTo>
                <a:lnTo>
                  <a:pt x="242064" y="73659"/>
                </a:lnTo>
                <a:lnTo>
                  <a:pt x="243873" y="74929"/>
                </a:lnTo>
                <a:lnTo>
                  <a:pt x="246122" y="76265"/>
                </a:lnTo>
                <a:lnTo>
                  <a:pt x="246322" y="76265"/>
                </a:lnTo>
                <a:lnTo>
                  <a:pt x="246603" y="77469"/>
                </a:lnTo>
                <a:lnTo>
                  <a:pt x="246998" y="78739"/>
                </a:lnTo>
                <a:lnTo>
                  <a:pt x="247106" y="82699"/>
                </a:lnTo>
                <a:lnTo>
                  <a:pt x="246932" y="83819"/>
                </a:lnTo>
                <a:lnTo>
                  <a:pt x="246702" y="85089"/>
                </a:lnTo>
                <a:lnTo>
                  <a:pt x="249892" y="85089"/>
                </a:lnTo>
                <a:lnTo>
                  <a:pt x="249614" y="82699"/>
                </a:lnTo>
                <a:lnTo>
                  <a:pt x="249596" y="82549"/>
                </a:lnTo>
                <a:lnTo>
                  <a:pt x="286733" y="82549"/>
                </a:lnTo>
                <a:lnTo>
                  <a:pt x="283806" y="81279"/>
                </a:lnTo>
                <a:lnTo>
                  <a:pt x="283181" y="80009"/>
                </a:lnTo>
                <a:lnTo>
                  <a:pt x="286536" y="77469"/>
                </a:lnTo>
                <a:lnTo>
                  <a:pt x="290187" y="74929"/>
                </a:lnTo>
                <a:lnTo>
                  <a:pt x="249859" y="74929"/>
                </a:lnTo>
                <a:lnTo>
                  <a:pt x="245715" y="73659"/>
                </a:lnTo>
                <a:lnTo>
                  <a:pt x="242886" y="71119"/>
                </a:lnTo>
                <a:close/>
              </a:path>
              <a:path w="518795" h="544830">
                <a:moveTo>
                  <a:pt x="118745" y="82549"/>
                </a:moveTo>
                <a:lnTo>
                  <a:pt x="115621" y="82549"/>
                </a:lnTo>
                <a:lnTo>
                  <a:pt x="117035" y="83819"/>
                </a:lnTo>
                <a:lnTo>
                  <a:pt x="118745" y="82549"/>
                </a:lnTo>
                <a:close/>
              </a:path>
              <a:path w="518795" h="544830">
                <a:moveTo>
                  <a:pt x="339988" y="82550"/>
                </a:moveTo>
                <a:lnTo>
                  <a:pt x="334297" y="82550"/>
                </a:lnTo>
                <a:lnTo>
                  <a:pt x="333903" y="83820"/>
                </a:lnTo>
                <a:lnTo>
                  <a:pt x="340350" y="83820"/>
                </a:lnTo>
                <a:lnTo>
                  <a:pt x="340030" y="82699"/>
                </a:lnTo>
                <a:lnTo>
                  <a:pt x="339988" y="82550"/>
                </a:lnTo>
                <a:close/>
              </a:path>
              <a:path w="518795" h="544830">
                <a:moveTo>
                  <a:pt x="344527" y="59690"/>
                </a:moveTo>
                <a:lnTo>
                  <a:pt x="351007" y="69850"/>
                </a:lnTo>
                <a:lnTo>
                  <a:pt x="351303" y="72390"/>
                </a:lnTo>
                <a:lnTo>
                  <a:pt x="351566" y="74930"/>
                </a:lnTo>
                <a:lnTo>
                  <a:pt x="350198" y="76008"/>
                </a:lnTo>
                <a:lnTo>
                  <a:pt x="349941" y="76265"/>
                </a:lnTo>
                <a:lnTo>
                  <a:pt x="349691" y="77470"/>
                </a:lnTo>
                <a:lnTo>
                  <a:pt x="348803" y="83820"/>
                </a:lnTo>
                <a:lnTo>
                  <a:pt x="356825" y="76265"/>
                </a:lnTo>
                <a:lnTo>
                  <a:pt x="357013" y="76265"/>
                </a:lnTo>
                <a:lnTo>
                  <a:pt x="354625" y="74930"/>
                </a:lnTo>
                <a:lnTo>
                  <a:pt x="357849" y="74930"/>
                </a:lnTo>
                <a:lnTo>
                  <a:pt x="358353" y="73660"/>
                </a:lnTo>
                <a:lnTo>
                  <a:pt x="353672" y="73660"/>
                </a:lnTo>
                <a:lnTo>
                  <a:pt x="351205" y="68580"/>
                </a:lnTo>
                <a:lnTo>
                  <a:pt x="348145" y="63500"/>
                </a:lnTo>
                <a:lnTo>
                  <a:pt x="344527" y="59690"/>
                </a:lnTo>
                <a:close/>
              </a:path>
              <a:path w="518795" h="544830">
                <a:moveTo>
                  <a:pt x="127298" y="82549"/>
                </a:moveTo>
                <a:lnTo>
                  <a:pt x="127067" y="82549"/>
                </a:lnTo>
                <a:lnTo>
                  <a:pt x="127083" y="82699"/>
                </a:lnTo>
                <a:lnTo>
                  <a:pt x="127298" y="82549"/>
                </a:lnTo>
                <a:close/>
              </a:path>
              <a:path w="518795" h="544830">
                <a:moveTo>
                  <a:pt x="105348" y="76008"/>
                </a:moveTo>
                <a:lnTo>
                  <a:pt x="102112" y="76008"/>
                </a:lnTo>
                <a:lnTo>
                  <a:pt x="101016" y="78739"/>
                </a:lnTo>
                <a:lnTo>
                  <a:pt x="103812" y="81279"/>
                </a:lnTo>
                <a:lnTo>
                  <a:pt x="106608" y="82549"/>
                </a:lnTo>
                <a:lnTo>
                  <a:pt x="109404" y="82549"/>
                </a:lnTo>
                <a:lnTo>
                  <a:pt x="111904" y="80009"/>
                </a:lnTo>
                <a:lnTo>
                  <a:pt x="114206" y="78739"/>
                </a:lnTo>
                <a:lnTo>
                  <a:pt x="116295" y="78739"/>
                </a:lnTo>
                <a:lnTo>
                  <a:pt x="116245" y="77469"/>
                </a:lnTo>
                <a:lnTo>
                  <a:pt x="107035" y="77469"/>
                </a:lnTo>
                <a:lnTo>
                  <a:pt x="105601" y="76265"/>
                </a:lnTo>
                <a:lnTo>
                  <a:pt x="105348" y="76008"/>
                </a:lnTo>
                <a:close/>
              </a:path>
              <a:path w="518795" h="544830">
                <a:moveTo>
                  <a:pt x="116295" y="78739"/>
                </a:moveTo>
                <a:lnTo>
                  <a:pt x="114206" y="78739"/>
                </a:lnTo>
                <a:lnTo>
                  <a:pt x="113252" y="80009"/>
                </a:lnTo>
                <a:lnTo>
                  <a:pt x="114206" y="82549"/>
                </a:lnTo>
                <a:lnTo>
                  <a:pt x="123054" y="82549"/>
                </a:lnTo>
                <a:lnTo>
                  <a:pt x="125719" y="81279"/>
                </a:lnTo>
                <a:lnTo>
                  <a:pt x="128285" y="80009"/>
                </a:lnTo>
                <a:lnTo>
                  <a:pt x="116344" y="80009"/>
                </a:lnTo>
                <a:lnTo>
                  <a:pt x="116295" y="78739"/>
                </a:lnTo>
                <a:close/>
              </a:path>
              <a:path w="518795" h="544830">
                <a:moveTo>
                  <a:pt x="127791" y="81279"/>
                </a:moveTo>
                <a:lnTo>
                  <a:pt x="127298" y="82549"/>
                </a:lnTo>
                <a:lnTo>
                  <a:pt x="127429" y="82549"/>
                </a:lnTo>
                <a:lnTo>
                  <a:pt x="127791" y="81279"/>
                </a:lnTo>
                <a:close/>
              </a:path>
              <a:path w="518795" h="544830">
                <a:moveTo>
                  <a:pt x="177855" y="62229"/>
                </a:moveTo>
                <a:lnTo>
                  <a:pt x="175322" y="64769"/>
                </a:lnTo>
                <a:lnTo>
                  <a:pt x="173711" y="67309"/>
                </a:lnTo>
                <a:lnTo>
                  <a:pt x="171244" y="72389"/>
                </a:lnTo>
                <a:lnTo>
                  <a:pt x="170191" y="74929"/>
                </a:lnTo>
                <a:lnTo>
                  <a:pt x="170487" y="77469"/>
                </a:lnTo>
                <a:lnTo>
                  <a:pt x="170750" y="80009"/>
                </a:lnTo>
                <a:lnTo>
                  <a:pt x="172888" y="82549"/>
                </a:lnTo>
                <a:lnTo>
                  <a:pt x="175421" y="81279"/>
                </a:lnTo>
                <a:lnTo>
                  <a:pt x="180355" y="81279"/>
                </a:lnTo>
                <a:lnTo>
                  <a:pt x="179697" y="80009"/>
                </a:lnTo>
                <a:lnTo>
                  <a:pt x="175849" y="80009"/>
                </a:lnTo>
                <a:lnTo>
                  <a:pt x="174697" y="78739"/>
                </a:lnTo>
                <a:lnTo>
                  <a:pt x="174040" y="77469"/>
                </a:lnTo>
                <a:lnTo>
                  <a:pt x="174105" y="73659"/>
                </a:lnTo>
                <a:lnTo>
                  <a:pt x="174171" y="72389"/>
                </a:lnTo>
                <a:lnTo>
                  <a:pt x="174237" y="71119"/>
                </a:lnTo>
                <a:lnTo>
                  <a:pt x="175520" y="66039"/>
                </a:lnTo>
                <a:lnTo>
                  <a:pt x="177855" y="62229"/>
                </a:lnTo>
                <a:close/>
              </a:path>
              <a:path w="518795" h="544830">
                <a:moveTo>
                  <a:pt x="180355" y="81279"/>
                </a:moveTo>
                <a:lnTo>
                  <a:pt x="175914" y="81279"/>
                </a:lnTo>
                <a:lnTo>
                  <a:pt x="176638" y="82549"/>
                </a:lnTo>
                <a:lnTo>
                  <a:pt x="181572" y="82549"/>
                </a:lnTo>
                <a:lnTo>
                  <a:pt x="180355" y="81279"/>
                </a:lnTo>
                <a:close/>
              </a:path>
              <a:path w="518795" h="544830">
                <a:moveTo>
                  <a:pt x="301650" y="81279"/>
                </a:moveTo>
                <a:lnTo>
                  <a:pt x="295647" y="81279"/>
                </a:lnTo>
                <a:lnTo>
                  <a:pt x="297391" y="82549"/>
                </a:lnTo>
                <a:lnTo>
                  <a:pt x="299759" y="82549"/>
                </a:lnTo>
                <a:lnTo>
                  <a:pt x="301650" y="81279"/>
                </a:lnTo>
                <a:close/>
              </a:path>
              <a:path w="518795" h="544830">
                <a:moveTo>
                  <a:pt x="337093" y="78740"/>
                </a:moveTo>
                <a:lnTo>
                  <a:pt x="336929" y="80010"/>
                </a:lnTo>
                <a:lnTo>
                  <a:pt x="336304" y="82550"/>
                </a:lnTo>
                <a:lnTo>
                  <a:pt x="343738" y="82550"/>
                </a:lnTo>
                <a:lnTo>
                  <a:pt x="344790" y="81280"/>
                </a:lnTo>
                <a:lnTo>
                  <a:pt x="337948" y="81280"/>
                </a:lnTo>
                <a:lnTo>
                  <a:pt x="337093" y="78740"/>
                </a:lnTo>
                <a:close/>
              </a:path>
              <a:path w="518795" h="544830">
                <a:moveTo>
                  <a:pt x="134138" y="76265"/>
                </a:moveTo>
                <a:lnTo>
                  <a:pt x="130028" y="77469"/>
                </a:lnTo>
                <a:lnTo>
                  <a:pt x="125489" y="80009"/>
                </a:lnTo>
                <a:lnTo>
                  <a:pt x="128285" y="80009"/>
                </a:lnTo>
                <a:lnTo>
                  <a:pt x="127791" y="81279"/>
                </a:lnTo>
                <a:lnTo>
                  <a:pt x="129436" y="80009"/>
                </a:lnTo>
                <a:lnTo>
                  <a:pt x="131705" y="77469"/>
                </a:lnTo>
                <a:lnTo>
                  <a:pt x="134138" y="76265"/>
                </a:lnTo>
                <a:close/>
              </a:path>
              <a:path w="518795" h="544830">
                <a:moveTo>
                  <a:pt x="338771" y="63500"/>
                </a:moveTo>
                <a:lnTo>
                  <a:pt x="341073" y="67310"/>
                </a:lnTo>
                <a:lnTo>
                  <a:pt x="342422" y="71120"/>
                </a:lnTo>
                <a:lnTo>
                  <a:pt x="342521" y="73660"/>
                </a:lnTo>
                <a:lnTo>
                  <a:pt x="342619" y="78740"/>
                </a:lnTo>
                <a:lnTo>
                  <a:pt x="340777" y="81280"/>
                </a:lnTo>
                <a:lnTo>
                  <a:pt x="344790" y="81280"/>
                </a:lnTo>
                <a:lnTo>
                  <a:pt x="345843" y="80010"/>
                </a:lnTo>
                <a:lnTo>
                  <a:pt x="346172" y="77470"/>
                </a:lnTo>
                <a:lnTo>
                  <a:pt x="346297" y="76265"/>
                </a:lnTo>
                <a:lnTo>
                  <a:pt x="346323" y="76008"/>
                </a:lnTo>
                <a:lnTo>
                  <a:pt x="346435" y="74930"/>
                </a:lnTo>
                <a:lnTo>
                  <a:pt x="345415" y="72390"/>
                </a:lnTo>
                <a:lnTo>
                  <a:pt x="342915" y="67310"/>
                </a:lnTo>
                <a:lnTo>
                  <a:pt x="341431" y="64922"/>
                </a:lnTo>
                <a:lnTo>
                  <a:pt x="341336" y="64770"/>
                </a:lnTo>
                <a:lnTo>
                  <a:pt x="338771" y="63500"/>
                </a:lnTo>
                <a:close/>
              </a:path>
              <a:path w="518795" h="544830">
                <a:moveTo>
                  <a:pt x="95983" y="68579"/>
                </a:moveTo>
                <a:lnTo>
                  <a:pt x="94207" y="71119"/>
                </a:lnTo>
                <a:lnTo>
                  <a:pt x="92431" y="72389"/>
                </a:lnTo>
                <a:lnTo>
                  <a:pt x="91148" y="74929"/>
                </a:lnTo>
                <a:lnTo>
                  <a:pt x="90701" y="76008"/>
                </a:lnTo>
                <a:lnTo>
                  <a:pt x="90128" y="77469"/>
                </a:lnTo>
                <a:lnTo>
                  <a:pt x="91542" y="80009"/>
                </a:lnTo>
                <a:lnTo>
                  <a:pt x="94042" y="78739"/>
                </a:lnTo>
                <a:lnTo>
                  <a:pt x="95424" y="78739"/>
                </a:lnTo>
                <a:lnTo>
                  <a:pt x="99503" y="77469"/>
                </a:lnTo>
                <a:lnTo>
                  <a:pt x="100522" y="77469"/>
                </a:lnTo>
                <a:lnTo>
                  <a:pt x="102112" y="76008"/>
                </a:lnTo>
                <a:lnTo>
                  <a:pt x="105348" y="76008"/>
                </a:lnTo>
                <a:lnTo>
                  <a:pt x="104371" y="74929"/>
                </a:lnTo>
                <a:lnTo>
                  <a:pt x="94930" y="74929"/>
                </a:lnTo>
                <a:lnTo>
                  <a:pt x="93055" y="72389"/>
                </a:lnTo>
                <a:lnTo>
                  <a:pt x="94766" y="71119"/>
                </a:lnTo>
                <a:lnTo>
                  <a:pt x="95983" y="68579"/>
                </a:lnTo>
                <a:close/>
              </a:path>
              <a:path w="518795" h="544830">
                <a:moveTo>
                  <a:pt x="179566" y="78739"/>
                </a:moveTo>
                <a:lnTo>
                  <a:pt x="178710" y="80009"/>
                </a:lnTo>
                <a:lnTo>
                  <a:pt x="179697" y="80009"/>
                </a:lnTo>
                <a:lnTo>
                  <a:pt x="179566" y="78739"/>
                </a:lnTo>
                <a:close/>
              </a:path>
              <a:path w="518795" h="544830">
                <a:moveTo>
                  <a:pt x="224992" y="55879"/>
                </a:moveTo>
                <a:lnTo>
                  <a:pt x="222788" y="55879"/>
                </a:lnTo>
                <a:lnTo>
                  <a:pt x="222985" y="57149"/>
                </a:lnTo>
                <a:lnTo>
                  <a:pt x="223215" y="58419"/>
                </a:lnTo>
                <a:lnTo>
                  <a:pt x="223413" y="58419"/>
                </a:lnTo>
                <a:lnTo>
                  <a:pt x="224992" y="64769"/>
                </a:lnTo>
                <a:lnTo>
                  <a:pt x="225781" y="69849"/>
                </a:lnTo>
                <a:lnTo>
                  <a:pt x="225748" y="74929"/>
                </a:lnTo>
                <a:lnTo>
                  <a:pt x="224498" y="78739"/>
                </a:lnTo>
                <a:lnTo>
                  <a:pt x="240123" y="78739"/>
                </a:lnTo>
                <a:lnTo>
                  <a:pt x="238681" y="76265"/>
                </a:lnTo>
                <a:lnTo>
                  <a:pt x="235326" y="76265"/>
                </a:lnTo>
                <a:lnTo>
                  <a:pt x="231110" y="72389"/>
                </a:lnTo>
                <a:lnTo>
                  <a:pt x="225781" y="62229"/>
                </a:lnTo>
                <a:lnTo>
                  <a:pt x="224992" y="55879"/>
                </a:lnTo>
                <a:close/>
              </a:path>
              <a:path w="518795" h="544830">
                <a:moveTo>
                  <a:pt x="123614" y="69849"/>
                </a:moveTo>
                <a:lnTo>
                  <a:pt x="119732" y="72389"/>
                </a:lnTo>
                <a:lnTo>
                  <a:pt x="115456" y="74929"/>
                </a:lnTo>
                <a:lnTo>
                  <a:pt x="108848" y="76265"/>
                </a:lnTo>
                <a:lnTo>
                  <a:pt x="109063" y="76265"/>
                </a:lnTo>
                <a:lnTo>
                  <a:pt x="107035" y="77469"/>
                </a:lnTo>
                <a:lnTo>
                  <a:pt x="116245" y="77469"/>
                </a:lnTo>
                <a:lnTo>
                  <a:pt x="117336" y="76008"/>
                </a:lnTo>
                <a:lnTo>
                  <a:pt x="119009" y="73659"/>
                </a:lnTo>
                <a:lnTo>
                  <a:pt x="121180" y="72389"/>
                </a:lnTo>
                <a:lnTo>
                  <a:pt x="123614" y="69849"/>
                </a:lnTo>
                <a:close/>
              </a:path>
              <a:path w="518795" h="544830">
                <a:moveTo>
                  <a:pt x="234926" y="55879"/>
                </a:moveTo>
                <a:lnTo>
                  <a:pt x="224992" y="55879"/>
                </a:lnTo>
                <a:lnTo>
                  <a:pt x="228347" y="58419"/>
                </a:lnTo>
                <a:lnTo>
                  <a:pt x="230880" y="60959"/>
                </a:lnTo>
                <a:lnTo>
                  <a:pt x="235222" y="67309"/>
                </a:lnTo>
                <a:lnTo>
                  <a:pt x="236176" y="71119"/>
                </a:lnTo>
                <a:lnTo>
                  <a:pt x="235289" y="76008"/>
                </a:lnTo>
                <a:lnTo>
                  <a:pt x="235243" y="76265"/>
                </a:lnTo>
                <a:lnTo>
                  <a:pt x="238658" y="76265"/>
                </a:lnTo>
                <a:lnTo>
                  <a:pt x="238051" y="73659"/>
                </a:lnTo>
                <a:lnTo>
                  <a:pt x="238379" y="72389"/>
                </a:lnTo>
                <a:lnTo>
                  <a:pt x="238478" y="71119"/>
                </a:lnTo>
                <a:lnTo>
                  <a:pt x="242886" y="71119"/>
                </a:lnTo>
                <a:lnTo>
                  <a:pt x="240814" y="68579"/>
                </a:lnTo>
                <a:lnTo>
                  <a:pt x="238643" y="66039"/>
                </a:lnTo>
                <a:lnTo>
                  <a:pt x="237031" y="63499"/>
                </a:lnTo>
                <a:lnTo>
                  <a:pt x="235814" y="58419"/>
                </a:lnTo>
                <a:lnTo>
                  <a:pt x="253872" y="58419"/>
                </a:lnTo>
                <a:lnTo>
                  <a:pt x="253039" y="57149"/>
                </a:lnTo>
                <a:lnTo>
                  <a:pt x="236702" y="57149"/>
                </a:lnTo>
                <a:lnTo>
                  <a:pt x="234926" y="55879"/>
                </a:lnTo>
                <a:close/>
              </a:path>
              <a:path w="518795" h="544830">
                <a:moveTo>
                  <a:pt x="305746" y="74929"/>
                </a:moveTo>
                <a:lnTo>
                  <a:pt x="302489" y="74929"/>
                </a:lnTo>
                <a:lnTo>
                  <a:pt x="303838" y="76265"/>
                </a:lnTo>
                <a:lnTo>
                  <a:pt x="303670" y="76265"/>
                </a:lnTo>
                <a:lnTo>
                  <a:pt x="305746" y="74929"/>
                </a:lnTo>
                <a:close/>
              </a:path>
              <a:path w="518795" h="544830">
                <a:moveTo>
                  <a:pt x="105029" y="72389"/>
                </a:moveTo>
                <a:lnTo>
                  <a:pt x="104009" y="73659"/>
                </a:lnTo>
                <a:lnTo>
                  <a:pt x="102299" y="73659"/>
                </a:lnTo>
                <a:lnTo>
                  <a:pt x="99371" y="74929"/>
                </a:lnTo>
                <a:lnTo>
                  <a:pt x="104371" y="74929"/>
                </a:lnTo>
                <a:lnTo>
                  <a:pt x="104338" y="73659"/>
                </a:lnTo>
                <a:lnTo>
                  <a:pt x="105029" y="72389"/>
                </a:lnTo>
                <a:close/>
              </a:path>
              <a:path w="518795" h="544830">
                <a:moveTo>
                  <a:pt x="253872" y="58419"/>
                </a:moveTo>
                <a:lnTo>
                  <a:pt x="235814" y="58419"/>
                </a:lnTo>
                <a:lnTo>
                  <a:pt x="236702" y="59689"/>
                </a:lnTo>
                <a:lnTo>
                  <a:pt x="237097" y="59689"/>
                </a:lnTo>
                <a:lnTo>
                  <a:pt x="237820" y="60959"/>
                </a:lnTo>
                <a:lnTo>
                  <a:pt x="238544" y="60959"/>
                </a:lnTo>
                <a:lnTo>
                  <a:pt x="239268" y="62229"/>
                </a:lnTo>
                <a:lnTo>
                  <a:pt x="243642" y="66039"/>
                </a:lnTo>
                <a:lnTo>
                  <a:pt x="247063" y="69849"/>
                </a:lnTo>
                <a:lnTo>
                  <a:pt x="249563" y="74929"/>
                </a:lnTo>
                <a:lnTo>
                  <a:pt x="290187" y="74929"/>
                </a:lnTo>
                <a:lnTo>
                  <a:pt x="288772" y="69849"/>
                </a:lnTo>
                <a:lnTo>
                  <a:pt x="254563" y="69849"/>
                </a:lnTo>
                <a:lnTo>
                  <a:pt x="254497" y="68579"/>
                </a:lnTo>
                <a:lnTo>
                  <a:pt x="254366" y="67309"/>
                </a:lnTo>
                <a:lnTo>
                  <a:pt x="254300" y="66039"/>
                </a:lnTo>
                <a:lnTo>
                  <a:pt x="254184" y="64922"/>
                </a:lnTo>
                <a:lnTo>
                  <a:pt x="254109" y="63499"/>
                </a:lnTo>
                <a:lnTo>
                  <a:pt x="253991" y="60959"/>
                </a:lnTo>
                <a:lnTo>
                  <a:pt x="253872" y="58419"/>
                </a:lnTo>
                <a:close/>
              </a:path>
              <a:path w="518795" h="544830">
                <a:moveTo>
                  <a:pt x="346632" y="53340"/>
                </a:moveTo>
                <a:lnTo>
                  <a:pt x="348705" y="55880"/>
                </a:lnTo>
                <a:lnTo>
                  <a:pt x="350612" y="58420"/>
                </a:lnTo>
                <a:lnTo>
                  <a:pt x="352356" y="62230"/>
                </a:lnTo>
                <a:lnTo>
                  <a:pt x="354297" y="66040"/>
                </a:lnTo>
                <a:lnTo>
                  <a:pt x="355941" y="69850"/>
                </a:lnTo>
                <a:lnTo>
                  <a:pt x="353672" y="73660"/>
                </a:lnTo>
                <a:lnTo>
                  <a:pt x="358353" y="73660"/>
                </a:lnTo>
                <a:lnTo>
                  <a:pt x="359362" y="71120"/>
                </a:lnTo>
                <a:lnTo>
                  <a:pt x="359362" y="69850"/>
                </a:lnTo>
                <a:lnTo>
                  <a:pt x="359165" y="68580"/>
                </a:lnTo>
                <a:lnTo>
                  <a:pt x="358342" y="68580"/>
                </a:lnTo>
                <a:lnTo>
                  <a:pt x="357487" y="67310"/>
                </a:lnTo>
                <a:lnTo>
                  <a:pt x="356961" y="67310"/>
                </a:lnTo>
                <a:lnTo>
                  <a:pt x="353244" y="62230"/>
                </a:lnTo>
                <a:lnTo>
                  <a:pt x="351599" y="55880"/>
                </a:lnTo>
                <a:lnTo>
                  <a:pt x="346632" y="53340"/>
                </a:lnTo>
                <a:close/>
              </a:path>
              <a:path w="518795" h="544830">
                <a:moveTo>
                  <a:pt x="328442" y="71120"/>
                </a:moveTo>
                <a:lnTo>
                  <a:pt x="323673" y="71120"/>
                </a:lnTo>
                <a:lnTo>
                  <a:pt x="325153" y="72390"/>
                </a:lnTo>
                <a:lnTo>
                  <a:pt x="327291" y="72390"/>
                </a:lnTo>
                <a:lnTo>
                  <a:pt x="328442" y="71120"/>
                </a:lnTo>
                <a:close/>
              </a:path>
              <a:path w="518795" h="544830">
                <a:moveTo>
                  <a:pt x="328738" y="71120"/>
                </a:moveTo>
                <a:lnTo>
                  <a:pt x="328442" y="71120"/>
                </a:lnTo>
                <a:lnTo>
                  <a:pt x="328936" y="72390"/>
                </a:lnTo>
                <a:lnTo>
                  <a:pt x="328738" y="71120"/>
                </a:lnTo>
                <a:close/>
              </a:path>
              <a:path w="518795" h="544830">
                <a:moveTo>
                  <a:pt x="304529" y="66039"/>
                </a:moveTo>
                <a:lnTo>
                  <a:pt x="302686" y="66039"/>
                </a:lnTo>
                <a:lnTo>
                  <a:pt x="303114" y="67309"/>
                </a:lnTo>
                <a:lnTo>
                  <a:pt x="303509" y="68579"/>
                </a:lnTo>
                <a:lnTo>
                  <a:pt x="302193" y="71119"/>
                </a:lnTo>
                <a:lnTo>
                  <a:pt x="306469" y="71119"/>
                </a:lnTo>
                <a:lnTo>
                  <a:pt x="307522" y="68579"/>
                </a:lnTo>
                <a:lnTo>
                  <a:pt x="305055" y="67309"/>
                </a:lnTo>
                <a:lnTo>
                  <a:pt x="304529" y="66039"/>
                </a:lnTo>
                <a:close/>
              </a:path>
              <a:path w="518795" h="544830">
                <a:moveTo>
                  <a:pt x="269299" y="49529"/>
                </a:moveTo>
                <a:lnTo>
                  <a:pt x="264300" y="49529"/>
                </a:lnTo>
                <a:lnTo>
                  <a:pt x="263115" y="50799"/>
                </a:lnTo>
                <a:lnTo>
                  <a:pt x="256043" y="50799"/>
                </a:lnTo>
                <a:lnTo>
                  <a:pt x="267260" y="67309"/>
                </a:lnTo>
                <a:lnTo>
                  <a:pt x="265977" y="68579"/>
                </a:lnTo>
                <a:lnTo>
                  <a:pt x="264596" y="69849"/>
                </a:lnTo>
                <a:lnTo>
                  <a:pt x="288213" y="69849"/>
                </a:lnTo>
                <a:lnTo>
                  <a:pt x="288180" y="68579"/>
                </a:lnTo>
                <a:lnTo>
                  <a:pt x="288049" y="68579"/>
                </a:lnTo>
                <a:lnTo>
                  <a:pt x="287950" y="66039"/>
                </a:lnTo>
                <a:lnTo>
                  <a:pt x="288153" y="64922"/>
                </a:lnTo>
                <a:lnTo>
                  <a:pt x="288180" y="64769"/>
                </a:lnTo>
                <a:lnTo>
                  <a:pt x="288772" y="63499"/>
                </a:lnTo>
                <a:lnTo>
                  <a:pt x="286766" y="63499"/>
                </a:lnTo>
                <a:lnTo>
                  <a:pt x="285779" y="62229"/>
                </a:lnTo>
                <a:lnTo>
                  <a:pt x="283970" y="59689"/>
                </a:lnTo>
                <a:lnTo>
                  <a:pt x="285253" y="59689"/>
                </a:lnTo>
                <a:lnTo>
                  <a:pt x="288312" y="58419"/>
                </a:lnTo>
                <a:lnTo>
                  <a:pt x="290351" y="57149"/>
                </a:lnTo>
                <a:lnTo>
                  <a:pt x="282161" y="57149"/>
                </a:lnTo>
                <a:lnTo>
                  <a:pt x="279694" y="55879"/>
                </a:lnTo>
                <a:lnTo>
                  <a:pt x="277556" y="54609"/>
                </a:lnTo>
                <a:lnTo>
                  <a:pt x="273806" y="50799"/>
                </a:lnTo>
                <a:lnTo>
                  <a:pt x="269299" y="49529"/>
                </a:lnTo>
                <a:close/>
              </a:path>
              <a:path w="518795" h="544830">
                <a:moveTo>
                  <a:pt x="327437" y="64922"/>
                </a:moveTo>
                <a:lnTo>
                  <a:pt x="324627" y="68580"/>
                </a:lnTo>
                <a:lnTo>
                  <a:pt x="329462" y="68580"/>
                </a:lnTo>
                <a:lnTo>
                  <a:pt x="329034" y="67310"/>
                </a:lnTo>
                <a:lnTo>
                  <a:pt x="328146" y="66040"/>
                </a:lnTo>
                <a:lnTo>
                  <a:pt x="327784" y="66040"/>
                </a:lnTo>
                <a:lnTo>
                  <a:pt x="327437" y="64922"/>
                </a:lnTo>
                <a:close/>
              </a:path>
              <a:path w="518795" h="544830">
                <a:moveTo>
                  <a:pt x="353145" y="50800"/>
                </a:moveTo>
                <a:lnTo>
                  <a:pt x="357158" y="55880"/>
                </a:lnTo>
                <a:lnTo>
                  <a:pt x="359263" y="60960"/>
                </a:lnTo>
                <a:lnTo>
                  <a:pt x="359185" y="63500"/>
                </a:lnTo>
                <a:lnTo>
                  <a:pt x="359066" y="67310"/>
                </a:lnTo>
                <a:lnTo>
                  <a:pt x="358342" y="68580"/>
                </a:lnTo>
                <a:lnTo>
                  <a:pt x="361994" y="68580"/>
                </a:lnTo>
                <a:lnTo>
                  <a:pt x="364263" y="67310"/>
                </a:lnTo>
                <a:lnTo>
                  <a:pt x="364757" y="66040"/>
                </a:lnTo>
                <a:lnTo>
                  <a:pt x="364380" y="64922"/>
                </a:lnTo>
                <a:lnTo>
                  <a:pt x="364329" y="64770"/>
                </a:lnTo>
                <a:lnTo>
                  <a:pt x="368803" y="64770"/>
                </a:lnTo>
                <a:lnTo>
                  <a:pt x="369395" y="63500"/>
                </a:lnTo>
                <a:lnTo>
                  <a:pt x="369345" y="62230"/>
                </a:lnTo>
                <a:lnTo>
                  <a:pt x="363540" y="62230"/>
                </a:lnTo>
                <a:lnTo>
                  <a:pt x="362520" y="60960"/>
                </a:lnTo>
                <a:lnTo>
                  <a:pt x="361632" y="59690"/>
                </a:lnTo>
                <a:lnTo>
                  <a:pt x="359000" y="57150"/>
                </a:lnTo>
                <a:lnTo>
                  <a:pt x="356435" y="53340"/>
                </a:lnTo>
                <a:lnTo>
                  <a:pt x="353145" y="50800"/>
                </a:lnTo>
                <a:close/>
              </a:path>
              <a:path w="518795" h="544830">
                <a:moveTo>
                  <a:pt x="307851" y="40639"/>
                </a:moveTo>
                <a:lnTo>
                  <a:pt x="304627" y="40639"/>
                </a:lnTo>
                <a:lnTo>
                  <a:pt x="306272" y="41909"/>
                </a:lnTo>
                <a:lnTo>
                  <a:pt x="306699" y="44449"/>
                </a:lnTo>
                <a:lnTo>
                  <a:pt x="305614" y="45719"/>
                </a:lnTo>
                <a:lnTo>
                  <a:pt x="305088" y="46989"/>
                </a:lnTo>
                <a:lnTo>
                  <a:pt x="305088" y="48259"/>
                </a:lnTo>
                <a:lnTo>
                  <a:pt x="305450" y="48259"/>
                </a:lnTo>
                <a:lnTo>
                  <a:pt x="305680" y="49529"/>
                </a:lnTo>
                <a:lnTo>
                  <a:pt x="306831" y="50799"/>
                </a:lnTo>
                <a:lnTo>
                  <a:pt x="306913" y="52069"/>
                </a:lnTo>
                <a:lnTo>
                  <a:pt x="306996" y="53339"/>
                </a:lnTo>
                <a:lnTo>
                  <a:pt x="305877" y="54609"/>
                </a:lnTo>
                <a:lnTo>
                  <a:pt x="305647" y="55879"/>
                </a:lnTo>
                <a:lnTo>
                  <a:pt x="305318" y="57149"/>
                </a:lnTo>
                <a:lnTo>
                  <a:pt x="306206" y="58419"/>
                </a:lnTo>
                <a:lnTo>
                  <a:pt x="306667" y="60959"/>
                </a:lnTo>
                <a:lnTo>
                  <a:pt x="305351" y="62229"/>
                </a:lnTo>
                <a:lnTo>
                  <a:pt x="305433" y="63499"/>
                </a:lnTo>
                <a:lnTo>
                  <a:pt x="305515" y="64769"/>
                </a:lnTo>
                <a:lnTo>
                  <a:pt x="304035" y="66039"/>
                </a:lnTo>
                <a:lnTo>
                  <a:pt x="304529" y="66039"/>
                </a:lnTo>
                <a:lnTo>
                  <a:pt x="305008" y="67309"/>
                </a:lnTo>
                <a:lnTo>
                  <a:pt x="307193" y="67309"/>
                </a:lnTo>
                <a:lnTo>
                  <a:pt x="307997" y="64922"/>
                </a:lnTo>
                <a:lnTo>
                  <a:pt x="308048" y="64769"/>
                </a:lnTo>
                <a:lnTo>
                  <a:pt x="306634" y="62229"/>
                </a:lnTo>
                <a:lnTo>
                  <a:pt x="309907" y="62229"/>
                </a:lnTo>
                <a:lnTo>
                  <a:pt x="310778" y="60959"/>
                </a:lnTo>
                <a:lnTo>
                  <a:pt x="310811" y="59689"/>
                </a:lnTo>
                <a:lnTo>
                  <a:pt x="310351" y="58419"/>
                </a:lnTo>
                <a:lnTo>
                  <a:pt x="309857" y="57149"/>
                </a:lnTo>
                <a:lnTo>
                  <a:pt x="308048" y="55879"/>
                </a:lnTo>
                <a:lnTo>
                  <a:pt x="309857" y="55879"/>
                </a:lnTo>
                <a:lnTo>
                  <a:pt x="310351" y="53339"/>
                </a:lnTo>
                <a:lnTo>
                  <a:pt x="307061" y="46989"/>
                </a:lnTo>
                <a:lnTo>
                  <a:pt x="309397" y="46989"/>
                </a:lnTo>
                <a:lnTo>
                  <a:pt x="309791" y="45973"/>
                </a:lnTo>
                <a:lnTo>
                  <a:pt x="309890" y="45719"/>
                </a:lnTo>
                <a:lnTo>
                  <a:pt x="309463" y="43179"/>
                </a:lnTo>
                <a:lnTo>
                  <a:pt x="307851" y="40639"/>
                </a:lnTo>
                <a:close/>
              </a:path>
              <a:path w="518795" h="544830">
                <a:moveTo>
                  <a:pt x="207887" y="54609"/>
                </a:moveTo>
                <a:lnTo>
                  <a:pt x="205420" y="54609"/>
                </a:lnTo>
                <a:lnTo>
                  <a:pt x="203808" y="57149"/>
                </a:lnTo>
                <a:lnTo>
                  <a:pt x="203019" y="60959"/>
                </a:lnTo>
                <a:lnTo>
                  <a:pt x="203118" y="62229"/>
                </a:lnTo>
                <a:lnTo>
                  <a:pt x="203216" y="63499"/>
                </a:lnTo>
                <a:lnTo>
                  <a:pt x="203414" y="64769"/>
                </a:lnTo>
                <a:lnTo>
                  <a:pt x="203545" y="64769"/>
                </a:lnTo>
                <a:lnTo>
                  <a:pt x="203644" y="66039"/>
                </a:lnTo>
                <a:lnTo>
                  <a:pt x="206802" y="66039"/>
                </a:lnTo>
                <a:lnTo>
                  <a:pt x="207887" y="64769"/>
                </a:lnTo>
                <a:lnTo>
                  <a:pt x="208677" y="63499"/>
                </a:lnTo>
                <a:lnTo>
                  <a:pt x="210913" y="63499"/>
                </a:lnTo>
                <a:lnTo>
                  <a:pt x="210848" y="59689"/>
                </a:lnTo>
                <a:lnTo>
                  <a:pt x="211012" y="58419"/>
                </a:lnTo>
                <a:lnTo>
                  <a:pt x="211440" y="55879"/>
                </a:lnTo>
                <a:lnTo>
                  <a:pt x="208249" y="55879"/>
                </a:lnTo>
                <a:lnTo>
                  <a:pt x="207887" y="54609"/>
                </a:lnTo>
                <a:close/>
              </a:path>
              <a:path w="518795" h="544830">
                <a:moveTo>
                  <a:pt x="217097" y="63499"/>
                </a:moveTo>
                <a:lnTo>
                  <a:pt x="208677" y="63499"/>
                </a:lnTo>
                <a:lnTo>
                  <a:pt x="208874" y="64769"/>
                </a:lnTo>
                <a:lnTo>
                  <a:pt x="209203" y="66039"/>
                </a:lnTo>
                <a:lnTo>
                  <a:pt x="211374" y="66039"/>
                </a:lnTo>
                <a:lnTo>
                  <a:pt x="212558" y="64769"/>
                </a:lnTo>
                <a:lnTo>
                  <a:pt x="215900" y="64769"/>
                </a:lnTo>
                <a:lnTo>
                  <a:pt x="217097" y="63499"/>
                </a:lnTo>
                <a:close/>
              </a:path>
              <a:path w="518795" h="544830">
                <a:moveTo>
                  <a:pt x="326337" y="60960"/>
                </a:moveTo>
                <a:lnTo>
                  <a:pt x="324791" y="60960"/>
                </a:lnTo>
                <a:lnTo>
                  <a:pt x="326666" y="62230"/>
                </a:lnTo>
                <a:lnTo>
                  <a:pt x="327554" y="64770"/>
                </a:lnTo>
                <a:lnTo>
                  <a:pt x="327916" y="64770"/>
                </a:lnTo>
                <a:lnTo>
                  <a:pt x="328475" y="66040"/>
                </a:lnTo>
                <a:lnTo>
                  <a:pt x="330613" y="66040"/>
                </a:lnTo>
                <a:lnTo>
                  <a:pt x="331600" y="63500"/>
                </a:lnTo>
                <a:lnTo>
                  <a:pt x="331863" y="62230"/>
                </a:lnTo>
                <a:lnTo>
                  <a:pt x="328475" y="62230"/>
                </a:lnTo>
                <a:lnTo>
                  <a:pt x="326337" y="60960"/>
                </a:lnTo>
                <a:close/>
              </a:path>
              <a:path w="518795" h="544830">
                <a:moveTo>
                  <a:pt x="368803" y="64770"/>
                </a:moveTo>
                <a:lnTo>
                  <a:pt x="364329" y="64770"/>
                </a:lnTo>
                <a:lnTo>
                  <a:pt x="364790" y="66040"/>
                </a:lnTo>
                <a:lnTo>
                  <a:pt x="366500" y="66040"/>
                </a:lnTo>
                <a:lnTo>
                  <a:pt x="368803" y="64770"/>
                </a:lnTo>
                <a:close/>
              </a:path>
              <a:path w="518795" h="544830">
                <a:moveTo>
                  <a:pt x="289365" y="62229"/>
                </a:moveTo>
                <a:lnTo>
                  <a:pt x="288016" y="62229"/>
                </a:lnTo>
                <a:lnTo>
                  <a:pt x="287588" y="63499"/>
                </a:lnTo>
                <a:lnTo>
                  <a:pt x="288772" y="63499"/>
                </a:lnTo>
                <a:lnTo>
                  <a:pt x="289365" y="62229"/>
                </a:lnTo>
                <a:close/>
              </a:path>
              <a:path w="518795" h="544830">
                <a:moveTo>
                  <a:pt x="309907" y="62229"/>
                </a:moveTo>
                <a:lnTo>
                  <a:pt x="306634" y="62229"/>
                </a:lnTo>
                <a:lnTo>
                  <a:pt x="307341" y="63499"/>
                </a:lnTo>
                <a:lnTo>
                  <a:pt x="309035" y="63499"/>
                </a:lnTo>
                <a:lnTo>
                  <a:pt x="309907" y="62229"/>
                </a:lnTo>
                <a:close/>
              </a:path>
              <a:path w="518795" h="544830">
                <a:moveTo>
                  <a:pt x="328870" y="55880"/>
                </a:moveTo>
                <a:lnTo>
                  <a:pt x="329396" y="57150"/>
                </a:lnTo>
                <a:lnTo>
                  <a:pt x="329955" y="58420"/>
                </a:lnTo>
                <a:lnTo>
                  <a:pt x="329232" y="59690"/>
                </a:lnTo>
                <a:lnTo>
                  <a:pt x="328475" y="62230"/>
                </a:lnTo>
                <a:lnTo>
                  <a:pt x="331863" y="62230"/>
                </a:lnTo>
                <a:lnTo>
                  <a:pt x="332126" y="60960"/>
                </a:lnTo>
                <a:lnTo>
                  <a:pt x="331468" y="59690"/>
                </a:lnTo>
                <a:lnTo>
                  <a:pt x="330745" y="58420"/>
                </a:lnTo>
                <a:lnTo>
                  <a:pt x="334034" y="58420"/>
                </a:lnTo>
                <a:lnTo>
                  <a:pt x="332455" y="57150"/>
                </a:lnTo>
                <a:lnTo>
                  <a:pt x="329857" y="57150"/>
                </a:lnTo>
                <a:lnTo>
                  <a:pt x="328870" y="55880"/>
                </a:lnTo>
                <a:close/>
              </a:path>
              <a:path w="518795" h="544830">
                <a:moveTo>
                  <a:pt x="350349" y="41910"/>
                </a:moveTo>
                <a:lnTo>
                  <a:pt x="350908" y="43180"/>
                </a:lnTo>
                <a:lnTo>
                  <a:pt x="350974" y="44450"/>
                </a:lnTo>
                <a:lnTo>
                  <a:pt x="349330" y="45720"/>
                </a:lnTo>
                <a:lnTo>
                  <a:pt x="352060" y="45720"/>
                </a:lnTo>
                <a:lnTo>
                  <a:pt x="355711" y="48260"/>
                </a:lnTo>
                <a:lnTo>
                  <a:pt x="358967" y="48260"/>
                </a:lnTo>
                <a:lnTo>
                  <a:pt x="360020" y="50800"/>
                </a:lnTo>
                <a:lnTo>
                  <a:pt x="361632" y="52070"/>
                </a:lnTo>
                <a:lnTo>
                  <a:pt x="362980" y="54610"/>
                </a:lnTo>
                <a:lnTo>
                  <a:pt x="364691" y="57150"/>
                </a:lnTo>
                <a:lnTo>
                  <a:pt x="365974" y="59690"/>
                </a:lnTo>
                <a:lnTo>
                  <a:pt x="364954" y="62230"/>
                </a:lnTo>
                <a:lnTo>
                  <a:pt x="369345" y="62230"/>
                </a:lnTo>
                <a:lnTo>
                  <a:pt x="359790" y="48260"/>
                </a:lnTo>
                <a:lnTo>
                  <a:pt x="361138" y="46990"/>
                </a:lnTo>
                <a:lnTo>
                  <a:pt x="362224" y="45720"/>
                </a:lnTo>
                <a:lnTo>
                  <a:pt x="362290" y="44450"/>
                </a:lnTo>
                <a:lnTo>
                  <a:pt x="356402" y="44450"/>
                </a:lnTo>
                <a:lnTo>
                  <a:pt x="353639" y="43180"/>
                </a:lnTo>
                <a:lnTo>
                  <a:pt x="351961" y="43180"/>
                </a:lnTo>
                <a:lnTo>
                  <a:pt x="350349" y="41910"/>
                </a:lnTo>
                <a:close/>
              </a:path>
              <a:path w="518795" h="544830">
                <a:moveTo>
                  <a:pt x="330745" y="58420"/>
                </a:moveTo>
                <a:lnTo>
                  <a:pt x="332192" y="60960"/>
                </a:lnTo>
                <a:lnTo>
                  <a:pt x="331633" y="59690"/>
                </a:lnTo>
                <a:lnTo>
                  <a:pt x="330745" y="58420"/>
                </a:lnTo>
                <a:close/>
              </a:path>
              <a:path w="518795" h="544830">
                <a:moveTo>
                  <a:pt x="333475" y="49530"/>
                </a:moveTo>
                <a:lnTo>
                  <a:pt x="335383" y="52070"/>
                </a:lnTo>
                <a:lnTo>
                  <a:pt x="336337" y="54610"/>
                </a:lnTo>
                <a:lnTo>
                  <a:pt x="336172" y="55880"/>
                </a:lnTo>
                <a:lnTo>
                  <a:pt x="334034" y="58420"/>
                </a:lnTo>
                <a:lnTo>
                  <a:pt x="330745" y="58420"/>
                </a:lnTo>
                <a:lnTo>
                  <a:pt x="331633" y="59690"/>
                </a:lnTo>
                <a:lnTo>
                  <a:pt x="332126" y="60960"/>
                </a:lnTo>
                <a:lnTo>
                  <a:pt x="336501" y="60960"/>
                </a:lnTo>
                <a:lnTo>
                  <a:pt x="338902" y="59690"/>
                </a:lnTo>
                <a:lnTo>
                  <a:pt x="340251" y="57150"/>
                </a:lnTo>
                <a:lnTo>
                  <a:pt x="338540" y="54610"/>
                </a:lnTo>
                <a:lnTo>
                  <a:pt x="342882" y="54610"/>
                </a:lnTo>
                <a:lnTo>
                  <a:pt x="344198" y="52070"/>
                </a:lnTo>
                <a:lnTo>
                  <a:pt x="337554" y="52070"/>
                </a:lnTo>
                <a:lnTo>
                  <a:pt x="335613" y="50800"/>
                </a:lnTo>
                <a:lnTo>
                  <a:pt x="333475" y="49530"/>
                </a:lnTo>
                <a:close/>
              </a:path>
              <a:path w="518795" h="544830">
                <a:moveTo>
                  <a:pt x="235814" y="46989"/>
                </a:moveTo>
                <a:lnTo>
                  <a:pt x="229103" y="46989"/>
                </a:lnTo>
                <a:lnTo>
                  <a:pt x="233939" y="49529"/>
                </a:lnTo>
                <a:lnTo>
                  <a:pt x="238248" y="53339"/>
                </a:lnTo>
                <a:lnTo>
                  <a:pt x="239235" y="54609"/>
                </a:lnTo>
                <a:lnTo>
                  <a:pt x="239794" y="55879"/>
                </a:lnTo>
                <a:lnTo>
                  <a:pt x="239860" y="57149"/>
                </a:lnTo>
                <a:lnTo>
                  <a:pt x="242392" y="57149"/>
                </a:lnTo>
                <a:lnTo>
                  <a:pt x="241932" y="55879"/>
                </a:lnTo>
                <a:lnTo>
                  <a:pt x="241340" y="53339"/>
                </a:lnTo>
                <a:lnTo>
                  <a:pt x="249432" y="53339"/>
                </a:lnTo>
                <a:lnTo>
                  <a:pt x="245550" y="50799"/>
                </a:lnTo>
                <a:lnTo>
                  <a:pt x="239728" y="50799"/>
                </a:lnTo>
                <a:lnTo>
                  <a:pt x="239169" y="49529"/>
                </a:lnTo>
                <a:lnTo>
                  <a:pt x="235814" y="46989"/>
                </a:lnTo>
                <a:close/>
              </a:path>
              <a:path w="518795" h="544830">
                <a:moveTo>
                  <a:pt x="249432" y="53339"/>
                </a:moveTo>
                <a:lnTo>
                  <a:pt x="243840" y="53339"/>
                </a:lnTo>
                <a:lnTo>
                  <a:pt x="245813" y="54609"/>
                </a:lnTo>
                <a:lnTo>
                  <a:pt x="246636" y="55879"/>
                </a:lnTo>
                <a:lnTo>
                  <a:pt x="247655" y="57149"/>
                </a:lnTo>
                <a:lnTo>
                  <a:pt x="253039" y="57149"/>
                </a:lnTo>
                <a:lnTo>
                  <a:pt x="251372" y="54609"/>
                </a:lnTo>
                <a:lnTo>
                  <a:pt x="249432" y="53339"/>
                </a:lnTo>
                <a:close/>
              </a:path>
              <a:path w="518795" h="544830">
                <a:moveTo>
                  <a:pt x="321896" y="0"/>
                </a:moveTo>
                <a:lnTo>
                  <a:pt x="307686" y="0"/>
                </a:lnTo>
                <a:lnTo>
                  <a:pt x="304693" y="1269"/>
                </a:lnTo>
                <a:lnTo>
                  <a:pt x="297095" y="2539"/>
                </a:lnTo>
                <a:lnTo>
                  <a:pt x="282901" y="17779"/>
                </a:lnTo>
                <a:lnTo>
                  <a:pt x="282778" y="21589"/>
                </a:lnTo>
                <a:lnTo>
                  <a:pt x="282654" y="25399"/>
                </a:lnTo>
                <a:lnTo>
                  <a:pt x="283411" y="30479"/>
                </a:lnTo>
                <a:lnTo>
                  <a:pt x="285055" y="34289"/>
                </a:lnTo>
                <a:lnTo>
                  <a:pt x="285492" y="36238"/>
                </a:lnTo>
                <a:lnTo>
                  <a:pt x="285615" y="36829"/>
                </a:lnTo>
                <a:lnTo>
                  <a:pt x="285944" y="36829"/>
                </a:lnTo>
                <a:lnTo>
                  <a:pt x="286799" y="39369"/>
                </a:lnTo>
                <a:lnTo>
                  <a:pt x="287194" y="40639"/>
                </a:lnTo>
                <a:lnTo>
                  <a:pt x="287786" y="43179"/>
                </a:lnTo>
                <a:lnTo>
                  <a:pt x="288312" y="44449"/>
                </a:lnTo>
                <a:lnTo>
                  <a:pt x="288707" y="46989"/>
                </a:lnTo>
                <a:lnTo>
                  <a:pt x="289036" y="48259"/>
                </a:lnTo>
                <a:lnTo>
                  <a:pt x="288937" y="50799"/>
                </a:lnTo>
                <a:lnTo>
                  <a:pt x="287786" y="54609"/>
                </a:lnTo>
                <a:lnTo>
                  <a:pt x="287029" y="54609"/>
                </a:lnTo>
                <a:lnTo>
                  <a:pt x="282161" y="57149"/>
                </a:lnTo>
                <a:lnTo>
                  <a:pt x="292161" y="50799"/>
                </a:lnTo>
                <a:lnTo>
                  <a:pt x="292522" y="48259"/>
                </a:lnTo>
                <a:lnTo>
                  <a:pt x="292413" y="46989"/>
                </a:lnTo>
                <a:lnTo>
                  <a:pt x="292303" y="45719"/>
                </a:lnTo>
                <a:lnTo>
                  <a:pt x="292193" y="44449"/>
                </a:lnTo>
                <a:lnTo>
                  <a:pt x="291305" y="41909"/>
                </a:lnTo>
                <a:lnTo>
                  <a:pt x="289726" y="38099"/>
                </a:lnTo>
                <a:lnTo>
                  <a:pt x="287062" y="30479"/>
                </a:lnTo>
                <a:lnTo>
                  <a:pt x="286141" y="27939"/>
                </a:lnTo>
                <a:lnTo>
                  <a:pt x="285450" y="21589"/>
                </a:lnTo>
                <a:lnTo>
                  <a:pt x="285549" y="20319"/>
                </a:lnTo>
                <a:lnTo>
                  <a:pt x="285648" y="19049"/>
                </a:lnTo>
                <a:lnTo>
                  <a:pt x="287325" y="12699"/>
                </a:lnTo>
                <a:lnTo>
                  <a:pt x="288937" y="11429"/>
                </a:lnTo>
                <a:lnTo>
                  <a:pt x="291404" y="8889"/>
                </a:lnTo>
                <a:lnTo>
                  <a:pt x="292950" y="7619"/>
                </a:lnTo>
                <a:lnTo>
                  <a:pt x="294792" y="7619"/>
                </a:lnTo>
                <a:lnTo>
                  <a:pt x="297160" y="6349"/>
                </a:lnTo>
                <a:lnTo>
                  <a:pt x="303015" y="3809"/>
                </a:lnTo>
                <a:lnTo>
                  <a:pt x="309397" y="2540"/>
                </a:lnTo>
                <a:lnTo>
                  <a:pt x="336186" y="2540"/>
                </a:lnTo>
                <a:lnTo>
                  <a:pt x="321896" y="0"/>
                </a:lnTo>
                <a:close/>
              </a:path>
              <a:path w="518795" h="544830">
                <a:moveTo>
                  <a:pt x="219170" y="38099"/>
                </a:moveTo>
                <a:lnTo>
                  <a:pt x="213841" y="38099"/>
                </a:lnTo>
                <a:lnTo>
                  <a:pt x="210223" y="41909"/>
                </a:lnTo>
                <a:lnTo>
                  <a:pt x="209334" y="45719"/>
                </a:lnTo>
                <a:lnTo>
                  <a:pt x="210847" y="50799"/>
                </a:lnTo>
                <a:lnTo>
                  <a:pt x="210190" y="52069"/>
                </a:lnTo>
                <a:lnTo>
                  <a:pt x="210025" y="53339"/>
                </a:lnTo>
                <a:lnTo>
                  <a:pt x="209696" y="53339"/>
                </a:lnTo>
                <a:lnTo>
                  <a:pt x="209269" y="55879"/>
                </a:lnTo>
                <a:lnTo>
                  <a:pt x="211637" y="55879"/>
                </a:lnTo>
                <a:lnTo>
                  <a:pt x="211900" y="54609"/>
                </a:lnTo>
                <a:lnTo>
                  <a:pt x="212492" y="53339"/>
                </a:lnTo>
                <a:lnTo>
                  <a:pt x="213150" y="52069"/>
                </a:lnTo>
                <a:lnTo>
                  <a:pt x="213347" y="50799"/>
                </a:lnTo>
                <a:lnTo>
                  <a:pt x="213545" y="50799"/>
                </a:lnTo>
                <a:lnTo>
                  <a:pt x="215058" y="49529"/>
                </a:lnTo>
                <a:lnTo>
                  <a:pt x="216999" y="48259"/>
                </a:lnTo>
                <a:lnTo>
                  <a:pt x="219268" y="46989"/>
                </a:lnTo>
                <a:lnTo>
                  <a:pt x="235814" y="46989"/>
                </a:lnTo>
                <a:lnTo>
                  <a:pt x="234301" y="45973"/>
                </a:lnTo>
                <a:lnTo>
                  <a:pt x="212982" y="45973"/>
                </a:lnTo>
                <a:lnTo>
                  <a:pt x="213742" y="43179"/>
                </a:lnTo>
                <a:lnTo>
                  <a:pt x="214071" y="43179"/>
                </a:lnTo>
                <a:lnTo>
                  <a:pt x="214329" y="42275"/>
                </a:lnTo>
                <a:lnTo>
                  <a:pt x="214433" y="41909"/>
                </a:lnTo>
                <a:lnTo>
                  <a:pt x="215716" y="40639"/>
                </a:lnTo>
                <a:lnTo>
                  <a:pt x="216900" y="39369"/>
                </a:lnTo>
                <a:lnTo>
                  <a:pt x="219170" y="38099"/>
                </a:lnTo>
                <a:close/>
              </a:path>
              <a:path w="518795" h="544830">
                <a:moveTo>
                  <a:pt x="342882" y="54610"/>
                </a:moveTo>
                <a:lnTo>
                  <a:pt x="338540" y="54610"/>
                </a:lnTo>
                <a:lnTo>
                  <a:pt x="340547" y="55880"/>
                </a:lnTo>
                <a:lnTo>
                  <a:pt x="342882" y="54610"/>
                </a:lnTo>
                <a:close/>
              </a:path>
              <a:path w="518795" h="544830">
                <a:moveTo>
                  <a:pt x="207630" y="36238"/>
                </a:moveTo>
                <a:lnTo>
                  <a:pt x="204927" y="39369"/>
                </a:lnTo>
                <a:lnTo>
                  <a:pt x="203775" y="41909"/>
                </a:lnTo>
                <a:lnTo>
                  <a:pt x="201966" y="43179"/>
                </a:lnTo>
                <a:lnTo>
                  <a:pt x="202065" y="44449"/>
                </a:lnTo>
                <a:lnTo>
                  <a:pt x="202164" y="45719"/>
                </a:lnTo>
                <a:lnTo>
                  <a:pt x="204729" y="45719"/>
                </a:lnTo>
                <a:lnTo>
                  <a:pt x="204039" y="46989"/>
                </a:lnTo>
                <a:lnTo>
                  <a:pt x="203907" y="48259"/>
                </a:lnTo>
                <a:lnTo>
                  <a:pt x="203578" y="48259"/>
                </a:lnTo>
                <a:lnTo>
                  <a:pt x="203381" y="49529"/>
                </a:lnTo>
                <a:lnTo>
                  <a:pt x="203249" y="50799"/>
                </a:lnTo>
                <a:lnTo>
                  <a:pt x="203150" y="52069"/>
                </a:lnTo>
                <a:lnTo>
                  <a:pt x="203512" y="53339"/>
                </a:lnTo>
                <a:lnTo>
                  <a:pt x="203808" y="54609"/>
                </a:lnTo>
                <a:lnTo>
                  <a:pt x="206999" y="54609"/>
                </a:lnTo>
                <a:lnTo>
                  <a:pt x="206999" y="53339"/>
                </a:lnTo>
                <a:lnTo>
                  <a:pt x="207723" y="49529"/>
                </a:lnTo>
                <a:lnTo>
                  <a:pt x="208446" y="48259"/>
                </a:lnTo>
                <a:lnTo>
                  <a:pt x="206867" y="46989"/>
                </a:lnTo>
                <a:lnTo>
                  <a:pt x="206209" y="44449"/>
                </a:lnTo>
                <a:lnTo>
                  <a:pt x="206769" y="43179"/>
                </a:lnTo>
                <a:lnTo>
                  <a:pt x="207953" y="41909"/>
                </a:lnTo>
                <a:lnTo>
                  <a:pt x="208479" y="40639"/>
                </a:lnTo>
                <a:lnTo>
                  <a:pt x="207690" y="40639"/>
                </a:lnTo>
                <a:lnTo>
                  <a:pt x="207065" y="39369"/>
                </a:lnTo>
                <a:lnTo>
                  <a:pt x="207098" y="38099"/>
                </a:lnTo>
                <a:lnTo>
                  <a:pt x="207492" y="36829"/>
                </a:lnTo>
                <a:lnTo>
                  <a:pt x="207630" y="36238"/>
                </a:lnTo>
                <a:close/>
              </a:path>
              <a:path w="518795" h="544830">
                <a:moveTo>
                  <a:pt x="336567" y="41910"/>
                </a:moveTo>
                <a:lnTo>
                  <a:pt x="337784" y="43180"/>
                </a:lnTo>
                <a:lnTo>
                  <a:pt x="339725" y="44450"/>
                </a:lnTo>
                <a:lnTo>
                  <a:pt x="340876" y="45720"/>
                </a:lnTo>
                <a:lnTo>
                  <a:pt x="341961" y="48260"/>
                </a:lnTo>
                <a:lnTo>
                  <a:pt x="341863" y="49530"/>
                </a:lnTo>
                <a:lnTo>
                  <a:pt x="341764" y="50800"/>
                </a:lnTo>
                <a:lnTo>
                  <a:pt x="337554" y="52070"/>
                </a:lnTo>
                <a:lnTo>
                  <a:pt x="344198" y="52070"/>
                </a:lnTo>
                <a:lnTo>
                  <a:pt x="344856" y="50800"/>
                </a:lnTo>
                <a:lnTo>
                  <a:pt x="344461" y="48260"/>
                </a:lnTo>
                <a:lnTo>
                  <a:pt x="342915" y="46990"/>
                </a:lnTo>
                <a:lnTo>
                  <a:pt x="351994" y="46990"/>
                </a:lnTo>
                <a:lnTo>
                  <a:pt x="352060" y="45720"/>
                </a:lnTo>
                <a:lnTo>
                  <a:pt x="347915" y="45720"/>
                </a:lnTo>
                <a:lnTo>
                  <a:pt x="343211" y="44450"/>
                </a:lnTo>
                <a:lnTo>
                  <a:pt x="339790" y="43180"/>
                </a:lnTo>
                <a:lnTo>
                  <a:pt x="336567" y="41910"/>
                </a:lnTo>
                <a:close/>
              </a:path>
              <a:path w="518795" h="544830">
                <a:moveTo>
                  <a:pt x="244333" y="49529"/>
                </a:moveTo>
                <a:lnTo>
                  <a:pt x="242721" y="50799"/>
                </a:lnTo>
                <a:lnTo>
                  <a:pt x="245550" y="50799"/>
                </a:lnTo>
                <a:lnTo>
                  <a:pt x="244333" y="49529"/>
                </a:lnTo>
                <a:close/>
              </a:path>
              <a:path w="518795" h="544830">
                <a:moveTo>
                  <a:pt x="252162" y="34289"/>
                </a:moveTo>
                <a:lnTo>
                  <a:pt x="248872" y="34289"/>
                </a:lnTo>
                <a:lnTo>
                  <a:pt x="252030" y="36829"/>
                </a:lnTo>
                <a:lnTo>
                  <a:pt x="253478" y="39369"/>
                </a:lnTo>
                <a:lnTo>
                  <a:pt x="253423" y="40639"/>
                </a:lnTo>
                <a:lnTo>
                  <a:pt x="253313" y="43179"/>
                </a:lnTo>
                <a:lnTo>
                  <a:pt x="253182" y="44449"/>
                </a:lnTo>
                <a:lnTo>
                  <a:pt x="252557" y="46989"/>
                </a:lnTo>
                <a:lnTo>
                  <a:pt x="253576" y="48259"/>
                </a:lnTo>
                <a:lnTo>
                  <a:pt x="254728" y="49529"/>
                </a:lnTo>
                <a:lnTo>
                  <a:pt x="254991" y="49529"/>
                </a:lnTo>
                <a:lnTo>
                  <a:pt x="255912" y="50799"/>
                </a:lnTo>
                <a:lnTo>
                  <a:pt x="260681" y="50799"/>
                </a:lnTo>
                <a:lnTo>
                  <a:pt x="259695" y="49529"/>
                </a:lnTo>
                <a:lnTo>
                  <a:pt x="258741" y="48259"/>
                </a:lnTo>
                <a:lnTo>
                  <a:pt x="256076" y="46989"/>
                </a:lnTo>
                <a:lnTo>
                  <a:pt x="256076" y="38099"/>
                </a:lnTo>
                <a:lnTo>
                  <a:pt x="255714" y="38099"/>
                </a:lnTo>
                <a:lnTo>
                  <a:pt x="252162" y="34289"/>
                </a:lnTo>
                <a:close/>
              </a:path>
              <a:path w="518795" h="544830">
                <a:moveTo>
                  <a:pt x="309397" y="46989"/>
                </a:moveTo>
                <a:lnTo>
                  <a:pt x="307686" y="46989"/>
                </a:lnTo>
                <a:lnTo>
                  <a:pt x="308278" y="48259"/>
                </a:lnTo>
                <a:lnTo>
                  <a:pt x="308903" y="48259"/>
                </a:lnTo>
                <a:lnTo>
                  <a:pt x="309397" y="46989"/>
                </a:lnTo>
                <a:close/>
              </a:path>
              <a:path w="518795" h="544830">
                <a:moveTo>
                  <a:pt x="360653" y="42275"/>
                </a:moveTo>
                <a:lnTo>
                  <a:pt x="359921" y="44450"/>
                </a:lnTo>
                <a:lnTo>
                  <a:pt x="362290" y="44450"/>
                </a:lnTo>
                <a:lnTo>
                  <a:pt x="363704" y="45720"/>
                </a:lnTo>
                <a:lnTo>
                  <a:pt x="365184" y="46990"/>
                </a:lnTo>
                <a:lnTo>
                  <a:pt x="368507" y="46990"/>
                </a:lnTo>
                <a:lnTo>
                  <a:pt x="370414" y="45720"/>
                </a:lnTo>
                <a:lnTo>
                  <a:pt x="371368" y="43180"/>
                </a:lnTo>
                <a:lnTo>
                  <a:pt x="361895" y="43180"/>
                </a:lnTo>
                <a:lnTo>
                  <a:pt x="360653" y="42275"/>
                </a:lnTo>
                <a:close/>
              </a:path>
              <a:path w="518795" h="544830">
                <a:moveTo>
                  <a:pt x="227525" y="38099"/>
                </a:moveTo>
                <a:lnTo>
                  <a:pt x="222459" y="38099"/>
                </a:lnTo>
                <a:lnTo>
                  <a:pt x="223972" y="39369"/>
                </a:lnTo>
                <a:lnTo>
                  <a:pt x="224433" y="39369"/>
                </a:lnTo>
                <a:lnTo>
                  <a:pt x="224794" y="40639"/>
                </a:lnTo>
                <a:lnTo>
                  <a:pt x="224761" y="41909"/>
                </a:lnTo>
                <a:lnTo>
                  <a:pt x="224169" y="43179"/>
                </a:lnTo>
                <a:lnTo>
                  <a:pt x="215913" y="43179"/>
                </a:lnTo>
                <a:lnTo>
                  <a:pt x="212982" y="45973"/>
                </a:lnTo>
                <a:lnTo>
                  <a:pt x="234301" y="45973"/>
                </a:lnTo>
                <a:lnTo>
                  <a:pt x="232031" y="44449"/>
                </a:lnTo>
                <a:lnTo>
                  <a:pt x="227788" y="44449"/>
                </a:lnTo>
                <a:lnTo>
                  <a:pt x="227952" y="43179"/>
                </a:lnTo>
                <a:lnTo>
                  <a:pt x="228069" y="42275"/>
                </a:lnTo>
                <a:lnTo>
                  <a:pt x="228117" y="41909"/>
                </a:lnTo>
                <a:lnTo>
                  <a:pt x="228380" y="40639"/>
                </a:lnTo>
                <a:lnTo>
                  <a:pt x="227525" y="38099"/>
                </a:lnTo>
                <a:close/>
              </a:path>
              <a:path w="518795" h="544830">
                <a:moveTo>
                  <a:pt x="359033" y="30480"/>
                </a:moveTo>
                <a:lnTo>
                  <a:pt x="357553" y="30480"/>
                </a:lnTo>
                <a:lnTo>
                  <a:pt x="358869" y="31750"/>
                </a:lnTo>
                <a:lnTo>
                  <a:pt x="359790" y="33020"/>
                </a:lnTo>
                <a:lnTo>
                  <a:pt x="362816" y="34290"/>
                </a:lnTo>
                <a:lnTo>
                  <a:pt x="364921" y="35560"/>
                </a:lnTo>
                <a:lnTo>
                  <a:pt x="366697" y="36830"/>
                </a:lnTo>
                <a:lnTo>
                  <a:pt x="367816" y="38100"/>
                </a:lnTo>
                <a:lnTo>
                  <a:pt x="369197" y="39370"/>
                </a:lnTo>
                <a:lnTo>
                  <a:pt x="368474" y="41910"/>
                </a:lnTo>
                <a:lnTo>
                  <a:pt x="367290" y="43180"/>
                </a:lnTo>
                <a:lnTo>
                  <a:pt x="371368" y="43180"/>
                </a:lnTo>
                <a:lnTo>
                  <a:pt x="370217" y="41910"/>
                </a:lnTo>
                <a:lnTo>
                  <a:pt x="369757" y="40640"/>
                </a:lnTo>
                <a:lnTo>
                  <a:pt x="374691" y="40640"/>
                </a:lnTo>
                <a:lnTo>
                  <a:pt x="374691" y="39370"/>
                </a:lnTo>
                <a:lnTo>
                  <a:pt x="372816" y="36830"/>
                </a:lnTo>
                <a:lnTo>
                  <a:pt x="368770" y="34290"/>
                </a:lnTo>
                <a:lnTo>
                  <a:pt x="366434" y="34290"/>
                </a:lnTo>
                <a:lnTo>
                  <a:pt x="362915" y="33020"/>
                </a:lnTo>
                <a:lnTo>
                  <a:pt x="361632" y="31750"/>
                </a:lnTo>
                <a:lnTo>
                  <a:pt x="359033" y="30480"/>
                </a:lnTo>
                <a:close/>
              </a:path>
              <a:path w="518795" h="544830">
                <a:moveTo>
                  <a:pt x="360777" y="41910"/>
                </a:moveTo>
                <a:lnTo>
                  <a:pt x="360152" y="41910"/>
                </a:lnTo>
                <a:lnTo>
                  <a:pt x="360653" y="42275"/>
                </a:lnTo>
                <a:lnTo>
                  <a:pt x="360777" y="41910"/>
                </a:lnTo>
                <a:close/>
              </a:path>
              <a:path w="518795" h="544830">
                <a:moveTo>
                  <a:pt x="306469" y="34289"/>
                </a:moveTo>
                <a:lnTo>
                  <a:pt x="307423" y="35559"/>
                </a:lnTo>
                <a:lnTo>
                  <a:pt x="308213" y="36829"/>
                </a:lnTo>
                <a:lnTo>
                  <a:pt x="308015" y="38099"/>
                </a:lnTo>
                <a:lnTo>
                  <a:pt x="307785" y="39369"/>
                </a:lnTo>
                <a:lnTo>
                  <a:pt x="306042" y="40639"/>
                </a:lnTo>
                <a:lnTo>
                  <a:pt x="307851" y="40639"/>
                </a:lnTo>
                <a:lnTo>
                  <a:pt x="309199" y="41909"/>
                </a:lnTo>
                <a:lnTo>
                  <a:pt x="309824" y="41909"/>
                </a:lnTo>
                <a:lnTo>
                  <a:pt x="309759" y="40639"/>
                </a:lnTo>
                <a:lnTo>
                  <a:pt x="309693" y="39369"/>
                </a:lnTo>
                <a:lnTo>
                  <a:pt x="309627" y="38099"/>
                </a:lnTo>
                <a:lnTo>
                  <a:pt x="308443" y="35559"/>
                </a:lnTo>
                <a:lnTo>
                  <a:pt x="306469" y="34289"/>
                </a:lnTo>
                <a:close/>
              </a:path>
              <a:path w="518795" h="544830">
                <a:moveTo>
                  <a:pt x="374691" y="40640"/>
                </a:moveTo>
                <a:lnTo>
                  <a:pt x="371335" y="40640"/>
                </a:lnTo>
                <a:lnTo>
                  <a:pt x="372421" y="41910"/>
                </a:lnTo>
                <a:lnTo>
                  <a:pt x="374691" y="41910"/>
                </a:lnTo>
                <a:lnTo>
                  <a:pt x="374691" y="40640"/>
                </a:lnTo>
                <a:close/>
              </a:path>
              <a:path w="518795" h="544830">
                <a:moveTo>
                  <a:pt x="231176" y="35559"/>
                </a:moveTo>
                <a:lnTo>
                  <a:pt x="217393" y="35559"/>
                </a:lnTo>
                <a:lnTo>
                  <a:pt x="217253" y="36238"/>
                </a:lnTo>
                <a:lnTo>
                  <a:pt x="217130" y="36829"/>
                </a:lnTo>
                <a:lnTo>
                  <a:pt x="215617" y="36829"/>
                </a:lnTo>
                <a:lnTo>
                  <a:pt x="215255" y="38099"/>
                </a:lnTo>
                <a:lnTo>
                  <a:pt x="229399" y="38099"/>
                </a:lnTo>
                <a:lnTo>
                  <a:pt x="230321" y="36829"/>
                </a:lnTo>
                <a:lnTo>
                  <a:pt x="231176" y="35559"/>
                </a:lnTo>
                <a:close/>
              </a:path>
              <a:path w="518795" h="544830">
                <a:moveTo>
                  <a:pt x="208216" y="35559"/>
                </a:moveTo>
                <a:lnTo>
                  <a:pt x="207788" y="35559"/>
                </a:lnTo>
                <a:lnTo>
                  <a:pt x="207630" y="36238"/>
                </a:lnTo>
                <a:lnTo>
                  <a:pt x="208216" y="35559"/>
                </a:lnTo>
                <a:close/>
              </a:path>
              <a:path w="518795" h="544830">
                <a:moveTo>
                  <a:pt x="250451" y="29209"/>
                </a:moveTo>
                <a:lnTo>
                  <a:pt x="219104" y="29209"/>
                </a:lnTo>
                <a:lnTo>
                  <a:pt x="217295" y="30479"/>
                </a:lnTo>
                <a:lnTo>
                  <a:pt x="216768" y="31749"/>
                </a:lnTo>
                <a:lnTo>
                  <a:pt x="217360" y="34289"/>
                </a:lnTo>
                <a:lnTo>
                  <a:pt x="217689" y="35559"/>
                </a:lnTo>
                <a:lnTo>
                  <a:pt x="231834" y="35559"/>
                </a:lnTo>
                <a:lnTo>
                  <a:pt x="232491" y="34289"/>
                </a:lnTo>
                <a:lnTo>
                  <a:pt x="252162" y="34289"/>
                </a:lnTo>
                <a:lnTo>
                  <a:pt x="250978" y="33019"/>
                </a:lnTo>
                <a:lnTo>
                  <a:pt x="250912" y="30479"/>
                </a:lnTo>
                <a:lnTo>
                  <a:pt x="250451" y="29209"/>
                </a:lnTo>
                <a:close/>
              </a:path>
              <a:path w="518795" h="544830">
                <a:moveTo>
                  <a:pt x="243149" y="34289"/>
                </a:moveTo>
                <a:lnTo>
                  <a:pt x="236406" y="34289"/>
                </a:lnTo>
                <a:lnTo>
                  <a:pt x="239597" y="35559"/>
                </a:lnTo>
                <a:lnTo>
                  <a:pt x="241471" y="35559"/>
                </a:lnTo>
                <a:lnTo>
                  <a:pt x="243149" y="34289"/>
                </a:lnTo>
                <a:close/>
              </a:path>
              <a:path w="518795" h="544830">
                <a:moveTo>
                  <a:pt x="248872" y="34289"/>
                </a:moveTo>
                <a:lnTo>
                  <a:pt x="244136" y="34289"/>
                </a:lnTo>
                <a:lnTo>
                  <a:pt x="244958" y="35559"/>
                </a:lnTo>
                <a:lnTo>
                  <a:pt x="248642" y="35559"/>
                </a:lnTo>
                <a:lnTo>
                  <a:pt x="248872" y="34289"/>
                </a:lnTo>
                <a:close/>
              </a:path>
              <a:path w="518795" h="544830">
                <a:moveTo>
                  <a:pt x="356204" y="29210"/>
                </a:moveTo>
                <a:lnTo>
                  <a:pt x="356204" y="30480"/>
                </a:lnTo>
                <a:lnTo>
                  <a:pt x="357652" y="30480"/>
                </a:lnTo>
                <a:lnTo>
                  <a:pt x="356204" y="29210"/>
                </a:lnTo>
                <a:close/>
              </a:path>
              <a:path w="518795" h="544830">
                <a:moveTo>
                  <a:pt x="223643" y="27939"/>
                </a:moveTo>
                <a:lnTo>
                  <a:pt x="221077" y="29209"/>
                </a:lnTo>
                <a:lnTo>
                  <a:pt x="226011" y="29209"/>
                </a:lnTo>
                <a:lnTo>
                  <a:pt x="223643" y="27939"/>
                </a:lnTo>
                <a:close/>
              </a:path>
              <a:path w="518795" h="544830">
                <a:moveTo>
                  <a:pt x="245090" y="26669"/>
                </a:moveTo>
                <a:lnTo>
                  <a:pt x="241110" y="26669"/>
                </a:lnTo>
                <a:lnTo>
                  <a:pt x="240353" y="27939"/>
                </a:lnTo>
                <a:lnTo>
                  <a:pt x="226275" y="27939"/>
                </a:lnTo>
                <a:lnTo>
                  <a:pt x="226011" y="29209"/>
                </a:lnTo>
                <a:lnTo>
                  <a:pt x="249695" y="29209"/>
                </a:lnTo>
                <a:lnTo>
                  <a:pt x="247721" y="27939"/>
                </a:lnTo>
                <a:lnTo>
                  <a:pt x="245090" y="26669"/>
                </a:lnTo>
                <a:close/>
              </a:path>
              <a:path w="518795" h="544830">
                <a:moveTo>
                  <a:pt x="221801" y="3809"/>
                </a:moveTo>
                <a:lnTo>
                  <a:pt x="205157" y="3809"/>
                </a:lnTo>
                <a:lnTo>
                  <a:pt x="209992" y="5079"/>
                </a:lnTo>
                <a:lnTo>
                  <a:pt x="213841" y="5079"/>
                </a:lnTo>
                <a:lnTo>
                  <a:pt x="217295" y="6349"/>
                </a:lnTo>
                <a:lnTo>
                  <a:pt x="219498" y="6349"/>
                </a:lnTo>
                <a:lnTo>
                  <a:pt x="221242" y="7619"/>
                </a:lnTo>
                <a:lnTo>
                  <a:pt x="225485" y="10159"/>
                </a:lnTo>
                <a:lnTo>
                  <a:pt x="227196" y="12699"/>
                </a:lnTo>
                <a:lnTo>
                  <a:pt x="227722" y="15239"/>
                </a:lnTo>
                <a:lnTo>
                  <a:pt x="228018" y="17779"/>
                </a:lnTo>
                <a:lnTo>
                  <a:pt x="228051" y="19049"/>
                </a:lnTo>
                <a:lnTo>
                  <a:pt x="227426" y="22859"/>
                </a:lnTo>
                <a:lnTo>
                  <a:pt x="226439" y="27939"/>
                </a:lnTo>
                <a:lnTo>
                  <a:pt x="229597" y="27939"/>
                </a:lnTo>
                <a:lnTo>
                  <a:pt x="229761" y="26669"/>
                </a:lnTo>
                <a:lnTo>
                  <a:pt x="230880" y="22859"/>
                </a:lnTo>
                <a:lnTo>
                  <a:pt x="231307" y="20319"/>
                </a:lnTo>
                <a:lnTo>
                  <a:pt x="231232" y="19049"/>
                </a:lnTo>
                <a:lnTo>
                  <a:pt x="231157" y="17779"/>
                </a:lnTo>
                <a:lnTo>
                  <a:pt x="231082" y="16509"/>
                </a:lnTo>
                <a:lnTo>
                  <a:pt x="231007" y="15239"/>
                </a:lnTo>
                <a:lnTo>
                  <a:pt x="230931" y="13969"/>
                </a:lnTo>
                <a:lnTo>
                  <a:pt x="230856" y="12699"/>
                </a:lnTo>
                <a:lnTo>
                  <a:pt x="230781" y="11429"/>
                </a:lnTo>
                <a:lnTo>
                  <a:pt x="228314" y="7619"/>
                </a:lnTo>
                <a:lnTo>
                  <a:pt x="221801" y="3809"/>
                </a:lnTo>
                <a:close/>
              </a:path>
              <a:path w="518795" h="544830">
                <a:moveTo>
                  <a:pt x="233478" y="26669"/>
                </a:moveTo>
                <a:lnTo>
                  <a:pt x="231768" y="26669"/>
                </a:lnTo>
                <a:lnTo>
                  <a:pt x="230090" y="27939"/>
                </a:lnTo>
                <a:lnTo>
                  <a:pt x="235123" y="27939"/>
                </a:lnTo>
                <a:lnTo>
                  <a:pt x="233478" y="26669"/>
                </a:lnTo>
                <a:close/>
              </a:path>
            </a:pathLst>
          </a:custGeom>
          <a:solidFill>
            <a:srgbClr val="FFFFFF"/>
          </a:solidFill>
        </p:spPr>
        <p:txBody>
          <a:bodyPr wrap="square" lIns="0" tIns="0" rIns="0" bIns="0" rtlCol="0"/>
          <a:lstStyle/>
          <a:p>
            <a:endParaRPr/>
          </a:p>
        </p:txBody>
      </p:sp>
      <p:pic>
        <p:nvPicPr>
          <p:cNvPr id="18" name="bg object 18"/>
          <p:cNvPicPr/>
          <p:nvPr/>
        </p:nvPicPr>
        <p:blipFill>
          <a:blip r:embed="rId11" cstate="print"/>
          <a:stretch>
            <a:fillRect/>
          </a:stretch>
        </p:blipFill>
        <p:spPr>
          <a:xfrm>
            <a:off x="10909498" y="366988"/>
            <a:ext cx="182658" cy="195054"/>
          </a:xfrm>
          <a:prstGeom prst="rect">
            <a:avLst/>
          </a:prstGeom>
        </p:spPr>
      </p:pic>
      <p:sp>
        <p:nvSpPr>
          <p:cNvPr id="19" name="bg object 19"/>
          <p:cNvSpPr/>
          <p:nvPr/>
        </p:nvSpPr>
        <p:spPr>
          <a:xfrm>
            <a:off x="10786631" y="174053"/>
            <a:ext cx="427355" cy="436245"/>
          </a:xfrm>
          <a:custGeom>
            <a:avLst/>
            <a:gdLst/>
            <a:ahLst/>
            <a:cxnLst/>
            <a:rect l="l" t="t" r="r" b="b"/>
            <a:pathLst>
              <a:path w="427354" h="436245">
                <a:moveTo>
                  <a:pt x="45237" y="90932"/>
                </a:moveTo>
                <a:lnTo>
                  <a:pt x="36017" y="94513"/>
                </a:lnTo>
                <a:lnTo>
                  <a:pt x="35102" y="94449"/>
                </a:lnTo>
                <a:lnTo>
                  <a:pt x="33286" y="94576"/>
                </a:lnTo>
                <a:lnTo>
                  <a:pt x="32308" y="94513"/>
                </a:lnTo>
                <a:lnTo>
                  <a:pt x="30530" y="93624"/>
                </a:lnTo>
                <a:lnTo>
                  <a:pt x="30403" y="92608"/>
                </a:lnTo>
                <a:lnTo>
                  <a:pt x="30530" y="91363"/>
                </a:lnTo>
                <a:lnTo>
                  <a:pt x="30657" y="91160"/>
                </a:lnTo>
                <a:lnTo>
                  <a:pt x="31153" y="89916"/>
                </a:lnTo>
                <a:lnTo>
                  <a:pt x="31851" y="88925"/>
                </a:lnTo>
                <a:lnTo>
                  <a:pt x="32702" y="88138"/>
                </a:lnTo>
                <a:lnTo>
                  <a:pt x="29514" y="90271"/>
                </a:lnTo>
                <a:lnTo>
                  <a:pt x="25857" y="91821"/>
                </a:lnTo>
                <a:lnTo>
                  <a:pt x="20853" y="92811"/>
                </a:lnTo>
                <a:lnTo>
                  <a:pt x="19278" y="91884"/>
                </a:lnTo>
                <a:lnTo>
                  <a:pt x="19773" y="90246"/>
                </a:lnTo>
                <a:lnTo>
                  <a:pt x="23520" y="84366"/>
                </a:lnTo>
                <a:lnTo>
                  <a:pt x="27343" y="80162"/>
                </a:lnTo>
                <a:lnTo>
                  <a:pt x="31546" y="76352"/>
                </a:lnTo>
                <a:lnTo>
                  <a:pt x="27038" y="79298"/>
                </a:lnTo>
                <a:lnTo>
                  <a:pt x="22898" y="82880"/>
                </a:lnTo>
                <a:lnTo>
                  <a:pt x="17767" y="88468"/>
                </a:lnTo>
                <a:lnTo>
                  <a:pt x="16217" y="90639"/>
                </a:lnTo>
                <a:lnTo>
                  <a:pt x="17564" y="94576"/>
                </a:lnTo>
                <a:lnTo>
                  <a:pt x="19735" y="95504"/>
                </a:lnTo>
                <a:lnTo>
                  <a:pt x="23685" y="95199"/>
                </a:lnTo>
                <a:lnTo>
                  <a:pt x="29870" y="91821"/>
                </a:lnTo>
                <a:lnTo>
                  <a:pt x="29210" y="93129"/>
                </a:lnTo>
                <a:lnTo>
                  <a:pt x="28917" y="94615"/>
                </a:lnTo>
                <a:lnTo>
                  <a:pt x="28917" y="97243"/>
                </a:lnTo>
                <a:lnTo>
                  <a:pt x="29540" y="98386"/>
                </a:lnTo>
                <a:lnTo>
                  <a:pt x="31483" y="99085"/>
                </a:lnTo>
                <a:lnTo>
                  <a:pt x="33223" y="98717"/>
                </a:lnTo>
                <a:lnTo>
                  <a:pt x="37211" y="97764"/>
                </a:lnTo>
                <a:lnTo>
                  <a:pt x="40919" y="95758"/>
                </a:lnTo>
                <a:lnTo>
                  <a:pt x="43954" y="92811"/>
                </a:lnTo>
                <a:lnTo>
                  <a:pt x="44348" y="92113"/>
                </a:lnTo>
                <a:lnTo>
                  <a:pt x="45237" y="90932"/>
                </a:lnTo>
                <a:close/>
              </a:path>
              <a:path w="427354" h="436245">
                <a:moveTo>
                  <a:pt x="53289" y="55943"/>
                </a:moveTo>
                <a:lnTo>
                  <a:pt x="49771" y="59296"/>
                </a:lnTo>
                <a:lnTo>
                  <a:pt x="45859" y="62255"/>
                </a:lnTo>
                <a:lnTo>
                  <a:pt x="40627" y="65379"/>
                </a:lnTo>
                <a:lnTo>
                  <a:pt x="39446" y="65963"/>
                </a:lnTo>
                <a:lnTo>
                  <a:pt x="37045" y="65773"/>
                </a:lnTo>
                <a:lnTo>
                  <a:pt x="35864" y="64617"/>
                </a:lnTo>
                <a:lnTo>
                  <a:pt x="36385" y="62979"/>
                </a:lnTo>
                <a:lnTo>
                  <a:pt x="40589" y="59004"/>
                </a:lnTo>
                <a:lnTo>
                  <a:pt x="33451" y="64020"/>
                </a:lnTo>
                <a:lnTo>
                  <a:pt x="26555" y="69456"/>
                </a:lnTo>
                <a:lnTo>
                  <a:pt x="19888" y="75184"/>
                </a:lnTo>
                <a:lnTo>
                  <a:pt x="8953" y="85153"/>
                </a:lnTo>
                <a:lnTo>
                  <a:pt x="0" y="92252"/>
                </a:lnTo>
                <a:lnTo>
                  <a:pt x="101" y="99085"/>
                </a:lnTo>
                <a:lnTo>
                  <a:pt x="4216" y="97929"/>
                </a:lnTo>
                <a:lnTo>
                  <a:pt x="8953" y="91427"/>
                </a:lnTo>
                <a:lnTo>
                  <a:pt x="30137" y="71615"/>
                </a:lnTo>
                <a:lnTo>
                  <a:pt x="31711" y="71056"/>
                </a:lnTo>
                <a:lnTo>
                  <a:pt x="34645" y="69913"/>
                </a:lnTo>
                <a:lnTo>
                  <a:pt x="38125" y="71259"/>
                </a:lnTo>
                <a:lnTo>
                  <a:pt x="43091" y="69354"/>
                </a:lnTo>
                <a:lnTo>
                  <a:pt x="53289" y="55943"/>
                </a:lnTo>
                <a:close/>
              </a:path>
              <a:path w="427354" h="436245">
                <a:moveTo>
                  <a:pt x="58788" y="78155"/>
                </a:moveTo>
                <a:lnTo>
                  <a:pt x="55105" y="77101"/>
                </a:lnTo>
                <a:lnTo>
                  <a:pt x="49999" y="82524"/>
                </a:lnTo>
                <a:lnTo>
                  <a:pt x="46482" y="85877"/>
                </a:lnTo>
                <a:lnTo>
                  <a:pt x="45326" y="87185"/>
                </a:lnTo>
                <a:lnTo>
                  <a:pt x="45466" y="88696"/>
                </a:lnTo>
                <a:lnTo>
                  <a:pt x="47307" y="88201"/>
                </a:lnTo>
                <a:lnTo>
                  <a:pt x="48818" y="86995"/>
                </a:lnTo>
                <a:lnTo>
                  <a:pt x="50228" y="85775"/>
                </a:lnTo>
                <a:lnTo>
                  <a:pt x="53035" y="83413"/>
                </a:lnTo>
                <a:lnTo>
                  <a:pt x="56680" y="80949"/>
                </a:lnTo>
                <a:lnTo>
                  <a:pt x="58788" y="78155"/>
                </a:lnTo>
                <a:close/>
              </a:path>
              <a:path w="427354" h="436245">
                <a:moveTo>
                  <a:pt x="59080" y="87579"/>
                </a:moveTo>
                <a:lnTo>
                  <a:pt x="55270" y="90309"/>
                </a:lnTo>
                <a:lnTo>
                  <a:pt x="51054" y="92646"/>
                </a:lnTo>
                <a:lnTo>
                  <a:pt x="45631" y="94843"/>
                </a:lnTo>
                <a:lnTo>
                  <a:pt x="43980" y="94970"/>
                </a:lnTo>
                <a:lnTo>
                  <a:pt x="43751" y="93891"/>
                </a:lnTo>
                <a:lnTo>
                  <a:pt x="43789" y="93522"/>
                </a:lnTo>
                <a:lnTo>
                  <a:pt x="43154" y="94780"/>
                </a:lnTo>
                <a:lnTo>
                  <a:pt x="42799" y="96151"/>
                </a:lnTo>
                <a:lnTo>
                  <a:pt x="44119" y="98590"/>
                </a:lnTo>
                <a:lnTo>
                  <a:pt x="45694" y="99148"/>
                </a:lnTo>
                <a:lnTo>
                  <a:pt x="48552" y="98818"/>
                </a:lnTo>
                <a:lnTo>
                  <a:pt x="49834" y="98056"/>
                </a:lnTo>
                <a:lnTo>
                  <a:pt x="54470" y="94780"/>
                </a:lnTo>
                <a:lnTo>
                  <a:pt x="57277" y="91427"/>
                </a:lnTo>
                <a:lnTo>
                  <a:pt x="59080" y="87579"/>
                </a:lnTo>
                <a:close/>
              </a:path>
              <a:path w="427354" h="436245">
                <a:moveTo>
                  <a:pt x="71450" y="85153"/>
                </a:moveTo>
                <a:lnTo>
                  <a:pt x="71120" y="82854"/>
                </a:lnTo>
                <a:lnTo>
                  <a:pt x="70523" y="78651"/>
                </a:lnTo>
                <a:lnTo>
                  <a:pt x="61417" y="87718"/>
                </a:lnTo>
                <a:lnTo>
                  <a:pt x="60566" y="88531"/>
                </a:lnTo>
                <a:lnTo>
                  <a:pt x="59639" y="89712"/>
                </a:lnTo>
                <a:lnTo>
                  <a:pt x="60172" y="90741"/>
                </a:lnTo>
                <a:lnTo>
                  <a:pt x="62141" y="90246"/>
                </a:lnTo>
                <a:lnTo>
                  <a:pt x="71450" y="85153"/>
                </a:lnTo>
                <a:close/>
              </a:path>
              <a:path w="427354" h="436245">
                <a:moveTo>
                  <a:pt x="77038" y="43141"/>
                </a:moveTo>
                <a:lnTo>
                  <a:pt x="74206" y="45008"/>
                </a:lnTo>
                <a:lnTo>
                  <a:pt x="71221" y="46621"/>
                </a:lnTo>
                <a:lnTo>
                  <a:pt x="67005" y="48323"/>
                </a:lnTo>
                <a:lnTo>
                  <a:pt x="65951" y="48717"/>
                </a:lnTo>
                <a:lnTo>
                  <a:pt x="63982" y="48717"/>
                </a:lnTo>
                <a:lnTo>
                  <a:pt x="62598" y="47929"/>
                </a:lnTo>
                <a:lnTo>
                  <a:pt x="62369" y="46875"/>
                </a:lnTo>
                <a:lnTo>
                  <a:pt x="62179" y="46088"/>
                </a:lnTo>
                <a:lnTo>
                  <a:pt x="62471" y="45275"/>
                </a:lnTo>
                <a:lnTo>
                  <a:pt x="62826" y="44551"/>
                </a:lnTo>
                <a:lnTo>
                  <a:pt x="63817" y="42748"/>
                </a:lnTo>
                <a:lnTo>
                  <a:pt x="65392" y="41275"/>
                </a:lnTo>
                <a:lnTo>
                  <a:pt x="62242" y="42748"/>
                </a:lnTo>
                <a:lnTo>
                  <a:pt x="47536" y="48717"/>
                </a:lnTo>
                <a:lnTo>
                  <a:pt x="47853" y="48717"/>
                </a:lnTo>
                <a:lnTo>
                  <a:pt x="47091" y="54533"/>
                </a:lnTo>
                <a:lnTo>
                  <a:pt x="47078" y="54698"/>
                </a:lnTo>
                <a:lnTo>
                  <a:pt x="48945" y="54533"/>
                </a:lnTo>
                <a:lnTo>
                  <a:pt x="50787" y="52793"/>
                </a:lnTo>
                <a:lnTo>
                  <a:pt x="52565" y="51777"/>
                </a:lnTo>
                <a:lnTo>
                  <a:pt x="53505" y="51219"/>
                </a:lnTo>
                <a:lnTo>
                  <a:pt x="54571" y="50622"/>
                </a:lnTo>
                <a:lnTo>
                  <a:pt x="57099" y="50622"/>
                </a:lnTo>
                <a:lnTo>
                  <a:pt x="58229" y="51219"/>
                </a:lnTo>
                <a:lnTo>
                  <a:pt x="62763" y="52565"/>
                </a:lnTo>
                <a:lnTo>
                  <a:pt x="66421" y="51650"/>
                </a:lnTo>
                <a:lnTo>
                  <a:pt x="68097" y="50622"/>
                </a:lnTo>
                <a:lnTo>
                  <a:pt x="69342" y="49872"/>
                </a:lnTo>
                <a:lnTo>
                  <a:pt x="72301" y="48133"/>
                </a:lnTo>
                <a:lnTo>
                  <a:pt x="77038" y="43141"/>
                </a:lnTo>
                <a:close/>
              </a:path>
              <a:path w="427354" h="436245">
                <a:moveTo>
                  <a:pt x="97104" y="57531"/>
                </a:moveTo>
                <a:lnTo>
                  <a:pt x="96316" y="58318"/>
                </a:lnTo>
                <a:lnTo>
                  <a:pt x="95389" y="59131"/>
                </a:lnTo>
                <a:lnTo>
                  <a:pt x="93065" y="58839"/>
                </a:lnTo>
                <a:lnTo>
                  <a:pt x="92341" y="57365"/>
                </a:lnTo>
                <a:lnTo>
                  <a:pt x="92697" y="54927"/>
                </a:lnTo>
                <a:lnTo>
                  <a:pt x="93484" y="53911"/>
                </a:lnTo>
                <a:lnTo>
                  <a:pt x="94310" y="52959"/>
                </a:lnTo>
                <a:lnTo>
                  <a:pt x="92176" y="54241"/>
                </a:lnTo>
                <a:lnTo>
                  <a:pt x="89903" y="55219"/>
                </a:lnTo>
                <a:lnTo>
                  <a:pt x="85432" y="56438"/>
                </a:lnTo>
                <a:lnTo>
                  <a:pt x="83451" y="55880"/>
                </a:lnTo>
                <a:lnTo>
                  <a:pt x="82537" y="54991"/>
                </a:lnTo>
                <a:lnTo>
                  <a:pt x="82702" y="53416"/>
                </a:lnTo>
                <a:lnTo>
                  <a:pt x="83451" y="52463"/>
                </a:lnTo>
                <a:lnTo>
                  <a:pt x="84048" y="51803"/>
                </a:lnTo>
                <a:lnTo>
                  <a:pt x="84772" y="51282"/>
                </a:lnTo>
                <a:lnTo>
                  <a:pt x="85598" y="50888"/>
                </a:lnTo>
                <a:lnTo>
                  <a:pt x="76708" y="54432"/>
                </a:lnTo>
                <a:lnTo>
                  <a:pt x="73621" y="54203"/>
                </a:lnTo>
                <a:lnTo>
                  <a:pt x="71970" y="53187"/>
                </a:lnTo>
                <a:lnTo>
                  <a:pt x="71678" y="51054"/>
                </a:lnTo>
                <a:lnTo>
                  <a:pt x="71843" y="50431"/>
                </a:lnTo>
                <a:lnTo>
                  <a:pt x="72072" y="49872"/>
                </a:lnTo>
                <a:lnTo>
                  <a:pt x="70332" y="51155"/>
                </a:lnTo>
                <a:lnTo>
                  <a:pt x="69342" y="52044"/>
                </a:lnTo>
                <a:lnTo>
                  <a:pt x="68326" y="54305"/>
                </a:lnTo>
                <a:lnTo>
                  <a:pt x="68287" y="55714"/>
                </a:lnTo>
                <a:lnTo>
                  <a:pt x="70002" y="57759"/>
                </a:lnTo>
                <a:lnTo>
                  <a:pt x="71615" y="58013"/>
                </a:lnTo>
                <a:lnTo>
                  <a:pt x="72999" y="57658"/>
                </a:lnTo>
                <a:lnTo>
                  <a:pt x="72859" y="57721"/>
                </a:lnTo>
                <a:lnTo>
                  <a:pt x="74206" y="57365"/>
                </a:lnTo>
                <a:lnTo>
                  <a:pt x="75399" y="56578"/>
                </a:lnTo>
                <a:lnTo>
                  <a:pt x="76936" y="55689"/>
                </a:lnTo>
                <a:lnTo>
                  <a:pt x="77368" y="55524"/>
                </a:lnTo>
                <a:lnTo>
                  <a:pt x="77927" y="55918"/>
                </a:lnTo>
                <a:lnTo>
                  <a:pt x="77965" y="56667"/>
                </a:lnTo>
                <a:lnTo>
                  <a:pt x="78130" y="58280"/>
                </a:lnTo>
                <a:lnTo>
                  <a:pt x="79768" y="59499"/>
                </a:lnTo>
                <a:lnTo>
                  <a:pt x="83096" y="59728"/>
                </a:lnTo>
                <a:lnTo>
                  <a:pt x="84709" y="59042"/>
                </a:lnTo>
                <a:lnTo>
                  <a:pt x="86093" y="58115"/>
                </a:lnTo>
                <a:lnTo>
                  <a:pt x="85991" y="59042"/>
                </a:lnTo>
                <a:lnTo>
                  <a:pt x="86652" y="60083"/>
                </a:lnTo>
                <a:lnTo>
                  <a:pt x="87998" y="60617"/>
                </a:lnTo>
                <a:lnTo>
                  <a:pt x="90525" y="60680"/>
                </a:lnTo>
                <a:lnTo>
                  <a:pt x="96253" y="58902"/>
                </a:lnTo>
                <a:lnTo>
                  <a:pt x="97104" y="57531"/>
                </a:lnTo>
                <a:close/>
              </a:path>
              <a:path w="427354" h="436245">
                <a:moveTo>
                  <a:pt x="104241" y="170065"/>
                </a:moveTo>
                <a:lnTo>
                  <a:pt x="103746" y="168757"/>
                </a:lnTo>
                <a:lnTo>
                  <a:pt x="101879" y="169379"/>
                </a:lnTo>
                <a:lnTo>
                  <a:pt x="98056" y="170827"/>
                </a:lnTo>
                <a:lnTo>
                  <a:pt x="96812" y="167703"/>
                </a:lnTo>
                <a:lnTo>
                  <a:pt x="94208" y="161467"/>
                </a:lnTo>
                <a:lnTo>
                  <a:pt x="93129" y="161861"/>
                </a:lnTo>
                <a:lnTo>
                  <a:pt x="92570" y="162090"/>
                </a:lnTo>
                <a:lnTo>
                  <a:pt x="94107" y="165595"/>
                </a:lnTo>
                <a:lnTo>
                  <a:pt x="95631" y="169151"/>
                </a:lnTo>
                <a:lnTo>
                  <a:pt x="97078" y="172669"/>
                </a:lnTo>
                <a:lnTo>
                  <a:pt x="99402" y="171716"/>
                </a:lnTo>
                <a:lnTo>
                  <a:pt x="101815" y="170853"/>
                </a:lnTo>
                <a:lnTo>
                  <a:pt x="104241" y="170065"/>
                </a:lnTo>
                <a:close/>
              </a:path>
              <a:path w="427354" h="436245">
                <a:moveTo>
                  <a:pt x="107619" y="168935"/>
                </a:moveTo>
                <a:lnTo>
                  <a:pt x="106451" y="165341"/>
                </a:lnTo>
                <a:lnTo>
                  <a:pt x="103911" y="158076"/>
                </a:lnTo>
                <a:lnTo>
                  <a:pt x="103352" y="158242"/>
                </a:lnTo>
                <a:lnTo>
                  <a:pt x="102793" y="158445"/>
                </a:lnTo>
                <a:lnTo>
                  <a:pt x="102273" y="158572"/>
                </a:lnTo>
                <a:lnTo>
                  <a:pt x="103555" y="162179"/>
                </a:lnTo>
                <a:lnTo>
                  <a:pt x="104863" y="165798"/>
                </a:lnTo>
                <a:lnTo>
                  <a:pt x="106083" y="169443"/>
                </a:lnTo>
                <a:lnTo>
                  <a:pt x="107111" y="169113"/>
                </a:lnTo>
                <a:lnTo>
                  <a:pt x="107619" y="168935"/>
                </a:lnTo>
                <a:close/>
              </a:path>
              <a:path w="427354" h="436245">
                <a:moveTo>
                  <a:pt x="115951" y="16294"/>
                </a:moveTo>
                <a:lnTo>
                  <a:pt x="115328" y="16294"/>
                </a:lnTo>
                <a:lnTo>
                  <a:pt x="114706" y="16230"/>
                </a:lnTo>
                <a:lnTo>
                  <a:pt x="114211" y="15811"/>
                </a:lnTo>
                <a:lnTo>
                  <a:pt x="113423" y="15176"/>
                </a:lnTo>
                <a:lnTo>
                  <a:pt x="113220" y="14033"/>
                </a:lnTo>
                <a:lnTo>
                  <a:pt x="113525" y="13081"/>
                </a:lnTo>
                <a:lnTo>
                  <a:pt x="113753" y="12090"/>
                </a:lnTo>
                <a:lnTo>
                  <a:pt x="114477" y="11303"/>
                </a:lnTo>
                <a:lnTo>
                  <a:pt x="115290" y="10718"/>
                </a:lnTo>
                <a:lnTo>
                  <a:pt x="113030" y="11468"/>
                </a:lnTo>
                <a:lnTo>
                  <a:pt x="111150" y="13144"/>
                </a:lnTo>
                <a:lnTo>
                  <a:pt x="110197" y="15252"/>
                </a:lnTo>
                <a:lnTo>
                  <a:pt x="110032" y="15570"/>
                </a:lnTo>
                <a:lnTo>
                  <a:pt x="109969" y="15976"/>
                </a:lnTo>
                <a:lnTo>
                  <a:pt x="110197" y="16205"/>
                </a:lnTo>
                <a:lnTo>
                  <a:pt x="110324" y="16370"/>
                </a:lnTo>
                <a:lnTo>
                  <a:pt x="110718" y="16433"/>
                </a:lnTo>
                <a:lnTo>
                  <a:pt x="112433" y="16764"/>
                </a:lnTo>
                <a:lnTo>
                  <a:pt x="114211" y="16687"/>
                </a:lnTo>
                <a:lnTo>
                  <a:pt x="115951" y="16294"/>
                </a:lnTo>
                <a:close/>
              </a:path>
              <a:path w="427354" h="436245">
                <a:moveTo>
                  <a:pt x="118325" y="164020"/>
                </a:moveTo>
                <a:lnTo>
                  <a:pt x="118224" y="162610"/>
                </a:lnTo>
                <a:lnTo>
                  <a:pt x="118135" y="162280"/>
                </a:lnTo>
                <a:lnTo>
                  <a:pt x="118071" y="162090"/>
                </a:lnTo>
                <a:lnTo>
                  <a:pt x="117970" y="161721"/>
                </a:lnTo>
                <a:lnTo>
                  <a:pt x="117843" y="161531"/>
                </a:lnTo>
                <a:lnTo>
                  <a:pt x="117741" y="161391"/>
                </a:lnTo>
                <a:lnTo>
                  <a:pt x="117538" y="161099"/>
                </a:lnTo>
                <a:lnTo>
                  <a:pt x="116586" y="160591"/>
                </a:lnTo>
                <a:lnTo>
                  <a:pt x="116586" y="164020"/>
                </a:lnTo>
                <a:lnTo>
                  <a:pt x="116243" y="164719"/>
                </a:lnTo>
                <a:lnTo>
                  <a:pt x="116179" y="164846"/>
                </a:lnTo>
                <a:lnTo>
                  <a:pt x="115595" y="165303"/>
                </a:lnTo>
                <a:lnTo>
                  <a:pt x="114604" y="165531"/>
                </a:lnTo>
                <a:lnTo>
                  <a:pt x="112331" y="166154"/>
                </a:lnTo>
                <a:lnTo>
                  <a:pt x="111213" y="166484"/>
                </a:lnTo>
                <a:lnTo>
                  <a:pt x="110032" y="162610"/>
                </a:lnTo>
                <a:lnTo>
                  <a:pt x="111125" y="162280"/>
                </a:lnTo>
                <a:lnTo>
                  <a:pt x="113220" y="161721"/>
                </a:lnTo>
                <a:lnTo>
                  <a:pt x="115874" y="161721"/>
                </a:lnTo>
                <a:lnTo>
                  <a:pt x="116319" y="162090"/>
                </a:lnTo>
                <a:lnTo>
                  <a:pt x="116370" y="162280"/>
                </a:lnTo>
                <a:lnTo>
                  <a:pt x="116459" y="162610"/>
                </a:lnTo>
                <a:lnTo>
                  <a:pt x="116586" y="164020"/>
                </a:lnTo>
                <a:lnTo>
                  <a:pt x="116586" y="160591"/>
                </a:lnTo>
                <a:lnTo>
                  <a:pt x="115023" y="160540"/>
                </a:lnTo>
                <a:lnTo>
                  <a:pt x="115658" y="160083"/>
                </a:lnTo>
                <a:lnTo>
                  <a:pt x="115925" y="159753"/>
                </a:lnTo>
                <a:lnTo>
                  <a:pt x="116281" y="159131"/>
                </a:lnTo>
                <a:lnTo>
                  <a:pt x="116255" y="157492"/>
                </a:lnTo>
                <a:lnTo>
                  <a:pt x="116141" y="157060"/>
                </a:lnTo>
                <a:lnTo>
                  <a:pt x="115760" y="156502"/>
                </a:lnTo>
                <a:lnTo>
                  <a:pt x="115404" y="156210"/>
                </a:lnTo>
                <a:lnTo>
                  <a:pt x="114668" y="155651"/>
                </a:lnTo>
                <a:lnTo>
                  <a:pt x="114668" y="159486"/>
                </a:lnTo>
                <a:lnTo>
                  <a:pt x="114363" y="159753"/>
                </a:lnTo>
                <a:lnTo>
                  <a:pt x="114096" y="160083"/>
                </a:lnTo>
                <a:lnTo>
                  <a:pt x="113106" y="160540"/>
                </a:lnTo>
                <a:lnTo>
                  <a:pt x="112941" y="160540"/>
                </a:lnTo>
                <a:lnTo>
                  <a:pt x="110655" y="161099"/>
                </a:lnTo>
                <a:lnTo>
                  <a:pt x="109677" y="161391"/>
                </a:lnTo>
                <a:lnTo>
                  <a:pt x="109245" y="160083"/>
                </a:lnTo>
                <a:lnTo>
                  <a:pt x="109156" y="159753"/>
                </a:lnTo>
                <a:lnTo>
                  <a:pt x="109080" y="159486"/>
                </a:lnTo>
                <a:lnTo>
                  <a:pt x="108978" y="159131"/>
                </a:lnTo>
                <a:lnTo>
                  <a:pt x="108699" y="158305"/>
                </a:lnTo>
                <a:lnTo>
                  <a:pt x="108610" y="158051"/>
                </a:lnTo>
                <a:lnTo>
                  <a:pt x="109575" y="157746"/>
                </a:lnTo>
                <a:lnTo>
                  <a:pt x="110566" y="157492"/>
                </a:lnTo>
                <a:lnTo>
                  <a:pt x="112014" y="157060"/>
                </a:lnTo>
                <a:lnTo>
                  <a:pt x="113944" y="157060"/>
                </a:lnTo>
                <a:lnTo>
                  <a:pt x="114414" y="157492"/>
                </a:lnTo>
                <a:lnTo>
                  <a:pt x="114503" y="157746"/>
                </a:lnTo>
                <a:lnTo>
                  <a:pt x="114617" y="158051"/>
                </a:lnTo>
                <a:lnTo>
                  <a:pt x="114668" y="159486"/>
                </a:lnTo>
                <a:lnTo>
                  <a:pt x="114668" y="155651"/>
                </a:lnTo>
                <a:lnTo>
                  <a:pt x="114503" y="155511"/>
                </a:lnTo>
                <a:lnTo>
                  <a:pt x="112839" y="155511"/>
                </a:lnTo>
                <a:lnTo>
                  <a:pt x="110134" y="156210"/>
                </a:lnTo>
                <a:lnTo>
                  <a:pt x="108318" y="156705"/>
                </a:lnTo>
                <a:lnTo>
                  <a:pt x="106616" y="157251"/>
                </a:lnTo>
                <a:lnTo>
                  <a:pt x="107721" y="160540"/>
                </a:lnTo>
                <a:lnTo>
                  <a:pt x="110159" y="168160"/>
                </a:lnTo>
                <a:lnTo>
                  <a:pt x="111747" y="167703"/>
                </a:lnTo>
                <a:lnTo>
                  <a:pt x="116255" y="166484"/>
                </a:lnTo>
                <a:lnTo>
                  <a:pt x="116420" y="166484"/>
                </a:lnTo>
                <a:lnTo>
                  <a:pt x="117500" y="165735"/>
                </a:lnTo>
                <a:lnTo>
                  <a:pt x="117906" y="164846"/>
                </a:lnTo>
                <a:lnTo>
                  <a:pt x="118325" y="164020"/>
                </a:lnTo>
                <a:close/>
              </a:path>
              <a:path w="427354" h="436245">
                <a:moveTo>
                  <a:pt x="122834" y="3187"/>
                </a:moveTo>
                <a:lnTo>
                  <a:pt x="122796" y="2832"/>
                </a:lnTo>
                <a:lnTo>
                  <a:pt x="120129" y="3911"/>
                </a:lnTo>
                <a:lnTo>
                  <a:pt x="119799" y="4114"/>
                </a:lnTo>
                <a:lnTo>
                  <a:pt x="116154" y="5588"/>
                </a:lnTo>
                <a:lnTo>
                  <a:pt x="115290" y="5880"/>
                </a:lnTo>
                <a:lnTo>
                  <a:pt x="111937" y="7162"/>
                </a:lnTo>
                <a:lnTo>
                  <a:pt x="108458" y="8153"/>
                </a:lnTo>
                <a:lnTo>
                  <a:pt x="101904" y="10718"/>
                </a:lnTo>
                <a:lnTo>
                  <a:pt x="98653" y="12357"/>
                </a:lnTo>
                <a:lnTo>
                  <a:pt x="96189" y="14719"/>
                </a:lnTo>
                <a:lnTo>
                  <a:pt x="95529" y="15316"/>
                </a:lnTo>
                <a:lnTo>
                  <a:pt x="94919" y="16065"/>
                </a:lnTo>
                <a:lnTo>
                  <a:pt x="94640" y="17246"/>
                </a:lnTo>
                <a:lnTo>
                  <a:pt x="94538" y="17640"/>
                </a:lnTo>
                <a:lnTo>
                  <a:pt x="94996" y="18630"/>
                </a:lnTo>
                <a:lnTo>
                  <a:pt x="95821" y="18859"/>
                </a:lnTo>
                <a:lnTo>
                  <a:pt x="89954" y="20739"/>
                </a:lnTo>
                <a:lnTo>
                  <a:pt x="90131" y="20739"/>
                </a:lnTo>
                <a:lnTo>
                  <a:pt x="85293" y="24345"/>
                </a:lnTo>
                <a:lnTo>
                  <a:pt x="82143" y="29235"/>
                </a:lnTo>
                <a:lnTo>
                  <a:pt x="81419" y="30429"/>
                </a:lnTo>
                <a:lnTo>
                  <a:pt x="80860" y="32194"/>
                </a:lnTo>
                <a:lnTo>
                  <a:pt x="82054" y="32981"/>
                </a:lnTo>
                <a:lnTo>
                  <a:pt x="82537" y="33350"/>
                </a:lnTo>
                <a:lnTo>
                  <a:pt x="83108" y="33350"/>
                </a:lnTo>
                <a:lnTo>
                  <a:pt x="85178" y="32981"/>
                </a:lnTo>
                <a:lnTo>
                  <a:pt x="87045" y="32588"/>
                </a:lnTo>
                <a:lnTo>
                  <a:pt x="88061" y="31699"/>
                </a:lnTo>
                <a:lnTo>
                  <a:pt x="86550" y="29933"/>
                </a:lnTo>
                <a:lnTo>
                  <a:pt x="87172" y="28257"/>
                </a:lnTo>
                <a:lnTo>
                  <a:pt x="92036" y="23355"/>
                </a:lnTo>
                <a:lnTo>
                  <a:pt x="96088" y="20739"/>
                </a:lnTo>
                <a:lnTo>
                  <a:pt x="99860" y="19253"/>
                </a:lnTo>
                <a:lnTo>
                  <a:pt x="99593" y="18986"/>
                </a:lnTo>
                <a:lnTo>
                  <a:pt x="99187" y="18630"/>
                </a:lnTo>
                <a:lnTo>
                  <a:pt x="99148" y="17246"/>
                </a:lnTo>
                <a:lnTo>
                  <a:pt x="99568" y="16624"/>
                </a:lnTo>
                <a:lnTo>
                  <a:pt x="99999" y="16065"/>
                </a:lnTo>
                <a:lnTo>
                  <a:pt x="103098" y="12357"/>
                </a:lnTo>
                <a:lnTo>
                  <a:pt x="107467" y="9728"/>
                </a:lnTo>
                <a:lnTo>
                  <a:pt x="112204" y="8648"/>
                </a:lnTo>
                <a:lnTo>
                  <a:pt x="112331" y="8648"/>
                </a:lnTo>
                <a:lnTo>
                  <a:pt x="112814" y="9004"/>
                </a:lnTo>
                <a:lnTo>
                  <a:pt x="114261" y="9537"/>
                </a:lnTo>
                <a:lnTo>
                  <a:pt x="115252" y="9537"/>
                </a:lnTo>
                <a:lnTo>
                  <a:pt x="118833" y="9004"/>
                </a:lnTo>
                <a:lnTo>
                  <a:pt x="117957" y="9004"/>
                </a:lnTo>
                <a:lnTo>
                  <a:pt x="119049" y="8648"/>
                </a:lnTo>
                <a:lnTo>
                  <a:pt x="119214" y="8648"/>
                </a:lnTo>
                <a:lnTo>
                  <a:pt x="119735" y="7429"/>
                </a:lnTo>
                <a:lnTo>
                  <a:pt x="119278" y="7162"/>
                </a:lnTo>
                <a:lnTo>
                  <a:pt x="119240" y="6934"/>
                </a:lnTo>
                <a:lnTo>
                  <a:pt x="119151" y="6540"/>
                </a:lnTo>
                <a:lnTo>
                  <a:pt x="119735" y="5880"/>
                </a:lnTo>
                <a:lnTo>
                  <a:pt x="120624" y="5029"/>
                </a:lnTo>
                <a:lnTo>
                  <a:pt x="121615" y="4241"/>
                </a:lnTo>
                <a:lnTo>
                  <a:pt x="122834" y="3187"/>
                </a:lnTo>
                <a:close/>
              </a:path>
              <a:path w="427354" h="436245">
                <a:moveTo>
                  <a:pt x="129870" y="163766"/>
                </a:moveTo>
                <a:lnTo>
                  <a:pt x="129743" y="163271"/>
                </a:lnTo>
                <a:lnTo>
                  <a:pt x="129667" y="162814"/>
                </a:lnTo>
                <a:lnTo>
                  <a:pt x="129578" y="162382"/>
                </a:lnTo>
                <a:lnTo>
                  <a:pt x="127139" y="162775"/>
                </a:lnTo>
                <a:lnTo>
                  <a:pt x="124739" y="163207"/>
                </a:lnTo>
                <a:lnTo>
                  <a:pt x="122339" y="163728"/>
                </a:lnTo>
                <a:lnTo>
                  <a:pt x="121450" y="159918"/>
                </a:lnTo>
                <a:lnTo>
                  <a:pt x="125958" y="159029"/>
                </a:lnTo>
                <a:lnTo>
                  <a:pt x="128193" y="158673"/>
                </a:lnTo>
                <a:lnTo>
                  <a:pt x="128054" y="157784"/>
                </a:lnTo>
                <a:lnTo>
                  <a:pt x="127965" y="157353"/>
                </a:lnTo>
                <a:lnTo>
                  <a:pt x="123418" y="158140"/>
                </a:lnTo>
                <a:lnTo>
                  <a:pt x="121158" y="158635"/>
                </a:lnTo>
                <a:lnTo>
                  <a:pt x="120294" y="155219"/>
                </a:lnTo>
                <a:lnTo>
                  <a:pt x="125323" y="154241"/>
                </a:lnTo>
                <a:lnTo>
                  <a:pt x="127863" y="153835"/>
                </a:lnTo>
                <a:lnTo>
                  <a:pt x="127571" y="152463"/>
                </a:lnTo>
                <a:lnTo>
                  <a:pt x="124447" y="152984"/>
                </a:lnTo>
                <a:lnTo>
                  <a:pt x="121386" y="153581"/>
                </a:lnTo>
                <a:lnTo>
                  <a:pt x="118325" y="154241"/>
                </a:lnTo>
                <a:lnTo>
                  <a:pt x="120230" y="161658"/>
                </a:lnTo>
                <a:lnTo>
                  <a:pt x="121081" y="165404"/>
                </a:lnTo>
                <a:lnTo>
                  <a:pt x="123977" y="164782"/>
                </a:lnTo>
                <a:lnTo>
                  <a:pt x="126911" y="164223"/>
                </a:lnTo>
                <a:lnTo>
                  <a:pt x="129870" y="163766"/>
                </a:lnTo>
                <a:close/>
              </a:path>
              <a:path w="427354" h="436245">
                <a:moveTo>
                  <a:pt x="134099" y="158178"/>
                </a:moveTo>
                <a:lnTo>
                  <a:pt x="131356" y="158178"/>
                </a:lnTo>
                <a:lnTo>
                  <a:pt x="132232" y="163398"/>
                </a:lnTo>
                <a:lnTo>
                  <a:pt x="133883" y="163398"/>
                </a:lnTo>
                <a:lnTo>
                  <a:pt x="133743" y="162420"/>
                </a:lnTo>
                <a:lnTo>
                  <a:pt x="133616" y="161531"/>
                </a:lnTo>
                <a:lnTo>
                  <a:pt x="133502" y="160832"/>
                </a:lnTo>
                <a:lnTo>
                  <a:pt x="133451" y="160540"/>
                </a:lnTo>
                <a:lnTo>
                  <a:pt x="133350" y="159918"/>
                </a:lnTo>
                <a:lnTo>
                  <a:pt x="133261" y="159359"/>
                </a:lnTo>
                <a:lnTo>
                  <a:pt x="133184" y="158864"/>
                </a:lnTo>
                <a:lnTo>
                  <a:pt x="133096" y="158305"/>
                </a:lnTo>
                <a:lnTo>
                  <a:pt x="134099" y="158178"/>
                </a:lnTo>
                <a:close/>
              </a:path>
              <a:path w="427354" h="436245">
                <a:moveTo>
                  <a:pt x="135724" y="3810"/>
                </a:moveTo>
                <a:lnTo>
                  <a:pt x="135064" y="3810"/>
                </a:lnTo>
                <a:lnTo>
                  <a:pt x="134442" y="3784"/>
                </a:lnTo>
                <a:lnTo>
                  <a:pt x="133845" y="3657"/>
                </a:lnTo>
                <a:lnTo>
                  <a:pt x="132892" y="3492"/>
                </a:lnTo>
                <a:lnTo>
                  <a:pt x="131876" y="3187"/>
                </a:lnTo>
                <a:lnTo>
                  <a:pt x="130759" y="1676"/>
                </a:lnTo>
                <a:lnTo>
                  <a:pt x="130924" y="330"/>
                </a:lnTo>
                <a:lnTo>
                  <a:pt x="131838" y="0"/>
                </a:lnTo>
                <a:lnTo>
                  <a:pt x="128714" y="558"/>
                </a:lnTo>
                <a:lnTo>
                  <a:pt x="125793" y="2235"/>
                </a:lnTo>
                <a:lnTo>
                  <a:pt x="123355" y="5168"/>
                </a:lnTo>
                <a:lnTo>
                  <a:pt x="122961" y="5956"/>
                </a:lnTo>
                <a:lnTo>
                  <a:pt x="123748" y="6667"/>
                </a:lnTo>
                <a:lnTo>
                  <a:pt x="135458" y="4203"/>
                </a:lnTo>
                <a:lnTo>
                  <a:pt x="135724" y="3810"/>
                </a:lnTo>
                <a:close/>
              </a:path>
              <a:path w="427354" h="436245">
                <a:moveTo>
                  <a:pt x="142265" y="162052"/>
                </a:moveTo>
                <a:lnTo>
                  <a:pt x="142074" y="162052"/>
                </a:lnTo>
                <a:lnTo>
                  <a:pt x="141706" y="161696"/>
                </a:lnTo>
                <a:lnTo>
                  <a:pt x="141630" y="161531"/>
                </a:lnTo>
                <a:lnTo>
                  <a:pt x="141541" y="161328"/>
                </a:lnTo>
                <a:lnTo>
                  <a:pt x="141503" y="161201"/>
                </a:lnTo>
                <a:lnTo>
                  <a:pt x="141376" y="160832"/>
                </a:lnTo>
                <a:lnTo>
                  <a:pt x="141287" y="159918"/>
                </a:lnTo>
                <a:lnTo>
                  <a:pt x="141185" y="159359"/>
                </a:lnTo>
                <a:lnTo>
                  <a:pt x="141058" y="158305"/>
                </a:lnTo>
                <a:lnTo>
                  <a:pt x="141046" y="158178"/>
                </a:lnTo>
                <a:lnTo>
                  <a:pt x="140855" y="157721"/>
                </a:lnTo>
                <a:lnTo>
                  <a:pt x="140563" y="157492"/>
                </a:lnTo>
                <a:lnTo>
                  <a:pt x="140296" y="157187"/>
                </a:lnTo>
                <a:lnTo>
                  <a:pt x="139903" y="156997"/>
                </a:lnTo>
                <a:lnTo>
                  <a:pt x="139166" y="156997"/>
                </a:lnTo>
                <a:lnTo>
                  <a:pt x="139903" y="156540"/>
                </a:lnTo>
                <a:lnTo>
                  <a:pt x="140233" y="156210"/>
                </a:lnTo>
                <a:lnTo>
                  <a:pt x="140462" y="155879"/>
                </a:lnTo>
                <a:lnTo>
                  <a:pt x="140792" y="155219"/>
                </a:lnTo>
                <a:lnTo>
                  <a:pt x="140703" y="152730"/>
                </a:lnTo>
                <a:lnTo>
                  <a:pt x="139966" y="151841"/>
                </a:lnTo>
                <a:lnTo>
                  <a:pt x="138976" y="151536"/>
                </a:lnTo>
                <a:lnTo>
                  <a:pt x="138976" y="155511"/>
                </a:lnTo>
                <a:lnTo>
                  <a:pt x="138455" y="155879"/>
                </a:lnTo>
                <a:lnTo>
                  <a:pt x="138582" y="155879"/>
                </a:lnTo>
                <a:lnTo>
                  <a:pt x="138163" y="156210"/>
                </a:lnTo>
                <a:lnTo>
                  <a:pt x="137528" y="156400"/>
                </a:lnTo>
                <a:lnTo>
                  <a:pt x="135394" y="156667"/>
                </a:lnTo>
                <a:lnTo>
                  <a:pt x="135077" y="156667"/>
                </a:lnTo>
                <a:lnTo>
                  <a:pt x="132816" y="156972"/>
                </a:lnTo>
                <a:lnTo>
                  <a:pt x="132372" y="154203"/>
                </a:lnTo>
                <a:lnTo>
                  <a:pt x="132334" y="153974"/>
                </a:lnTo>
                <a:lnTo>
                  <a:pt x="132232" y="153377"/>
                </a:lnTo>
                <a:lnTo>
                  <a:pt x="132168" y="153047"/>
                </a:lnTo>
                <a:lnTo>
                  <a:pt x="133591" y="152857"/>
                </a:lnTo>
                <a:lnTo>
                  <a:pt x="135001" y="152730"/>
                </a:lnTo>
                <a:lnTo>
                  <a:pt x="138137" y="152730"/>
                </a:lnTo>
                <a:lnTo>
                  <a:pt x="138557" y="152857"/>
                </a:lnTo>
                <a:lnTo>
                  <a:pt x="138950" y="153377"/>
                </a:lnTo>
                <a:lnTo>
                  <a:pt x="138976" y="155511"/>
                </a:lnTo>
                <a:lnTo>
                  <a:pt x="138976" y="151536"/>
                </a:lnTo>
                <a:lnTo>
                  <a:pt x="138252" y="151307"/>
                </a:lnTo>
                <a:lnTo>
                  <a:pt x="136220" y="151307"/>
                </a:lnTo>
                <a:lnTo>
                  <a:pt x="132041" y="151841"/>
                </a:lnTo>
                <a:lnTo>
                  <a:pt x="130263" y="152133"/>
                </a:lnTo>
                <a:lnTo>
                  <a:pt x="130784" y="154952"/>
                </a:lnTo>
                <a:lnTo>
                  <a:pt x="130835" y="155219"/>
                </a:lnTo>
                <a:lnTo>
                  <a:pt x="130949" y="155879"/>
                </a:lnTo>
                <a:lnTo>
                  <a:pt x="131051" y="156400"/>
                </a:lnTo>
                <a:lnTo>
                  <a:pt x="131152" y="156997"/>
                </a:lnTo>
                <a:lnTo>
                  <a:pt x="131279" y="157721"/>
                </a:lnTo>
                <a:lnTo>
                  <a:pt x="137998" y="157721"/>
                </a:lnTo>
                <a:lnTo>
                  <a:pt x="139369" y="158178"/>
                </a:lnTo>
                <a:lnTo>
                  <a:pt x="139153" y="158178"/>
                </a:lnTo>
                <a:lnTo>
                  <a:pt x="139407" y="158534"/>
                </a:lnTo>
                <a:lnTo>
                  <a:pt x="139471" y="158864"/>
                </a:lnTo>
                <a:lnTo>
                  <a:pt x="139560" y="159359"/>
                </a:lnTo>
                <a:lnTo>
                  <a:pt x="139674" y="159918"/>
                </a:lnTo>
                <a:lnTo>
                  <a:pt x="139763" y="160540"/>
                </a:lnTo>
                <a:lnTo>
                  <a:pt x="139827" y="160832"/>
                </a:lnTo>
                <a:lnTo>
                  <a:pt x="139954" y="161531"/>
                </a:lnTo>
                <a:lnTo>
                  <a:pt x="140068" y="162052"/>
                </a:lnTo>
                <a:lnTo>
                  <a:pt x="140258" y="162420"/>
                </a:lnTo>
                <a:lnTo>
                  <a:pt x="142265" y="162420"/>
                </a:lnTo>
                <a:lnTo>
                  <a:pt x="142265" y="162052"/>
                </a:lnTo>
                <a:close/>
              </a:path>
              <a:path w="427354" h="436245">
                <a:moveTo>
                  <a:pt x="143967" y="58089"/>
                </a:moveTo>
                <a:lnTo>
                  <a:pt x="123469" y="58089"/>
                </a:lnTo>
                <a:lnTo>
                  <a:pt x="123317" y="58343"/>
                </a:lnTo>
                <a:lnTo>
                  <a:pt x="143789" y="58343"/>
                </a:lnTo>
                <a:lnTo>
                  <a:pt x="143967" y="58089"/>
                </a:lnTo>
                <a:close/>
              </a:path>
              <a:path w="427354" h="436245">
                <a:moveTo>
                  <a:pt x="147726" y="24612"/>
                </a:moveTo>
                <a:lnTo>
                  <a:pt x="147205" y="24942"/>
                </a:lnTo>
                <a:lnTo>
                  <a:pt x="146672" y="25298"/>
                </a:lnTo>
                <a:lnTo>
                  <a:pt x="146253" y="25730"/>
                </a:lnTo>
                <a:lnTo>
                  <a:pt x="146773" y="25400"/>
                </a:lnTo>
                <a:lnTo>
                  <a:pt x="147231" y="25006"/>
                </a:lnTo>
                <a:lnTo>
                  <a:pt x="147726" y="24612"/>
                </a:lnTo>
                <a:close/>
              </a:path>
              <a:path w="427354" h="436245">
                <a:moveTo>
                  <a:pt x="148285" y="53225"/>
                </a:moveTo>
                <a:lnTo>
                  <a:pt x="147205" y="53225"/>
                </a:lnTo>
                <a:lnTo>
                  <a:pt x="146913" y="53543"/>
                </a:lnTo>
                <a:lnTo>
                  <a:pt x="148285" y="53225"/>
                </a:lnTo>
                <a:close/>
              </a:path>
              <a:path w="427354" h="436245">
                <a:moveTo>
                  <a:pt x="149898" y="18173"/>
                </a:moveTo>
                <a:lnTo>
                  <a:pt x="147231" y="19545"/>
                </a:lnTo>
                <a:lnTo>
                  <a:pt x="144411" y="20535"/>
                </a:lnTo>
                <a:lnTo>
                  <a:pt x="141478" y="21158"/>
                </a:lnTo>
                <a:lnTo>
                  <a:pt x="140563" y="21323"/>
                </a:lnTo>
                <a:lnTo>
                  <a:pt x="139903" y="20891"/>
                </a:lnTo>
                <a:lnTo>
                  <a:pt x="139763" y="20497"/>
                </a:lnTo>
                <a:lnTo>
                  <a:pt x="139471" y="19024"/>
                </a:lnTo>
                <a:lnTo>
                  <a:pt x="139471" y="17881"/>
                </a:lnTo>
                <a:lnTo>
                  <a:pt x="139700" y="16789"/>
                </a:lnTo>
                <a:lnTo>
                  <a:pt x="130327" y="16370"/>
                </a:lnTo>
                <a:lnTo>
                  <a:pt x="129540" y="16662"/>
                </a:lnTo>
                <a:lnTo>
                  <a:pt x="128854" y="17284"/>
                </a:lnTo>
                <a:lnTo>
                  <a:pt x="128358" y="18275"/>
                </a:lnTo>
                <a:lnTo>
                  <a:pt x="128295" y="18592"/>
                </a:lnTo>
                <a:lnTo>
                  <a:pt x="128549" y="19151"/>
                </a:lnTo>
                <a:lnTo>
                  <a:pt x="130886" y="19189"/>
                </a:lnTo>
                <a:lnTo>
                  <a:pt x="137172" y="17284"/>
                </a:lnTo>
                <a:lnTo>
                  <a:pt x="137896" y="18072"/>
                </a:lnTo>
                <a:lnTo>
                  <a:pt x="138518" y="18796"/>
                </a:lnTo>
                <a:lnTo>
                  <a:pt x="137007" y="20307"/>
                </a:lnTo>
                <a:lnTo>
                  <a:pt x="138353" y="22402"/>
                </a:lnTo>
                <a:lnTo>
                  <a:pt x="140093" y="22313"/>
                </a:lnTo>
                <a:lnTo>
                  <a:pt x="144310" y="21424"/>
                </a:lnTo>
                <a:lnTo>
                  <a:pt x="147332" y="20104"/>
                </a:lnTo>
                <a:lnTo>
                  <a:pt x="149898" y="18173"/>
                </a:lnTo>
                <a:close/>
              </a:path>
              <a:path w="427354" h="436245">
                <a:moveTo>
                  <a:pt x="151549" y="9766"/>
                </a:moveTo>
                <a:lnTo>
                  <a:pt x="149936" y="10414"/>
                </a:lnTo>
                <a:lnTo>
                  <a:pt x="147396" y="11277"/>
                </a:lnTo>
                <a:lnTo>
                  <a:pt x="145097" y="9004"/>
                </a:lnTo>
                <a:lnTo>
                  <a:pt x="145757" y="7226"/>
                </a:lnTo>
                <a:lnTo>
                  <a:pt x="143052" y="4279"/>
                </a:lnTo>
                <a:lnTo>
                  <a:pt x="137756" y="9499"/>
                </a:lnTo>
                <a:lnTo>
                  <a:pt x="134150" y="7391"/>
                </a:lnTo>
                <a:lnTo>
                  <a:pt x="134734" y="5854"/>
                </a:lnTo>
                <a:lnTo>
                  <a:pt x="136055" y="4673"/>
                </a:lnTo>
                <a:lnTo>
                  <a:pt x="137401" y="3721"/>
                </a:lnTo>
                <a:lnTo>
                  <a:pt x="133743" y="6146"/>
                </a:lnTo>
                <a:lnTo>
                  <a:pt x="129870" y="8216"/>
                </a:lnTo>
                <a:lnTo>
                  <a:pt x="124764" y="10350"/>
                </a:lnTo>
                <a:lnTo>
                  <a:pt x="123558" y="10744"/>
                </a:lnTo>
                <a:lnTo>
                  <a:pt x="122529" y="10287"/>
                </a:lnTo>
                <a:lnTo>
                  <a:pt x="121615" y="9791"/>
                </a:lnTo>
                <a:lnTo>
                  <a:pt x="121450" y="8216"/>
                </a:lnTo>
                <a:lnTo>
                  <a:pt x="122339" y="7823"/>
                </a:lnTo>
                <a:lnTo>
                  <a:pt x="120497" y="8382"/>
                </a:lnTo>
                <a:lnTo>
                  <a:pt x="119011" y="9601"/>
                </a:lnTo>
                <a:lnTo>
                  <a:pt x="118491" y="10680"/>
                </a:lnTo>
                <a:lnTo>
                  <a:pt x="119240" y="12877"/>
                </a:lnTo>
                <a:lnTo>
                  <a:pt x="120853" y="13271"/>
                </a:lnTo>
                <a:lnTo>
                  <a:pt x="125958" y="13271"/>
                </a:lnTo>
                <a:lnTo>
                  <a:pt x="129578" y="11531"/>
                </a:lnTo>
                <a:lnTo>
                  <a:pt x="132041" y="8775"/>
                </a:lnTo>
                <a:lnTo>
                  <a:pt x="131711" y="9169"/>
                </a:lnTo>
                <a:lnTo>
                  <a:pt x="131051" y="10287"/>
                </a:lnTo>
                <a:lnTo>
                  <a:pt x="130721" y="11468"/>
                </a:lnTo>
                <a:lnTo>
                  <a:pt x="132105" y="13830"/>
                </a:lnTo>
                <a:lnTo>
                  <a:pt x="134277" y="13665"/>
                </a:lnTo>
                <a:lnTo>
                  <a:pt x="138417" y="12255"/>
                </a:lnTo>
                <a:lnTo>
                  <a:pt x="140792" y="10909"/>
                </a:lnTo>
                <a:lnTo>
                  <a:pt x="142862" y="9169"/>
                </a:lnTo>
                <a:lnTo>
                  <a:pt x="141846" y="10553"/>
                </a:lnTo>
                <a:lnTo>
                  <a:pt x="141516" y="12192"/>
                </a:lnTo>
                <a:lnTo>
                  <a:pt x="141770" y="13144"/>
                </a:lnTo>
                <a:lnTo>
                  <a:pt x="143027" y="13804"/>
                </a:lnTo>
                <a:lnTo>
                  <a:pt x="146939" y="13347"/>
                </a:lnTo>
                <a:lnTo>
                  <a:pt x="149733" y="11925"/>
                </a:lnTo>
                <a:lnTo>
                  <a:pt x="151549" y="9766"/>
                </a:lnTo>
                <a:close/>
              </a:path>
              <a:path w="427354" h="436245">
                <a:moveTo>
                  <a:pt x="152400" y="151180"/>
                </a:moveTo>
                <a:lnTo>
                  <a:pt x="152336" y="150266"/>
                </a:lnTo>
                <a:lnTo>
                  <a:pt x="148755" y="150291"/>
                </a:lnTo>
                <a:lnTo>
                  <a:pt x="145199" y="150495"/>
                </a:lnTo>
                <a:lnTo>
                  <a:pt x="141681" y="150787"/>
                </a:lnTo>
                <a:lnTo>
                  <a:pt x="141706" y="151244"/>
                </a:lnTo>
                <a:lnTo>
                  <a:pt x="141846" y="152171"/>
                </a:lnTo>
                <a:lnTo>
                  <a:pt x="143294" y="152031"/>
                </a:lnTo>
                <a:lnTo>
                  <a:pt x="144767" y="151968"/>
                </a:lnTo>
                <a:lnTo>
                  <a:pt x="146189" y="151879"/>
                </a:lnTo>
                <a:lnTo>
                  <a:pt x="146443" y="155194"/>
                </a:lnTo>
                <a:lnTo>
                  <a:pt x="146748" y="158572"/>
                </a:lnTo>
                <a:lnTo>
                  <a:pt x="146977" y="161925"/>
                </a:lnTo>
                <a:lnTo>
                  <a:pt x="147535" y="161925"/>
                </a:lnTo>
                <a:lnTo>
                  <a:pt x="148653" y="161861"/>
                </a:lnTo>
                <a:lnTo>
                  <a:pt x="148450" y="158508"/>
                </a:lnTo>
                <a:lnTo>
                  <a:pt x="147993" y="151777"/>
                </a:lnTo>
                <a:lnTo>
                  <a:pt x="149440" y="151676"/>
                </a:lnTo>
                <a:lnTo>
                  <a:pt x="150914" y="151638"/>
                </a:lnTo>
                <a:lnTo>
                  <a:pt x="152400" y="151638"/>
                </a:lnTo>
                <a:lnTo>
                  <a:pt x="152400" y="151180"/>
                </a:lnTo>
                <a:close/>
              </a:path>
              <a:path w="427354" h="436245">
                <a:moveTo>
                  <a:pt x="153250" y="26873"/>
                </a:moveTo>
                <a:lnTo>
                  <a:pt x="153111" y="26873"/>
                </a:lnTo>
                <a:lnTo>
                  <a:pt x="152565" y="27368"/>
                </a:lnTo>
                <a:lnTo>
                  <a:pt x="153250" y="26873"/>
                </a:lnTo>
                <a:close/>
              </a:path>
              <a:path w="427354" h="436245">
                <a:moveTo>
                  <a:pt x="156819" y="36334"/>
                </a:moveTo>
                <a:lnTo>
                  <a:pt x="155282" y="36664"/>
                </a:lnTo>
                <a:lnTo>
                  <a:pt x="153911" y="36664"/>
                </a:lnTo>
                <a:lnTo>
                  <a:pt x="151892" y="36334"/>
                </a:lnTo>
                <a:lnTo>
                  <a:pt x="151587" y="36334"/>
                </a:lnTo>
                <a:lnTo>
                  <a:pt x="149631" y="35712"/>
                </a:lnTo>
                <a:lnTo>
                  <a:pt x="150329" y="33743"/>
                </a:lnTo>
                <a:lnTo>
                  <a:pt x="150596" y="33350"/>
                </a:lnTo>
                <a:lnTo>
                  <a:pt x="151968" y="31737"/>
                </a:lnTo>
                <a:lnTo>
                  <a:pt x="151561" y="31737"/>
                </a:lnTo>
                <a:lnTo>
                  <a:pt x="153441" y="31038"/>
                </a:lnTo>
                <a:lnTo>
                  <a:pt x="153695" y="30988"/>
                </a:lnTo>
                <a:lnTo>
                  <a:pt x="155079" y="30391"/>
                </a:lnTo>
                <a:lnTo>
                  <a:pt x="155498" y="30226"/>
                </a:lnTo>
                <a:lnTo>
                  <a:pt x="154470" y="30391"/>
                </a:lnTo>
                <a:lnTo>
                  <a:pt x="153416" y="30391"/>
                </a:lnTo>
                <a:lnTo>
                  <a:pt x="152361" y="30226"/>
                </a:lnTo>
                <a:lnTo>
                  <a:pt x="152044" y="30226"/>
                </a:lnTo>
                <a:lnTo>
                  <a:pt x="151282" y="29933"/>
                </a:lnTo>
                <a:lnTo>
                  <a:pt x="151231" y="29375"/>
                </a:lnTo>
                <a:lnTo>
                  <a:pt x="151066" y="29375"/>
                </a:lnTo>
                <a:lnTo>
                  <a:pt x="151866" y="28155"/>
                </a:lnTo>
                <a:lnTo>
                  <a:pt x="150825" y="28549"/>
                </a:lnTo>
                <a:lnTo>
                  <a:pt x="148920" y="29375"/>
                </a:lnTo>
                <a:lnTo>
                  <a:pt x="146608" y="29375"/>
                </a:lnTo>
                <a:lnTo>
                  <a:pt x="145262" y="28549"/>
                </a:lnTo>
                <a:lnTo>
                  <a:pt x="145199" y="27368"/>
                </a:lnTo>
                <a:lnTo>
                  <a:pt x="145618" y="26517"/>
                </a:lnTo>
                <a:lnTo>
                  <a:pt x="145783" y="26250"/>
                </a:lnTo>
                <a:lnTo>
                  <a:pt x="145986" y="25984"/>
                </a:lnTo>
                <a:lnTo>
                  <a:pt x="146215" y="25730"/>
                </a:lnTo>
                <a:lnTo>
                  <a:pt x="144640" y="26873"/>
                </a:lnTo>
                <a:lnTo>
                  <a:pt x="142862" y="27800"/>
                </a:lnTo>
                <a:lnTo>
                  <a:pt x="138569" y="29375"/>
                </a:lnTo>
                <a:lnTo>
                  <a:pt x="137160" y="29375"/>
                </a:lnTo>
                <a:lnTo>
                  <a:pt x="135483" y="26873"/>
                </a:lnTo>
                <a:lnTo>
                  <a:pt x="135547" y="26517"/>
                </a:lnTo>
                <a:lnTo>
                  <a:pt x="135623" y="26250"/>
                </a:lnTo>
                <a:lnTo>
                  <a:pt x="135686" y="25984"/>
                </a:lnTo>
                <a:lnTo>
                  <a:pt x="135763" y="25730"/>
                </a:lnTo>
                <a:lnTo>
                  <a:pt x="135826" y="25501"/>
                </a:lnTo>
                <a:lnTo>
                  <a:pt x="136385" y="24511"/>
                </a:lnTo>
                <a:lnTo>
                  <a:pt x="135051" y="25501"/>
                </a:lnTo>
                <a:lnTo>
                  <a:pt x="134823" y="25730"/>
                </a:lnTo>
                <a:lnTo>
                  <a:pt x="134721" y="26250"/>
                </a:lnTo>
                <a:lnTo>
                  <a:pt x="134594" y="26873"/>
                </a:lnTo>
                <a:lnTo>
                  <a:pt x="134493" y="27368"/>
                </a:lnTo>
                <a:lnTo>
                  <a:pt x="134442" y="31737"/>
                </a:lnTo>
                <a:lnTo>
                  <a:pt x="135750" y="33350"/>
                </a:lnTo>
                <a:lnTo>
                  <a:pt x="135902" y="33350"/>
                </a:lnTo>
                <a:lnTo>
                  <a:pt x="137007" y="33540"/>
                </a:lnTo>
                <a:lnTo>
                  <a:pt x="140233" y="33540"/>
                </a:lnTo>
                <a:lnTo>
                  <a:pt x="142659" y="32562"/>
                </a:lnTo>
                <a:lnTo>
                  <a:pt x="144272" y="30988"/>
                </a:lnTo>
                <a:lnTo>
                  <a:pt x="145072" y="32169"/>
                </a:lnTo>
                <a:lnTo>
                  <a:pt x="144653" y="32169"/>
                </a:lnTo>
                <a:lnTo>
                  <a:pt x="146977" y="32753"/>
                </a:lnTo>
                <a:lnTo>
                  <a:pt x="148158" y="32562"/>
                </a:lnTo>
                <a:lnTo>
                  <a:pt x="148551" y="32562"/>
                </a:lnTo>
                <a:lnTo>
                  <a:pt x="149733" y="32169"/>
                </a:lnTo>
                <a:lnTo>
                  <a:pt x="150329" y="31940"/>
                </a:lnTo>
                <a:lnTo>
                  <a:pt x="150698" y="31737"/>
                </a:lnTo>
                <a:lnTo>
                  <a:pt x="150888" y="31737"/>
                </a:lnTo>
                <a:lnTo>
                  <a:pt x="150012" y="32753"/>
                </a:lnTo>
                <a:lnTo>
                  <a:pt x="148615" y="34201"/>
                </a:lnTo>
                <a:lnTo>
                  <a:pt x="148158" y="34823"/>
                </a:lnTo>
                <a:lnTo>
                  <a:pt x="148120" y="36334"/>
                </a:lnTo>
                <a:lnTo>
                  <a:pt x="148755" y="37058"/>
                </a:lnTo>
                <a:lnTo>
                  <a:pt x="151739" y="39001"/>
                </a:lnTo>
                <a:lnTo>
                  <a:pt x="155130" y="38442"/>
                </a:lnTo>
                <a:lnTo>
                  <a:pt x="156552" y="36664"/>
                </a:lnTo>
                <a:lnTo>
                  <a:pt x="156819" y="36334"/>
                </a:lnTo>
                <a:close/>
              </a:path>
              <a:path w="427354" h="436245">
                <a:moveTo>
                  <a:pt x="158648" y="42379"/>
                </a:moveTo>
                <a:lnTo>
                  <a:pt x="155892" y="43827"/>
                </a:lnTo>
                <a:lnTo>
                  <a:pt x="153619" y="46228"/>
                </a:lnTo>
                <a:lnTo>
                  <a:pt x="151879" y="49809"/>
                </a:lnTo>
                <a:lnTo>
                  <a:pt x="151549" y="50698"/>
                </a:lnTo>
                <a:lnTo>
                  <a:pt x="151574" y="50888"/>
                </a:lnTo>
                <a:lnTo>
                  <a:pt x="151688" y="51650"/>
                </a:lnTo>
                <a:lnTo>
                  <a:pt x="151777" y="52438"/>
                </a:lnTo>
                <a:lnTo>
                  <a:pt x="152425" y="53454"/>
                </a:lnTo>
                <a:lnTo>
                  <a:pt x="153289" y="53454"/>
                </a:lnTo>
                <a:lnTo>
                  <a:pt x="152107" y="55219"/>
                </a:lnTo>
                <a:lnTo>
                  <a:pt x="150685" y="60286"/>
                </a:lnTo>
                <a:lnTo>
                  <a:pt x="150583" y="60680"/>
                </a:lnTo>
                <a:lnTo>
                  <a:pt x="150545" y="60820"/>
                </a:lnTo>
                <a:lnTo>
                  <a:pt x="147370" y="60871"/>
                </a:lnTo>
                <a:lnTo>
                  <a:pt x="147205" y="60680"/>
                </a:lnTo>
                <a:lnTo>
                  <a:pt x="150583" y="60680"/>
                </a:lnTo>
                <a:lnTo>
                  <a:pt x="150583" y="60286"/>
                </a:lnTo>
                <a:lnTo>
                  <a:pt x="146862" y="60286"/>
                </a:lnTo>
                <a:lnTo>
                  <a:pt x="145859" y="59105"/>
                </a:lnTo>
                <a:lnTo>
                  <a:pt x="145986" y="59105"/>
                </a:lnTo>
                <a:lnTo>
                  <a:pt x="145326" y="58343"/>
                </a:lnTo>
                <a:lnTo>
                  <a:pt x="143802" y="58343"/>
                </a:lnTo>
                <a:lnTo>
                  <a:pt x="143408" y="59105"/>
                </a:lnTo>
                <a:lnTo>
                  <a:pt x="142900" y="60286"/>
                </a:lnTo>
                <a:lnTo>
                  <a:pt x="122110" y="60286"/>
                </a:lnTo>
                <a:lnTo>
                  <a:pt x="123659" y="57759"/>
                </a:lnTo>
                <a:lnTo>
                  <a:pt x="127228" y="51676"/>
                </a:lnTo>
                <a:lnTo>
                  <a:pt x="126949" y="51943"/>
                </a:lnTo>
                <a:lnTo>
                  <a:pt x="123812" y="55753"/>
                </a:lnTo>
                <a:lnTo>
                  <a:pt x="120713" y="60680"/>
                </a:lnTo>
                <a:lnTo>
                  <a:pt x="118287" y="65709"/>
                </a:lnTo>
                <a:lnTo>
                  <a:pt x="116243" y="62814"/>
                </a:lnTo>
                <a:lnTo>
                  <a:pt x="116154" y="62687"/>
                </a:lnTo>
                <a:lnTo>
                  <a:pt x="116065" y="62255"/>
                </a:lnTo>
                <a:lnTo>
                  <a:pt x="116547" y="61010"/>
                </a:lnTo>
                <a:lnTo>
                  <a:pt x="116674" y="60680"/>
                </a:lnTo>
                <a:lnTo>
                  <a:pt x="120700" y="60680"/>
                </a:lnTo>
                <a:lnTo>
                  <a:pt x="120942" y="60286"/>
                </a:lnTo>
                <a:lnTo>
                  <a:pt x="116827" y="60286"/>
                </a:lnTo>
                <a:lnTo>
                  <a:pt x="117576" y="58343"/>
                </a:lnTo>
                <a:lnTo>
                  <a:pt x="117678" y="58089"/>
                </a:lnTo>
                <a:lnTo>
                  <a:pt x="121500" y="51155"/>
                </a:lnTo>
                <a:lnTo>
                  <a:pt x="123113" y="48463"/>
                </a:lnTo>
                <a:lnTo>
                  <a:pt x="125323" y="45212"/>
                </a:lnTo>
                <a:lnTo>
                  <a:pt x="120332" y="48260"/>
                </a:lnTo>
                <a:lnTo>
                  <a:pt x="118897" y="53848"/>
                </a:lnTo>
                <a:lnTo>
                  <a:pt x="118795" y="54203"/>
                </a:lnTo>
                <a:lnTo>
                  <a:pt x="118719" y="54533"/>
                </a:lnTo>
                <a:lnTo>
                  <a:pt x="114922" y="59105"/>
                </a:lnTo>
                <a:lnTo>
                  <a:pt x="114503" y="59626"/>
                </a:lnTo>
                <a:lnTo>
                  <a:pt x="113614" y="60286"/>
                </a:lnTo>
                <a:lnTo>
                  <a:pt x="112890" y="59918"/>
                </a:lnTo>
                <a:lnTo>
                  <a:pt x="112826" y="57759"/>
                </a:lnTo>
                <a:lnTo>
                  <a:pt x="112788" y="56730"/>
                </a:lnTo>
                <a:lnTo>
                  <a:pt x="112737" y="55029"/>
                </a:lnTo>
                <a:lnTo>
                  <a:pt x="112699" y="53848"/>
                </a:lnTo>
                <a:lnTo>
                  <a:pt x="114871" y="47739"/>
                </a:lnTo>
                <a:lnTo>
                  <a:pt x="118732" y="43205"/>
                </a:lnTo>
                <a:lnTo>
                  <a:pt x="118237" y="43561"/>
                </a:lnTo>
                <a:lnTo>
                  <a:pt x="115493" y="45770"/>
                </a:lnTo>
                <a:lnTo>
                  <a:pt x="112877" y="49314"/>
                </a:lnTo>
                <a:lnTo>
                  <a:pt x="110426" y="52438"/>
                </a:lnTo>
                <a:lnTo>
                  <a:pt x="109270" y="53848"/>
                </a:lnTo>
                <a:lnTo>
                  <a:pt x="108369" y="54902"/>
                </a:lnTo>
                <a:lnTo>
                  <a:pt x="107950" y="54902"/>
                </a:lnTo>
                <a:lnTo>
                  <a:pt x="107632" y="54952"/>
                </a:lnTo>
                <a:lnTo>
                  <a:pt x="107632" y="56730"/>
                </a:lnTo>
                <a:lnTo>
                  <a:pt x="107518" y="57099"/>
                </a:lnTo>
                <a:lnTo>
                  <a:pt x="107391" y="57492"/>
                </a:lnTo>
                <a:lnTo>
                  <a:pt x="107315" y="57759"/>
                </a:lnTo>
                <a:lnTo>
                  <a:pt x="107365" y="57492"/>
                </a:lnTo>
                <a:lnTo>
                  <a:pt x="107505" y="57099"/>
                </a:lnTo>
                <a:lnTo>
                  <a:pt x="107632" y="56730"/>
                </a:lnTo>
                <a:lnTo>
                  <a:pt x="107632" y="54952"/>
                </a:lnTo>
                <a:lnTo>
                  <a:pt x="107010" y="55029"/>
                </a:lnTo>
                <a:lnTo>
                  <a:pt x="106197" y="52857"/>
                </a:lnTo>
                <a:lnTo>
                  <a:pt x="106299" y="51384"/>
                </a:lnTo>
                <a:lnTo>
                  <a:pt x="107035" y="49606"/>
                </a:lnTo>
                <a:lnTo>
                  <a:pt x="107162" y="49314"/>
                </a:lnTo>
                <a:lnTo>
                  <a:pt x="107238" y="49110"/>
                </a:lnTo>
                <a:lnTo>
                  <a:pt x="107429" y="48818"/>
                </a:lnTo>
                <a:lnTo>
                  <a:pt x="110363" y="44513"/>
                </a:lnTo>
                <a:lnTo>
                  <a:pt x="111975" y="42608"/>
                </a:lnTo>
                <a:lnTo>
                  <a:pt x="112826" y="40767"/>
                </a:lnTo>
                <a:lnTo>
                  <a:pt x="112928" y="40538"/>
                </a:lnTo>
                <a:lnTo>
                  <a:pt x="116014" y="40538"/>
                </a:lnTo>
                <a:lnTo>
                  <a:pt x="119900" y="38214"/>
                </a:lnTo>
                <a:lnTo>
                  <a:pt x="119900" y="39255"/>
                </a:lnTo>
                <a:lnTo>
                  <a:pt x="121310" y="39573"/>
                </a:lnTo>
                <a:lnTo>
                  <a:pt x="120357" y="39585"/>
                </a:lnTo>
                <a:lnTo>
                  <a:pt x="121412" y="39585"/>
                </a:lnTo>
                <a:lnTo>
                  <a:pt x="128816" y="39585"/>
                </a:lnTo>
                <a:lnTo>
                  <a:pt x="127495" y="40767"/>
                </a:lnTo>
                <a:lnTo>
                  <a:pt x="127228" y="42354"/>
                </a:lnTo>
                <a:lnTo>
                  <a:pt x="127177" y="42608"/>
                </a:lnTo>
                <a:lnTo>
                  <a:pt x="127076" y="43205"/>
                </a:lnTo>
                <a:lnTo>
                  <a:pt x="128092" y="44970"/>
                </a:lnTo>
                <a:lnTo>
                  <a:pt x="129006" y="46685"/>
                </a:lnTo>
                <a:lnTo>
                  <a:pt x="129108" y="46875"/>
                </a:lnTo>
                <a:lnTo>
                  <a:pt x="129247" y="46875"/>
                </a:lnTo>
                <a:lnTo>
                  <a:pt x="131419" y="47739"/>
                </a:lnTo>
                <a:lnTo>
                  <a:pt x="133426" y="47205"/>
                </a:lnTo>
                <a:lnTo>
                  <a:pt x="131978" y="48818"/>
                </a:lnTo>
                <a:lnTo>
                  <a:pt x="132003" y="49606"/>
                </a:lnTo>
                <a:lnTo>
                  <a:pt x="132486" y="50850"/>
                </a:lnTo>
                <a:lnTo>
                  <a:pt x="132613" y="51155"/>
                </a:lnTo>
                <a:lnTo>
                  <a:pt x="132702" y="51384"/>
                </a:lnTo>
                <a:lnTo>
                  <a:pt x="132816" y="51676"/>
                </a:lnTo>
                <a:lnTo>
                  <a:pt x="132918" y="51943"/>
                </a:lnTo>
                <a:lnTo>
                  <a:pt x="133045" y="52235"/>
                </a:lnTo>
                <a:lnTo>
                  <a:pt x="133121" y="52438"/>
                </a:lnTo>
                <a:lnTo>
                  <a:pt x="133299" y="52438"/>
                </a:lnTo>
                <a:lnTo>
                  <a:pt x="135788" y="53225"/>
                </a:lnTo>
                <a:lnTo>
                  <a:pt x="137528" y="53759"/>
                </a:lnTo>
                <a:lnTo>
                  <a:pt x="139547" y="52857"/>
                </a:lnTo>
                <a:lnTo>
                  <a:pt x="139687" y="52857"/>
                </a:lnTo>
                <a:lnTo>
                  <a:pt x="140970" y="51396"/>
                </a:lnTo>
                <a:lnTo>
                  <a:pt x="140855" y="51676"/>
                </a:lnTo>
                <a:lnTo>
                  <a:pt x="140525" y="52235"/>
                </a:lnTo>
                <a:lnTo>
                  <a:pt x="140423" y="52438"/>
                </a:lnTo>
                <a:lnTo>
                  <a:pt x="140360" y="52565"/>
                </a:lnTo>
                <a:lnTo>
                  <a:pt x="140246" y="55753"/>
                </a:lnTo>
                <a:lnTo>
                  <a:pt x="140436" y="56146"/>
                </a:lnTo>
                <a:lnTo>
                  <a:pt x="140843" y="56730"/>
                </a:lnTo>
                <a:lnTo>
                  <a:pt x="141122" y="57099"/>
                </a:lnTo>
                <a:lnTo>
                  <a:pt x="141655" y="57492"/>
                </a:lnTo>
                <a:lnTo>
                  <a:pt x="142354" y="57759"/>
                </a:lnTo>
                <a:lnTo>
                  <a:pt x="143484" y="57759"/>
                </a:lnTo>
                <a:lnTo>
                  <a:pt x="144183" y="57759"/>
                </a:lnTo>
                <a:lnTo>
                  <a:pt x="143967" y="58089"/>
                </a:lnTo>
                <a:lnTo>
                  <a:pt x="145034" y="58089"/>
                </a:lnTo>
                <a:lnTo>
                  <a:pt x="145021" y="57099"/>
                </a:lnTo>
                <a:lnTo>
                  <a:pt x="144995" y="56146"/>
                </a:lnTo>
                <a:lnTo>
                  <a:pt x="145529" y="55029"/>
                </a:lnTo>
                <a:lnTo>
                  <a:pt x="145783" y="54533"/>
                </a:lnTo>
                <a:lnTo>
                  <a:pt x="146024" y="54533"/>
                </a:lnTo>
                <a:lnTo>
                  <a:pt x="146646" y="53848"/>
                </a:lnTo>
                <a:lnTo>
                  <a:pt x="146342" y="53848"/>
                </a:lnTo>
                <a:lnTo>
                  <a:pt x="145999" y="54203"/>
                </a:lnTo>
                <a:lnTo>
                  <a:pt x="145808" y="54495"/>
                </a:lnTo>
                <a:lnTo>
                  <a:pt x="144576" y="54241"/>
                </a:lnTo>
                <a:lnTo>
                  <a:pt x="144576" y="57099"/>
                </a:lnTo>
                <a:lnTo>
                  <a:pt x="144348" y="57492"/>
                </a:lnTo>
                <a:lnTo>
                  <a:pt x="144043" y="57492"/>
                </a:lnTo>
                <a:lnTo>
                  <a:pt x="144576" y="57099"/>
                </a:lnTo>
                <a:lnTo>
                  <a:pt x="144576" y="54241"/>
                </a:lnTo>
                <a:lnTo>
                  <a:pt x="143522" y="54013"/>
                </a:lnTo>
                <a:lnTo>
                  <a:pt x="142290" y="51384"/>
                </a:lnTo>
                <a:lnTo>
                  <a:pt x="142176" y="51155"/>
                </a:lnTo>
                <a:lnTo>
                  <a:pt x="142036" y="50850"/>
                </a:lnTo>
                <a:lnTo>
                  <a:pt x="142367" y="50203"/>
                </a:lnTo>
                <a:lnTo>
                  <a:pt x="143052" y="48818"/>
                </a:lnTo>
                <a:lnTo>
                  <a:pt x="144526" y="48260"/>
                </a:lnTo>
                <a:lnTo>
                  <a:pt x="144310" y="48260"/>
                </a:lnTo>
                <a:lnTo>
                  <a:pt x="143129" y="48463"/>
                </a:lnTo>
                <a:lnTo>
                  <a:pt x="143268" y="48463"/>
                </a:lnTo>
                <a:lnTo>
                  <a:pt x="142138" y="49110"/>
                </a:lnTo>
                <a:lnTo>
                  <a:pt x="140855" y="49606"/>
                </a:lnTo>
                <a:lnTo>
                  <a:pt x="139534" y="50063"/>
                </a:lnTo>
                <a:lnTo>
                  <a:pt x="137960" y="50203"/>
                </a:lnTo>
                <a:lnTo>
                  <a:pt x="136906" y="49314"/>
                </a:lnTo>
                <a:lnTo>
                  <a:pt x="135826" y="48463"/>
                </a:lnTo>
                <a:lnTo>
                  <a:pt x="135750" y="47739"/>
                </a:lnTo>
                <a:lnTo>
                  <a:pt x="135686" y="47205"/>
                </a:lnTo>
                <a:lnTo>
                  <a:pt x="135737" y="46685"/>
                </a:lnTo>
                <a:lnTo>
                  <a:pt x="136309" y="45212"/>
                </a:lnTo>
                <a:lnTo>
                  <a:pt x="136385" y="44970"/>
                </a:lnTo>
                <a:lnTo>
                  <a:pt x="136550" y="44513"/>
                </a:lnTo>
                <a:lnTo>
                  <a:pt x="136613" y="44348"/>
                </a:lnTo>
                <a:lnTo>
                  <a:pt x="138518" y="42354"/>
                </a:lnTo>
                <a:lnTo>
                  <a:pt x="136385" y="42837"/>
                </a:lnTo>
                <a:lnTo>
                  <a:pt x="134429" y="44907"/>
                </a:lnTo>
                <a:lnTo>
                  <a:pt x="132372" y="44221"/>
                </a:lnTo>
                <a:lnTo>
                  <a:pt x="130263" y="43561"/>
                </a:lnTo>
                <a:lnTo>
                  <a:pt x="130175" y="42354"/>
                </a:lnTo>
                <a:lnTo>
                  <a:pt x="130048" y="40767"/>
                </a:lnTo>
                <a:lnTo>
                  <a:pt x="130035" y="40538"/>
                </a:lnTo>
                <a:lnTo>
                  <a:pt x="130568" y="39585"/>
                </a:lnTo>
                <a:lnTo>
                  <a:pt x="130695" y="39357"/>
                </a:lnTo>
                <a:lnTo>
                  <a:pt x="131254" y="38404"/>
                </a:lnTo>
                <a:lnTo>
                  <a:pt x="131368" y="38214"/>
                </a:lnTo>
                <a:lnTo>
                  <a:pt x="131711" y="37617"/>
                </a:lnTo>
                <a:lnTo>
                  <a:pt x="132080" y="36995"/>
                </a:lnTo>
                <a:lnTo>
                  <a:pt x="132156" y="36868"/>
                </a:lnTo>
                <a:lnTo>
                  <a:pt x="132435" y="36601"/>
                </a:lnTo>
                <a:lnTo>
                  <a:pt x="134213" y="35445"/>
                </a:lnTo>
                <a:lnTo>
                  <a:pt x="135318" y="33769"/>
                </a:lnTo>
                <a:lnTo>
                  <a:pt x="135432" y="33616"/>
                </a:lnTo>
                <a:lnTo>
                  <a:pt x="132207" y="35153"/>
                </a:lnTo>
                <a:lnTo>
                  <a:pt x="128854" y="36309"/>
                </a:lnTo>
                <a:lnTo>
                  <a:pt x="124117" y="37426"/>
                </a:lnTo>
                <a:lnTo>
                  <a:pt x="122669" y="37617"/>
                </a:lnTo>
                <a:lnTo>
                  <a:pt x="121932" y="36995"/>
                </a:lnTo>
                <a:lnTo>
                  <a:pt x="121780" y="36868"/>
                </a:lnTo>
                <a:lnTo>
                  <a:pt x="121094" y="36309"/>
                </a:lnTo>
                <a:lnTo>
                  <a:pt x="121145" y="35153"/>
                </a:lnTo>
                <a:lnTo>
                  <a:pt x="121323" y="34861"/>
                </a:lnTo>
                <a:lnTo>
                  <a:pt x="121640" y="34493"/>
                </a:lnTo>
                <a:lnTo>
                  <a:pt x="114376" y="36868"/>
                </a:lnTo>
                <a:lnTo>
                  <a:pt x="112102" y="36144"/>
                </a:lnTo>
                <a:lnTo>
                  <a:pt x="111963" y="35915"/>
                </a:lnTo>
                <a:lnTo>
                  <a:pt x="111277" y="34861"/>
                </a:lnTo>
                <a:lnTo>
                  <a:pt x="111379" y="34493"/>
                </a:lnTo>
                <a:lnTo>
                  <a:pt x="111848" y="33769"/>
                </a:lnTo>
                <a:lnTo>
                  <a:pt x="110134" y="34861"/>
                </a:lnTo>
                <a:lnTo>
                  <a:pt x="108229" y="35915"/>
                </a:lnTo>
                <a:lnTo>
                  <a:pt x="106146" y="35712"/>
                </a:lnTo>
                <a:lnTo>
                  <a:pt x="105079" y="35712"/>
                </a:lnTo>
                <a:lnTo>
                  <a:pt x="104228" y="35153"/>
                </a:lnTo>
                <a:lnTo>
                  <a:pt x="103962" y="34861"/>
                </a:lnTo>
                <a:lnTo>
                  <a:pt x="102730" y="32689"/>
                </a:lnTo>
                <a:lnTo>
                  <a:pt x="103289" y="32105"/>
                </a:lnTo>
                <a:lnTo>
                  <a:pt x="104343" y="31216"/>
                </a:lnTo>
                <a:lnTo>
                  <a:pt x="102400" y="31965"/>
                </a:lnTo>
                <a:lnTo>
                  <a:pt x="100431" y="34366"/>
                </a:lnTo>
                <a:lnTo>
                  <a:pt x="100469" y="34493"/>
                </a:lnTo>
                <a:lnTo>
                  <a:pt x="100571" y="34861"/>
                </a:lnTo>
                <a:lnTo>
                  <a:pt x="100660" y="35153"/>
                </a:lnTo>
                <a:lnTo>
                  <a:pt x="100749" y="35445"/>
                </a:lnTo>
                <a:lnTo>
                  <a:pt x="100825" y="35712"/>
                </a:lnTo>
                <a:lnTo>
                  <a:pt x="100888" y="35915"/>
                </a:lnTo>
                <a:lnTo>
                  <a:pt x="101003" y="36309"/>
                </a:lnTo>
                <a:lnTo>
                  <a:pt x="101092" y="36601"/>
                </a:lnTo>
                <a:lnTo>
                  <a:pt x="103390" y="39027"/>
                </a:lnTo>
                <a:lnTo>
                  <a:pt x="106743" y="38696"/>
                </a:lnTo>
                <a:lnTo>
                  <a:pt x="108254" y="37846"/>
                </a:lnTo>
                <a:lnTo>
                  <a:pt x="109677" y="36995"/>
                </a:lnTo>
                <a:lnTo>
                  <a:pt x="109677" y="38404"/>
                </a:lnTo>
                <a:lnTo>
                  <a:pt x="110896" y="39585"/>
                </a:lnTo>
                <a:lnTo>
                  <a:pt x="111036" y="39585"/>
                </a:lnTo>
                <a:lnTo>
                  <a:pt x="112166" y="40043"/>
                </a:lnTo>
                <a:lnTo>
                  <a:pt x="109118" y="42608"/>
                </a:lnTo>
                <a:lnTo>
                  <a:pt x="108788" y="42837"/>
                </a:lnTo>
                <a:lnTo>
                  <a:pt x="105689" y="46685"/>
                </a:lnTo>
                <a:lnTo>
                  <a:pt x="103124" y="51943"/>
                </a:lnTo>
                <a:lnTo>
                  <a:pt x="102603" y="53225"/>
                </a:lnTo>
                <a:lnTo>
                  <a:pt x="102603" y="55753"/>
                </a:lnTo>
                <a:lnTo>
                  <a:pt x="103162" y="57099"/>
                </a:lnTo>
                <a:lnTo>
                  <a:pt x="105460" y="58343"/>
                </a:lnTo>
                <a:lnTo>
                  <a:pt x="106489" y="58089"/>
                </a:lnTo>
                <a:lnTo>
                  <a:pt x="107200" y="58089"/>
                </a:lnTo>
                <a:lnTo>
                  <a:pt x="107696" y="59626"/>
                </a:lnTo>
                <a:lnTo>
                  <a:pt x="109054" y="60680"/>
                </a:lnTo>
                <a:lnTo>
                  <a:pt x="109982" y="61429"/>
                </a:lnTo>
                <a:lnTo>
                  <a:pt x="111582" y="61429"/>
                </a:lnTo>
                <a:lnTo>
                  <a:pt x="112801" y="60680"/>
                </a:lnTo>
                <a:lnTo>
                  <a:pt x="112826" y="64363"/>
                </a:lnTo>
                <a:lnTo>
                  <a:pt x="114109" y="66725"/>
                </a:lnTo>
                <a:lnTo>
                  <a:pt x="115785" y="67754"/>
                </a:lnTo>
                <a:lnTo>
                  <a:pt x="114846" y="68033"/>
                </a:lnTo>
                <a:lnTo>
                  <a:pt x="115138" y="68033"/>
                </a:lnTo>
                <a:lnTo>
                  <a:pt x="123151" y="75819"/>
                </a:lnTo>
                <a:lnTo>
                  <a:pt x="121970" y="68033"/>
                </a:lnTo>
                <a:lnTo>
                  <a:pt x="120878" y="67284"/>
                </a:lnTo>
                <a:lnTo>
                  <a:pt x="120396" y="66954"/>
                </a:lnTo>
                <a:lnTo>
                  <a:pt x="120421" y="66725"/>
                </a:lnTo>
                <a:lnTo>
                  <a:pt x="120523" y="65709"/>
                </a:lnTo>
                <a:lnTo>
                  <a:pt x="120662" y="64363"/>
                </a:lnTo>
                <a:lnTo>
                  <a:pt x="120713" y="63931"/>
                </a:lnTo>
                <a:lnTo>
                  <a:pt x="120827" y="62814"/>
                </a:lnTo>
                <a:lnTo>
                  <a:pt x="120891" y="62255"/>
                </a:lnTo>
                <a:lnTo>
                  <a:pt x="121869" y="60680"/>
                </a:lnTo>
                <a:lnTo>
                  <a:pt x="142849" y="60680"/>
                </a:lnTo>
                <a:lnTo>
                  <a:pt x="142773" y="61429"/>
                </a:lnTo>
                <a:lnTo>
                  <a:pt x="142659" y="62255"/>
                </a:lnTo>
                <a:lnTo>
                  <a:pt x="142595" y="62687"/>
                </a:lnTo>
                <a:lnTo>
                  <a:pt x="144043" y="64122"/>
                </a:lnTo>
                <a:lnTo>
                  <a:pt x="145618" y="64363"/>
                </a:lnTo>
                <a:lnTo>
                  <a:pt x="147472" y="64363"/>
                </a:lnTo>
                <a:lnTo>
                  <a:pt x="148145" y="63931"/>
                </a:lnTo>
                <a:lnTo>
                  <a:pt x="150101" y="62814"/>
                </a:lnTo>
                <a:lnTo>
                  <a:pt x="151028" y="61010"/>
                </a:lnTo>
                <a:lnTo>
                  <a:pt x="154698" y="60248"/>
                </a:lnTo>
                <a:lnTo>
                  <a:pt x="154305" y="58508"/>
                </a:lnTo>
                <a:lnTo>
                  <a:pt x="153619" y="57683"/>
                </a:lnTo>
                <a:lnTo>
                  <a:pt x="154800" y="54203"/>
                </a:lnTo>
                <a:lnTo>
                  <a:pt x="156222" y="52133"/>
                </a:lnTo>
                <a:lnTo>
                  <a:pt x="156413" y="52133"/>
                </a:lnTo>
                <a:lnTo>
                  <a:pt x="157403" y="50698"/>
                </a:lnTo>
                <a:lnTo>
                  <a:pt x="157073" y="50888"/>
                </a:lnTo>
                <a:lnTo>
                  <a:pt x="156235" y="52108"/>
                </a:lnTo>
                <a:lnTo>
                  <a:pt x="155067" y="51841"/>
                </a:lnTo>
                <a:lnTo>
                  <a:pt x="154279" y="51650"/>
                </a:lnTo>
                <a:lnTo>
                  <a:pt x="153758" y="50888"/>
                </a:lnTo>
                <a:lnTo>
                  <a:pt x="153708" y="49022"/>
                </a:lnTo>
                <a:lnTo>
                  <a:pt x="153949" y="48387"/>
                </a:lnTo>
                <a:lnTo>
                  <a:pt x="155422" y="45669"/>
                </a:lnTo>
                <a:lnTo>
                  <a:pt x="156870" y="43827"/>
                </a:lnTo>
                <a:lnTo>
                  <a:pt x="158648" y="42379"/>
                </a:lnTo>
                <a:close/>
              </a:path>
              <a:path w="427354" h="436245">
                <a:moveTo>
                  <a:pt x="163093" y="161925"/>
                </a:moveTo>
                <a:lnTo>
                  <a:pt x="161823" y="158369"/>
                </a:lnTo>
                <a:lnTo>
                  <a:pt x="161315" y="157099"/>
                </a:lnTo>
                <a:lnTo>
                  <a:pt x="160134" y="154165"/>
                </a:lnTo>
                <a:lnTo>
                  <a:pt x="159410" y="152514"/>
                </a:lnTo>
                <a:lnTo>
                  <a:pt x="159410" y="157099"/>
                </a:lnTo>
                <a:lnTo>
                  <a:pt x="155409" y="157099"/>
                </a:lnTo>
                <a:lnTo>
                  <a:pt x="156083" y="155346"/>
                </a:lnTo>
                <a:lnTo>
                  <a:pt x="156705" y="153644"/>
                </a:lnTo>
                <a:lnTo>
                  <a:pt x="157403" y="152006"/>
                </a:lnTo>
                <a:lnTo>
                  <a:pt x="158788" y="155346"/>
                </a:lnTo>
                <a:lnTo>
                  <a:pt x="159410" y="157099"/>
                </a:lnTo>
                <a:lnTo>
                  <a:pt x="159410" y="152514"/>
                </a:lnTo>
                <a:lnTo>
                  <a:pt x="159194" y="152006"/>
                </a:lnTo>
                <a:lnTo>
                  <a:pt x="158457" y="150291"/>
                </a:lnTo>
                <a:lnTo>
                  <a:pt x="156451" y="150291"/>
                </a:lnTo>
                <a:lnTo>
                  <a:pt x="154889" y="154165"/>
                </a:lnTo>
                <a:lnTo>
                  <a:pt x="153390" y="158051"/>
                </a:lnTo>
                <a:lnTo>
                  <a:pt x="151968" y="161925"/>
                </a:lnTo>
                <a:lnTo>
                  <a:pt x="153644" y="161925"/>
                </a:lnTo>
                <a:lnTo>
                  <a:pt x="154139" y="160604"/>
                </a:lnTo>
                <a:lnTo>
                  <a:pt x="154520" y="159524"/>
                </a:lnTo>
                <a:lnTo>
                  <a:pt x="154978" y="158369"/>
                </a:lnTo>
                <a:lnTo>
                  <a:pt x="159994" y="158369"/>
                </a:lnTo>
                <a:lnTo>
                  <a:pt x="160426" y="159524"/>
                </a:lnTo>
                <a:lnTo>
                  <a:pt x="161239" y="161925"/>
                </a:lnTo>
                <a:lnTo>
                  <a:pt x="163093" y="161925"/>
                </a:lnTo>
                <a:close/>
              </a:path>
              <a:path w="427354" h="436245">
                <a:moveTo>
                  <a:pt x="167792" y="5880"/>
                </a:moveTo>
                <a:lnTo>
                  <a:pt x="164045" y="7721"/>
                </a:lnTo>
                <a:lnTo>
                  <a:pt x="162166" y="8610"/>
                </a:lnTo>
                <a:lnTo>
                  <a:pt x="160921" y="9232"/>
                </a:lnTo>
                <a:lnTo>
                  <a:pt x="159270" y="9829"/>
                </a:lnTo>
                <a:lnTo>
                  <a:pt x="157010" y="8318"/>
                </a:lnTo>
                <a:lnTo>
                  <a:pt x="156972" y="6604"/>
                </a:lnTo>
                <a:lnTo>
                  <a:pt x="158419" y="4305"/>
                </a:lnTo>
                <a:lnTo>
                  <a:pt x="160820" y="3022"/>
                </a:lnTo>
                <a:lnTo>
                  <a:pt x="157365" y="4800"/>
                </a:lnTo>
                <a:lnTo>
                  <a:pt x="154736" y="7556"/>
                </a:lnTo>
                <a:lnTo>
                  <a:pt x="153885" y="9537"/>
                </a:lnTo>
                <a:lnTo>
                  <a:pt x="154406" y="11366"/>
                </a:lnTo>
                <a:lnTo>
                  <a:pt x="154470" y="11696"/>
                </a:lnTo>
                <a:lnTo>
                  <a:pt x="154635" y="12065"/>
                </a:lnTo>
                <a:lnTo>
                  <a:pt x="154901" y="12255"/>
                </a:lnTo>
                <a:lnTo>
                  <a:pt x="155232" y="12458"/>
                </a:lnTo>
                <a:lnTo>
                  <a:pt x="155625" y="12484"/>
                </a:lnTo>
                <a:lnTo>
                  <a:pt x="158978" y="12547"/>
                </a:lnTo>
                <a:lnTo>
                  <a:pt x="161937" y="11404"/>
                </a:lnTo>
                <a:lnTo>
                  <a:pt x="164172" y="9537"/>
                </a:lnTo>
                <a:lnTo>
                  <a:pt x="164274" y="9131"/>
                </a:lnTo>
                <a:lnTo>
                  <a:pt x="164439" y="8775"/>
                </a:lnTo>
                <a:lnTo>
                  <a:pt x="164642" y="8420"/>
                </a:lnTo>
                <a:lnTo>
                  <a:pt x="165366" y="7264"/>
                </a:lnTo>
                <a:lnTo>
                  <a:pt x="166611" y="6578"/>
                </a:lnTo>
                <a:lnTo>
                  <a:pt x="167792" y="5880"/>
                </a:lnTo>
                <a:close/>
              </a:path>
              <a:path w="427354" h="436245">
                <a:moveTo>
                  <a:pt x="175755" y="155486"/>
                </a:moveTo>
                <a:lnTo>
                  <a:pt x="175602" y="154927"/>
                </a:lnTo>
                <a:lnTo>
                  <a:pt x="175514" y="154559"/>
                </a:lnTo>
                <a:lnTo>
                  <a:pt x="175387" y="154139"/>
                </a:lnTo>
                <a:lnTo>
                  <a:pt x="174574" y="153022"/>
                </a:lnTo>
                <a:lnTo>
                  <a:pt x="173951" y="152234"/>
                </a:lnTo>
                <a:lnTo>
                  <a:pt x="173951" y="155714"/>
                </a:lnTo>
                <a:lnTo>
                  <a:pt x="173786" y="157124"/>
                </a:lnTo>
                <a:lnTo>
                  <a:pt x="171615" y="160870"/>
                </a:lnTo>
                <a:lnTo>
                  <a:pt x="166446" y="160870"/>
                </a:lnTo>
                <a:lnTo>
                  <a:pt x="166547" y="159029"/>
                </a:lnTo>
                <a:lnTo>
                  <a:pt x="166636" y="157124"/>
                </a:lnTo>
                <a:lnTo>
                  <a:pt x="166738" y="154139"/>
                </a:lnTo>
                <a:lnTo>
                  <a:pt x="166814" y="151803"/>
                </a:lnTo>
                <a:lnTo>
                  <a:pt x="166801" y="152336"/>
                </a:lnTo>
                <a:lnTo>
                  <a:pt x="171450" y="152336"/>
                </a:lnTo>
                <a:lnTo>
                  <a:pt x="172466" y="152819"/>
                </a:lnTo>
                <a:lnTo>
                  <a:pt x="173647" y="154559"/>
                </a:lnTo>
                <a:lnTo>
                  <a:pt x="173888" y="155486"/>
                </a:lnTo>
                <a:lnTo>
                  <a:pt x="173951" y="155714"/>
                </a:lnTo>
                <a:lnTo>
                  <a:pt x="173951" y="152234"/>
                </a:lnTo>
                <a:lnTo>
                  <a:pt x="173621" y="151803"/>
                </a:lnTo>
                <a:lnTo>
                  <a:pt x="172237" y="151079"/>
                </a:lnTo>
                <a:lnTo>
                  <a:pt x="170421" y="150888"/>
                </a:lnTo>
                <a:lnTo>
                  <a:pt x="168617" y="150723"/>
                </a:lnTo>
                <a:lnTo>
                  <a:pt x="164960" y="150723"/>
                </a:lnTo>
                <a:lnTo>
                  <a:pt x="164909" y="154139"/>
                </a:lnTo>
                <a:lnTo>
                  <a:pt x="164782" y="159321"/>
                </a:lnTo>
                <a:lnTo>
                  <a:pt x="164668" y="162090"/>
                </a:lnTo>
                <a:lnTo>
                  <a:pt x="172643" y="162217"/>
                </a:lnTo>
                <a:lnTo>
                  <a:pt x="171843" y="162585"/>
                </a:lnTo>
                <a:lnTo>
                  <a:pt x="173456" y="161861"/>
                </a:lnTo>
                <a:lnTo>
                  <a:pt x="174091" y="160870"/>
                </a:lnTo>
                <a:lnTo>
                  <a:pt x="174485" y="160274"/>
                </a:lnTo>
                <a:lnTo>
                  <a:pt x="174942" y="159626"/>
                </a:lnTo>
                <a:lnTo>
                  <a:pt x="175133" y="159321"/>
                </a:lnTo>
                <a:lnTo>
                  <a:pt x="175526" y="158280"/>
                </a:lnTo>
                <a:lnTo>
                  <a:pt x="175590" y="157124"/>
                </a:lnTo>
                <a:lnTo>
                  <a:pt x="175729" y="155714"/>
                </a:lnTo>
                <a:lnTo>
                  <a:pt x="175755" y="155486"/>
                </a:lnTo>
                <a:close/>
              </a:path>
              <a:path w="427354" h="436245">
                <a:moveTo>
                  <a:pt x="178714" y="16040"/>
                </a:moveTo>
                <a:lnTo>
                  <a:pt x="165430" y="3390"/>
                </a:lnTo>
                <a:lnTo>
                  <a:pt x="167932" y="4470"/>
                </a:lnTo>
                <a:lnTo>
                  <a:pt x="170230" y="6184"/>
                </a:lnTo>
                <a:lnTo>
                  <a:pt x="171843" y="8382"/>
                </a:lnTo>
                <a:lnTo>
                  <a:pt x="172821" y="9893"/>
                </a:lnTo>
                <a:lnTo>
                  <a:pt x="173647" y="11595"/>
                </a:lnTo>
                <a:lnTo>
                  <a:pt x="173126" y="15049"/>
                </a:lnTo>
                <a:lnTo>
                  <a:pt x="171348" y="16598"/>
                </a:lnTo>
                <a:lnTo>
                  <a:pt x="169303" y="16065"/>
                </a:lnTo>
                <a:lnTo>
                  <a:pt x="168973" y="15875"/>
                </a:lnTo>
                <a:lnTo>
                  <a:pt x="168719" y="15278"/>
                </a:lnTo>
                <a:lnTo>
                  <a:pt x="169633" y="13347"/>
                </a:lnTo>
                <a:lnTo>
                  <a:pt x="170662" y="12293"/>
                </a:lnTo>
                <a:lnTo>
                  <a:pt x="171945" y="11569"/>
                </a:lnTo>
                <a:lnTo>
                  <a:pt x="170561" y="12153"/>
                </a:lnTo>
                <a:lnTo>
                  <a:pt x="169075" y="12522"/>
                </a:lnTo>
                <a:lnTo>
                  <a:pt x="166674" y="12712"/>
                </a:lnTo>
                <a:lnTo>
                  <a:pt x="165684" y="12649"/>
                </a:lnTo>
                <a:lnTo>
                  <a:pt x="164274" y="11531"/>
                </a:lnTo>
                <a:lnTo>
                  <a:pt x="164084" y="10553"/>
                </a:lnTo>
                <a:lnTo>
                  <a:pt x="164236" y="9626"/>
                </a:lnTo>
                <a:lnTo>
                  <a:pt x="163322" y="10553"/>
                </a:lnTo>
                <a:lnTo>
                  <a:pt x="162433" y="11506"/>
                </a:lnTo>
                <a:lnTo>
                  <a:pt x="161213" y="13347"/>
                </a:lnTo>
                <a:lnTo>
                  <a:pt x="161315" y="14922"/>
                </a:lnTo>
                <a:lnTo>
                  <a:pt x="162928" y="15252"/>
                </a:lnTo>
                <a:lnTo>
                  <a:pt x="166052" y="15049"/>
                </a:lnTo>
                <a:lnTo>
                  <a:pt x="168122" y="14820"/>
                </a:lnTo>
                <a:lnTo>
                  <a:pt x="169468" y="13474"/>
                </a:lnTo>
                <a:lnTo>
                  <a:pt x="168681" y="14782"/>
                </a:lnTo>
                <a:lnTo>
                  <a:pt x="167855" y="16040"/>
                </a:lnTo>
                <a:lnTo>
                  <a:pt x="167068" y="17348"/>
                </a:lnTo>
                <a:lnTo>
                  <a:pt x="166649" y="18008"/>
                </a:lnTo>
                <a:lnTo>
                  <a:pt x="166217" y="18757"/>
                </a:lnTo>
                <a:lnTo>
                  <a:pt x="166319" y="19545"/>
                </a:lnTo>
                <a:lnTo>
                  <a:pt x="166509" y="20739"/>
                </a:lnTo>
                <a:lnTo>
                  <a:pt x="167932" y="21386"/>
                </a:lnTo>
                <a:lnTo>
                  <a:pt x="170357" y="20993"/>
                </a:lnTo>
                <a:lnTo>
                  <a:pt x="171373" y="20205"/>
                </a:lnTo>
                <a:lnTo>
                  <a:pt x="173355" y="18592"/>
                </a:lnTo>
                <a:lnTo>
                  <a:pt x="174371" y="17678"/>
                </a:lnTo>
                <a:lnTo>
                  <a:pt x="175463" y="16954"/>
                </a:lnTo>
                <a:lnTo>
                  <a:pt x="176110" y="18173"/>
                </a:lnTo>
                <a:lnTo>
                  <a:pt x="176085" y="19646"/>
                </a:lnTo>
                <a:lnTo>
                  <a:pt x="176936" y="20764"/>
                </a:lnTo>
                <a:lnTo>
                  <a:pt x="177761" y="19850"/>
                </a:lnTo>
                <a:lnTo>
                  <a:pt x="178320" y="18364"/>
                </a:lnTo>
                <a:lnTo>
                  <a:pt x="178714" y="16040"/>
                </a:lnTo>
                <a:close/>
              </a:path>
              <a:path w="427354" h="436245">
                <a:moveTo>
                  <a:pt x="190715" y="31153"/>
                </a:moveTo>
                <a:lnTo>
                  <a:pt x="189674" y="30060"/>
                </a:lnTo>
                <a:lnTo>
                  <a:pt x="189369" y="30060"/>
                </a:lnTo>
                <a:lnTo>
                  <a:pt x="189369" y="31838"/>
                </a:lnTo>
                <a:lnTo>
                  <a:pt x="189369" y="32956"/>
                </a:lnTo>
                <a:lnTo>
                  <a:pt x="188912" y="33413"/>
                </a:lnTo>
                <a:lnTo>
                  <a:pt x="187794" y="33413"/>
                </a:lnTo>
                <a:lnTo>
                  <a:pt x="187337" y="32956"/>
                </a:lnTo>
                <a:lnTo>
                  <a:pt x="187337" y="31838"/>
                </a:lnTo>
                <a:lnTo>
                  <a:pt x="187756" y="31381"/>
                </a:lnTo>
                <a:lnTo>
                  <a:pt x="188912" y="31381"/>
                </a:lnTo>
                <a:lnTo>
                  <a:pt x="189369" y="31838"/>
                </a:lnTo>
                <a:lnTo>
                  <a:pt x="189369" y="30060"/>
                </a:lnTo>
                <a:lnTo>
                  <a:pt x="187071" y="30060"/>
                </a:lnTo>
                <a:lnTo>
                  <a:pt x="185978" y="31153"/>
                </a:lnTo>
                <a:lnTo>
                  <a:pt x="185978" y="33743"/>
                </a:lnTo>
                <a:lnTo>
                  <a:pt x="187071" y="34823"/>
                </a:lnTo>
                <a:lnTo>
                  <a:pt x="189674" y="34823"/>
                </a:lnTo>
                <a:lnTo>
                  <a:pt x="190715" y="33743"/>
                </a:lnTo>
                <a:lnTo>
                  <a:pt x="190715" y="33413"/>
                </a:lnTo>
                <a:lnTo>
                  <a:pt x="190715" y="31381"/>
                </a:lnTo>
                <a:lnTo>
                  <a:pt x="190715" y="31153"/>
                </a:lnTo>
                <a:close/>
              </a:path>
              <a:path w="427354" h="436245">
                <a:moveTo>
                  <a:pt x="232333" y="427380"/>
                </a:moveTo>
                <a:lnTo>
                  <a:pt x="226669" y="427380"/>
                </a:lnTo>
                <a:lnTo>
                  <a:pt x="226314" y="426008"/>
                </a:lnTo>
                <a:lnTo>
                  <a:pt x="226288" y="422656"/>
                </a:lnTo>
                <a:lnTo>
                  <a:pt x="226415" y="422033"/>
                </a:lnTo>
                <a:lnTo>
                  <a:pt x="226834" y="420255"/>
                </a:lnTo>
                <a:lnTo>
                  <a:pt x="223812" y="420255"/>
                </a:lnTo>
                <a:lnTo>
                  <a:pt x="223812" y="417131"/>
                </a:lnTo>
                <a:lnTo>
                  <a:pt x="223418" y="417131"/>
                </a:lnTo>
                <a:lnTo>
                  <a:pt x="223418" y="422656"/>
                </a:lnTo>
                <a:lnTo>
                  <a:pt x="223418" y="426008"/>
                </a:lnTo>
                <a:lnTo>
                  <a:pt x="220230" y="426008"/>
                </a:lnTo>
                <a:lnTo>
                  <a:pt x="220230" y="422656"/>
                </a:lnTo>
                <a:lnTo>
                  <a:pt x="223418" y="422656"/>
                </a:lnTo>
                <a:lnTo>
                  <a:pt x="223418" y="417131"/>
                </a:lnTo>
                <a:lnTo>
                  <a:pt x="220192" y="417131"/>
                </a:lnTo>
                <a:lnTo>
                  <a:pt x="220192" y="420255"/>
                </a:lnTo>
                <a:lnTo>
                  <a:pt x="216115" y="420255"/>
                </a:lnTo>
                <a:lnTo>
                  <a:pt x="216115" y="417131"/>
                </a:lnTo>
                <a:lnTo>
                  <a:pt x="215912" y="417131"/>
                </a:lnTo>
                <a:lnTo>
                  <a:pt x="215912" y="422656"/>
                </a:lnTo>
                <a:lnTo>
                  <a:pt x="215887" y="426008"/>
                </a:lnTo>
                <a:lnTo>
                  <a:pt x="212598" y="426008"/>
                </a:lnTo>
                <a:lnTo>
                  <a:pt x="212661" y="423049"/>
                </a:lnTo>
                <a:lnTo>
                  <a:pt x="212725" y="422656"/>
                </a:lnTo>
                <a:lnTo>
                  <a:pt x="215912" y="422656"/>
                </a:lnTo>
                <a:lnTo>
                  <a:pt x="215912" y="417131"/>
                </a:lnTo>
                <a:lnTo>
                  <a:pt x="212496" y="417131"/>
                </a:lnTo>
                <a:lnTo>
                  <a:pt x="212496" y="420255"/>
                </a:lnTo>
                <a:lnTo>
                  <a:pt x="208381" y="420255"/>
                </a:lnTo>
                <a:lnTo>
                  <a:pt x="208381" y="417131"/>
                </a:lnTo>
                <a:lnTo>
                  <a:pt x="208254" y="417131"/>
                </a:lnTo>
                <a:lnTo>
                  <a:pt x="208254" y="422656"/>
                </a:lnTo>
                <a:lnTo>
                  <a:pt x="208216" y="426008"/>
                </a:lnTo>
                <a:lnTo>
                  <a:pt x="205028" y="426008"/>
                </a:lnTo>
                <a:lnTo>
                  <a:pt x="205028" y="422656"/>
                </a:lnTo>
                <a:lnTo>
                  <a:pt x="208254" y="422656"/>
                </a:lnTo>
                <a:lnTo>
                  <a:pt x="208254" y="417131"/>
                </a:lnTo>
                <a:lnTo>
                  <a:pt x="204736" y="417131"/>
                </a:lnTo>
                <a:lnTo>
                  <a:pt x="204736" y="420255"/>
                </a:lnTo>
                <a:lnTo>
                  <a:pt x="202730" y="420255"/>
                </a:lnTo>
                <a:lnTo>
                  <a:pt x="202272" y="422033"/>
                </a:lnTo>
                <a:lnTo>
                  <a:pt x="202234" y="422325"/>
                </a:lnTo>
                <a:lnTo>
                  <a:pt x="202107" y="423964"/>
                </a:lnTo>
                <a:lnTo>
                  <a:pt x="198615" y="427380"/>
                </a:lnTo>
                <a:lnTo>
                  <a:pt x="192887" y="427380"/>
                </a:lnTo>
                <a:lnTo>
                  <a:pt x="196418" y="433197"/>
                </a:lnTo>
                <a:lnTo>
                  <a:pt x="201383" y="436219"/>
                </a:lnTo>
                <a:lnTo>
                  <a:pt x="224993" y="436219"/>
                </a:lnTo>
                <a:lnTo>
                  <a:pt x="230987" y="432435"/>
                </a:lnTo>
                <a:lnTo>
                  <a:pt x="232333" y="427380"/>
                </a:lnTo>
                <a:close/>
              </a:path>
              <a:path w="427354" h="436245">
                <a:moveTo>
                  <a:pt x="261251" y="4114"/>
                </a:moveTo>
                <a:lnTo>
                  <a:pt x="260680" y="4114"/>
                </a:lnTo>
                <a:lnTo>
                  <a:pt x="259473" y="4305"/>
                </a:lnTo>
                <a:lnTo>
                  <a:pt x="253682" y="6146"/>
                </a:lnTo>
                <a:lnTo>
                  <a:pt x="250063" y="9994"/>
                </a:lnTo>
                <a:lnTo>
                  <a:pt x="248970" y="14528"/>
                </a:lnTo>
                <a:lnTo>
                  <a:pt x="248729" y="15709"/>
                </a:lnTo>
                <a:lnTo>
                  <a:pt x="248780" y="30746"/>
                </a:lnTo>
                <a:lnTo>
                  <a:pt x="250177" y="36144"/>
                </a:lnTo>
                <a:lnTo>
                  <a:pt x="250291" y="36601"/>
                </a:lnTo>
                <a:lnTo>
                  <a:pt x="251802" y="39560"/>
                </a:lnTo>
                <a:lnTo>
                  <a:pt x="253619" y="45859"/>
                </a:lnTo>
                <a:lnTo>
                  <a:pt x="253682" y="46723"/>
                </a:lnTo>
                <a:lnTo>
                  <a:pt x="253758" y="47840"/>
                </a:lnTo>
                <a:lnTo>
                  <a:pt x="253873" y="49415"/>
                </a:lnTo>
                <a:lnTo>
                  <a:pt x="252260" y="52273"/>
                </a:lnTo>
                <a:lnTo>
                  <a:pt x="251142" y="54305"/>
                </a:lnTo>
                <a:lnTo>
                  <a:pt x="243979" y="57365"/>
                </a:lnTo>
                <a:lnTo>
                  <a:pt x="244500" y="59499"/>
                </a:lnTo>
                <a:lnTo>
                  <a:pt x="245198" y="62217"/>
                </a:lnTo>
                <a:lnTo>
                  <a:pt x="253123" y="59499"/>
                </a:lnTo>
                <a:lnTo>
                  <a:pt x="254469" y="58051"/>
                </a:lnTo>
                <a:lnTo>
                  <a:pt x="254977" y="57365"/>
                </a:lnTo>
                <a:lnTo>
                  <a:pt x="256832" y="55359"/>
                </a:lnTo>
                <a:lnTo>
                  <a:pt x="256146" y="51257"/>
                </a:lnTo>
                <a:lnTo>
                  <a:pt x="255257" y="47840"/>
                </a:lnTo>
                <a:lnTo>
                  <a:pt x="257594" y="46723"/>
                </a:lnTo>
                <a:lnTo>
                  <a:pt x="258584" y="44780"/>
                </a:lnTo>
                <a:lnTo>
                  <a:pt x="258978" y="44018"/>
                </a:lnTo>
                <a:lnTo>
                  <a:pt x="258953" y="43700"/>
                </a:lnTo>
                <a:lnTo>
                  <a:pt x="256476" y="38074"/>
                </a:lnTo>
                <a:lnTo>
                  <a:pt x="255473" y="38074"/>
                </a:lnTo>
                <a:lnTo>
                  <a:pt x="254889" y="37223"/>
                </a:lnTo>
                <a:lnTo>
                  <a:pt x="254800" y="36995"/>
                </a:lnTo>
                <a:lnTo>
                  <a:pt x="255638" y="36995"/>
                </a:lnTo>
                <a:lnTo>
                  <a:pt x="256070" y="37223"/>
                </a:lnTo>
                <a:lnTo>
                  <a:pt x="257365" y="37223"/>
                </a:lnTo>
                <a:lnTo>
                  <a:pt x="257365" y="36995"/>
                </a:lnTo>
                <a:lnTo>
                  <a:pt x="257365" y="35648"/>
                </a:lnTo>
                <a:lnTo>
                  <a:pt x="257365" y="35153"/>
                </a:lnTo>
                <a:lnTo>
                  <a:pt x="256717" y="32791"/>
                </a:lnTo>
                <a:lnTo>
                  <a:pt x="256209" y="30746"/>
                </a:lnTo>
                <a:lnTo>
                  <a:pt x="256082" y="30264"/>
                </a:lnTo>
                <a:lnTo>
                  <a:pt x="256032" y="30060"/>
                </a:lnTo>
                <a:lnTo>
                  <a:pt x="256171" y="30060"/>
                </a:lnTo>
                <a:lnTo>
                  <a:pt x="256603" y="30454"/>
                </a:lnTo>
                <a:lnTo>
                  <a:pt x="257238" y="30746"/>
                </a:lnTo>
                <a:lnTo>
                  <a:pt x="257530" y="30746"/>
                </a:lnTo>
                <a:lnTo>
                  <a:pt x="257797" y="30594"/>
                </a:lnTo>
                <a:lnTo>
                  <a:pt x="258051" y="30454"/>
                </a:lnTo>
                <a:lnTo>
                  <a:pt x="258229" y="30264"/>
                </a:lnTo>
                <a:lnTo>
                  <a:pt x="258343" y="28752"/>
                </a:lnTo>
                <a:lnTo>
                  <a:pt x="257962" y="28028"/>
                </a:lnTo>
                <a:lnTo>
                  <a:pt x="257644" y="27241"/>
                </a:lnTo>
                <a:lnTo>
                  <a:pt x="257263" y="26289"/>
                </a:lnTo>
                <a:lnTo>
                  <a:pt x="256882" y="25590"/>
                </a:lnTo>
                <a:lnTo>
                  <a:pt x="255574" y="23456"/>
                </a:lnTo>
                <a:lnTo>
                  <a:pt x="254812" y="22148"/>
                </a:lnTo>
                <a:lnTo>
                  <a:pt x="254660" y="21894"/>
                </a:lnTo>
                <a:lnTo>
                  <a:pt x="254596" y="21755"/>
                </a:lnTo>
                <a:lnTo>
                  <a:pt x="254800" y="21755"/>
                </a:lnTo>
                <a:lnTo>
                  <a:pt x="255295" y="22148"/>
                </a:lnTo>
                <a:lnTo>
                  <a:pt x="256413" y="22898"/>
                </a:lnTo>
                <a:lnTo>
                  <a:pt x="257632" y="23329"/>
                </a:lnTo>
                <a:lnTo>
                  <a:pt x="259448" y="23329"/>
                </a:lnTo>
                <a:lnTo>
                  <a:pt x="259791" y="22898"/>
                </a:lnTo>
                <a:lnTo>
                  <a:pt x="260311" y="22148"/>
                </a:lnTo>
                <a:lnTo>
                  <a:pt x="260426" y="21755"/>
                </a:lnTo>
                <a:lnTo>
                  <a:pt x="260540" y="19977"/>
                </a:lnTo>
                <a:lnTo>
                  <a:pt x="260426" y="17678"/>
                </a:lnTo>
                <a:lnTo>
                  <a:pt x="259105" y="15976"/>
                </a:lnTo>
                <a:lnTo>
                  <a:pt x="257822" y="13931"/>
                </a:lnTo>
                <a:lnTo>
                  <a:pt x="258013" y="14528"/>
                </a:lnTo>
                <a:lnTo>
                  <a:pt x="258711" y="15709"/>
                </a:lnTo>
                <a:lnTo>
                  <a:pt x="259270" y="16459"/>
                </a:lnTo>
                <a:lnTo>
                  <a:pt x="259207" y="18072"/>
                </a:lnTo>
                <a:lnTo>
                  <a:pt x="258775" y="18669"/>
                </a:lnTo>
                <a:lnTo>
                  <a:pt x="257924" y="19621"/>
                </a:lnTo>
                <a:lnTo>
                  <a:pt x="257530" y="19977"/>
                </a:lnTo>
                <a:lnTo>
                  <a:pt x="255879" y="19977"/>
                </a:lnTo>
                <a:lnTo>
                  <a:pt x="254635" y="19621"/>
                </a:lnTo>
                <a:lnTo>
                  <a:pt x="254393" y="19621"/>
                </a:lnTo>
                <a:lnTo>
                  <a:pt x="254508" y="18961"/>
                </a:lnTo>
                <a:lnTo>
                  <a:pt x="253415" y="17475"/>
                </a:lnTo>
                <a:lnTo>
                  <a:pt x="252857" y="17221"/>
                </a:lnTo>
                <a:lnTo>
                  <a:pt x="252425" y="17475"/>
                </a:lnTo>
                <a:lnTo>
                  <a:pt x="252501" y="19812"/>
                </a:lnTo>
                <a:lnTo>
                  <a:pt x="253225" y="21755"/>
                </a:lnTo>
                <a:lnTo>
                  <a:pt x="253492" y="22123"/>
                </a:lnTo>
                <a:lnTo>
                  <a:pt x="254406" y="23329"/>
                </a:lnTo>
                <a:lnTo>
                  <a:pt x="254508" y="23456"/>
                </a:lnTo>
                <a:lnTo>
                  <a:pt x="254762" y="23723"/>
                </a:lnTo>
                <a:lnTo>
                  <a:pt x="254863" y="23888"/>
                </a:lnTo>
                <a:lnTo>
                  <a:pt x="255524" y="24638"/>
                </a:lnTo>
                <a:lnTo>
                  <a:pt x="255993" y="25069"/>
                </a:lnTo>
                <a:lnTo>
                  <a:pt x="256260" y="25400"/>
                </a:lnTo>
                <a:lnTo>
                  <a:pt x="256349" y="26060"/>
                </a:lnTo>
                <a:lnTo>
                  <a:pt x="256438" y="26682"/>
                </a:lnTo>
                <a:lnTo>
                  <a:pt x="256311" y="27012"/>
                </a:lnTo>
                <a:lnTo>
                  <a:pt x="256209" y="27241"/>
                </a:lnTo>
                <a:lnTo>
                  <a:pt x="255460" y="27241"/>
                </a:lnTo>
                <a:lnTo>
                  <a:pt x="255041" y="26898"/>
                </a:lnTo>
                <a:lnTo>
                  <a:pt x="255041" y="28994"/>
                </a:lnTo>
                <a:lnTo>
                  <a:pt x="254762" y="28752"/>
                </a:lnTo>
                <a:lnTo>
                  <a:pt x="254101" y="28028"/>
                </a:lnTo>
                <a:lnTo>
                  <a:pt x="254838" y="28752"/>
                </a:lnTo>
                <a:lnTo>
                  <a:pt x="255041" y="28994"/>
                </a:lnTo>
                <a:lnTo>
                  <a:pt x="255041" y="26898"/>
                </a:lnTo>
                <a:lnTo>
                  <a:pt x="254800" y="26682"/>
                </a:lnTo>
                <a:lnTo>
                  <a:pt x="254647" y="26289"/>
                </a:lnTo>
                <a:lnTo>
                  <a:pt x="254571" y="26060"/>
                </a:lnTo>
                <a:lnTo>
                  <a:pt x="254177" y="25590"/>
                </a:lnTo>
                <a:lnTo>
                  <a:pt x="253809" y="25069"/>
                </a:lnTo>
                <a:lnTo>
                  <a:pt x="253187" y="24638"/>
                </a:lnTo>
                <a:lnTo>
                  <a:pt x="252590" y="24841"/>
                </a:lnTo>
                <a:lnTo>
                  <a:pt x="252590" y="27660"/>
                </a:lnTo>
                <a:lnTo>
                  <a:pt x="253961" y="30060"/>
                </a:lnTo>
                <a:lnTo>
                  <a:pt x="255320" y="32588"/>
                </a:lnTo>
                <a:lnTo>
                  <a:pt x="255651" y="33286"/>
                </a:lnTo>
                <a:lnTo>
                  <a:pt x="255955" y="33807"/>
                </a:lnTo>
                <a:lnTo>
                  <a:pt x="255511" y="35153"/>
                </a:lnTo>
                <a:lnTo>
                  <a:pt x="255435" y="35420"/>
                </a:lnTo>
                <a:lnTo>
                  <a:pt x="255358" y="35648"/>
                </a:lnTo>
                <a:lnTo>
                  <a:pt x="254050" y="33807"/>
                </a:lnTo>
                <a:lnTo>
                  <a:pt x="253834" y="34404"/>
                </a:lnTo>
                <a:lnTo>
                  <a:pt x="253669" y="35153"/>
                </a:lnTo>
                <a:lnTo>
                  <a:pt x="253555" y="35648"/>
                </a:lnTo>
                <a:lnTo>
                  <a:pt x="253453" y="36144"/>
                </a:lnTo>
                <a:lnTo>
                  <a:pt x="253339" y="36601"/>
                </a:lnTo>
                <a:lnTo>
                  <a:pt x="253250" y="36995"/>
                </a:lnTo>
                <a:lnTo>
                  <a:pt x="254368" y="38074"/>
                </a:lnTo>
                <a:lnTo>
                  <a:pt x="256336" y="40449"/>
                </a:lnTo>
                <a:lnTo>
                  <a:pt x="257200" y="41592"/>
                </a:lnTo>
                <a:lnTo>
                  <a:pt x="257175" y="44018"/>
                </a:lnTo>
                <a:lnTo>
                  <a:pt x="257035" y="44488"/>
                </a:lnTo>
                <a:lnTo>
                  <a:pt x="256095" y="44780"/>
                </a:lnTo>
                <a:lnTo>
                  <a:pt x="255181" y="44488"/>
                </a:lnTo>
                <a:lnTo>
                  <a:pt x="255409" y="44488"/>
                </a:lnTo>
                <a:lnTo>
                  <a:pt x="254901" y="44018"/>
                </a:lnTo>
                <a:lnTo>
                  <a:pt x="253707" y="41592"/>
                </a:lnTo>
                <a:lnTo>
                  <a:pt x="253085" y="39751"/>
                </a:lnTo>
                <a:lnTo>
                  <a:pt x="252679" y="37223"/>
                </a:lnTo>
                <a:lnTo>
                  <a:pt x="252564" y="36601"/>
                </a:lnTo>
                <a:lnTo>
                  <a:pt x="252501" y="36144"/>
                </a:lnTo>
                <a:lnTo>
                  <a:pt x="251739" y="34404"/>
                </a:lnTo>
                <a:lnTo>
                  <a:pt x="251637" y="33807"/>
                </a:lnTo>
                <a:lnTo>
                  <a:pt x="251536" y="33286"/>
                </a:lnTo>
                <a:lnTo>
                  <a:pt x="251409" y="32588"/>
                </a:lnTo>
                <a:lnTo>
                  <a:pt x="250659" y="29146"/>
                </a:lnTo>
                <a:lnTo>
                  <a:pt x="250761" y="26682"/>
                </a:lnTo>
                <a:lnTo>
                  <a:pt x="250888" y="22898"/>
                </a:lnTo>
                <a:lnTo>
                  <a:pt x="251002" y="19621"/>
                </a:lnTo>
                <a:lnTo>
                  <a:pt x="251079" y="15709"/>
                </a:lnTo>
                <a:lnTo>
                  <a:pt x="250875" y="15709"/>
                </a:lnTo>
                <a:lnTo>
                  <a:pt x="254203" y="8712"/>
                </a:lnTo>
                <a:lnTo>
                  <a:pt x="256933" y="6743"/>
                </a:lnTo>
                <a:lnTo>
                  <a:pt x="260591" y="4610"/>
                </a:lnTo>
                <a:lnTo>
                  <a:pt x="261251" y="4114"/>
                </a:lnTo>
                <a:close/>
              </a:path>
              <a:path w="427354" h="436245">
                <a:moveTo>
                  <a:pt x="264541" y="152133"/>
                </a:moveTo>
                <a:lnTo>
                  <a:pt x="263220" y="152260"/>
                </a:lnTo>
                <a:lnTo>
                  <a:pt x="262534" y="152361"/>
                </a:lnTo>
                <a:lnTo>
                  <a:pt x="261505" y="154330"/>
                </a:lnTo>
                <a:lnTo>
                  <a:pt x="259600" y="158178"/>
                </a:lnTo>
                <a:lnTo>
                  <a:pt x="256768" y="155028"/>
                </a:lnTo>
                <a:lnTo>
                  <a:pt x="255257" y="153441"/>
                </a:lnTo>
                <a:lnTo>
                  <a:pt x="253911" y="153708"/>
                </a:lnTo>
                <a:lnTo>
                  <a:pt x="253288" y="153809"/>
                </a:lnTo>
                <a:lnTo>
                  <a:pt x="255257" y="155714"/>
                </a:lnTo>
                <a:lnTo>
                  <a:pt x="257162" y="157657"/>
                </a:lnTo>
                <a:lnTo>
                  <a:pt x="258978" y="159562"/>
                </a:lnTo>
                <a:lnTo>
                  <a:pt x="259168" y="161036"/>
                </a:lnTo>
                <a:lnTo>
                  <a:pt x="259397" y="162547"/>
                </a:lnTo>
                <a:lnTo>
                  <a:pt x="259664" y="163995"/>
                </a:lnTo>
                <a:lnTo>
                  <a:pt x="261251" y="163766"/>
                </a:lnTo>
                <a:lnTo>
                  <a:pt x="260654" y="159296"/>
                </a:lnTo>
                <a:lnTo>
                  <a:pt x="261874" y="156895"/>
                </a:lnTo>
                <a:lnTo>
                  <a:pt x="263156" y="154495"/>
                </a:lnTo>
                <a:lnTo>
                  <a:pt x="264541" y="152133"/>
                </a:lnTo>
                <a:close/>
              </a:path>
              <a:path w="427354" h="436245">
                <a:moveTo>
                  <a:pt x="266039" y="13931"/>
                </a:moveTo>
                <a:lnTo>
                  <a:pt x="263093" y="10121"/>
                </a:lnTo>
                <a:lnTo>
                  <a:pt x="263017" y="11671"/>
                </a:lnTo>
                <a:lnTo>
                  <a:pt x="262686" y="12065"/>
                </a:lnTo>
                <a:lnTo>
                  <a:pt x="262369" y="12357"/>
                </a:lnTo>
                <a:lnTo>
                  <a:pt x="262178" y="12585"/>
                </a:lnTo>
                <a:lnTo>
                  <a:pt x="262064" y="12712"/>
                </a:lnTo>
                <a:lnTo>
                  <a:pt x="261340" y="13081"/>
                </a:lnTo>
                <a:lnTo>
                  <a:pt x="258762" y="13081"/>
                </a:lnTo>
                <a:lnTo>
                  <a:pt x="256743" y="12585"/>
                </a:lnTo>
                <a:lnTo>
                  <a:pt x="255536" y="12065"/>
                </a:lnTo>
                <a:lnTo>
                  <a:pt x="256451" y="12585"/>
                </a:lnTo>
                <a:lnTo>
                  <a:pt x="257467" y="13474"/>
                </a:lnTo>
                <a:lnTo>
                  <a:pt x="257822" y="13931"/>
                </a:lnTo>
                <a:lnTo>
                  <a:pt x="259600" y="15709"/>
                </a:lnTo>
                <a:lnTo>
                  <a:pt x="266014" y="15709"/>
                </a:lnTo>
                <a:lnTo>
                  <a:pt x="266039" y="13931"/>
                </a:lnTo>
                <a:close/>
              </a:path>
              <a:path w="427354" h="436245">
                <a:moveTo>
                  <a:pt x="273316" y="9931"/>
                </a:moveTo>
                <a:lnTo>
                  <a:pt x="272491" y="7950"/>
                </a:lnTo>
                <a:lnTo>
                  <a:pt x="269900" y="5194"/>
                </a:lnTo>
                <a:lnTo>
                  <a:pt x="266407" y="3416"/>
                </a:lnTo>
                <a:lnTo>
                  <a:pt x="267589" y="4051"/>
                </a:lnTo>
                <a:lnTo>
                  <a:pt x="268808" y="4762"/>
                </a:lnTo>
                <a:lnTo>
                  <a:pt x="269532" y="5854"/>
                </a:lnTo>
                <a:lnTo>
                  <a:pt x="270230" y="6997"/>
                </a:lnTo>
                <a:lnTo>
                  <a:pt x="270230" y="8712"/>
                </a:lnTo>
                <a:lnTo>
                  <a:pt x="269138" y="9436"/>
                </a:lnTo>
                <a:lnTo>
                  <a:pt x="267957" y="10287"/>
                </a:lnTo>
                <a:lnTo>
                  <a:pt x="266382" y="9690"/>
                </a:lnTo>
                <a:lnTo>
                  <a:pt x="259473" y="6350"/>
                </a:lnTo>
                <a:lnTo>
                  <a:pt x="260654" y="6997"/>
                </a:lnTo>
                <a:lnTo>
                  <a:pt x="263055" y="9956"/>
                </a:lnTo>
                <a:lnTo>
                  <a:pt x="265290" y="11899"/>
                </a:lnTo>
                <a:lnTo>
                  <a:pt x="268249" y="12979"/>
                </a:lnTo>
                <a:lnTo>
                  <a:pt x="271678" y="12915"/>
                </a:lnTo>
                <a:lnTo>
                  <a:pt x="272072" y="12877"/>
                </a:lnTo>
                <a:lnTo>
                  <a:pt x="272592" y="12458"/>
                </a:lnTo>
                <a:lnTo>
                  <a:pt x="272859" y="11760"/>
                </a:lnTo>
                <a:lnTo>
                  <a:pt x="273316" y="9931"/>
                </a:lnTo>
                <a:close/>
              </a:path>
              <a:path w="427354" h="436245">
                <a:moveTo>
                  <a:pt x="273710" y="63639"/>
                </a:moveTo>
                <a:lnTo>
                  <a:pt x="273583" y="62776"/>
                </a:lnTo>
                <a:lnTo>
                  <a:pt x="273481" y="62026"/>
                </a:lnTo>
                <a:lnTo>
                  <a:pt x="273202" y="61468"/>
                </a:lnTo>
                <a:lnTo>
                  <a:pt x="270878" y="59334"/>
                </a:lnTo>
                <a:lnTo>
                  <a:pt x="271145" y="59334"/>
                </a:lnTo>
                <a:lnTo>
                  <a:pt x="269735" y="59004"/>
                </a:lnTo>
                <a:lnTo>
                  <a:pt x="269100" y="58343"/>
                </a:lnTo>
                <a:lnTo>
                  <a:pt x="268185" y="58343"/>
                </a:lnTo>
                <a:lnTo>
                  <a:pt x="268947" y="58610"/>
                </a:lnTo>
                <a:lnTo>
                  <a:pt x="269062" y="59004"/>
                </a:lnTo>
                <a:lnTo>
                  <a:pt x="269163" y="59334"/>
                </a:lnTo>
                <a:lnTo>
                  <a:pt x="269278" y="59728"/>
                </a:lnTo>
                <a:lnTo>
                  <a:pt x="269405" y="60185"/>
                </a:lnTo>
                <a:lnTo>
                  <a:pt x="269468" y="60388"/>
                </a:lnTo>
                <a:lnTo>
                  <a:pt x="269570" y="60706"/>
                </a:lnTo>
                <a:lnTo>
                  <a:pt x="269659" y="61010"/>
                </a:lnTo>
                <a:lnTo>
                  <a:pt x="269748" y="61302"/>
                </a:lnTo>
                <a:lnTo>
                  <a:pt x="269798" y="61468"/>
                </a:lnTo>
                <a:lnTo>
                  <a:pt x="270446" y="62776"/>
                </a:lnTo>
                <a:lnTo>
                  <a:pt x="271513" y="64262"/>
                </a:lnTo>
                <a:lnTo>
                  <a:pt x="272046" y="64846"/>
                </a:lnTo>
                <a:lnTo>
                  <a:pt x="273253" y="64846"/>
                </a:lnTo>
                <a:lnTo>
                  <a:pt x="273710" y="63639"/>
                </a:lnTo>
                <a:close/>
              </a:path>
              <a:path w="427354" h="436245">
                <a:moveTo>
                  <a:pt x="275729" y="51384"/>
                </a:moveTo>
                <a:lnTo>
                  <a:pt x="268643" y="42837"/>
                </a:lnTo>
                <a:lnTo>
                  <a:pt x="270421" y="44323"/>
                </a:lnTo>
                <a:lnTo>
                  <a:pt x="271932" y="46126"/>
                </a:lnTo>
                <a:lnTo>
                  <a:pt x="272961" y="48133"/>
                </a:lnTo>
                <a:lnTo>
                  <a:pt x="273354" y="48856"/>
                </a:lnTo>
                <a:lnTo>
                  <a:pt x="273608" y="49479"/>
                </a:lnTo>
                <a:lnTo>
                  <a:pt x="273519" y="51384"/>
                </a:lnTo>
                <a:lnTo>
                  <a:pt x="273088" y="52133"/>
                </a:lnTo>
                <a:lnTo>
                  <a:pt x="271094" y="52590"/>
                </a:lnTo>
                <a:lnTo>
                  <a:pt x="270294" y="51384"/>
                </a:lnTo>
                <a:lnTo>
                  <a:pt x="270040" y="51384"/>
                </a:lnTo>
                <a:lnTo>
                  <a:pt x="270916" y="52628"/>
                </a:lnTo>
                <a:lnTo>
                  <a:pt x="271132" y="52628"/>
                </a:lnTo>
                <a:lnTo>
                  <a:pt x="272529" y="54698"/>
                </a:lnTo>
                <a:lnTo>
                  <a:pt x="273710" y="58153"/>
                </a:lnTo>
                <a:lnTo>
                  <a:pt x="272986" y="59004"/>
                </a:lnTo>
                <a:lnTo>
                  <a:pt x="272910" y="59334"/>
                </a:lnTo>
                <a:lnTo>
                  <a:pt x="272821" y="59728"/>
                </a:lnTo>
                <a:lnTo>
                  <a:pt x="272719" y="60185"/>
                </a:lnTo>
                <a:lnTo>
                  <a:pt x="272656" y="60706"/>
                </a:lnTo>
                <a:lnTo>
                  <a:pt x="274243" y="61010"/>
                </a:lnTo>
                <a:lnTo>
                  <a:pt x="275031" y="60388"/>
                </a:lnTo>
                <a:lnTo>
                  <a:pt x="275069" y="60185"/>
                </a:lnTo>
                <a:lnTo>
                  <a:pt x="275170" y="59728"/>
                </a:lnTo>
                <a:lnTo>
                  <a:pt x="275259" y="59334"/>
                </a:lnTo>
                <a:lnTo>
                  <a:pt x="275348" y="59004"/>
                </a:lnTo>
                <a:lnTo>
                  <a:pt x="275450" y="58610"/>
                </a:lnTo>
                <a:lnTo>
                  <a:pt x="275564" y="58153"/>
                </a:lnTo>
                <a:lnTo>
                  <a:pt x="275691" y="57683"/>
                </a:lnTo>
                <a:lnTo>
                  <a:pt x="274764" y="55029"/>
                </a:lnTo>
                <a:lnTo>
                  <a:pt x="274040" y="53949"/>
                </a:lnTo>
                <a:lnTo>
                  <a:pt x="274929" y="53784"/>
                </a:lnTo>
                <a:lnTo>
                  <a:pt x="275551" y="52920"/>
                </a:lnTo>
                <a:lnTo>
                  <a:pt x="275640" y="52133"/>
                </a:lnTo>
                <a:lnTo>
                  <a:pt x="275729" y="51384"/>
                </a:lnTo>
                <a:close/>
              </a:path>
              <a:path w="427354" h="436245">
                <a:moveTo>
                  <a:pt x="280987" y="26225"/>
                </a:moveTo>
                <a:lnTo>
                  <a:pt x="280555" y="25793"/>
                </a:lnTo>
                <a:lnTo>
                  <a:pt x="279501" y="25069"/>
                </a:lnTo>
                <a:lnTo>
                  <a:pt x="279996" y="25463"/>
                </a:lnTo>
                <a:lnTo>
                  <a:pt x="280517" y="25857"/>
                </a:lnTo>
                <a:lnTo>
                  <a:pt x="280987" y="26225"/>
                </a:lnTo>
                <a:close/>
              </a:path>
              <a:path w="427354" h="436245">
                <a:moveTo>
                  <a:pt x="282105" y="155092"/>
                </a:moveTo>
                <a:lnTo>
                  <a:pt x="281940" y="154533"/>
                </a:lnTo>
                <a:lnTo>
                  <a:pt x="281863" y="154241"/>
                </a:lnTo>
                <a:lnTo>
                  <a:pt x="281736" y="153809"/>
                </a:lnTo>
                <a:lnTo>
                  <a:pt x="280555" y="152400"/>
                </a:lnTo>
                <a:lnTo>
                  <a:pt x="280352" y="152171"/>
                </a:lnTo>
                <a:lnTo>
                  <a:pt x="280352" y="155092"/>
                </a:lnTo>
                <a:lnTo>
                  <a:pt x="280238" y="158470"/>
                </a:lnTo>
                <a:lnTo>
                  <a:pt x="280098" y="158927"/>
                </a:lnTo>
                <a:lnTo>
                  <a:pt x="278841" y="160832"/>
                </a:lnTo>
                <a:lnTo>
                  <a:pt x="277660" y="161429"/>
                </a:lnTo>
                <a:lnTo>
                  <a:pt x="274967" y="161429"/>
                </a:lnTo>
                <a:lnTo>
                  <a:pt x="271907" y="155778"/>
                </a:lnTo>
                <a:lnTo>
                  <a:pt x="272034" y="155282"/>
                </a:lnTo>
                <a:lnTo>
                  <a:pt x="272262" y="154533"/>
                </a:lnTo>
                <a:lnTo>
                  <a:pt x="273773" y="152857"/>
                </a:lnTo>
                <a:lnTo>
                  <a:pt x="274828" y="152400"/>
                </a:lnTo>
                <a:lnTo>
                  <a:pt x="277672" y="152400"/>
                </a:lnTo>
                <a:lnTo>
                  <a:pt x="278511" y="152654"/>
                </a:lnTo>
                <a:lnTo>
                  <a:pt x="280060" y="154241"/>
                </a:lnTo>
                <a:lnTo>
                  <a:pt x="280352" y="155092"/>
                </a:lnTo>
                <a:lnTo>
                  <a:pt x="280352" y="152171"/>
                </a:lnTo>
                <a:lnTo>
                  <a:pt x="279857" y="151574"/>
                </a:lnTo>
                <a:lnTo>
                  <a:pt x="278625" y="151079"/>
                </a:lnTo>
                <a:lnTo>
                  <a:pt x="273875" y="151079"/>
                </a:lnTo>
                <a:lnTo>
                  <a:pt x="272262" y="151866"/>
                </a:lnTo>
                <a:lnTo>
                  <a:pt x="270484" y="154533"/>
                </a:lnTo>
                <a:lnTo>
                  <a:pt x="270357" y="158927"/>
                </a:lnTo>
                <a:lnTo>
                  <a:pt x="270954" y="160312"/>
                </a:lnTo>
                <a:lnTo>
                  <a:pt x="273050" y="162382"/>
                </a:lnTo>
                <a:lnTo>
                  <a:pt x="274497" y="162839"/>
                </a:lnTo>
                <a:lnTo>
                  <a:pt x="277837" y="162839"/>
                </a:lnTo>
                <a:lnTo>
                  <a:pt x="279666" y="162052"/>
                </a:lnTo>
                <a:lnTo>
                  <a:pt x="280174" y="161429"/>
                </a:lnTo>
                <a:lnTo>
                  <a:pt x="281609" y="159651"/>
                </a:lnTo>
                <a:lnTo>
                  <a:pt x="282028" y="158470"/>
                </a:lnTo>
                <a:lnTo>
                  <a:pt x="282105" y="155092"/>
                </a:lnTo>
                <a:close/>
              </a:path>
              <a:path w="427354" h="436245">
                <a:moveTo>
                  <a:pt x="284340" y="66027"/>
                </a:moveTo>
                <a:lnTo>
                  <a:pt x="284200" y="65151"/>
                </a:lnTo>
                <a:lnTo>
                  <a:pt x="284111" y="64262"/>
                </a:lnTo>
                <a:lnTo>
                  <a:pt x="283946" y="63411"/>
                </a:lnTo>
                <a:lnTo>
                  <a:pt x="283806" y="63563"/>
                </a:lnTo>
                <a:lnTo>
                  <a:pt x="283718" y="63728"/>
                </a:lnTo>
                <a:lnTo>
                  <a:pt x="283578" y="63830"/>
                </a:lnTo>
                <a:lnTo>
                  <a:pt x="283908" y="64554"/>
                </a:lnTo>
                <a:lnTo>
                  <a:pt x="284111" y="65316"/>
                </a:lnTo>
                <a:lnTo>
                  <a:pt x="284340" y="66027"/>
                </a:lnTo>
                <a:close/>
              </a:path>
              <a:path w="427354" h="436245">
                <a:moveTo>
                  <a:pt x="292950" y="28651"/>
                </a:moveTo>
                <a:lnTo>
                  <a:pt x="292430" y="26225"/>
                </a:lnTo>
                <a:lnTo>
                  <a:pt x="290880" y="25069"/>
                </a:lnTo>
                <a:lnTo>
                  <a:pt x="291439" y="26022"/>
                </a:lnTo>
                <a:lnTo>
                  <a:pt x="291769" y="27406"/>
                </a:lnTo>
                <a:lnTo>
                  <a:pt x="291147" y="28422"/>
                </a:lnTo>
                <a:lnTo>
                  <a:pt x="290195" y="29870"/>
                </a:lnTo>
                <a:lnTo>
                  <a:pt x="287883" y="29641"/>
                </a:lnTo>
                <a:lnTo>
                  <a:pt x="286245" y="29006"/>
                </a:lnTo>
                <a:lnTo>
                  <a:pt x="284365" y="28359"/>
                </a:lnTo>
                <a:lnTo>
                  <a:pt x="282625" y="27406"/>
                </a:lnTo>
                <a:lnTo>
                  <a:pt x="281051" y="26289"/>
                </a:lnTo>
                <a:lnTo>
                  <a:pt x="281305" y="26517"/>
                </a:lnTo>
                <a:lnTo>
                  <a:pt x="281508" y="26771"/>
                </a:lnTo>
                <a:lnTo>
                  <a:pt x="282105" y="27889"/>
                </a:lnTo>
                <a:lnTo>
                  <a:pt x="282003" y="29146"/>
                </a:lnTo>
                <a:lnTo>
                  <a:pt x="280657" y="29933"/>
                </a:lnTo>
                <a:lnTo>
                  <a:pt x="277456" y="29540"/>
                </a:lnTo>
                <a:lnTo>
                  <a:pt x="275526" y="28651"/>
                </a:lnTo>
                <a:lnTo>
                  <a:pt x="273977" y="27406"/>
                </a:lnTo>
                <a:lnTo>
                  <a:pt x="274637" y="27990"/>
                </a:lnTo>
                <a:lnTo>
                  <a:pt x="275158" y="28613"/>
                </a:lnTo>
                <a:lnTo>
                  <a:pt x="276009" y="29768"/>
                </a:lnTo>
                <a:lnTo>
                  <a:pt x="275945" y="30035"/>
                </a:lnTo>
                <a:lnTo>
                  <a:pt x="275945" y="30556"/>
                </a:lnTo>
                <a:lnTo>
                  <a:pt x="275323" y="30784"/>
                </a:lnTo>
                <a:lnTo>
                  <a:pt x="274828" y="30848"/>
                </a:lnTo>
                <a:lnTo>
                  <a:pt x="273773" y="30911"/>
                </a:lnTo>
                <a:lnTo>
                  <a:pt x="272719" y="30911"/>
                </a:lnTo>
                <a:lnTo>
                  <a:pt x="271703" y="30746"/>
                </a:lnTo>
                <a:lnTo>
                  <a:pt x="272656" y="31115"/>
                </a:lnTo>
                <a:lnTo>
                  <a:pt x="274472" y="31940"/>
                </a:lnTo>
                <a:lnTo>
                  <a:pt x="276085" y="32727"/>
                </a:lnTo>
                <a:lnTo>
                  <a:pt x="277202" y="34099"/>
                </a:lnTo>
                <a:lnTo>
                  <a:pt x="277431" y="35115"/>
                </a:lnTo>
                <a:lnTo>
                  <a:pt x="276504" y="36601"/>
                </a:lnTo>
                <a:lnTo>
                  <a:pt x="275615" y="36868"/>
                </a:lnTo>
                <a:lnTo>
                  <a:pt x="273316" y="37223"/>
                </a:lnTo>
                <a:lnTo>
                  <a:pt x="271868" y="37122"/>
                </a:lnTo>
                <a:lnTo>
                  <a:pt x="270421" y="36868"/>
                </a:lnTo>
                <a:lnTo>
                  <a:pt x="272135" y="39001"/>
                </a:lnTo>
                <a:lnTo>
                  <a:pt x="275526" y="39560"/>
                </a:lnTo>
                <a:lnTo>
                  <a:pt x="278574" y="37617"/>
                </a:lnTo>
                <a:lnTo>
                  <a:pt x="279209" y="36868"/>
                </a:lnTo>
                <a:lnTo>
                  <a:pt x="279171" y="35318"/>
                </a:lnTo>
                <a:lnTo>
                  <a:pt x="277037" y="33083"/>
                </a:lnTo>
                <a:lnTo>
                  <a:pt x="275755" y="31965"/>
                </a:lnTo>
                <a:lnTo>
                  <a:pt x="274370" y="31051"/>
                </a:lnTo>
                <a:lnTo>
                  <a:pt x="277139" y="32753"/>
                </a:lnTo>
                <a:lnTo>
                  <a:pt x="280327" y="33312"/>
                </a:lnTo>
                <a:lnTo>
                  <a:pt x="282130" y="32816"/>
                </a:lnTo>
                <a:lnTo>
                  <a:pt x="282994" y="31546"/>
                </a:lnTo>
                <a:lnTo>
                  <a:pt x="284594" y="33083"/>
                </a:lnTo>
                <a:lnTo>
                  <a:pt x="286842" y="34010"/>
                </a:lnTo>
                <a:lnTo>
                  <a:pt x="289102" y="34099"/>
                </a:lnTo>
                <a:lnTo>
                  <a:pt x="290296" y="34099"/>
                </a:lnTo>
                <a:lnTo>
                  <a:pt x="291579" y="33870"/>
                </a:lnTo>
                <a:lnTo>
                  <a:pt x="292265" y="32956"/>
                </a:lnTo>
                <a:lnTo>
                  <a:pt x="292823" y="32296"/>
                </a:lnTo>
                <a:lnTo>
                  <a:pt x="292950" y="31381"/>
                </a:lnTo>
                <a:lnTo>
                  <a:pt x="292950" y="28651"/>
                </a:lnTo>
                <a:close/>
              </a:path>
              <a:path w="427354" h="436245">
                <a:moveTo>
                  <a:pt x="294182" y="152755"/>
                </a:moveTo>
                <a:lnTo>
                  <a:pt x="292392" y="151892"/>
                </a:lnTo>
                <a:lnTo>
                  <a:pt x="292392" y="153936"/>
                </a:lnTo>
                <a:lnTo>
                  <a:pt x="292366" y="154762"/>
                </a:lnTo>
                <a:lnTo>
                  <a:pt x="292265" y="155486"/>
                </a:lnTo>
                <a:lnTo>
                  <a:pt x="291998" y="155981"/>
                </a:lnTo>
                <a:lnTo>
                  <a:pt x="291084" y="156464"/>
                </a:lnTo>
                <a:lnTo>
                  <a:pt x="285915" y="156464"/>
                </a:lnTo>
                <a:lnTo>
                  <a:pt x="286042" y="153936"/>
                </a:lnTo>
                <a:lnTo>
                  <a:pt x="286080" y="152755"/>
                </a:lnTo>
                <a:lnTo>
                  <a:pt x="290715" y="152755"/>
                </a:lnTo>
                <a:lnTo>
                  <a:pt x="291541" y="153047"/>
                </a:lnTo>
                <a:lnTo>
                  <a:pt x="292176" y="153441"/>
                </a:lnTo>
                <a:lnTo>
                  <a:pt x="292392" y="153936"/>
                </a:lnTo>
                <a:lnTo>
                  <a:pt x="292392" y="151892"/>
                </a:lnTo>
                <a:lnTo>
                  <a:pt x="291973" y="151676"/>
                </a:lnTo>
                <a:lnTo>
                  <a:pt x="291172" y="151511"/>
                </a:lnTo>
                <a:lnTo>
                  <a:pt x="284391" y="151511"/>
                </a:lnTo>
                <a:lnTo>
                  <a:pt x="284353" y="153047"/>
                </a:lnTo>
                <a:lnTo>
                  <a:pt x="284226" y="156997"/>
                </a:lnTo>
                <a:lnTo>
                  <a:pt x="284099" y="162483"/>
                </a:lnTo>
                <a:lnTo>
                  <a:pt x="285686" y="162483"/>
                </a:lnTo>
                <a:lnTo>
                  <a:pt x="285813" y="158673"/>
                </a:lnTo>
                <a:lnTo>
                  <a:pt x="285826" y="158076"/>
                </a:lnTo>
                <a:lnTo>
                  <a:pt x="290982" y="158076"/>
                </a:lnTo>
                <a:lnTo>
                  <a:pt x="291477" y="158343"/>
                </a:lnTo>
                <a:lnTo>
                  <a:pt x="291655" y="158673"/>
                </a:lnTo>
                <a:lnTo>
                  <a:pt x="291769" y="158864"/>
                </a:lnTo>
                <a:lnTo>
                  <a:pt x="291858" y="162839"/>
                </a:lnTo>
                <a:lnTo>
                  <a:pt x="293738" y="162839"/>
                </a:lnTo>
                <a:lnTo>
                  <a:pt x="293738" y="162483"/>
                </a:lnTo>
                <a:lnTo>
                  <a:pt x="293382" y="162483"/>
                </a:lnTo>
                <a:lnTo>
                  <a:pt x="293344" y="158343"/>
                </a:lnTo>
                <a:lnTo>
                  <a:pt x="293204" y="158076"/>
                </a:lnTo>
                <a:lnTo>
                  <a:pt x="292760" y="157454"/>
                </a:lnTo>
                <a:lnTo>
                  <a:pt x="292595" y="157454"/>
                </a:lnTo>
                <a:lnTo>
                  <a:pt x="292163" y="157251"/>
                </a:lnTo>
                <a:lnTo>
                  <a:pt x="292722" y="156997"/>
                </a:lnTo>
                <a:lnTo>
                  <a:pt x="293154" y="156730"/>
                </a:lnTo>
                <a:lnTo>
                  <a:pt x="293370" y="156464"/>
                </a:lnTo>
                <a:lnTo>
                  <a:pt x="293789" y="155981"/>
                </a:lnTo>
                <a:lnTo>
                  <a:pt x="294005" y="155486"/>
                </a:lnTo>
                <a:lnTo>
                  <a:pt x="294119" y="153936"/>
                </a:lnTo>
                <a:lnTo>
                  <a:pt x="294170" y="153441"/>
                </a:lnTo>
                <a:lnTo>
                  <a:pt x="293827" y="152755"/>
                </a:lnTo>
                <a:lnTo>
                  <a:pt x="294182" y="152755"/>
                </a:lnTo>
                <a:close/>
              </a:path>
              <a:path w="427354" h="436245">
                <a:moveTo>
                  <a:pt x="298970" y="19126"/>
                </a:moveTo>
                <a:lnTo>
                  <a:pt x="298907" y="18796"/>
                </a:lnTo>
                <a:lnTo>
                  <a:pt x="298450" y="17843"/>
                </a:lnTo>
                <a:lnTo>
                  <a:pt x="297853" y="17183"/>
                </a:lnTo>
                <a:lnTo>
                  <a:pt x="297167" y="16598"/>
                </a:lnTo>
                <a:lnTo>
                  <a:pt x="296278" y="15836"/>
                </a:lnTo>
                <a:lnTo>
                  <a:pt x="295160" y="15214"/>
                </a:lnTo>
                <a:lnTo>
                  <a:pt x="294233" y="14782"/>
                </a:lnTo>
                <a:lnTo>
                  <a:pt x="295186" y="15481"/>
                </a:lnTo>
                <a:lnTo>
                  <a:pt x="295910" y="16459"/>
                </a:lnTo>
                <a:lnTo>
                  <a:pt x="296379" y="17551"/>
                </a:lnTo>
                <a:lnTo>
                  <a:pt x="294563" y="17551"/>
                </a:lnTo>
                <a:lnTo>
                  <a:pt x="292760" y="17386"/>
                </a:lnTo>
                <a:lnTo>
                  <a:pt x="290029" y="16827"/>
                </a:lnTo>
                <a:lnTo>
                  <a:pt x="287883" y="16040"/>
                </a:lnTo>
                <a:lnTo>
                  <a:pt x="287566" y="17284"/>
                </a:lnTo>
                <a:lnTo>
                  <a:pt x="287489" y="17678"/>
                </a:lnTo>
                <a:lnTo>
                  <a:pt x="287693" y="18135"/>
                </a:lnTo>
                <a:lnTo>
                  <a:pt x="287820" y="19189"/>
                </a:lnTo>
                <a:lnTo>
                  <a:pt x="287718" y="19939"/>
                </a:lnTo>
                <a:lnTo>
                  <a:pt x="287489" y="20967"/>
                </a:lnTo>
                <a:lnTo>
                  <a:pt x="287362" y="21361"/>
                </a:lnTo>
                <a:lnTo>
                  <a:pt x="286702" y="21780"/>
                </a:lnTo>
                <a:lnTo>
                  <a:pt x="285788" y="21615"/>
                </a:lnTo>
                <a:lnTo>
                  <a:pt x="282892" y="20993"/>
                </a:lnTo>
                <a:lnTo>
                  <a:pt x="280022" y="20015"/>
                </a:lnTo>
                <a:lnTo>
                  <a:pt x="277393" y="18630"/>
                </a:lnTo>
                <a:lnTo>
                  <a:pt x="279958" y="20574"/>
                </a:lnTo>
                <a:lnTo>
                  <a:pt x="282956" y="21920"/>
                </a:lnTo>
                <a:lnTo>
                  <a:pt x="287159" y="22733"/>
                </a:lnTo>
                <a:lnTo>
                  <a:pt x="288874" y="22872"/>
                </a:lnTo>
                <a:lnTo>
                  <a:pt x="289598" y="21818"/>
                </a:lnTo>
                <a:lnTo>
                  <a:pt x="290258" y="20764"/>
                </a:lnTo>
                <a:lnTo>
                  <a:pt x="288747" y="19316"/>
                </a:lnTo>
                <a:lnTo>
                  <a:pt x="290093" y="17805"/>
                </a:lnTo>
                <a:lnTo>
                  <a:pt x="296379" y="19646"/>
                </a:lnTo>
                <a:lnTo>
                  <a:pt x="298716" y="19710"/>
                </a:lnTo>
                <a:lnTo>
                  <a:pt x="298970" y="19126"/>
                </a:lnTo>
                <a:close/>
              </a:path>
              <a:path w="427354" h="436245">
                <a:moveTo>
                  <a:pt x="306374" y="157251"/>
                </a:moveTo>
                <a:lnTo>
                  <a:pt x="306298" y="156146"/>
                </a:lnTo>
                <a:lnTo>
                  <a:pt x="306247" y="155752"/>
                </a:lnTo>
                <a:lnTo>
                  <a:pt x="304952" y="153644"/>
                </a:lnTo>
                <a:lnTo>
                  <a:pt x="305155" y="153644"/>
                </a:lnTo>
                <a:lnTo>
                  <a:pt x="304660" y="153352"/>
                </a:lnTo>
                <a:lnTo>
                  <a:pt x="304660" y="157251"/>
                </a:lnTo>
                <a:lnTo>
                  <a:pt x="304431" y="158572"/>
                </a:lnTo>
                <a:lnTo>
                  <a:pt x="302107" y="162115"/>
                </a:lnTo>
                <a:lnTo>
                  <a:pt x="297332" y="162115"/>
                </a:lnTo>
                <a:lnTo>
                  <a:pt x="297929" y="157251"/>
                </a:lnTo>
                <a:lnTo>
                  <a:pt x="297954" y="157060"/>
                </a:lnTo>
                <a:lnTo>
                  <a:pt x="298069" y="156146"/>
                </a:lnTo>
                <a:lnTo>
                  <a:pt x="298157" y="155321"/>
                </a:lnTo>
                <a:lnTo>
                  <a:pt x="298259" y="154432"/>
                </a:lnTo>
                <a:lnTo>
                  <a:pt x="298361" y="153644"/>
                </a:lnTo>
                <a:lnTo>
                  <a:pt x="300355" y="153644"/>
                </a:lnTo>
                <a:lnTo>
                  <a:pt x="302691" y="153936"/>
                </a:lnTo>
                <a:lnTo>
                  <a:pt x="303606" y="154432"/>
                </a:lnTo>
                <a:lnTo>
                  <a:pt x="304076" y="155321"/>
                </a:lnTo>
                <a:lnTo>
                  <a:pt x="304571" y="156146"/>
                </a:lnTo>
                <a:lnTo>
                  <a:pt x="304660" y="157251"/>
                </a:lnTo>
                <a:lnTo>
                  <a:pt x="304660" y="153352"/>
                </a:lnTo>
                <a:lnTo>
                  <a:pt x="303606" y="152730"/>
                </a:lnTo>
                <a:lnTo>
                  <a:pt x="301904" y="152527"/>
                </a:lnTo>
                <a:lnTo>
                  <a:pt x="300228" y="152260"/>
                </a:lnTo>
                <a:lnTo>
                  <a:pt x="298551" y="152069"/>
                </a:lnTo>
                <a:lnTo>
                  <a:pt x="296887" y="152069"/>
                </a:lnTo>
                <a:lnTo>
                  <a:pt x="296151" y="158572"/>
                </a:lnTo>
                <a:lnTo>
                  <a:pt x="296037" y="159715"/>
                </a:lnTo>
                <a:lnTo>
                  <a:pt x="295960" y="160413"/>
                </a:lnTo>
                <a:lnTo>
                  <a:pt x="295897" y="160934"/>
                </a:lnTo>
                <a:lnTo>
                  <a:pt x="295770" y="162115"/>
                </a:lnTo>
                <a:lnTo>
                  <a:pt x="295681" y="162979"/>
                </a:lnTo>
                <a:lnTo>
                  <a:pt x="298780" y="163334"/>
                </a:lnTo>
                <a:lnTo>
                  <a:pt x="302983" y="163461"/>
                </a:lnTo>
                <a:lnTo>
                  <a:pt x="303771" y="163131"/>
                </a:lnTo>
                <a:lnTo>
                  <a:pt x="304495" y="162115"/>
                </a:lnTo>
                <a:lnTo>
                  <a:pt x="305523" y="160705"/>
                </a:lnTo>
                <a:lnTo>
                  <a:pt x="305943" y="159715"/>
                </a:lnTo>
                <a:lnTo>
                  <a:pt x="306374" y="157251"/>
                </a:lnTo>
                <a:close/>
              </a:path>
              <a:path w="427354" h="436245">
                <a:moveTo>
                  <a:pt x="311899" y="19062"/>
                </a:moveTo>
                <a:lnTo>
                  <a:pt x="309333" y="16395"/>
                </a:lnTo>
                <a:lnTo>
                  <a:pt x="308381" y="16002"/>
                </a:lnTo>
                <a:lnTo>
                  <a:pt x="307822" y="16002"/>
                </a:lnTo>
                <a:lnTo>
                  <a:pt x="306539" y="15481"/>
                </a:lnTo>
                <a:lnTo>
                  <a:pt x="307136" y="15836"/>
                </a:lnTo>
                <a:lnTo>
                  <a:pt x="307721" y="16268"/>
                </a:lnTo>
                <a:lnTo>
                  <a:pt x="307975" y="16992"/>
                </a:lnTo>
                <a:lnTo>
                  <a:pt x="308025" y="18402"/>
                </a:lnTo>
                <a:lnTo>
                  <a:pt x="307314" y="18834"/>
                </a:lnTo>
                <a:lnTo>
                  <a:pt x="305714" y="18834"/>
                </a:lnTo>
                <a:lnTo>
                  <a:pt x="301599" y="18008"/>
                </a:lnTo>
                <a:lnTo>
                  <a:pt x="303212" y="19392"/>
                </a:lnTo>
                <a:lnTo>
                  <a:pt x="303923" y="19812"/>
                </a:lnTo>
                <a:lnTo>
                  <a:pt x="305333" y="20599"/>
                </a:lnTo>
                <a:lnTo>
                  <a:pt x="308203" y="21615"/>
                </a:lnTo>
                <a:lnTo>
                  <a:pt x="308940" y="21818"/>
                </a:lnTo>
                <a:lnTo>
                  <a:pt x="309892" y="21615"/>
                </a:lnTo>
                <a:lnTo>
                  <a:pt x="310134" y="21615"/>
                </a:lnTo>
                <a:lnTo>
                  <a:pt x="311061" y="21221"/>
                </a:lnTo>
                <a:lnTo>
                  <a:pt x="311772" y="20599"/>
                </a:lnTo>
                <a:lnTo>
                  <a:pt x="311899" y="19812"/>
                </a:lnTo>
                <a:lnTo>
                  <a:pt x="311899" y="19062"/>
                </a:lnTo>
                <a:close/>
              </a:path>
              <a:path w="427354" h="436245">
                <a:moveTo>
                  <a:pt x="317360" y="16433"/>
                </a:moveTo>
                <a:lnTo>
                  <a:pt x="317131" y="15709"/>
                </a:lnTo>
                <a:lnTo>
                  <a:pt x="316141" y="13601"/>
                </a:lnTo>
                <a:lnTo>
                  <a:pt x="314236" y="11925"/>
                </a:lnTo>
                <a:lnTo>
                  <a:pt x="312039" y="11176"/>
                </a:lnTo>
                <a:lnTo>
                  <a:pt x="312851" y="11760"/>
                </a:lnTo>
                <a:lnTo>
                  <a:pt x="313575" y="12547"/>
                </a:lnTo>
                <a:lnTo>
                  <a:pt x="314109" y="14465"/>
                </a:lnTo>
                <a:lnTo>
                  <a:pt x="313905" y="15608"/>
                </a:lnTo>
                <a:lnTo>
                  <a:pt x="313118" y="16268"/>
                </a:lnTo>
                <a:lnTo>
                  <a:pt x="312623" y="16687"/>
                </a:lnTo>
                <a:lnTo>
                  <a:pt x="312039" y="16789"/>
                </a:lnTo>
                <a:lnTo>
                  <a:pt x="311378" y="16789"/>
                </a:lnTo>
                <a:lnTo>
                  <a:pt x="313080" y="17183"/>
                </a:lnTo>
                <a:lnTo>
                  <a:pt x="314896" y="17221"/>
                </a:lnTo>
                <a:lnTo>
                  <a:pt x="316636" y="16891"/>
                </a:lnTo>
                <a:lnTo>
                  <a:pt x="317004" y="16827"/>
                </a:lnTo>
                <a:lnTo>
                  <a:pt x="317131" y="16662"/>
                </a:lnTo>
                <a:lnTo>
                  <a:pt x="317360" y="16433"/>
                </a:lnTo>
                <a:close/>
              </a:path>
              <a:path w="427354" h="436245">
                <a:moveTo>
                  <a:pt x="318249" y="155549"/>
                </a:moveTo>
                <a:lnTo>
                  <a:pt x="315353" y="154825"/>
                </a:lnTo>
                <a:lnTo>
                  <a:pt x="312394" y="154203"/>
                </a:lnTo>
                <a:lnTo>
                  <a:pt x="309397" y="153708"/>
                </a:lnTo>
                <a:lnTo>
                  <a:pt x="308673" y="157327"/>
                </a:lnTo>
                <a:lnTo>
                  <a:pt x="307301" y="164617"/>
                </a:lnTo>
                <a:lnTo>
                  <a:pt x="310095" y="165138"/>
                </a:lnTo>
                <a:lnTo>
                  <a:pt x="312851" y="165696"/>
                </a:lnTo>
                <a:lnTo>
                  <a:pt x="315620" y="166357"/>
                </a:lnTo>
                <a:lnTo>
                  <a:pt x="315747" y="165925"/>
                </a:lnTo>
                <a:lnTo>
                  <a:pt x="315810" y="165506"/>
                </a:lnTo>
                <a:lnTo>
                  <a:pt x="315950" y="165049"/>
                </a:lnTo>
                <a:lnTo>
                  <a:pt x="311340" y="163995"/>
                </a:lnTo>
                <a:lnTo>
                  <a:pt x="309067" y="163563"/>
                </a:lnTo>
                <a:lnTo>
                  <a:pt x="309308" y="162344"/>
                </a:lnTo>
                <a:lnTo>
                  <a:pt x="309562" y="161099"/>
                </a:lnTo>
                <a:lnTo>
                  <a:pt x="309791" y="159854"/>
                </a:lnTo>
                <a:lnTo>
                  <a:pt x="311962" y="160248"/>
                </a:lnTo>
                <a:lnTo>
                  <a:pt x="314109" y="160705"/>
                </a:lnTo>
                <a:lnTo>
                  <a:pt x="316242" y="161226"/>
                </a:lnTo>
                <a:lnTo>
                  <a:pt x="316369" y="160807"/>
                </a:lnTo>
                <a:lnTo>
                  <a:pt x="316445" y="160413"/>
                </a:lnTo>
                <a:lnTo>
                  <a:pt x="316572" y="159956"/>
                </a:lnTo>
                <a:lnTo>
                  <a:pt x="312267" y="158965"/>
                </a:lnTo>
                <a:lnTo>
                  <a:pt x="310095" y="158572"/>
                </a:lnTo>
                <a:lnTo>
                  <a:pt x="310553" y="156375"/>
                </a:lnTo>
                <a:lnTo>
                  <a:pt x="310743" y="155333"/>
                </a:lnTo>
                <a:lnTo>
                  <a:pt x="313118" y="155778"/>
                </a:lnTo>
                <a:lnTo>
                  <a:pt x="315556" y="156298"/>
                </a:lnTo>
                <a:lnTo>
                  <a:pt x="317919" y="156857"/>
                </a:lnTo>
                <a:lnTo>
                  <a:pt x="318020" y="156400"/>
                </a:lnTo>
                <a:lnTo>
                  <a:pt x="318147" y="155981"/>
                </a:lnTo>
                <a:lnTo>
                  <a:pt x="318249" y="155549"/>
                </a:lnTo>
                <a:close/>
              </a:path>
              <a:path w="427354" h="436245">
                <a:moveTo>
                  <a:pt x="329958" y="158838"/>
                </a:moveTo>
                <a:lnTo>
                  <a:pt x="328447" y="158343"/>
                </a:lnTo>
                <a:lnTo>
                  <a:pt x="326504" y="164020"/>
                </a:lnTo>
                <a:lnTo>
                  <a:pt x="325589" y="166916"/>
                </a:lnTo>
                <a:lnTo>
                  <a:pt x="324662" y="163461"/>
                </a:lnTo>
                <a:lnTo>
                  <a:pt x="323608" y="160045"/>
                </a:lnTo>
                <a:lnTo>
                  <a:pt x="322465" y="156603"/>
                </a:lnTo>
                <a:lnTo>
                  <a:pt x="321805" y="156464"/>
                </a:lnTo>
                <a:lnTo>
                  <a:pt x="321183" y="156273"/>
                </a:lnTo>
                <a:lnTo>
                  <a:pt x="320548" y="156108"/>
                </a:lnTo>
                <a:lnTo>
                  <a:pt x="317588" y="166814"/>
                </a:lnTo>
                <a:lnTo>
                  <a:pt x="319011" y="167208"/>
                </a:lnTo>
                <a:lnTo>
                  <a:pt x="320624" y="161429"/>
                </a:lnTo>
                <a:lnTo>
                  <a:pt x="321475" y="158534"/>
                </a:lnTo>
                <a:lnTo>
                  <a:pt x="322656" y="161988"/>
                </a:lnTo>
                <a:lnTo>
                  <a:pt x="323710" y="165404"/>
                </a:lnTo>
                <a:lnTo>
                  <a:pt x="324662" y="168859"/>
                </a:lnTo>
                <a:lnTo>
                  <a:pt x="325221" y="168986"/>
                </a:lnTo>
                <a:lnTo>
                  <a:pt x="326313" y="169341"/>
                </a:lnTo>
                <a:lnTo>
                  <a:pt x="327494" y="165836"/>
                </a:lnTo>
                <a:lnTo>
                  <a:pt x="328739" y="162344"/>
                </a:lnTo>
                <a:lnTo>
                  <a:pt x="329958" y="158838"/>
                </a:lnTo>
                <a:close/>
              </a:path>
              <a:path w="427354" h="436245">
                <a:moveTo>
                  <a:pt x="331939" y="59766"/>
                </a:moveTo>
                <a:lnTo>
                  <a:pt x="330822" y="58712"/>
                </a:lnTo>
                <a:lnTo>
                  <a:pt x="330542" y="58407"/>
                </a:lnTo>
                <a:lnTo>
                  <a:pt x="330593" y="58712"/>
                </a:lnTo>
                <a:lnTo>
                  <a:pt x="330962" y="59334"/>
                </a:lnTo>
                <a:lnTo>
                  <a:pt x="331050" y="59461"/>
                </a:lnTo>
                <a:lnTo>
                  <a:pt x="331939" y="59766"/>
                </a:lnTo>
                <a:close/>
              </a:path>
              <a:path w="427354" h="436245">
                <a:moveTo>
                  <a:pt x="332054" y="59855"/>
                </a:moveTo>
                <a:lnTo>
                  <a:pt x="331381" y="59855"/>
                </a:lnTo>
                <a:lnTo>
                  <a:pt x="332054" y="59855"/>
                </a:lnTo>
                <a:close/>
              </a:path>
              <a:path w="427354" h="436245">
                <a:moveTo>
                  <a:pt x="342506" y="51777"/>
                </a:moveTo>
                <a:lnTo>
                  <a:pt x="342061" y="51485"/>
                </a:lnTo>
                <a:lnTo>
                  <a:pt x="340880" y="51155"/>
                </a:lnTo>
                <a:lnTo>
                  <a:pt x="342506" y="51777"/>
                </a:lnTo>
                <a:close/>
              </a:path>
              <a:path w="427354" h="436245">
                <a:moveTo>
                  <a:pt x="344728" y="33286"/>
                </a:moveTo>
                <a:lnTo>
                  <a:pt x="344170" y="31508"/>
                </a:lnTo>
                <a:lnTo>
                  <a:pt x="340258" y="25463"/>
                </a:lnTo>
                <a:lnTo>
                  <a:pt x="335483" y="21818"/>
                </a:lnTo>
                <a:lnTo>
                  <a:pt x="335661" y="21818"/>
                </a:lnTo>
                <a:lnTo>
                  <a:pt x="329768" y="19939"/>
                </a:lnTo>
                <a:lnTo>
                  <a:pt x="330581" y="19710"/>
                </a:lnTo>
                <a:lnTo>
                  <a:pt x="330974" y="18732"/>
                </a:lnTo>
                <a:lnTo>
                  <a:pt x="319087" y="9766"/>
                </a:lnTo>
                <a:lnTo>
                  <a:pt x="315087" y="8115"/>
                </a:lnTo>
                <a:lnTo>
                  <a:pt x="307327" y="5537"/>
                </a:lnTo>
                <a:lnTo>
                  <a:pt x="300456" y="2832"/>
                </a:lnTo>
                <a:lnTo>
                  <a:pt x="302298" y="4114"/>
                </a:lnTo>
                <a:lnTo>
                  <a:pt x="304203" y="5257"/>
                </a:lnTo>
                <a:lnTo>
                  <a:pt x="305816" y="6972"/>
                </a:lnTo>
                <a:lnTo>
                  <a:pt x="306108" y="7226"/>
                </a:lnTo>
                <a:lnTo>
                  <a:pt x="306412" y="7594"/>
                </a:lnTo>
                <a:lnTo>
                  <a:pt x="306285" y="8115"/>
                </a:lnTo>
                <a:lnTo>
                  <a:pt x="306235" y="8382"/>
                </a:lnTo>
                <a:lnTo>
                  <a:pt x="305612" y="8382"/>
                </a:lnTo>
                <a:lnTo>
                  <a:pt x="305727" y="8534"/>
                </a:lnTo>
                <a:lnTo>
                  <a:pt x="304990" y="8318"/>
                </a:lnTo>
                <a:lnTo>
                  <a:pt x="305803" y="8636"/>
                </a:lnTo>
                <a:lnTo>
                  <a:pt x="305714" y="10287"/>
                </a:lnTo>
                <a:lnTo>
                  <a:pt x="303809" y="11277"/>
                </a:lnTo>
                <a:lnTo>
                  <a:pt x="297497" y="8712"/>
                </a:lnTo>
                <a:lnTo>
                  <a:pt x="293611" y="6604"/>
                </a:lnTo>
                <a:lnTo>
                  <a:pt x="289890" y="4203"/>
                </a:lnTo>
                <a:lnTo>
                  <a:pt x="291274" y="5168"/>
                </a:lnTo>
                <a:lnTo>
                  <a:pt x="292620" y="6273"/>
                </a:lnTo>
                <a:lnTo>
                  <a:pt x="293217" y="7861"/>
                </a:lnTo>
                <a:lnTo>
                  <a:pt x="289636" y="9956"/>
                </a:lnTo>
                <a:lnTo>
                  <a:pt x="284302" y="4762"/>
                </a:lnTo>
                <a:lnTo>
                  <a:pt x="281609" y="7721"/>
                </a:lnTo>
                <a:lnTo>
                  <a:pt x="282232" y="9499"/>
                </a:lnTo>
                <a:lnTo>
                  <a:pt x="279895" y="11734"/>
                </a:lnTo>
                <a:lnTo>
                  <a:pt x="277393" y="10909"/>
                </a:lnTo>
                <a:lnTo>
                  <a:pt x="275818" y="10223"/>
                </a:lnTo>
                <a:lnTo>
                  <a:pt x="277622" y="12395"/>
                </a:lnTo>
                <a:lnTo>
                  <a:pt x="280428" y="13804"/>
                </a:lnTo>
                <a:lnTo>
                  <a:pt x="283184" y="14198"/>
                </a:lnTo>
                <a:lnTo>
                  <a:pt x="284302" y="14300"/>
                </a:lnTo>
                <a:lnTo>
                  <a:pt x="285521" y="13639"/>
                </a:lnTo>
                <a:lnTo>
                  <a:pt x="285788" y="12687"/>
                </a:lnTo>
                <a:lnTo>
                  <a:pt x="285483" y="11010"/>
                </a:lnTo>
                <a:lnTo>
                  <a:pt x="284467" y="9626"/>
                </a:lnTo>
                <a:lnTo>
                  <a:pt x="286512" y="11366"/>
                </a:lnTo>
                <a:lnTo>
                  <a:pt x="288874" y="12712"/>
                </a:lnTo>
                <a:lnTo>
                  <a:pt x="293014" y="14135"/>
                </a:lnTo>
                <a:lnTo>
                  <a:pt x="295160" y="14300"/>
                </a:lnTo>
                <a:lnTo>
                  <a:pt x="296570" y="11963"/>
                </a:lnTo>
                <a:lnTo>
                  <a:pt x="296278" y="10744"/>
                </a:lnTo>
                <a:lnTo>
                  <a:pt x="295287" y="9232"/>
                </a:lnTo>
                <a:lnTo>
                  <a:pt x="297726" y="12001"/>
                </a:lnTo>
                <a:lnTo>
                  <a:pt x="301409" y="13741"/>
                </a:lnTo>
                <a:lnTo>
                  <a:pt x="306438" y="13741"/>
                </a:lnTo>
                <a:lnTo>
                  <a:pt x="308089" y="13347"/>
                </a:lnTo>
                <a:lnTo>
                  <a:pt x="308813" y="11137"/>
                </a:lnTo>
                <a:lnTo>
                  <a:pt x="308686" y="10896"/>
                </a:lnTo>
                <a:lnTo>
                  <a:pt x="310908" y="11341"/>
                </a:lnTo>
                <a:lnTo>
                  <a:pt x="313385" y="9766"/>
                </a:lnTo>
                <a:lnTo>
                  <a:pt x="318122" y="10807"/>
                </a:lnTo>
                <a:lnTo>
                  <a:pt x="322491" y="13474"/>
                </a:lnTo>
                <a:lnTo>
                  <a:pt x="326009" y="17678"/>
                </a:lnTo>
                <a:lnTo>
                  <a:pt x="326440" y="18338"/>
                </a:lnTo>
                <a:lnTo>
                  <a:pt x="326440" y="19710"/>
                </a:lnTo>
                <a:lnTo>
                  <a:pt x="325716" y="20370"/>
                </a:lnTo>
                <a:lnTo>
                  <a:pt x="325056" y="20104"/>
                </a:lnTo>
                <a:lnTo>
                  <a:pt x="325678" y="20408"/>
                </a:lnTo>
                <a:lnTo>
                  <a:pt x="325818" y="20408"/>
                </a:lnTo>
                <a:lnTo>
                  <a:pt x="329463" y="21818"/>
                </a:lnTo>
                <a:lnTo>
                  <a:pt x="333514" y="24472"/>
                </a:lnTo>
                <a:lnTo>
                  <a:pt x="338416" y="29375"/>
                </a:lnTo>
                <a:lnTo>
                  <a:pt x="339039" y="31051"/>
                </a:lnTo>
                <a:lnTo>
                  <a:pt x="337489" y="32791"/>
                </a:lnTo>
                <a:lnTo>
                  <a:pt x="338518" y="33705"/>
                </a:lnTo>
                <a:lnTo>
                  <a:pt x="340220" y="34074"/>
                </a:lnTo>
                <a:lnTo>
                  <a:pt x="342595" y="34467"/>
                </a:lnTo>
                <a:lnTo>
                  <a:pt x="343014" y="34467"/>
                </a:lnTo>
                <a:lnTo>
                  <a:pt x="344728" y="33286"/>
                </a:lnTo>
                <a:close/>
              </a:path>
              <a:path w="427354" h="436245">
                <a:moveTo>
                  <a:pt x="344881" y="76606"/>
                </a:moveTo>
                <a:lnTo>
                  <a:pt x="344576" y="76314"/>
                </a:lnTo>
                <a:lnTo>
                  <a:pt x="344309" y="76314"/>
                </a:lnTo>
                <a:lnTo>
                  <a:pt x="344881" y="76606"/>
                </a:lnTo>
                <a:close/>
              </a:path>
              <a:path w="427354" h="436245">
                <a:moveTo>
                  <a:pt x="348221" y="78346"/>
                </a:moveTo>
                <a:lnTo>
                  <a:pt x="344881" y="76606"/>
                </a:lnTo>
                <a:lnTo>
                  <a:pt x="344741" y="76771"/>
                </a:lnTo>
                <a:lnTo>
                  <a:pt x="344703" y="77000"/>
                </a:lnTo>
                <a:lnTo>
                  <a:pt x="344589" y="77698"/>
                </a:lnTo>
                <a:lnTo>
                  <a:pt x="344462" y="78346"/>
                </a:lnTo>
                <a:lnTo>
                  <a:pt x="344398" y="78676"/>
                </a:lnTo>
                <a:lnTo>
                  <a:pt x="341490" y="78676"/>
                </a:lnTo>
                <a:lnTo>
                  <a:pt x="339686" y="78346"/>
                </a:lnTo>
                <a:lnTo>
                  <a:pt x="336080" y="77698"/>
                </a:lnTo>
                <a:lnTo>
                  <a:pt x="331368" y="76123"/>
                </a:lnTo>
                <a:lnTo>
                  <a:pt x="327164" y="73977"/>
                </a:lnTo>
                <a:lnTo>
                  <a:pt x="326986" y="73977"/>
                </a:lnTo>
                <a:lnTo>
                  <a:pt x="327152" y="75031"/>
                </a:lnTo>
                <a:lnTo>
                  <a:pt x="327253" y="75628"/>
                </a:lnTo>
                <a:lnTo>
                  <a:pt x="327304" y="76606"/>
                </a:lnTo>
                <a:lnTo>
                  <a:pt x="325412" y="78651"/>
                </a:lnTo>
                <a:lnTo>
                  <a:pt x="324929" y="79171"/>
                </a:lnTo>
                <a:lnTo>
                  <a:pt x="322567" y="79171"/>
                </a:lnTo>
                <a:lnTo>
                  <a:pt x="323761" y="79959"/>
                </a:lnTo>
                <a:lnTo>
                  <a:pt x="325386" y="79959"/>
                </a:lnTo>
                <a:lnTo>
                  <a:pt x="327253" y="79171"/>
                </a:lnTo>
                <a:lnTo>
                  <a:pt x="327393" y="79171"/>
                </a:lnTo>
                <a:lnTo>
                  <a:pt x="328015" y="78676"/>
                </a:lnTo>
                <a:lnTo>
                  <a:pt x="330212" y="78676"/>
                </a:lnTo>
                <a:lnTo>
                  <a:pt x="330873" y="79171"/>
                </a:lnTo>
                <a:lnTo>
                  <a:pt x="335153" y="82130"/>
                </a:lnTo>
                <a:lnTo>
                  <a:pt x="339826" y="83121"/>
                </a:lnTo>
                <a:lnTo>
                  <a:pt x="345109" y="82130"/>
                </a:lnTo>
                <a:lnTo>
                  <a:pt x="346468" y="81699"/>
                </a:lnTo>
                <a:lnTo>
                  <a:pt x="346964" y="80721"/>
                </a:lnTo>
                <a:lnTo>
                  <a:pt x="348043" y="78676"/>
                </a:lnTo>
                <a:lnTo>
                  <a:pt x="348221" y="78346"/>
                </a:lnTo>
                <a:close/>
              </a:path>
              <a:path w="427354" h="436245">
                <a:moveTo>
                  <a:pt x="359105" y="54927"/>
                </a:moveTo>
                <a:lnTo>
                  <a:pt x="358089" y="52628"/>
                </a:lnTo>
                <a:lnTo>
                  <a:pt x="357098" y="51777"/>
                </a:lnTo>
                <a:lnTo>
                  <a:pt x="355879" y="50825"/>
                </a:lnTo>
                <a:lnTo>
                  <a:pt x="355587" y="50660"/>
                </a:lnTo>
                <a:lnTo>
                  <a:pt x="355358" y="50495"/>
                </a:lnTo>
                <a:lnTo>
                  <a:pt x="355473" y="53949"/>
                </a:lnTo>
                <a:lnTo>
                  <a:pt x="355269" y="53949"/>
                </a:lnTo>
                <a:lnTo>
                  <a:pt x="353644" y="54927"/>
                </a:lnTo>
                <a:lnTo>
                  <a:pt x="352640" y="54927"/>
                </a:lnTo>
                <a:lnTo>
                  <a:pt x="350685" y="55092"/>
                </a:lnTo>
                <a:lnTo>
                  <a:pt x="349427" y="54533"/>
                </a:lnTo>
                <a:lnTo>
                  <a:pt x="347814" y="53949"/>
                </a:lnTo>
                <a:lnTo>
                  <a:pt x="345782" y="53124"/>
                </a:lnTo>
                <a:lnTo>
                  <a:pt x="343179" y="52044"/>
                </a:lnTo>
                <a:lnTo>
                  <a:pt x="342506" y="51777"/>
                </a:lnTo>
                <a:lnTo>
                  <a:pt x="344766" y="55549"/>
                </a:lnTo>
                <a:lnTo>
                  <a:pt x="344258" y="56083"/>
                </a:lnTo>
                <a:lnTo>
                  <a:pt x="343789" y="56476"/>
                </a:lnTo>
                <a:lnTo>
                  <a:pt x="341934" y="56972"/>
                </a:lnTo>
                <a:lnTo>
                  <a:pt x="339864" y="56476"/>
                </a:lnTo>
                <a:lnTo>
                  <a:pt x="337464" y="55778"/>
                </a:lnTo>
                <a:lnTo>
                  <a:pt x="335534" y="54927"/>
                </a:lnTo>
                <a:lnTo>
                  <a:pt x="334759" y="54533"/>
                </a:lnTo>
                <a:lnTo>
                  <a:pt x="333019" y="53517"/>
                </a:lnTo>
                <a:lnTo>
                  <a:pt x="333921" y="54533"/>
                </a:lnTo>
                <a:lnTo>
                  <a:pt x="334975" y="58089"/>
                </a:lnTo>
                <a:lnTo>
                  <a:pt x="334340" y="59334"/>
                </a:lnTo>
                <a:lnTo>
                  <a:pt x="331939" y="59766"/>
                </a:lnTo>
                <a:lnTo>
                  <a:pt x="332244" y="59855"/>
                </a:lnTo>
                <a:lnTo>
                  <a:pt x="332867" y="60058"/>
                </a:lnTo>
                <a:lnTo>
                  <a:pt x="335546" y="60845"/>
                </a:lnTo>
                <a:lnTo>
                  <a:pt x="336804" y="61239"/>
                </a:lnTo>
                <a:lnTo>
                  <a:pt x="339699" y="61239"/>
                </a:lnTo>
                <a:lnTo>
                  <a:pt x="340423" y="60515"/>
                </a:lnTo>
                <a:lnTo>
                  <a:pt x="340588" y="60248"/>
                </a:lnTo>
                <a:lnTo>
                  <a:pt x="340702" y="60058"/>
                </a:lnTo>
                <a:lnTo>
                  <a:pt x="340829" y="59855"/>
                </a:lnTo>
                <a:lnTo>
                  <a:pt x="341541" y="58712"/>
                </a:lnTo>
                <a:lnTo>
                  <a:pt x="341642" y="58940"/>
                </a:lnTo>
                <a:lnTo>
                  <a:pt x="343344" y="59855"/>
                </a:lnTo>
                <a:lnTo>
                  <a:pt x="344601" y="60248"/>
                </a:lnTo>
                <a:lnTo>
                  <a:pt x="345059" y="60248"/>
                </a:lnTo>
                <a:lnTo>
                  <a:pt x="347522" y="60058"/>
                </a:lnTo>
                <a:lnTo>
                  <a:pt x="349072" y="58940"/>
                </a:lnTo>
                <a:lnTo>
                  <a:pt x="349199" y="58940"/>
                </a:lnTo>
                <a:lnTo>
                  <a:pt x="349211" y="58712"/>
                </a:lnTo>
                <a:lnTo>
                  <a:pt x="349338" y="56972"/>
                </a:lnTo>
                <a:lnTo>
                  <a:pt x="349338" y="56476"/>
                </a:lnTo>
                <a:lnTo>
                  <a:pt x="349986" y="56083"/>
                </a:lnTo>
                <a:lnTo>
                  <a:pt x="351624" y="56972"/>
                </a:lnTo>
                <a:lnTo>
                  <a:pt x="353047" y="57950"/>
                </a:lnTo>
                <a:lnTo>
                  <a:pt x="355803" y="58623"/>
                </a:lnTo>
                <a:lnTo>
                  <a:pt x="357390" y="58407"/>
                </a:lnTo>
                <a:lnTo>
                  <a:pt x="358317" y="57327"/>
                </a:lnTo>
                <a:lnTo>
                  <a:pt x="359003" y="56476"/>
                </a:lnTo>
                <a:lnTo>
                  <a:pt x="359105" y="56083"/>
                </a:lnTo>
                <a:lnTo>
                  <a:pt x="359105" y="55092"/>
                </a:lnTo>
                <a:lnTo>
                  <a:pt x="359105" y="54927"/>
                </a:lnTo>
                <a:close/>
              </a:path>
              <a:path w="427354" h="436245">
                <a:moveTo>
                  <a:pt x="367626" y="90182"/>
                </a:moveTo>
                <a:lnTo>
                  <a:pt x="366737" y="89001"/>
                </a:lnTo>
                <a:lnTo>
                  <a:pt x="365848" y="88201"/>
                </a:lnTo>
                <a:lnTo>
                  <a:pt x="364858" y="87249"/>
                </a:lnTo>
                <a:lnTo>
                  <a:pt x="356704" y="79146"/>
                </a:lnTo>
                <a:lnTo>
                  <a:pt x="356108" y="83375"/>
                </a:lnTo>
                <a:lnTo>
                  <a:pt x="355815" y="85648"/>
                </a:lnTo>
                <a:lnTo>
                  <a:pt x="365150" y="90741"/>
                </a:lnTo>
                <a:lnTo>
                  <a:pt x="367131" y="91262"/>
                </a:lnTo>
                <a:lnTo>
                  <a:pt x="367626" y="90182"/>
                </a:lnTo>
                <a:close/>
              </a:path>
              <a:path w="427354" h="436245">
                <a:moveTo>
                  <a:pt x="380187" y="55194"/>
                </a:moveTo>
                <a:lnTo>
                  <a:pt x="379437" y="49110"/>
                </a:lnTo>
                <a:lnTo>
                  <a:pt x="365061" y="43230"/>
                </a:lnTo>
                <a:lnTo>
                  <a:pt x="361861" y="41757"/>
                </a:lnTo>
                <a:lnTo>
                  <a:pt x="363448" y="43230"/>
                </a:lnTo>
                <a:lnTo>
                  <a:pt x="364832" y="45770"/>
                </a:lnTo>
                <a:lnTo>
                  <a:pt x="365086" y="46621"/>
                </a:lnTo>
                <a:lnTo>
                  <a:pt x="364629" y="48463"/>
                </a:lnTo>
                <a:lnTo>
                  <a:pt x="363474" y="49085"/>
                </a:lnTo>
                <a:lnTo>
                  <a:pt x="361302" y="49250"/>
                </a:lnTo>
                <a:lnTo>
                  <a:pt x="356082" y="47117"/>
                </a:lnTo>
                <a:lnTo>
                  <a:pt x="353047" y="45504"/>
                </a:lnTo>
                <a:lnTo>
                  <a:pt x="350227" y="43624"/>
                </a:lnTo>
                <a:lnTo>
                  <a:pt x="354965" y="48653"/>
                </a:lnTo>
                <a:lnTo>
                  <a:pt x="357924" y="50393"/>
                </a:lnTo>
                <a:lnTo>
                  <a:pt x="360883" y="52070"/>
                </a:lnTo>
                <a:lnTo>
                  <a:pt x="364502" y="52997"/>
                </a:lnTo>
                <a:lnTo>
                  <a:pt x="369011" y="51676"/>
                </a:lnTo>
                <a:lnTo>
                  <a:pt x="370255" y="51015"/>
                </a:lnTo>
                <a:lnTo>
                  <a:pt x="372694" y="51155"/>
                </a:lnTo>
                <a:lnTo>
                  <a:pt x="373710" y="51676"/>
                </a:lnTo>
                <a:lnTo>
                  <a:pt x="376440" y="53314"/>
                </a:lnTo>
                <a:lnTo>
                  <a:pt x="378307" y="55029"/>
                </a:lnTo>
                <a:lnTo>
                  <a:pt x="380187" y="55194"/>
                </a:lnTo>
                <a:close/>
              </a:path>
              <a:path w="427354" h="436245">
                <a:moveTo>
                  <a:pt x="381863" y="87579"/>
                </a:moveTo>
                <a:lnTo>
                  <a:pt x="380720" y="86271"/>
                </a:lnTo>
                <a:lnTo>
                  <a:pt x="377190" y="82918"/>
                </a:lnTo>
                <a:lnTo>
                  <a:pt x="372097" y="77495"/>
                </a:lnTo>
                <a:lnTo>
                  <a:pt x="368414" y="78549"/>
                </a:lnTo>
                <a:lnTo>
                  <a:pt x="370547" y="81407"/>
                </a:lnTo>
                <a:lnTo>
                  <a:pt x="374230" y="83832"/>
                </a:lnTo>
                <a:lnTo>
                  <a:pt x="378383" y="87388"/>
                </a:lnTo>
                <a:lnTo>
                  <a:pt x="379920" y="88595"/>
                </a:lnTo>
                <a:lnTo>
                  <a:pt x="381736" y="89090"/>
                </a:lnTo>
                <a:lnTo>
                  <a:pt x="381863" y="87579"/>
                </a:lnTo>
                <a:close/>
              </a:path>
              <a:path w="427354" h="436245">
                <a:moveTo>
                  <a:pt x="386613" y="72809"/>
                </a:moveTo>
                <a:lnTo>
                  <a:pt x="380288" y="72567"/>
                </a:lnTo>
                <a:lnTo>
                  <a:pt x="380720" y="72237"/>
                </a:lnTo>
                <a:lnTo>
                  <a:pt x="381711" y="71589"/>
                </a:lnTo>
                <a:lnTo>
                  <a:pt x="381825" y="71323"/>
                </a:lnTo>
                <a:lnTo>
                  <a:pt x="381723" y="70929"/>
                </a:lnTo>
                <a:lnTo>
                  <a:pt x="381647" y="70650"/>
                </a:lnTo>
                <a:lnTo>
                  <a:pt x="381533" y="70243"/>
                </a:lnTo>
                <a:lnTo>
                  <a:pt x="381495" y="70104"/>
                </a:lnTo>
                <a:lnTo>
                  <a:pt x="381406" y="69748"/>
                </a:lnTo>
                <a:lnTo>
                  <a:pt x="380707" y="68567"/>
                </a:lnTo>
                <a:lnTo>
                  <a:pt x="379399" y="66332"/>
                </a:lnTo>
                <a:lnTo>
                  <a:pt x="377596" y="64617"/>
                </a:lnTo>
                <a:lnTo>
                  <a:pt x="377151" y="64160"/>
                </a:lnTo>
                <a:lnTo>
                  <a:pt x="377393" y="64617"/>
                </a:lnTo>
                <a:lnTo>
                  <a:pt x="378777" y="66586"/>
                </a:lnTo>
                <a:lnTo>
                  <a:pt x="377329" y="67906"/>
                </a:lnTo>
                <a:lnTo>
                  <a:pt x="376745" y="68364"/>
                </a:lnTo>
                <a:lnTo>
                  <a:pt x="375716" y="68364"/>
                </a:lnTo>
                <a:lnTo>
                  <a:pt x="372643" y="68541"/>
                </a:lnTo>
                <a:lnTo>
                  <a:pt x="369570" y="67741"/>
                </a:lnTo>
                <a:lnTo>
                  <a:pt x="367106" y="66332"/>
                </a:lnTo>
                <a:lnTo>
                  <a:pt x="367157" y="66586"/>
                </a:lnTo>
                <a:lnTo>
                  <a:pt x="367563" y="67246"/>
                </a:lnTo>
                <a:lnTo>
                  <a:pt x="367512" y="67741"/>
                </a:lnTo>
                <a:lnTo>
                  <a:pt x="367398" y="68922"/>
                </a:lnTo>
                <a:lnTo>
                  <a:pt x="364794" y="70802"/>
                </a:lnTo>
                <a:lnTo>
                  <a:pt x="362661" y="70408"/>
                </a:lnTo>
                <a:lnTo>
                  <a:pt x="357682" y="68961"/>
                </a:lnTo>
                <a:lnTo>
                  <a:pt x="357682" y="72428"/>
                </a:lnTo>
                <a:lnTo>
                  <a:pt x="357403" y="72237"/>
                </a:lnTo>
                <a:lnTo>
                  <a:pt x="357543" y="72237"/>
                </a:lnTo>
                <a:lnTo>
                  <a:pt x="357682" y="72428"/>
                </a:lnTo>
                <a:lnTo>
                  <a:pt x="357682" y="68961"/>
                </a:lnTo>
                <a:lnTo>
                  <a:pt x="356374" y="68567"/>
                </a:lnTo>
                <a:lnTo>
                  <a:pt x="352171" y="66586"/>
                </a:lnTo>
                <a:lnTo>
                  <a:pt x="350977" y="65824"/>
                </a:lnTo>
                <a:lnTo>
                  <a:pt x="352856" y="67449"/>
                </a:lnTo>
                <a:lnTo>
                  <a:pt x="354723" y="69748"/>
                </a:lnTo>
                <a:lnTo>
                  <a:pt x="355041" y="70104"/>
                </a:lnTo>
                <a:lnTo>
                  <a:pt x="355155" y="70243"/>
                </a:lnTo>
                <a:lnTo>
                  <a:pt x="355422" y="70650"/>
                </a:lnTo>
                <a:lnTo>
                  <a:pt x="355511" y="73685"/>
                </a:lnTo>
                <a:lnTo>
                  <a:pt x="354850" y="73685"/>
                </a:lnTo>
                <a:lnTo>
                  <a:pt x="352856" y="73977"/>
                </a:lnTo>
                <a:lnTo>
                  <a:pt x="351015" y="73685"/>
                </a:lnTo>
                <a:lnTo>
                  <a:pt x="346557" y="73025"/>
                </a:lnTo>
                <a:lnTo>
                  <a:pt x="345744" y="72809"/>
                </a:lnTo>
                <a:lnTo>
                  <a:pt x="341807" y="71589"/>
                </a:lnTo>
                <a:lnTo>
                  <a:pt x="340461" y="70929"/>
                </a:lnTo>
                <a:lnTo>
                  <a:pt x="340550" y="71107"/>
                </a:lnTo>
                <a:lnTo>
                  <a:pt x="340347" y="70929"/>
                </a:lnTo>
                <a:lnTo>
                  <a:pt x="339890" y="70650"/>
                </a:lnTo>
                <a:lnTo>
                  <a:pt x="338797" y="70104"/>
                </a:lnTo>
                <a:lnTo>
                  <a:pt x="338924" y="70243"/>
                </a:lnTo>
                <a:lnTo>
                  <a:pt x="340575" y="71158"/>
                </a:lnTo>
                <a:lnTo>
                  <a:pt x="342430" y="73025"/>
                </a:lnTo>
                <a:lnTo>
                  <a:pt x="344144" y="75628"/>
                </a:lnTo>
                <a:lnTo>
                  <a:pt x="344004" y="75031"/>
                </a:lnTo>
                <a:lnTo>
                  <a:pt x="343573" y="73977"/>
                </a:lnTo>
                <a:lnTo>
                  <a:pt x="346138" y="75031"/>
                </a:lnTo>
                <a:lnTo>
                  <a:pt x="348843" y="75857"/>
                </a:lnTo>
                <a:lnTo>
                  <a:pt x="353085" y="76771"/>
                </a:lnTo>
                <a:lnTo>
                  <a:pt x="354799" y="77000"/>
                </a:lnTo>
                <a:lnTo>
                  <a:pt x="356273" y="76314"/>
                </a:lnTo>
                <a:lnTo>
                  <a:pt x="357695" y="75628"/>
                </a:lnTo>
                <a:lnTo>
                  <a:pt x="358571" y="73685"/>
                </a:lnTo>
                <a:lnTo>
                  <a:pt x="357962" y="72809"/>
                </a:lnTo>
                <a:lnTo>
                  <a:pt x="358241" y="72809"/>
                </a:lnTo>
                <a:lnTo>
                  <a:pt x="359956" y="73977"/>
                </a:lnTo>
                <a:lnTo>
                  <a:pt x="362546" y="75628"/>
                </a:lnTo>
                <a:lnTo>
                  <a:pt x="367880" y="75628"/>
                </a:lnTo>
                <a:lnTo>
                  <a:pt x="370738" y="72809"/>
                </a:lnTo>
                <a:lnTo>
                  <a:pt x="370941" y="72809"/>
                </a:lnTo>
                <a:lnTo>
                  <a:pt x="370713" y="72237"/>
                </a:lnTo>
                <a:lnTo>
                  <a:pt x="370560" y="71882"/>
                </a:lnTo>
                <a:lnTo>
                  <a:pt x="370446" y="71589"/>
                </a:lnTo>
                <a:lnTo>
                  <a:pt x="370344" y="71323"/>
                </a:lnTo>
                <a:lnTo>
                  <a:pt x="370293" y="71196"/>
                </a:lnTo>
                <a:lnTo>
                  <a:pt x="370192" y="70929"/>
                </a:lnTo>
                <a:lnTo>
                  <a:pt x="370078" y="70650"/>
                </a:lnTo>
                <a:lnTo>
                  <a:pt x="369976" y="70408"/>
                </a:lnTo>
                <a:lnTo>
                  <a:pt x="369862" y="70104"/>
                </a:lnTo>
                <a:lnTo>
                  <a:pt x="371729" y="71196"/>
                </a:lnTo>
                <a:lnTo>
                  <a:pt x="373837" y="71882"/>
                </a:lnTo>
                <a:lnTo>
                  <a:pt x="375793" y="72212"/>
                </a:lnTo>
                <a:lnTo>
                  <a:pt x="376872" y="71323"/>
                </a:lnTo>
                <a:lnTo>
                  <a:pt x="377812" y="72478"/>
                </a:lnTo>
                <a:lnTo>
                  <a:pt x="377393" y="72466"/>
                </a:lnTo>
                <a:lnTo>
                  <a:pt x="378104" y="72809"/>
                </a:lnTo>
                <a:lnTo>
                  <a:pt x="379971" y="72809"/>
                </a:lnTo>
                <a:lnTo>
                  <a:pt x="386613" y="72809"/>
                </a:lnTo>
                <a:close/>
              </a:path>
              <a:path w="427354" h="436245">
                <a:moveTo>
                  <a:pt x="393153" y="84759"/>
                </a:moveTo>
                <a:lnTo>
                  <a:pt x="391210" y="79438"/>
                </a:lnTo>
                <a:lnTo>
                  <a:pt x="383082" y="75628"/>
                </a:lnTo>
                <a:lnTo>
                  <a:pt x="381939" y="75031"/>
                </a:lnTo>
                <a:lnTo>
                  <a:pt x="378294" y="73025"/>
                </a:lnTo>
                <a:lnTo>
                  <a:pt x="388975" y="85839"/>
                </a:lnTo>
                <a:lnTo>
                  <a:pt x="393153" y="84759"/>
                </a:lnTo>
                <a:close/>
              </a:path>
              <a:path w="427354" h="436245">
                <a:moveTo>
                  <a:pt x="410972" y="91059"/>
                </a:moveTo>
                <a:lnTo>
                  <a:pt x="409435" y="88900"/>
                </a:lnTo>
                <a:lnTo>
                  <a:pt x="404304" y="83312"/>
                </a:lnTo>
                <a:lnTo>
                  <a:pt x="400151" y="79730"/>
                </a:lnTo>
                <a:lnTo>
                  <a:pt x="395643" y="76771"/>
                </a:lnTo>
                <a:lnTo>
                  <a:pt x="399859" y="80619"/>
                </a:lnTo>
                <a:lnTo>
                  <a:pt x="403707" y="84785"/>
                </a:lnTo>
                <a:lnTo>
                  <a:pt x="407390" y="90665"/>
                </a:lnTo>
                <a:lnTo>
                  <a:pt x="407924" y="92278"/>
                </a:lnTo>
                <a:lnTo>
                  <a:pt x="406336" y="93268"/>
                </a:lnTo>
                <a:lnTo>
                  <a:pt x="401408" y="92278"/>
                </a:lnTo>
                <a:lnTo>
                  <a:pt x="397852" y="90741"/>
                </a:lnTo>
                <a:lnTo>
                  <a:pt x="394690" y="88696"/>
                </a:lnTo>
                <a:lnTo>
                  <a:pt x="395325" y="89154"/>
                </a:lnTo>
                <a:lnTo>
                  <a:pt x="395782" y="89877"/>
                </a:lnTo>
                <a:lnTo>
                  <a:pt x="396836" y="91617"/>
                </a:lnTo>
                <a:lnTo>
                  <a:pt x="397090" y="92151"/>
                </a:lnTo>
                <a:lnTo>
                  <a:pt x="400024" y="93789"/>
                </a:lnTo>
                <a:lnTo>
                  <a:pt x="403542" y="95694"/>
                </a:lnTo>
                <a:lnTo>
                  <a:pt x="405485" y="95834"/>
                </a:lnTo>
                <a:lnTo>
                  <a:pt x="407454" y="95961"/>
                </a:lnTo>
                <a:lnTo>
                  <a:pt x="409625" y="94970"/>
                </a:lnTo>
                <a:lnTo>
                  <a:pt x="410972" y="91059"/>
                </a:lnTo>
                <a:close/>
              </a:path>
              <a:path w="427354" h="436245">
                <a:moveTo>
                  <a:pt x="427355" y="92608"/>
                </a:moveTo>
                <a:lnTo>
                  <a:pt x="418376" y="85547"/>
                </a:lnTo>
                <a:lnTo>
                  <a:pt x="413943" y="81407"/>
                </a:lnTo>
                <a:lnTo>
                  <a:pt x="407454" y="75552"/>
                </a:lnTo>
                <a:lnTo>
                  <a:pt x="400786" y="69824"/>
                </a:lnTo>
                <a:lnTo>
                  <a:pt x="393890" y="64376"/>
                </a:lnTo>
                <a:lnTo>
                  <a:pt x="386765" y="59334"/>
                </a:lnTo>
                <a:lnTo>
                  <a:pt x="390982" y="63334"/>
                </a:lnTo>
                <a:lnTo>
                  <a:pt x="391502" y="64985"/>
                </a:lnTo>
                <a:lnTo>
                  <a:pt x="390321" y="66128"/>
                </a:lnTo>
                <a:lnTo>
                  <a:pt x="389064" y="66230"/>
                </a:lnTo>
                <a:lnTo>
                  <a:pt x="387819" y="66433"/>
                </a:lnTo>
                <a:lnTo>
                  <a:pt x="381469" y="62687"/>
                </a:lnTo>
                <a:lnTo>
                  <a:pt x="377558" y="59728"/>
                </a:lnTo>
                <a:lnTo>
                  <a:pt x="374040" y="56375"/>
                </a:lnTo>
                <a:lnTo>
                  <a:pt x="384238" y="69811"/>
                </a:lnTo>
                <a:lnTo>
                  <a:pt x="389229" y="71678"/>
                </a:lnTo>
                <a:lnTo>
                  <a:pt x="392684" y="70408"/>
                </a:lnTo>
                <a:lnTo>
                  <a:pt x="397230" y="71983"/>
                </a:lnTo>
                <a:lnTo>
                  <a:pt x="418414" y="91757"/>
                </a:lnTo>
                <a:lnTo>
                  <a:pt x="423176" y="98323"/>
                </a:lnTo>
                <a:lnTo>
                  <a:pt x="427228" y="99402"/>
                </a:lnTo>
                <a:lnTo>
                  <a:pt x="427355" y="92608"/>
                </a:lnTo>
                <a:close/>
              </a:path>
            </a:pathLst>
          </a:custGeom>
          <a:solidFill>
            <a:srgbClr val="FFFFFF"/>
          </a:solidFill>
        </p:spPr>
        <p:txBody>
          <a:bodyPr wrap="square" lIns="0" tIns="0" rIns="0" bIns="0" rtlCol="0"/>
          <a:lstStyle/>
          <a:p>
            <a:endParaRPr/>
          </a:p>
        </p:txBody>
      </p:sp>
      <p:pic>
        <p:nvPicPr>
          <p:cNvPr id="20" name="bg object 20"/>
          <p:cNvPicPr/>
          <p:nvPr/>
        </p:nvPicPr>
        <p:blipFill>
          <a:blip r:embed="rId12" cstate="print"/>
          <a:stretch>
            <a:fillRect/>
          </a:stretch>
        </p:blipFill>
        <p:spPr>
          <a:xfrm>
            <a:off x="10071824" y="763116"/>
            <a:ext cx="1851291" cy="320693"/>
          </a:xfrm>
          <a:prstGeom prst="rect">
            <a:avLst/>
          </a:prstGeom>
        </p:spPr>
      </p:pic>
      <p:sp>
        <p:nvSpPr>
          <p:cNvPr id="21" name="bg object 21"/>
          <p:cNvSpPr/>
          <p:nvPr/>
        </p:nvSpPr>
        <p:spPr>
          <a:xfrm>
            <a:off x="10743518" y="1148182"/>
            <a:ext cx="254635" cy="43180"/>
          </a:xfrm>
          <a:custGeom>
            <a:avLst/>
            <a:gdLst/>
            <a:ahLst/>
            <a:cxnLst/>
            <a:rect l="l" t="t" r="r" b="b"/>
            <a:pathLst>
              <a:path w="254634" h="43180">
                <a:moveTo>
                  <a:pt x="254333" y="0"/>
                </a:moveTo>
                <a:lnTo>
                  <a:pt x="0" y="0"/>
                </a:lnTo>
                <a:lnTo>
                  <a:pt x="0" y="42638"/>
                </a:lnTo>
                <a:lnTo>
                  <a:pt x="254333" y="42638"/>
                </a:lnTo>
                <a:lnTo>
                  <a:pt x="254333" y="0"/>
                </a:lnTo>
                <a:close/>
              </a:path>
            </a:pathLst>
          </a:custGeom>
          <a:solidFill>
            <a:srgbClr val="FDC607"/>
          </a:solidFill>
        </p:spPr>
        <p:txBody>
          <a:bodyPr wrap="square" lIns="0" tIns="0" rIns="0" bIns="0" rtlCol="0"/>
          <a:lstStyle/>
          <a:p>
            <a:endParaRPr/>
          </a:p>
        </p:txBody>
      </p:sp>
      <p:sp>
        <p:nvSpPr>
          <p:cNvPr id="22" name="bg object 22"/>
          <p:cNvSpPr/>
          <p:nvPr/>
        </p:nvSpPr>
        <p:spPr>
          <a:xfrm>
            <a:off x="10997851"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21397A"/>
          </a:solidFill>
        </p:spPr>
        <p:txBody>
          <a:bodyPr wrap="square" lIns="0" tIns="0" rIns="0" bIns="0" rtlCol="0"/>
          <a:lstStyle/>
          <a:p>
            <a:endParaRPr/>
          </a:p>
        </p:txBody>
      </p:sp>
      <p:sp>
        <p:nvSpPr>
          <p:cNvPr id="23" name="bg object 23"/>
          <p:cNvSpPr/>
          <p:nvPr/>
        </p:nvSpPr>
        <p:spPr>
          <a:xfrm>
            <a:off x="11128077"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D50E25"/>
          </a:solidFill>
        </p:spPr>
        <p:txBody>
          <a:bodyPr wrap="square" lIns="0" tIns="0" rIns="0" bIns="0" rtlCol="0"/>
          <a:lstStyle/>
          <a:p>
            <a:endParaRPr/>
          </a:p>
        </p:txBody>
      </p:sp>
      <p:sp>
        <p:nvSpPr>
          <p:cNvPr id="2" name="Holder 2"/>
          <p:cNvSpPr>
            <a:spLocks noGrp="1"/>
          </p:cNvSpPr>
          <p:nvPr>
            <p:ph type="title"/>
          </p:nvPr>
        </p:nvSpPr>
        <p:spPr>
          <a:xfrm>
            <a:off x="820013" y="326593"/>
            <a:ext cx="423544" cy="69723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a:xfrm>
            <a:off x="5272785" y="1058037"/>
            <a:ext cx="5848350" cy="203835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75" r:id="rId7"/>
    <p:sldLayoutId id="2147483686" r:id="rId8"/>
    <p:sldLayoutId id="214748368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1927919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10069035" y="163708"/>
            <a:ext cx="1855745" cy="1028771"/>
          </a:xfrm>
          <a:prstGeom prst="rect">
            <a:avLst/>
          </a:prstGeom>
        </p:spPr>
      </p:pic>
    </p:spTree>
    <p:extLst>
      <p:ext uri="{BB962C8B-B14F-4D97-AF65-F5344CB8AC3E}">
        <p14:creationId xmlns:p14="http://schemas.microsoft.com/office/powerpoint/2010/main" val="3292330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 id="2147483687" r:id="rId5"/>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2477996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svg"/><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24.sv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svg"/><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37.sv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svg"/><Relationship Id="rId5" Type="http://schemas.openxmlformats.org/officeDocument/2006/relationships/image" Target="../media/image42.sv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7.svg"/><Relationship Id="rId2" Type="http://schemas.openxmlformats.org/officeDocument/2006/relationships/image" Target="../media/image40.svg"/><Relationship Id="rId1" Type="http://schemas.openxmlformats.org/officeDocument/2006/relationships/slideLayout" Target="../slideLayouts/slideLayout21.xml"/><Relationship Id="rId6" Type="http://schemas.openxmlformats.org/officeDocument/2006/relationships/image" Target="../media/image45.svg"/><Relationship Id="rId5" Type="http://schemas.openxmlformats.org/officeDocument/2006/relationships/image" Target="../media/image43.svg"/><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sv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18.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svg"/></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Escudo de Colombia"/>
          <p:cNvPicPr/>
          <p:nvPr/>
        </p:nvPicPr>
        <p:blipFill>
          <a:blip r:embed="rId2" cstate="print"/>
          <a:stretch>
            <a:fillRect/>
          </a:stretch>
        </p:blipFill>
        <p:spPr>
          <a:xfrm>
            <a:off x="5483561" y="2203784"/>
            <a:ext cx="1245679" cy="1308100"/>
          </a:xfrm>
          <a:prstGeom prst="rect">
            <a:avLst/>
          </a:prstGeom>
        </p:spPr>
      </p:pic>
      <p:sp>
        <p:nvSpPr>
          <p:cNvPr id="3" name="object 3">
            <a:extLst>
              <a:ext uri="{C183D7F6-B498-43B3-948B-1728B52AA6E4}">
                <adec:decorative xmlns:adec="http://schemas.microsoft.com/office/drawing/2017/decorative" val="1"/>
              </a:ext>
            </a:extLst>
          </p:cNvPr>
          <p:cNvSpPr/>
          <p:nvPr/>
        </p:nvSpPr>
        <p:spPr>
          <a:xfrm>
            <a:off x="3868959" y="3633580"/>
            <a:ext cx="476884" cy="625475"/>
          </a:xfrm>
          <a:custGeom>
            <a:avLst/>
            <a:gdLst/>
            <a:ahLst/>
            <a:cxnLst/>
            <a:rect l="l" t="t" r="r" b="b"/>
            <a:pathLst>
              <a:path w="476885" h="625475">
                <a:moveTo>
                  <a:pt x="249476" y="0"/>
                </a:moveTo>
                <a:lnTo>
                  <a:pt x="183593" y="5851"/>
                </a:lnTo>
                <a:lnTo>
                  <a:pt x="125977" y="23327"/>
                </a:lnTo>
                <a:lnTo>
                  <a:pt x="78248" y="51260"/>
                </a:lnTo>
                <a:lnTo>
                  <a:pt x="42214" y="88801"/>
                </a:lnTo>
                <a:lnTo>
                  <a:pt x="19538" y="134645"/>
                </a:lnTo>
                <a:lnTo>
                  <a:pt x="11979" y="187961"/>
                </a:lnTo>
                <a:lnTo>
                  <a:pt x="18471" y="236849"/>
                </a:lnTo>
                <a:lnTo>
                  <a:pt x="37947" y="277931"/>
                </a:lnTo>
                <a:lnTo>
                  <a:pt x="70406" y="311210"/>
                </a:lnTo>
                <a:lnTo>
                  <a:pt x="115850" y="336690"/>
                </a:lnTo>
                <a:lnTo>
                  <a:pt x="174278" y="354374"/>
                </a:lnTo>
                <a:lnTo>
                  <a:pt x="269256" y="374222"/>
                </a:lnTo>
                <a:lnTo>
                  <a:pt x="294089" y="380219"/>
                </a:lnTo>
                <a:lnTo>
                  <a:pt x="331883" y="394462"/>
                </a:lnTo>
                <a:lnTo>
                  <a:pt x="361398" y="423155"/>
                </a:lnTo>
                <a:lnTo>
                  <a:pt x="366902" y="450087"/>
                </a:lnTo>
                <a:lnTo>
                  <a:pt x="364959" y="467349"/>
                </a:lnTo>
                <a:lnTo>
                  <a:pt x="335807" y="509140"/>
                </a:lnTo>
                <a:lnTo>
                  <a:pt x="295450" y="526314"/>
                </a:lnTo>
                <a:lnTo>
                  <a:pt x="236546" y="532024"/>
                </a:lnTo>
                <a:lnTo>
                  <a:pt x="207310" y="530993"/>
                </a:lnTo>
                <a:lnTo>
                  <a:pt x="152263" y="522770"/>
                </a:lnTo>
                <a:lnTo>
                  <a:pt x="101723" y="506555"/>
                </a:lnTo>
                <a:lnTo>
                  <a:pt x="55335" y="483300"/>
                </a:lnTo>
                <a:lnTo>
                  <a:pt x="33656" y="469073"/>
                </a:lnTo>
                <a:lnTo>
                  <a:pt x="0" y="556142"/>
                </a:lnTo>
                <a:lnTo>
                  <a:pt x="47074" y="584696"/>
                </a:lnTo>
                <a:lnTo>
                  <a:pt x="103632" y="606560"/>
                </a:lnTo>
                <a:lnTo>
                  <a:pt x="167535" y="620445"/>
                </a:lnTo>
                <a:lnTo>
                  <a:pt x="236641" y="625072"/>
                </a:lnTo>
                <a:lnTo>
                  <a:pt x="272139" y="623634"/>
                </a:lnTo>
                <a:lnTo>
                  <a:pt x="335824" y="612175"/>
                </a:lnTo>
                <a:lnTo>
                  <a:pt x="389465" y="589582"/>
                </a:lnTo>
                <a:lnTo>
                  <a:pt x="431110" y="557461"/>
                </a:lnTo>
                <a:lnTo>
                  <a:pt x="460185" y="516385"/>
                </a:lnTo>
                <a:lnTo>
                  <a:pt x="474874" y="468534"/>
                </a:lnTo>
                <a:lnTo>
                  <a:pt x="476711" y="442203"/>
                </a:lnTo>
                <a:lnTo>
                  <a:pt x="474090" y="411479"/>
                </a:lnTo>
                <a:lnTo>
                  <a:pt x="453127" y="359714"/>
                </a:lnTo>
                <a:lnTo>
                  <a:pt x="411094" y="320623"/>
                </a:lnTo>
                <a:lnTo>
                  <a:pt x="347382" y="292174"/>
                </a:lnTo>
                <a:lnTo>
                  <a:pt x="307381" y="281831"/>
                </a:lnTo>
                <a:lnTo>
                  <a:pt x="190009" y="256331"/>
                </a:lnTo>
                <a:lnTo>
                  <a:pt x="170459" y="249622"/>
                </a:lnTo>
                <a:lnTo>
                  <a:pt x="133368" y="223075"/>
                </a:lnTo>
                <a:lnTo>
                  <a:pt x="121693" y="183533"/>
                </a:lnTo>
                <a:lnTo>
                  <a:pt x="123797" y="164273"/>
                </a:lnTo>
                <a:lnTo>
                  <a:pt x="155353" y="118059"/>
                </a:lnTo>
                <a:lnTo>
                  <a:pt x="195499" y="99338"/>
                </a:lnTo>
                <a:lnTo>
                  <a:pt x="248621" y="93071"/>
                </a:lnTo>
                <a:lnTo>
                  <a:pt x="298078" y="96850"/>
                </a:lnTo>
                <a:lnTo>
                  <a:pt x="343629" y="108184"/>
                </a:lnTo>
                <a:lnTo>
                  <a:pt x="385293" y="127064"/>
                </a:lnTo>
                <a:lnTo>
                  <a:pt x="423089" y="153484"/>
                </a:lnTo>
                <a:lnTo>
                  <a:pt x="456749" y="70693"/>
                </a:lnTo>
                <a:lnTo>
                  <a:pt x="415887" y="40832"/>
                </a:lnTo>
                <a:lnTo>
                  <a:pt x="366047" y="18503"/>
                </a:lnTo>
                <a:lnTo>
                  <a:pt x="309724" y="4625"/>
                </a:lnTo>
                <a:lnTo>
                  <a:pt x="280087" y="1156"/>
                </a:lnTo>
                <a:lnTo>
                  <a:pt x="249476" y="0"/>
                </a:lnTo>
                <a:close/>
              </a:path>
            </a:pathLst>
          </a:custGeom>
          <a:solidFill>
            <a:srgbClr val="31B4A8"/>
          </a:solidFill>
        </p:spPr>
        <p:txBody>
          <a:bodyPr wrap="square" lIns="0" tIns="0" rIns="0" bIns="0" rtlCol="0"/>
          <a:lstStyle/>
          <a:p>
            <a:endParaRPr lang="es-CO" noProof="0"/>
          </a:p>
        </p:txBody>
      </p:sp>
      <p:sp>
        <p:nvSpPr>
          <p:cNvPr id="4" name="object 4">
            <a:extLst>
              <a:ext uri="{C183D7F6-B498-43B3-948B-1728B52AA6E4}">
                <adec:decorative xmlns:adec="http://schemas.microsoft.com/office/drawing/2017/decorative" val="1"/>
              </a:ext>
            </a:extLst>
          </p:cNvPr>
          <p:cNvSpPr/>
          <p:nvPr/>
        </p:nvSpPr>
        <p:spPr>
          <a:xfrm>
            <a:off x="4427725" y="3828263"/>
            <a:ext cx="390525" cy="430530"/>
          </a:xfrm>
          <a:custGeom>
            <a:avLst/>
            <a:gdLst/>
            <a:ahLst/>
            <a:cxnLst/>
            <a:rect l="l" t="t" r="r" b="b"/>
            <a:pathLst>
              <a:path w="390525" h="430529">
                <a:moveTo>
                  <a:pt x="390316" y="0"/>
                </a:moveTo>
                <a:lnTo>
                  <a:pt x="282392" y="0"/>
                </a:lnTo>
                <a:lnTo>
                  <a:pt x="282392" y="237169"/>
                </a:lnTo>
                <a:lnTo>
                  <a:pt x="280656" y="260529"/>
                </a:lnTo>
                <a:lnTo>
                  <a:pt x="266792" y="299979"/>
                </a:lnTo>
                <a:lnTo>
                  <a:pt x="239883" y="329088"/>
                </a:lnTo>
                <a:lnTo>
                  <a:pt x="204496" y="343941"/>
                </a:lnTo>
                <a:lnTo>
                  <a:pt x="183874" y="345795"/>
                </a:lnTo>
                <a:lnTo>
                  <a:pt x="165389" y="344443"/>
                </a:lnTo>
                <a:lnTo>
                  <a:pt x="126064" y="324239"/>
                </a:lnTo>
                <a:lnTo>
                  <a:pt x="109048" y="278842"/>
                </a:lnTo>
                <a:lnTo>
                  <a:pt x="107908" y="257871"/>
                </a:lnTo>
                <a:lnTo>
                  <a:pt x="107908" y="79"/>
                </a:lnTo>
                <a:lnTo>
                  <a:pt x="0" y="79"/>
                </a:lnTo>
                <a:lnTo>
                  <a:pt x="0" y="256163"/>
                </a:lnTo>
                <a:lnTo>
                  <a:pt x="4318" y="309422"/>
                </a:lnTo>
                <a:lnTo>
                  <a:pt x="17272" y="352985"/>
                </a:lnTo>
                <a:lnTo>
                  <a:pt x="38862" y="386857"/>
                </a:lnTo>
                <a:lnTo>
                  <a:pt x="69088" y="411045"/>
                </a:lnTo>
                <a:lnTo>
                  <a:pt x="107950" y="425554"/>
                </a:lnTo>
                <a:lnTo>
                  <a:pt x="155448" y="430294"/>
                </a:lnTo>
                <a:lnTo>
                  <a:pt x="196221" y="425824"/>
                </a:lnTo>
                <a:lnTo>
                  <a:pt x="231399" y="412408"/>
                </a:lnTo>
                <a:lnTo>
                  <a:pt x="260971" y="390039"/>
                </a:lnTo>
                <a:lnTo>
                  <a:pt x="284925" y="358708"/>
                </a:lnTo>
                <a:lnTo>
                  <a:pt x="284925" y="421659"/>
                </a:lnTo>
                <a:lnTo>
                  <a:pt x="390316" y="421659"/>
                </a:lnTo>
                <a:lnTo>
                  <a:pt x="390316" y="0"/>
                </a:lnTo>
                <a:close/>
              </a:path>
            </a:pathLst>
          </a:custGeom>
          <a:solidFill>
            <a:srgbClr val="31B4A8"/>
          </a:solidFill>
        </p:spPr>
        <p:txBody>
          <a:bodyPr wrap="square" lIns="0" tIns="0" rIns="0" bIns="0" rtlCol="0"/>
          <a:lstStyle/>
          <a:p>
            <a:endParaRPr lang="es-CO" noProof="0"/>
          </a:p>
        </p:txBody>
      </p:sp>
      <p:sp>
        <p:nvSpPr>
          <p:cNvPr id="5" name="object 5">
            <a:extLst>
              <a:ext uri="{C183D7F6-B498-43B3-948B-1728B52AA6E4}">
                <adec:decorative xmlns:adec="http://schemas.microsoft.com/office/drawing/2017/decorative" val="1"/>
              </a:ext>
            </a:extLst>
          </p:cNvPr>
          <p:cNvSpPr/>
          <p:nvPr/>
        </p:nvSpPr>
        <p:spPr>
          <a:xfrm>
            <a:off x="4930321" y="3819723"/>
            <a:ext cx="429259" cy="586105"/>
          </a:xfrm>
          <a:custGeom>
            <a:avLst/>
            <a:gdLst/>
            <a:ahLst/>
            <a:cxnLst/>
            <a:rect l="l" t="t" r="r" b="b"/>
            <a:pathLst>
              <a:path w="429260" h="586104">
                <a:moveTo>
                  <a:pt x="105311" y="8619"/>
                </a:moveTo>
                <a:lnTo>
                  <a:pt x="0" y="8619"/>
                </a:lnTo>
                <a:lnTo>
                  <a:pt x="79" y="585819"/>
                </a:lnTo>
                <a:lnTo>
                  <a:pt x="108003" y="585819"/>
                </a:lnTo>
                <a:lnTo>
                  <a:pt x="108003" y="367627"/>
                </a:lnTo>
                <a:lnTo>
                  <a:pt x="387015" y="367627"/>
                </a:lnTo>
                <a:lnTo>
                  <a:pt x="393090" y="359364"/>
                </a:lnTo>
                <a:lnTo>
                  <a:pt x="394390" y="356992"/>
                </a:lnTo>
                <a:lnTo>
                  <a:pt x="213235" y="356992"/>
                </a:lnTo>
                <a:lnTo>
                  <a:pt x="190252" y="354803"/>
                </a:lnTo>
                <a:lnTo>
                  <a:pt x="151414" y="337323"/>
                </a:lnTo>
                <a:lnTo>
                  <a:pt x="122717" y="302600"/>
                </a:lnTo>
                <a:lnTo>
                  <a:pt x="108021" y="251243"/>
                </a:lnTo>
                <a:lnTo>
                  <a:pt x="106187" y="219124"/>
                </a:lnTo>
                <a:lnTo>
                  <a:pt x="108008" y="186976"/>
                </a:lnTo>
                <a:lnTo>
                  <a:pt x="122686" y="135299"/>
                </a:lnTo>
                <a:lnTo>
                  <a:pt x="151381" y="101110"/>
                </a:lnTo>
                <a:lnTo>
                  <a:pt x="190241" y="84056"/>
                </a:lnTo>
                <a:lnTo>
                  <a:pt x="213235" y="81921"/>
                </a:lnTo>
                <a:lnTo>
                  <a:pt x="394527" y="81921"/>
                </a:lnTo>
                <a:lnTo>
                  <a:pt x="393038" y="79256"/>
                </a:lnTo>
                <a:lnTo>
                  <a:pt x="390489" y="75848"/>
                </a:lnTo>
                <a:lnTo>
                  <a:pt x="105311" y="75848"/>
                </a:lnTo>
                <a:lnTo>
                  <a:pt x="105311" y="8619"/>
                </a:lnTo>
                <a:close/>
              </a:path>
              <a:path w="429260" h="586104">
                <a:moveTo>
                  <a:pt x="387015" y="367627"/>
                </a:moveTo>
                <a:lnTo>
                  <a:pt x="108003" y="367627"/>
                </a:lnTo>
                <a:lnTo>
                  <a:pt x="118525" y="383167"/>
                </a:lnTo>
                <a:lnTo>
                  <a:pt x="131193" y="397035"/>
                </a:lnTo>
                <a:lnTo>
                  <a:pt x="162875" y="419754"/>
                </a:lnTo>
                <a:lnTo>
                  <a:pt x="200932" y="434279"/>
                </a:lnTo>
                <a:lnTo>
                  <a:pt x="243561" y="439119"/>
                </a:lnTo>
                <a:lnTo>
                  <a:pt x="270684" y="437446"/>
                </a:lnTo>
                <a:lnTo>
                  <a:pt x="319468" y="424060"/>
                </a:lnTo>
                <a:lnTo>
                  <a:pt x="360675" y="397534"/>
                </a:lnTo>
                <a:lnTo>
                  <a:pt x="387015" y="367627"/>
                </a:lnTo>
                <a:close/>
              </a:path>
              <a:path w="429260" h="586104">
                <a:moveTo>
                  <a:pt x="394527" y="81921"/>
                </a:moveTo>
                <a:lnTo>
                  <a:pt x="213235" y="81921"/>
                </a:lnTo>
                <a:lnTo>
                  <a:pt x="236217" y="84056"/>
                </a:lnTo>
                <a:lnTo>
                  <a:pt x="256824" y="90455"/>
                </a:lnTo>
                <a:lnTo>
                  <a:pt x="275056" y="101110"/>
                </a:lnTo>
                <a:lnTo>
                  <a:pt x="290912" y="116011"/>
                </a:lnTo>
                <a:lnTo>
                  <a:pt x="303753" y="135299"/>
                </a:lnTo>
                <a:lnTo>
                  <a:pt x="312851" y="158796"/>
                </a:lnTo>
                <a:lnTo>
                  <a:pt x="312934" y="159010"/>
                </a:lnTo>
                <a:lnTo>
                  <a:pt x="318303" y="186239"/>
                </a:lnTo>
                <a:lnTo>
                  <a:pt x="318401" y="186735"/>
                </a:lnTo>
                <a:lnTo>
                  <a:pt x="318448" y="186976"/>
                </a:lnTo>
                <a:lnTo>
                  <a:pt x="320282" y="219124"/>
                </a:lnTo>
                <a:lnTo>
                  <a:pt x="318448" y="251003"/>
                </a:lnTo>
                <a:lnTo>
                  <a:pt x="312934" y="278836"/>
                </a:lnTo>
                <a:lnTo>
                  <a:pt x="290912" y="322048"/>
                </a:lnTo>
                <a:lnTo>
                  <a:pt x="256854" y="348244"/>
                </a:lnTo>
                <a:lnTo>
                  <a:pt x="213235" y="356992"/>
                </a:lnTo>
                <a:lnTo>
                  <a:pt x="394390" y="356992"/>
                </a:lnTo>
                <a:lnTo>
                  <a:pt x="416034" y="310161"/>
                </a:lnTo>
                <a:lnTo>
                  <a:pt x="427696" y="251916"/>
                </a:lnTo>
                <a:lnTo>
                  <a:pt x="429162" y="219124"/>
                </a:lnTo>
                <a:lnTo>
                  <a:pt x="427729" y="186976"/>
                </a:lnTo>
                <a:lnTo>
                  <a:pt x="427696" y="186239"/>
                </a:lnTo>
                <a:lnTo>
                  <a:pt x="423313" y="155803"/>
                </a:lnTo>
                <a:lnTo>
                  <a:pt x="416034" y="127808"/>
                </a:lnTo>
                <a:lnTo>
                  <a:pt x="405883" y="102244"/>
                </a:lnTo>
                <a:lnTo>
                  <a:pt x="394527" y="81921"/>
                </a:lnTo>
                <a:close/>
              </a:path>
              <a:path w="429260" h="586104">
                <a:moveTo>
                  <a:pt x="243482" y="0"/>
                </a:moveTo>
                <a:lnTo>
                  <a:pt x="199338" y="5169"/>
                </a:lnTo>
                <a:lnTo>
                  <a:pt x="160183" y="20717"/>
                </a:lnTo>
                <a:lnTo>
                  <a:pt x="128085" y="44837"/>
                </a:lnTo>
                <a:lnTo>
                  <a:pt x="105311" y="75848"/>
                </a:lnTo>
                <a:lnTo>
                  <a:pt x="390489" y="75848"/>
                </a:lnTo>
                <a:lnTo>
                  <a:pt x="360430" y="41499"/>
                </a:lnTo>
                <a:lnTo>
                  <a:pt x="318832" y="15045"/>
                </a:lnTo>
                <a:lnTo>
                  <a:pt x="270232" y="1674"/>
                </a:lnTo>
                <a:lnTo>
                  <a:pt x="243482" y="0"/>
                </a:lnTo>
                <a:close/>
              </a:path>
            </a:pathLst>
          </a:custGeom>
          <a:solidFill>
            <a:srgbClr val="31B4A8"/>
          </a:solidFill>
        </p:spPr>
        <p:txBody>
          <a:bodyPr wrap="square" lIns="0" tIns="0" rIns="0" bIns="0" rtlCol="0"/>
          <a:lstStyle/>
          <a:p>
            <a:endParaRPr lang="es-CO" noProof="0"/>
          </a:p>
        </p:txBody>
      </p:sp>
      <p:sp>
        <p:nvSpPr>
          <p:cNvPr id="6" name="object 6">
            <a:extLst>
              <a:ext uri="{C183D7F6-B498-43B3-948B-1728B52AA6E4}">
                <adec:decorative xmlns:adec="http://schemas.microsoft.com/office/drawing/2017/decorative" val="1"/>
              </a:ext>
            </a:extLst>
          </p:cNvPr>
          <p:cNvSpPr/>
          <p:nvPr/>
        </p:nvSpPr>
        <p:spPr>
          <a:xfrm>
            <a:off x="5424966" y="3819723"/>
            <a:ext cx="406400" cy="439420"/>
          </a:xfrm>
          <a:custGeom>
            <a:avLst/>
            <a:gdLst/>
            <a:ahLst/>
            <a:cxnLst/>
            <a:rect l="l" t="t" r="r" b="b"/>
            <a:pathLst>
              <a:path w="406400" h="439420">
                <a:moveTo>
                  <a:pt x="211572" y="0"/>
                </a:moveTo>
                <a:lnTo>
                  <a:pt x="153582" y="6968"/>
                </a:lnTo>
                <a:lnTo>
                  <a:pt x="102302" y="27992"/>
                </a:lnTo>
                <a:lnTo>
                  <a:pt x="59603" y="61334"/>
                </a:lnTo>
                <a:lnTo>
                  <a:pt x="27238" y="105185"/>
                </a:lnTo>
                <a:lnTo>
                  <a:pt x="6789" y="158015"/>
                </a:lnTo>
                <a:lnTo>
                  <a:pt x="0" y="219883"/>
                </a:lnTo>
                <a:lnTo>
                  <a:pt x="1751" y="252374"/>
                </a:lnTo>
                <a:lnTo>
                  <a:pt x="15766" y="310587"/>
                </a:lnTo>
                <a:lnTo>
                  <a:pt x="43575" y="359455"/>
                </a:lnTo>
                <a:lnTo>
                  <a:pt x="83515" y="397378"/>
                </a:lnTo>
                <a:lnTo>
                  <a:pt x="135096" y="423867"/>
                </a:lnTo>
                <a:lnTo>
                  <a:pt x="196836" y="437255"/>
                </a:lnTo>
                <a:lnTo>
                  <a:pt x="231363" y="438925"/>
                </a:lnTo>
                <a:lnTo>
                  <a:pt x="229082" y="438925"/>
                </a:lnTo>
                <a:lnTo>
                  <a:pt x="277104" y="435192"/>
                </a:lnTo>
                <a:lnTo>
                  <a:pt x="322901" y="424213"/>
                </a:lnTo>
                <a:lnTo>
                  <a:pt x="364758" y="406967"/>
                </a:lnTo>
                <a:lnTo>
                  <a:pt x="398836" y="384526"/>
                </a:lnTo>
                <a:lnTo>
                  <a:pt x="387340" y="356992"/>
                </a:lnTo>
                <a:lnTo>
                  <a:pt x="233030" y="356992"/>
                </a:lnTo>
                <a:lnTo>
                  <a:pt x="180934" y="349925"/>
                </a:lnTo>
                <a:lnTo>
                  <a:pt x="141991" y="328732"/>
                </a:lnTo>
                <a:lnTo>
                  <a:pt x="116203" y="293421"/>
                </a:lnTo>
                <a:lnTo>
                  <a:pt x="103569" y="244001"/>
                </a:lnTo>
                <a:lnTo>
                  <a:pt x="405804" y="244001"/>
                </a:lnTo>
                <a:lnTo>
                  <a:pt x="405804" y="212095"/>
                </a:lnTo>
                <a:lnTo>
                  <a:pt x="403695" y="181999"/>
                </a:lnTo>
                <a:lnTo>
                  <a:pt x="103727" y="181999"/>
                </a:lnTo>
                <a:lnTo>
                  <a:pt x="108200" y="158248"/>
                </a:lnTo>
                <a:lnTo>
                  <a:pt x="125874" y="118576"/>
                </a:lnTo>
                <a:lnTo>
                  <a:pt x="154919" y="89786"/>
                </a:lnTo>
                <a:lnTo>
                  <a:pt x="193287" y="75126"/>
                </a:lnTo>
                <a:lnTo>
                  <a:pt x="214842" y="73374"/>
                </a:lnTo>
                <a:lnTo>
                  <a:pt x="365762" y="73374"/>
                </a:lnTo>
                <a:lnTo>
                  <a:pt x="353623" y="56854"/>
                </a:lnTo>
                <a:lnTo>
                  <a:pt x="325148" y="31992"/>
                </a:lnTo>
                <a:lnTo>
                  <a:pt x="291981" y="14223"/>
                </a:lnTo>
                <a:lnTo>
                  <a:pt x="254122" y="3557"/>
                </a:lnTo>
                <a:lnTo>
                  <a:pt x="211572" y="0"/>
                </a:lnTo>
                <a:close/>
              </a:path>
              <a:path w="406400" h="439420">
                <a:moveTo>
                  <a:pt x="368588" y="312077"/>
                </a:moveTo>
                <a:lnTo>
                  <a:pt x="321210" y="339985"/>
                </a:lnTo>
                <a:lnTo>
                  <a:pt x="268434" y="354283"/>
                </a:lnTo>
                <a:lnTo>
                  <a:pt x="233030" y="356992"/>
                </a:lnTo>
                <a:lnTo>
                  <a:pt x="387340" y="356992"/>
                </a:lnTo>
                <a:lnTo>
                  <a:pt x="368588" y="312077"/>
                </a:lnTo>
                <a:close/>
              </a:path>
              <a:path w="406400" h="439420">
                <a:moveTo>
                  <a:pt x="365762" y="73374"/>
                </a:moveTo>
                <a:lnTo>
                  <a:pt x="215920" y="73374"/>
                </a:lnTo>
                <a:lnTo>
                  <a:pt x="237641" y="75126"/>
                </a:lnTo>
                <a:lnTo>
                  <a:pt x="256715" y="80369"/>
                </a:lnTo>
                <a:lnTo>
                  <a:pt x="298577" y="116947"/>
                </a:lnTo>
                <a:lnTo>
                  <a:pt x="313058" y="157252"/>
                </a:lnTo>
                <a:lnTo>
                  <a:pt x="316170" y="181999"/>
                </a:lnTo>
                <a:lnTo>
                  <a:pt x="403695" y="181999"/>
                </a:lnTo>
                <a:lnTo>
                  <a:pt x="402539" y="165501"/>
                </a:lnTo>
                <a:lnTo>
                  <a:pt x="392749" y="124114"/>
                </a:lnTo>
                <a:lnTo>
                  <a:pt x="376441" y="87907"/>
                </a:lnTo>
                <a:lnTo>
                  <a:pt x="365762" y="73374"/>
                </a:lnTo>
                <a:close/>
              </a:path>
            </a:pathLst>
          </a:custGeom>
          <a:solidFill>
            <a:srgbClr val="31B4A8"/>
          </a:solidFill>
        </p:spPr>
        <p:txBody>
          <a:bodyPr wrap="square" lIns="0" tIns="0" rIns="0" bIns="0" rtlCol="0"/>
          <a:lstStyle/>
          <a:p>
            <a:endParaRPr lang="es-CO" noProof="0"/>
          </a:p>
        </p:txBody>
      </p:sp>
      <p:sp>
        <p:nvSpPr>
          <p:cNvPr id="7" name="object 7">
            <a:extLst>
              <a:ext uri="{C183D7F6-B498-43B3-948B-1728B52AA6E4}">
                <adec:decorative xmlns:adec="http://schemas.microsoft.com/office/drawing/2017/decorative" val="1"/>
              </a:ext>
            </a:extLst>
          </p:cNvPr>
          <p:cNvSpPr/>
          <p:nvPr/>
        </p:nvSpPr>
        <p:spPr>
          <a:xfrm>
            <a:off x="5916358" y="3817124"/>
            <a:ext cx="669925" cy="441959"/>
          </a:xfrm>
          <a:custGeom>
            <a:avLst/>
            <a:gdLst/>
            <a:ahLst/>
            <a:cxnLst/>
            <a:rect l="l" t="t" r="r" b="b"/>
            <a:pathLst>
              <a:path w="669925" h="441960">
                <a:moveTo>
                  <a:pt x="278091" y="91465"/>
                </a:moveTo>
                <a:lnTo>
                  <a:pt x="271119" y="0"/>
                </a:lnTo>
                <a:lnTo>
                  <a:pt x="238340" y="2603"/>
                </a:lnTo>
                <a:lnTo>
                  <a:pt x="191770" y="10706"/>
                </a:lnTo>
                <a:lnTo>
                  <a:pt x="154101" y="27190"/>
                </a:lnTo>
                <a:lnTo>
                  <a:pt x="125285" y="52070"/>
                </a:lnTo>
                <a:lnTo>
                  <a:pt x="105308" y="85382"/>
                </a:lnTo>
                <a:lnTo>
                  <a:pt x="105308" y="11226"/>
                </a:lnTo>
                <a:lnTo>
                  <a:pt x="0" y="11226"/>
                </a:lnTo>
                <a:lnTo>
                  <a:pt x="76" y="432993"/>
                </a:lnTo>
                <a:lnTo>
                  <a:pt x="109664" y="432993"/>
                </a:lnTo>
                <a:lnTo>
                  <a:pt x="109664" y="206159"/>
                </a:lnTo>
                <a:lnTo>
                  <a:pt x="116306" y="162521"/>
                </a:lnTo>
                <a:lnTo>
                  <a:pt x="136207" y="129882"/>
                </a:lnTo>
                <a:lnTo>
                  <a:pt x="169392" y="108216"/>
                </a:lnTo>
                <a:lnTo>
                  <a:pt x="215849" y="97536"/>
                </a:lnTo>
                <a:lnTo>
                  <a:pt x="278091" y="91465"/>
                </a:lnTo>
                <a:close/>
              </a:path>
              <a:path w="669925" h="441960">
                <a:moveTo>
                  <a:pt x="669404" y="307086"/>
                </a:moveTo>
                <a:lnTo>
                  <a:pt x="662190" y="265277"/>
                </a:lnTo>
                <a:lnTo>
                  <a:pt x="640499" y="232930"/>
                </a:lnTo>
                <a:lnTo>
                  <a:pt x="604735" y="209638"/>
                </a:lnTo>
                <a:lnTo>
                  <a:pt x="555383" y="194957"/>
                </a:lnTo>
                <a:lnTo>
                  <a:pt x="469074" y="178536"/>
                </a:lnTo>
                <a:lnTo>
                  <a:pt x="447548" y="172415"/>
                </a:lnTo>
                <a:lnTo>
                  <a:pt x="432155" y="162636"/>
                </a:lnTo>
                <a:lnTo>
                  <a:pt x="422910" y="149161"/>
                </a:lnTo>
                <a:lnTo>
                  <a:pt x="419823" y="132003"/>
                </a:lnTo>
                <a:lnTo>
                  <a:pt x="421081" y="120497"/>
                </a:lnTo>
                <a:lnTo>
                  <a:pt x="451573" y="86753"/>
                </a:lnTo>
                <a:lnTo>
                  <a:pt x="502640" y="78549"/>
                </a:lnTo>
                <a:lnTo>
                  <a:pt x="518807" y="79298"/>
                </a:lnTo>
                <a:lnTo>
                  <a:pt x="569556" y="90601"/>
                </a:lnTo>
                <a:lnTo>
                  <a:pt x="616419" y="113563"/>
                </a:lnTo>
                <a:lnTo>
                  <a:pt x="629577" y="123355"/>
                </a:lnTo>
                <a:lnTo>
                  <a:pt x="658952" y="52654"/>
                </a:lnTo>
                <a:lnTo>
                  <a:pt x="626567" y="30772"/>
                </a:lnTo>
                <a:lnTo>
                  <a:pt x="588086" y="15100"/>
                </a:lnTo>
                <a:lnTo>
                  <a:pt x="545820" y="5740"/>
                </a:lnTo>
                <a:lnTo>
                  <a:pt x="501777" y="2603"/>
                </a:lnTo>
                <a:lnTo>
                  <a:pt x="476161" y="3632"/>
                </a:lnTo>
                <a:lnTo>
                  <a:pt x="429514" y="11849"/>
                </a:lnTo>
                <a:lnTo>
                  <a:pt x="389293" y="28079"/>
                </a:lnTo>
                <a:lnTo>
                  <a:pt x="357517" y="51308"/>
                </a:lnTo>
                <a:lnTo>
                  <a:pt x="327825" y="98526"/>
                </a:lnTo>
                <a:lnTo>
                  <a:pt x="322110" y="137121"/>
                </a:lnTo>
                <a:lnTo>
                  <a:pt x="328955" y="179171"/>
                </a:lnTo>
                <a:lnTo>
                  <a:pt x="349491" y="212178"/>
                </a:lnTo>
                <a:lnTo>
                  <a:pt x="383743" y="236105"/>
                </a:lnTo>
                <a:lnTo>
                  <a:pt x="431698" y="250977"/>
                </a:lnTo>
                <a:lnTo>
                  <a:pt x="518007" y="267398"/>
                </a:lnTo>
                <a:lnTo>
                  <a:pt x="541439" y="274167"/>
                </a:lnTo>
                <a:lnTo>
                  <a:pt x="558165" y="284187"/>
                </a:lnTo>
                <a:lnTo>
                  <a:pt x="568185" y="297446"/>
                </a:lnTo>
                <a:lnTo>
                  <a:pt x="571525" y="313918"/>
                </a:lnTo>
                <a:lnTo>
                  <a:pt x="570268" y="324980"/>
                </a:lnTo>
                <a:lnTo>
                  <a:pt x="539699" y="357657"/>
                </a:lnTo>
                <a:lnTo>
                  <a:pt x="489585" y="365671"/>
                </a:lnTo>
                <a:lnTo>
                  <a:pt x="469773" y="364947"/>
                </a:lnTo>
                <a:lnTo>
                  <a:pt x="430085" y="359105"/>
                </a:lnTo>
                <a:lnTo>
                  <a:pt x="390829" y="347535"/>
                </a:lnTo>
                <a:lnTo>
                  <a:pt x="354965" y="330911"/>
                </a:lnTo>
                <a:lnTo>
                  <a:pt x="338505" y="320763"/>
                </a:lnTo>
                <a:lnTo>
                  <a:pt x="310870" y="391490"/>
                </a:lnTo>
                <a:lnTo>
                  <a:pt x="345821" y="412877"/>
                </a:lnTo>
                <a:lnTo>
                  <a:pt x="388543" y="428625"/>
                </a:lnTo>
                <a:lnTo>
                  <a:pt x="436892" y="438315"/>
                </a:lnTo>
                <a:lnTo>
                  <a:pt x="488950" y="441629"/>
                </a:lnTo>
                <a:lnTo>
                  <a:pt x="527888" y="439394"/>
                </a:lnTo>
                <a:lnTo>
                  <a:pt x="593496" y="421474"/>
                </a:lnTo>
                <a:lnTo>
                  <a:pt x="641680" y="386257"/>
                </a:lnTo>
                <a:lnTo>
                  <a:pt x="666318" y="336867"/>
                </a:lnTo>
                <a:lnTo>
                  <a:pt x="669404" y="307086"/>
                </a:lnTo>
                <a:close/>
              </a:path>
            </a:pathLst>
          </a:custGeom>
          <a:solidFill>
            <a:srgbClr val="31B4A8"/>
          </a:solidFill>
        </p:spPr>
        <p:txBody>
          <a:bodyPr wrap="square" lIns="0" tIns="0" rIns="0" bIns="0" rtlCol="0"/>
          <a:lstStyle/>
          <a:p>
            <a:endParaRPr lang="es-CO" noProof="0"/>
          </a:p>
        </p:txBody>
      </p:sp>
      <p:sp>
        <p:nvSpPr>
          <p:cNvPr id="8" name="object 8">
            <a:extLst>
              <a:ext uri="{C183D7F6-B498-43B3-948B-1728B52AA6E4}">
                <adec:decorative xmlns:adec="http://schemas.microsoft.com/office/drawing/2017/decorative" val="1"/>
              </a:ext>
            </a:extLst>
          </p:cNvPr>
          <p:cNvSpPr/>
          <p:nvPr/>
        </p:nvSpPr>
        <p:spPr>
          <a:xfrm>
            <a:off x="6652989" y="3819802"/>
            <a:ext cx="381635" cy="439420"/>
          </a:xfrm>
          <a:custGeom>
            <a:avLst/>
            <a:gdLst/>
            <a:ahLst/>
            <a:cxnLst/>
            <a:rect l="l" t="t" r="r" b="b"/>
            <a:pathLst>
              <a:path w="381634" h="439420">
                <a:moveTo>
                  <a:pt x="362874" y="81083"/>
                </a:moveTo>
                <a:lnTo>
                  <a:pt x="195973" y="81083"/>
                </a:lnTo>
                <a:lnTo>
                  <a:pt x="216803" y="82275"/>
                </a:lnTo>
                <a:lnTo>
                  <a:pt x="234396" y="85844"/>
                </a:lnTo>
                <a:lnTo>
                  <a:pt x="268153" y="111061"/>
                </a:lnTo>
                <a:lnTo>
                  <a:pt x="278876" y="162175"/>
                </a:lnTo>
                <a:lnTo>
                  <a:pt x="278876" y="180306"/>
                </a:lnTo>
                <a:lnTo>
                  <a:pt x="248629" y="180306"/>
                </a:lnTo>
                <a:lnTo>
                  <a:pt x="205161" y="181055"/>
                </a:lnTo>
                <a:lnTo>
                  <a:pt x="166340" y="183308"/>
                </a:lnTo>
                <a:lnTo>
                  <a:pt x="102698" y="192365"/>
                </a:lnTo>
                <a:lnTo>
                  <a:pt x="55852" y="208200"/>
                </a:lnTo>
                <a:lnTo>
                  <a:pt x="24150" y="231579"/>
                </a:lnTo>
                <a:lnTo>
                  <a:pt x="1634" y="282657"/>
                </a:lnTo>
                <a:lnTo>
                  <a:pt x="1513" y="283184"/>
                </a:lnTo>
                <a:lnTo>
                  <a:pt x="0" y="305261"/>
                </a:lnTo>
                <a:lnTo>
                  <a:pt x="1263" y="323723"/>
                </a:lnTo>
                <a:lnTo>
                  <a:pt x="5057" y="341223"/>
                </a:lnTo>
                <a:lnTo>
                  <a:pt x="31357" y="387652"/>
                </a:lnTo>
                <a:lnTo>
                  <a:pt x="76330" y="421193"/>
                </a:lnTo>
                <a:lnTo>
                  <a:pt x="114644" y="434437"/>
                </a:lnTo>
                <a:lnTo>
                  <a:pt x="159793" y="438945"/>
                </a:lnTo>
                <a:lnTo>
                  <a:pt x="157893" y="438945"/>
                </a:lnTo>
                <a:lnTo>
                  <a:pt x="178063" y="437747"/>
                </a:lnTo>
                <a:lnTo>
                  <a:pt x="178822" y="437747"/>
                </a:lnTo>
                <a:lnTo>
                  <a:pt x="198923" y="433891"/>
                </a:lnTo>
                <a:lnTo>
                  <a:pt x="233901" y="418726"/>
                </a:lnTo>
                <a:lnTo>
                  <a:pt x="272027" y="379814"/>
                </a:lnTo>
                <a:lnTo>
                  <a:pt x="279647" y="364694"/>
                </a:lnTo>
                <a:lnTo>
                  <a:pt x="180374" y="364694"/>
                </a:lnTo>
                <a:lnTo>
                  <a:pt x="163644" y="363556"/>
                </a:lnTo>
                <a:lnTo>
                  <a:pt x="125106" y="346562"/>
                </a:lnTo>
                <a:lnTo>
                  <a:pt x="105231" y="300034"/>
                </a:lnTo>
                <a:lnTo>
                  <a:pt x="107194" y="284922"/>
                </a:lnTo>
                <a:lnTo>
                  <a:pt x="136746" y="254748"/>
                </a:lnTo>
                <a:lnTo>
                  <a:pt x="180632" y="245347"/>
                </a:lnTo>
                <a:lnTo>
                  <a:pt x="249341" y="242214"/>
                </a:lnTo>
                <a:lnTo>
                  <a:pt x="381574" y="242214"/>
                </a:lnTo>
                <a:lnTo>
                  <a:pt x="381574" y="175087"/>
                </a:lnTo>
                <a:lnTo>
                  <a:pt x="378768" y="133174"/>
                </a:lnTo>
                <a:lnTo>
                  <a:pt x="370350" y="97151"/>
                </a:lnTo>
                <a:lnTo>
                  <a:pt x="362874" y="81083"/>
                </a:lnTo>
                <a:close/>
              </a:path>
              <a:path w="381634" h="439420">
                <a:moveTo>
                  <a:pt x="381574" y="363081"/>
                </a:moveTo>
                <a:lnTo>
                  <a:pt x="280460" y="363080"/>
                </a:lnTo>
                <a:lnTo>
                  <a:pt x="280460" y="430310"/>
                </a:lnTo>
                <a:lnTo>
                  <a:pt x="381574" y="430310"/>
                </a:lnTo>
                <a:lnTo>
                  <a:pt x="381574" y="363081"/>
                </a:lnTo>
                <a:close/>
              </a:path>
              <a:path w="381634" h="439420">
                <a:moveTo>
                  <a:pt x="381574" y="242214"/>
                </a:moveTo>
                <a:lnTo>
                  <a:pt x="278797" y="242214"/>
                </a:lnTo>
                <a:lnTo>
                  <a:pt x="278709" y="262276"/>
                </a:lnTo>
                <a:lnTo>
                  <a:pt x="277044" y="282657"/>
                </a:lnTo>
                <a:lnTo>
                  <a:pt x="262996" y="319727"/>
                </a:lnTo>
                <a:lnTo>
                  <a:pt x="235782" y="348194"/>
                </a:lnTo>
                <a:lnTo>
                  <a:pt x="180374" y="364694"/>
                </a:lnTo>
                <a:lnTo>
                  <a:pt x="279647" y="364694"/>
                </a:lnTo>
                <a:lnTo>
                  <a:pt x="280460" y="363080"/>
                </a:lnTo>
                <a:lnTo>
                  <a:pt x="381574" y="363081"/>
                </a:lnTo>
                <a:lnTo>
                  <a:pt x="381574" y="242214"/>
                </a:lnTo>
                <a:close/>
              </a:path>
              <a:path w="381634" h="439420">
                <a:moveTo>
                  <a:pt x="199378" y="0"/>
                </a:moveTo>
                <a:lnTo>
                  <a:pt x="151810" y="3669"/>
                </a:lnTo>
                <a:lnTo>
                  <a:pt x="101757" y="14263"/>
                </a:lnTo>
                <a:lnTo>
                  <a:pt x="55464" y="30653"/>
                </a:lnTo>
                <a:lnTo>
                  <a:pt x="17182" y="51715"/>
                </a:lnTo>
                <a:lnTo>
                  <a:pt x="48309" y="125071"/>
                </a:lnTo>
                <a:lnTo>
                  <a:pt x="67212" y="114539"/>
                </a:lnTo>
                <a:lnTo>
                  <a:pt x="86050" y="105510"/>
                </a:lnTo>
                <a:lnTo>
                  <a:pt x="123443" y="91814"/>
                </a:lnTo>
                <a:lnTo>
                  <a:pt x="178160" y="81759"/>
                </a:lnTo>
                <a:lnTo>
                  <a:pt x="195973" y="81083"/>
                </a:lnTo>
                <a:lnTo>
                  <a:pt x="362874" y="81083"/>
                </a:lnTo>
                <a:lnTo>
                  <a:pt x="356320" y="67000"/>
                </a:lnTo>
                <a:lnTo>
                  <a:pt x="336678" y="42700"/>
                </a:lnTo>
                <a:lnTo>
                  <a:pt x="311261" y="24019"/>
                </a:lnTo>
                <a:lnTo>
                  <a:pt x="279905" y="10675"/>
                </a:lnTo>
                <a:lnTo>
                  <a:pt x="242611" y="2668"/>
                </a:lnTo>
                <a:lnTo>
                  <a:pt x="199378" y="0"/>
                </a:lnTo>
                <a:close/>
              </a:path>
            </a:pathLst>
          </a:custGeom>
          <a:solidFill>
            <a:srgbClr val="31B4A8"/>
          </a:solidFill>
        </p:spPr>
        <p:txBody>
          <a:bodyPr wrap="square" lIns="0" tIns="0" rIns="0" bIns="0" rtlCol="0"/>
          <a:lstStyle/>
          <a:p>
            <a:endParaRPr lang="es-CO" noProof="0"/>
          </a:p>
        </p:txBody>
      </p:sp>
      <p:sp>
        <p:nvSpPr>
          <p:cNvPr id="9" name="object 9">
            <a:extLst>
              <a:ext uri="{C183D7F6-B498-43B3-948B-1728B52AA6E4}">
                <adec:decorative xmlns:adec="http://schemas.microsoft.com/office/drawing/2017/decorative" val="1"/>
              </a:ext>
            </a:extLst>
          </p:cNvPr>
          <p:cNvSpPr/>
          <p:nvPr/>
        </p:nvSpPr>
        <p:spPr>
          <a:xfrm>
            <a:off x="7144151" y="3642121"/>
            <a:ext cx="210820" cy="617220"/>
          </a:xfrm>
          <a:custGeom>
            <a:avLst/>
            <a:gdLst/>
            <a:ahLst/>
            <a:cxnLst/>
            <a:rect l="l" t="t" r="r" b="b"/>
            <a:pathLst>
              <a:path w="210820" h="617220">
                <a:moveTo>
                  <a:pt x="107924" y="0"/>
                </a:moveTo>
                <a:lnTo>
                  <a:pt x="0" y="0"/>
                </a:lnTo>
                <a:lnTo>
                  <a:pt x="0" y="455314"/>
                </a:lnTo>
                <a:lnTo>
                  <a:pt x="2241" y="492576"/>
                </a:lnTo>
                <a:lnTo>
                  <a:pt x="20176" y="552715"/>
                </a:lnTo>
                <a:lnTo>
                  <a:pt x="56208" y="593500"/>
                </a:lnTo>
                <a:lnTo>
                  <a:pt x="111675" y="613970"/>
                </a:lnTo>
                <a:lnTo>
                  <a:pt x="146802" y="616627"/>
                </a:lnTo>
                <a:lnTo>
                  <a:pt x="177880" y="614658"/>
                </a:lnTo>
                <a:lnTo>
                  <a:pt x="208959" y="608846"/>
                </a:lnTo>
                <a:lnTo>
                  <a:pt x="210701" y="523484"/>
                </a:lnTo>
                <a:lnTo>
                  <a:pt x="198903" y="526331"/>
                </a:lnTo>
                <a:lnTo>
                  <a:pt x="173486" y="527754"/>
                </a:lnTo>
                <a:lnTo>
                  <a:pt x="144802" y="522910"/>
                </a:lnTo>
                <a:lnTo>
                  <a:pt x="124314" y="508373"/>
                </a:lnTo>
                <a:lnTo>
                  <a:pt x="112021" y="484133"/>
                </a:lnTo>
                <a:lnTo>
                  <a:pt x="107924" y="450182"/>
                </a:lnTo>
                <a:lnTo>
                  <a:pt x="107924" y="0"/>
                </a:lnTo>
                <a:close/>
              </a:path>
            </a:pathLst>
          </a:custGeom>
          <a:solidFill>
            <a:srgbClr val="31B4A8"/>
          </a:solidFill>
        </p:spPr>
        <p:txBody>
          <a:bodyPr wrap="square" lIns="0" tIns="0" rIns="0" bIns="0" rtlCol="0"/>
          <a:lstStyle/>
          <a:p>
            <a:endParaRPr lang="es-CO" noProof="0"/>
          </a:p>
        </p:txBody>
      </p:sp>
      <p:sp>
        <p:nvSpPr>
          <p:cNvPr id="10" name="object 10">
            <a:extLst>
              <a:ext uri="{C183D7F6-B498-43B3-948B-1728B52AA6E4}">
                <adec:decorative xmlns:adec="http://schemas.microsoft.com/office/drawing/2017/decorative" val="1"/>
              </a:ext>
            </a:extLst>
          </p:cNvPr>
          <p:cNvSpPr/>
          <p:nvPr/>
        </p:nvSpPr>
        <p:spPr>
          <a:xfrm>
            <a:off x="7416930" y="3828264"/>
            <a:ext cx="390525" cy="430530"/>
          </a:xfrm>
          <a:custGeom>
            <a:avLst/>
            <a:gdLst/>
            <a:ahLst/>
            <a:cxnLst/>
            <a:rect l="l" t="t" r="r" b="b"/>
            <a:pathLst>
              <a:path w="390525" h="430529">
                <a:moveTo>
                  <a:pt x="390284" y="0"/>
                </a:moveTo>
                <a:lnTo>
                  <a:pt x="282360" y="0"/>
                </a:lnTo>
                <a:lnTo>
                  <a:pt x="282360" y="237169"/>
                </a:lnTo>
                <a:lnTo>
                  <a:pt x="280637" y="260529"/>
                </a:lnTo>
                <a:lnTo>
                  <a:pt x="266827" y="299979"/>
                </a:lnTo>
                <a:lnTo>
                  <a:pt x="239923" y="329088"/>
                </a:lnTo>
                <a:lnTo>
                  <a:pt x="204496" y="343941"/>
                </a:lnTo>
                <a:lnTo>
                  <a:pt x="183858" y="345795"/>
                </a:lnTo>
                <a:lnTo>
                  <a:pt x="165373" y="344443"/>
                </a:lnTo>
                <a:lnTo>
                  <a:pt x="126056" y="324239"/>
                </a:lnTo>
                <a:lnTo>
                  <a:pt x="109064" y="278842"/>
                </a:lnTo>
                <a:lnTo>
                  <a:pt x="107924" y="257871"/>
                </a:lnTo>
                <a:lnTo>
                  <a:pt x="107924" y="79"/>
                </a:lnTo>
                <a:lnTo>
                  <a:pt x="0" y="79"/>
                </a:lnTo>
                <a:lnTo>
                  <a:pt x="0" y="256163"/>
                </a:lnTo>
                <a:lnTo>
                  <a:pt x="4315" y="309422"/>
                </a:lnTo>
                <a:lnTo>
                  <a:pt x="17264" y="352985"/>
                </a:lnTo>
                <a:lnTo>
                  <a:pt x="38848" y="386857"/>
                </a:lnTo>
                <a:lnTo>
                  <a:pt x="69069" y="411045"/>
                </a:lnTo>
                <a:lnTo>
                  <a:pt x="107930" y="425554"/>
                </a:lnTo>
                <a:lnTo>
                  <a:pt x="155432" y="430294"/>
                </a:lnTo>
                <a:lnTo>
                  <a:pt x="196217" y="425824"/>
                </a:lnTo>
                <a:lnTo>
                  <a:pt x="231397" y="412408"/>
                </a:lnTo>
                <a:lnTo>
                  <a:pt x="260980" y="390039"/>
                </a:lnTo>
                <a:lnTo>
                  <a:pt x="284973" y="358708"/>
                </a:lnTo>
                <a:lnTo>
                  <a:pt x="284973" y="421659"/>
                </a:lnTo>
                <a:lnTo>
                  <a:pt x="390284" y="421659"/>
                </a:lnTo>
                <a:lnTo>
                  <a:pt x="390284" y="0"/>
                </a:lnTo>
                <a:close/>
              </a:path>
            </a:pathLst>
          </a:custGeom>
          <a:solidFill>
            <a:srgbClr val="31B4A8"/>
          </a:solidFill>
        </p:spPr>
        <p:txBody>
          <a:bodyPr wrap="square" lIns="0" tIns="0" rIns="0" bIns="0" rtlCol="0"/>
          <a:lstStyle/>
          <a:p>
            <a:endParaRPr lang="es-CO" noProof="0"/>
          </a:p>
        </p:txBody>
      </p:sp>
      <p:sp>
        <p:nvSpPr>
          <p:cNvPr id="11" name="object 11">
            <a:extLst>
              <a:ext uri="{C183D7F6-B498-43B3-948B-1728B52AA6E4}">
                <adec:decorative xmlns:adec="http://schemas.microsoft.com/office/drawing/2017/decorative" val="1"/>
              </a:ext>
            </a:extLst>
          </p:cNvPr>
          <p:cNvSpPr/>
          <p:nvPr/>
        </p:nvSpPr>
        <p:spPr>
          <a:xfrm>
            <a:off x="7896219" y="3641883"/>
            <a:ext cx="429259" cy="617220"/>
          </a:xfrm>
          <a:custGeom>
            <a:avLst/>
            <a:gdLst/>
            <a:ahLst/>
            <a:cxnLst/>
            <a:rect l="l" t="t" r="r" b="b"/>
            <a:pathLst>
              <a:path w="429259" h="617220">
                <a:moveTo>
                  <a:pt x="185675" y="177602"/>
                </a:moveTo>
                <a:lnTo>
                  <a:pt x="133742" y="184304"/>
                </a:lnTo>
                <a:lnTo>
                  <a:pt x="88520" y="204408"/>
                </a:lnTo>
                <a:lnTo>
                  <a:pt x="51235" y="236674"/>
                </a:lnTo>
                <a:lnTo>
                  <a:pt x="23275" y="279894"/>
                </a:lnTo>
                <a:lnTo>
                  <a:pt x="5815" y="333702"/>
                </a:lnTo>
                <a:lnTo>
                  <a:pt x="0" y="396869"/>
                </a:lnTo>
                <a:lnTo>
                  <a:pt x="1428" y="428843"/>
                </a:lnTo>
                <a:lnTo>
                  <a:pt x="1450" y="429339"/>
                </a:lnTo>
                <a:lnTo>
                  <a:pt x="13090" y="487771"/>
                </a:lnTo>
                <a:lnTo>
                  <a:pt x="36119" y="537014"/>
                </a:lnTo>
                <a:lnTo>
                  <a:pt x="68727" y="575184"/>
                </a:lnTo>
                <a:lnTo>
                  <a:pt x="110303" y="601707"/>
                </a:lnTo>
                <a:lnTo>
                  <a:pt x="158859" y="615095"/>
                </a:lnTo>
                <a:lnTo>
                  <a:pt x="185675" y="616769"/>
                </a:lnTo>
                <a:lnTo>
                  <a:pt x="185675" y="616579"/>
                </a:lnTo>
                <a:lnTo>
                  <a:pt x="208419" y="615248"/>
                </a:lnTo>
                <a:lnTo>
                  <a:pt x="250313" y="604646"/>
                </a:lnTo>
                <a:lnTo>
                  <a:pt x="286745" y="583910"/>
                </a:lnTo>
                <a:lnTo>
                  <a:pt x="313944" y="555217"/>
                </a:lnTo>
                <a:lnTo>
                  <a:pt x="323847" y="538058"/>
                </a:lnTo>
                <a:lnTo>
                  <a:pt x="429158" y="538058"/>
                </a:lnTo>
                <a:lnTo>
                  <a:pt x="429158" y="534832"/>
                </a:lnTo>
                <a:lnTo>
                  <a:pt x="215923" y="534831"/>
                </a:lnTo>
                <a:lnTo>
                  <a:pt x="192940" y="532643"/>
                </a:lnTo>
                <a:lnTo>
                  <a:pt x="154102" y="515163"/>
                </a:lnTo>
                <a:lnTo>
                  <a:pt x="125371" y="480440"/>
                </a:lnTo>
                <a:lnTo>
                  <a:pt x="110749" y="429339"/>
                </a:lnTo>
                <a:lnTo>
                  <a:pt x="108870" y="396869"/>
                </a:lnTo>
                <a:lnTo>
                  <a:pt x="110685" y="364815"/>
                </a:lnTo>
                <a:lnTo>
                  <a:pt x="125340" y="313138"/>
                </a:lnTo>
                <a:lnTo>
                  <a:pt x="154068" y="278950"/>
                </a:lnTo>
                <a:lnTo>
                  <a:pt x="192929" y="261896"/>
                </a:lnTo>
                <a:lnTo>
                  <a:pt x="215923" y="259761"/>
                </a:lnTo>
                <a:lnTo>
                  <a:pt x="429158" y="259761"/>
                </a:lnTo>
                <a:lnTo>
                  <a:pt x="429158" y="250082"/>
                </a:lnTo>
                <a:lnTo>
                  <a:pt x="321234" y="250082"/>
                </a:lnTo>
                <a:lnTo>
                  <a:pt x="311053" y="234488"/>
                </a:lnTo>
                <a:lnTo>
                  <a:pt x="298578" y="220516"/>
                </a:lnTo>
                <a:lnTo>
                  <a:pt x="266836" y="197450"/>
                </a:lnTo>
                <a:lnTo>
                  <a:pt x="228394" y="182574"/>
                </a:lnTo>
                <a:lnTo>
                  <a:pt x="207576" y="178846"/>
                </a:lnTo>
                <a:lnTo>
                  <a:pt x="185675" y="177602"/>
                </a:lnTo>
                <a:close/>
              </a:path>
              <a:path w="429259" h="617220">
                <a:moveTo>
                  <a:pt x="429158" y="538058"/>
                </a:moveTo>
                <a:lnTo>
                  <a:pt x="323847" y="538058"/>
                </a:lnTo>
                <a:lnTo>
                  <a:pt x="323847" y="607936"/>
                </a:lnTo>
                <a:lnTo>
                  <a:pt x="429158" y="607936"/>
                </a:lnTo>
                <a:lnTo>
                  <a:pt x="429158" y="538058"/>
                </a:lnTo>
                <a:close/>
              </a:path>
              <a:path w="429259" h="617220">
                <a:moveTo>
                  <a:pt x="429158" y="259761"/>
                </a:moveTo>
                <a:lnTo>
                  <a:pt x="215923" y="259761"/>
                </a:lnTo>
                <a:lnTo>
                  <a:pt x="238894" y="261896"/>
                </a:lnTo>
                <a:lnTo>
                  <a:pt x="259482" y="268295"/>
                </a:lnTo>
                <a:lnTo>
                  <a:pt x="293600" y="293850"/>
                </a:lnTo>
                <a:lnTo>
                  <a:pt x="315539" y="336636"/>
                </a:lnTo>
                <a:lnTo>
                  <a:pt x="321089" y="364575"/>
                </a:lnTo>
                <a:lnTo>
                  <a:pt x="321136" y="364815"/>
                </a:lnTo>
                <a:lnTo>
                  <a:pt x="322976" y="396869"/>
                </a:lnTo>
                <a:lnTo>
                  <a:pt x="321136" y="428843"/>
                </a:lnTo>
                <a:lnTo>
                  <a:pt x="315622" y="456676"/>
                </a:lnTo>
                <a:lnTo>
                  <a:pt x="293600" y="499888"/>
                </a:lnTo>
                <a:lnTo>
                  <a:pt x="259542" y="526084"/>
                </a:lnTo>
                <a:lnTo>
                  <a:pt x="215923" y="534831"/>
                </a:lnTo>
                <a:lnTo>
                  <a:pt x="429158" y="534832"/>
                </a:lnTo>
                <a:lnTo>
                  <a:pt x="429158" y="259761"/>
                </a:lnTo>
                <a:close/>
              </a:path>
              <a:path w="429259" h="617220">
                <a:moveTo>
                  <a:pt x="429158" y="0"/>
                </a:moveTo>
                <a:lnTo>
                  <a:pt x="321234" y="0"/>
                </a:lnTo>
                <a:lnTo>
                  <a:pt x="321234" y="250082"/>
                </a:lnTo>
                <a:lnTo>
                  <a:pt x="429158" y="250082"/>
                </a:lnTo>
                <a:lnTo>
                  <a:pt x="429158" y="0"/>
                </a:lnTo>
                <a:close/>
              </a:path>
            </a:pathLst>
          </a:custGeom>
          <a:solidFill>
            <a:srgbClr val="31B4A8"/>
          </a:solidFill>
        </p:spPr>
        <p:txBody>
          <a:bodyPr wrap="square" lIns="0" tIns="0" rIns="0" bIns="0" rtlCol="0"/>
          <a:lstStyle/>
          <a:p>
            <a:endParaRPr lang="es-CO" noProof="0"/>
          </a:p>
        </p:txBody>
      </p:sp>
      <p:grpSp>
        <p:nvGrpSpPr>
          <p:cNvPr id="12" name="object 12" descr="Bandera de Colombia"/>
          <p:cNvGrpSpPr/>
          <p:nvPr/>
        </p:nvGrpSpPr>
        <p:grpSpPr>
          <a:xfrm>
            <a:off x="5485857" y="4560498"/>
            <a:ext cx="1239520" cy="102870"/>
            <a:chOff x="5485857" y="4560498"/>
            <a:chExt cx="1239520" cy="102870"/>
          </a:xfrm>
        </p:grpSpPr>
        <p:sp>
          <p:nvSpPr>
            <p:cNvPr id="13" name="object 13"/>
            <p:cNvSpPr/>
            <p:nvPr/>
          </p:nvSpPr>
          <p:spPr>
            <a:xfrm>
              <a:off x="5485857" y="4560498"/>
              <a:ext cx="612775" cy="102870"/>
            </a:xfrm>
            <a:custGeom>
              <a:avLst/>
              <a:gdLst/>
              <a:ahLst/>
              <a:cxnLst/>
              <a:rect l="l" t="t" r="r" b="b"/>
              <a:pathLst>
                <a:path w="612775" h="102870">
                  <a:moveTo>
                    <a:pt x="612229" y="0"/>
                  </a:moveTo>
                  <a:lnTo>
                    <a:pt x="0" y="0"/>
                  </a:lnTo>
                  <a:lnTo>
                    <a:pt x="0" y="102637"/>
                  </a:lnTo>
                  <a:lnTo>
                    <a:pt x="612229" y="102637"/>
                  </a:lnTo>
                  <a:lnTo>
                    <a:pt x="612229" y="0"/>
                  </a:lnTo>
                  <a:close/>
                </a:path>
              </a:pathLst>
            </a:custGeom>
            <a:solidFill>
              <a:srgbClr val="FDC607"/>
            </a:solidFill>
          </p:spPr>
          <p:txBody>
            <a:bodyPr wrap="square" lIns="0" tIns="0" rIns="0" bIns="0" rtlCol="0"/>
            <a:lstStyle/>
            <a:p>
              <a:endParaRPr lang="es-CO" noProof="0"/>
            </a:p>
          </p:txBody>
        </p:sp>
        <p:sp>
          <p:nvSpPr>
            <p:cNvPr id="14" name="object 14"/>
            <p:cNvSpPr/>
            <p:nvPr/>
          </p:nvSpPr>
          <p:spPr>
            <a:xfrm>
              <a:off x="6098087" y="4560498"/>
              <a:ext cx="313690" cy="102870"/>
            </a:xfrm>
            <a:custGeom>
              <a:avLst/>
              <a:gdLst/>
              <a:ahLst/>
              <a:cxnLst/>
              <a:rect l="l" t="t" r="r" b="b"/>
              <a:pathLst>
                <a:path w="313689" h="102870">
                  <a:moveTo>
                    <a:pt x="313478" y="0"/>
                  </a:moveTo>
                  <a:lnTo>
                    <a:pt x="0" y="0"/>
                  </a:lnTo>
                  <a:lnTo>
                    <a:pt x="0" y="102637"/>
                  </a:lnTo>
                  <a:lnTo>
                    <a:pt x="313478" y="102637"/>
                  </a:lnTo>
                  <a:lnTo>
                    <a:pt x="313478" y="0"/>
                  </a:lnTo>
                  <a:close/>
                </a:path>
              </a:pathLst>
            </a:custGeom>
            <a:solidFill>
              <a:srgbClr val="21397A"/>
            </a:solidFill>
          </p:spPr>
          <p:txBody>
            <a:bodyPr wrap="square" lIns="0" tIns="0" rIns="0" bIns="0" rtlCol="0"/>
            <a:lstStyle/>
            <a:p>
              <a:endParaRPr lang="es-CO" noProof="0"/>
            </a:p>
          </p:txBody>
        </p:sp>
        <p:sp>
          <p:nvSpPr>
            <p:cNvPr id="15" name="object 15"/>
            <p:cNvSpPr/>
            <p:nvPr/>
          </p:nvSpPr>
          <p:spPr>
            <a:xfrm>
              <a:off x="6411565" y="4560498"/>
              <a:ext cx="313690" cy="102870"/>
            </a:xfrm>
            <a:custGeom>
              <a:avLst/>
              <a:gdLst/>
              <a:ahLst/>
              <a:cxnLst/>
              <a:rect l="l" t="t" r="r" b="b"/>
              <a:pathLst>
                <a:path w="313690" h="102870">
                  <a:moveTo>
                    <a:pt x="313478" y="0"/>
                  </a:moveTo>
                  <a:lnTo>
                    <a:pt x="0" y="0"/>
                  </a:lnTo>
                  <a:lnTo>
                    <a:pt x="0" y="102636"/>
                  </a:lnTo>
                  <a:lnTo>
                    <a:pt x="313478" y="102637"/>
                  </a:lnTo>
                  <a:lnTo>
                    <a:pt x="313478" y="0"/>
                  </a:lnTo>
                  <a:close/>
                </a:path>
              </a:pathLst>
            </a:custGeom>
            <a:solidFill>
              <a:srgbClr val="D50E25"/>
            </a:solidFill>
          </p:spPr>
          <p:txBody>
            <a:bodyPr wrap="square" lIns="0" tIns="0" rIns="0" bIns="0" rtlCol="0"/>
            <a:lstStyle/>
            <a:p>
              <a:endParaRPr lang="es-CO" noProof="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882C-32E5-450E-C6D5-141EBECADD0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4C9D1DB-4E75-7B15-A71D-70DD29EB3739}"/>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F4AC51DE-B17A-BC41-90FB-BA706A104ACD}"/>
              </a:ext>
            </a:extLst>
          </p:cNvPr>
          <p:cNvGraphicFramePr>
            <a:graphicFrameLocks noGrp="1"/>
          </p:cNvGraphicFramePr>
          <p:nvPr>
            <p:extLst>
              <p:ext uri="{D42A27DB-BD31-4B8C-83A1-F6EECF244321}">
                <p14:modId xmlns:p14="http://schemas.microsoft.com/office/powerpoint/2010/main" val="3270976835"/>
              </p:ext>
            </p:extLst>
          </p:nvPr>
        </p:nvGraphicFramePr>
        <p:xfrm>
          <a:off x="461211" y="1714499"/>
          <a:ext cx="11260994" cy="4532986"/>
        </p:xfrm>
        <a:graphic>
          <a:graphicData uri="http://schemas.openxmlformats.org/drawingml/2006/table">
            <a:tbl>
              <a:tblPr firstRow="1">
                <a:tableStyleId>{616DA210-FB5B-4158-B5E0-FEB733F419BA}</a:tableStyleId>
              </a:tblPr>
              <a:tblGrid>
                <a:gridCol w="651643">
                  <a:extLst>
                    <a:ext uri="{9D8B030D-6E8A-4147-A177-3AD203B41FA5}">
                      <a16:colId xmlns:a16="http://schemas.microsoft.com/office/drawing/2014/main" val="2661298549"/>
                    </a:ext>
                  </a:extLst>
                </a:gridCol>
                <a:gridCol w="1477693">
                  <a:extLst>
                    <a:ext uri="{9D8B030D-6E8A-4147-A177-3AD203B41FA5}">
                      <a16:colId xmlns:a16="http://schemas.microsoft.com/office/drawing/2014/main" val="4294001460"/>
                    </a:ext>
                  </a:extLst>
                </a:gridCol>
                <a:gridCol w="5631620">
                  <a:extLst>
                    <a:ext uri="{9D8B030D-6E8A-4147-A177-3AD203B41FA5}">
                      <a16:colId xmlns:a16="http://schemas.microsoft.com/office/drawing/2014/main" val="1680724253"/>
                    </a:ext>
                  </a:extLst>
                </a:gridCol>
                <a:gridCol w="989141">
                  <a:extLst>
                    <a:ext uri="{9D8B030D-6E8A-4147-A177-3AD203B41FA5}">
                      <a16:colId xmlns:a16="http://schemas.microsoft.com/office/drawing/2014/main" val="3940073173"/>
                    </a:ext>
                  </a:extLst>
                </a:gridCol>
                <a:gridCol w="1217405">
                  <a:extLst>
                    <a:ext uri="{9D8B030D-6E8A-4147-A177-3AD203B41FA5}">
                      <a16:colId xmlns:a16="http://schemas.microsoft.com/office/drawing/2014/main" val="334797448"/>
                    </a:ext>
                  </a:extLst>
                </a:gridCol>
                <a:gridCol w="1293492">
                  <a:extLst>
                    <a:ext uri="{9D8B030D-6E8A-4147-A177-3AD203B41FA5}">
                      <a16:colId xmlns:a16="http://schemas.microsoft.com/office/drawing/2014/main" val="925196286"/>
                    </a:ext>
                  </a:extLst>
                </a:gridCol>
              </a:tblGrid>
              <a:tr h="461729">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4071257">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Acción:</a:t>
                      </a:r>
                    </a:p>
                    <a:p>
                      <a:pPr lvl="0" algn="l">
                        <a:buNone/>
                      </a:pPr>
                      <a:endParaRPr lang="es-CO" sz="800" b="1" i="0" u="none" strike="noStrike" noProof="0">
                        <a:solidFill>
                          <a:srgbClr val="000000"/>
                        </a:solidFill>
                        <a:effectLst/>
                        <a:latin typeface="Verdana"/>
                        <a:ea typeface="Verdana"/>
                      </a:endParaRPr>
                    </a:p>
                    <a:p>
                      <a:pPr algn="l" fontAlgn="ctr"/>
                      <a:r>
                        <a:rPr lang="es-CO" sz="800" b="0" i="0" u="none" strike="noStrike" kern="1200" noProof="0">
                          <a:solidFill>
                            <a:srgbClr val="000000"/>
                          </a:solidFill>
                          <a:effectLst/>
                          <a:latin typeface="Verdana" panose="020B0604030504040204" pitchFamily="34" charset="0"/>
                          <a:ea typeface="Verdana" panose="020B0604030504040204" pitchFamily="34" charset="0"/>
                          <a:cs typeface="+mn-cs"/>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a:p>
                      <a:pPr algn="l"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Indicador:</a:t>
                      </a:r>
                    </a:p>
                    <a:p>
                      <a:pPr algn="l" fontAlgn="ctr"/>
                      <a:r>
                        <a:rPr lang="es-CO" sz="800" b="0" i="0" u="none" strike="noStrike" noProof="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 con acciones de gestión sobre el total de alertas</a:t>
                      </a:r>
                    </a:p>
                  </a:txBody>
                  <a:tcPr marL="0" marR="0" marT="0" marB="0" anchor="ctr"/>
                </a:tc>
                <a:tc>
                  <a:txBody>
                    <a:bodyPr/>
                    <a:lstStyle/>
                    <a:p>
                      <a:pPr lvl="0" algn="l">
                        <a:lnSpc>
                          <a:spcPct val="100000"/>
                        </a:lnSpc>
                        <a:spcBef>
                          <a:spcPts val="0"/>
                        </a:spcBef>
                        <a:spcAft>
                          <a:spcPts val="0"/>
                        </a:spcAft>
                        <a:buNone/>
                      </a:pPr>
                      <a:r>
                        <a:rPr lang="es-CO" sz="800" b="0" i="0" u="none" strike="noStrike" noProof="0" dirty="0">
                          <a:solidFill>
                            <a:srgbClr val="000000"/>
                          </a:solidFill>
                          <a:effectLst/>
                          <a:latin typeface="Calibri"/>
                          <a:ea typeface="Calibri"/>
                          <a:cs typeface="Calibri"/>
                        </a:rPr>
                        <a:t>D</a:t>
                      </a:r>
                      <a:r>
                        <a:rPr lang="es-CO" sz="800" b="0" i="0" u="none" strike="noStrike" kern="1200" noProof="0" dirty="0">
                          <a:solidFill>
                            <a:srgbClr val="000000"/>
                          </a:solidFill>
                          <a:effectLst/>
                          <a:latin typeface="Verdana" panose="020B0604030504040204" pitchFamily="34" charset="0"/>
                          <a:ea typeface="Verdana" panose="020B0604030504040204" pitchFamily="34" charset="0"/>
                          <a:cs typeface="+mn-cs"/>
                        </a:rPr>
                        <a:t>esde la Dirección de Inspección y Vigilancia de Generadores, Recaudadores y Administradores de Recursos del SGSS, no se recibieron alertas en el cuarto trimestre de 2025, por tal motivo no se realizaron acciones de gestión al respecto durante el primer trimestre de 2026.</a:t>
                      </a:r>
                      <a:endParaRPr lang="en-US" sz="8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lvl="0" algn="l">
                        <a:lnSpc>
                          <a:spcPct val="100000"/>
                        </a:lnSpc>
                        <a:spcBef>
                          <a:spcPts val="0"/>
                        </a:spcBef>
                        <a:spcAft>
                          <a:spcPts val="0"/>
                        </a:spcAft>
                        <a:buNone/>
                      </a:pPr>
                      <a:endParaRPr lang="es-CO" sz="8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lvl="0" algn="l">
                        <a:lnSpc>
                          <a:spcPct val="100000"/>
                        </a:lnSpc>
                        <a:spcBef>
                          <a:spcPts val="0"/>
                        </a:spcBef>
                        <a:spcAft>
                          <a:spcPts val="0"/>
                        </a:spcAft>
                        <a:buNone/>
                      </a:pPr>
                      <a:r>
                        <a:rPr lang="es-CO" sz="800" b="0" i="0" u="none" strike="noStrike" kern="1200" noProof="0" dirty="0">
                          <a:solidFill>
                            <a:srgbClr val="000000"/>
                          </a:solidFill>
                          <a:effectLst/>
                          <a:latin typeface="Verdana" panose="020B0604030504040204" pitchFamily="34" charset="0"/>
                          <a:ea typeface="Verdana" panose="020B0604030504040204" pitchFamily="34" charset="0"/>
                          <a:cs typeface="+mn-cs"/>
                        </a:rPr>
                        <a:t>Dado el comportamiento histórico de este indicador en el primer trimestre de las vigencias, se tiene que el avance cuantitativo y cualitativo se reflejará en las siguientes mediciones de la vigencia 2026.</a:t>
                      </a:r>
                      <a:endParaRPr lang="es-CO" sz="8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lvl="0" algn="l">
                        <a:lnSpc>
                          <a:spcPct val="100000"/>
                        </a:lnSpc>
                        <a:spcBef>
                          <a:spcPts val="0"/>
                        </a:spcBef>
                        <a:spcAft>
                          <a:spcPts val="0"/>
                        </a:spcAft>
                        <a:buNone/>
                      </a:pPr>
                      <a:endParaRPr lang="es-CO" sz="800" b="1" i="0" u="none" strike="noStrike" noProof="0" dirty="0">
                        <a:solidFill>
                          <a:srgbClr val="000000"/>
                        </a:solidFill>
                        <a:effectLst/>
                      </a:endParaRPr>
                    </a:p>
                    <a:p>
                      <a:pPr lvl="0" algn="l">
                        <a:lnSpc>
                          <a:spcPct val="100000"/>
                        </a:lnSpc>
                        <a:spcBef>
                          <a:spcPts val="0"/>
                        </a:spcBef>
                        <a:spcAft>
                          <a:spcPts val="0"/>
                        </a:spcAft>
                        <a:buNone/>
                      </a:pPr>
                      <a:endParaRPr lang="es-CO" sz="800" b="0" i="0" u="none" strike="noStrike" noProof="0" dirty="0">
                        <a:solidFill>
                          <a:srgbClr val="000000"/>
                        </a:solidFill>
                        <a:effectLst/>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a:solidFill>
                            <a:srgbClr val="000000"/>
                          </a:solidFill>
                          <a:effectLst/>
                          <a:latin typeface="Verdana" panose="020B0604030504040204" pitchFamily="34" charset="0"/>
                          <a:ea typeface="Verdana" panose="020B0604030504040204" pitchFamily="34" charset="0"/>
                        </a:rPr>
                        <a:t>Delegatura para Entidades Territoriales y Generadores, Recaudadores y Administradores de recursos del SGSSS</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451E26CB-C3A1-48D3-9418-41CB817804F9}"/>
              </a:ext>
            </a:extLst>
          </p:cNvPr>
          <p:cNvSpPr/>
          <p:nvPr/>
        </p:nvSpPr>
        <p:spPr>
          <a:xfrm>
            <a:off x="9388642" y="3657796"/>
            <a:ext cx="669090"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algn="ctr" rtl="0">
              <a:buClr>
                <a:srgbClr val="000000"/>
              </a:buClr>
              <a:defRPr/>
            </a:pPr>
            <a:r>
              <a:rPr lang="es-CO" sz="1100">
                <a:solidFill>
                  <a:schemeClr val="bg1"/>
                </a:solidFill>
                <a:latin typeface="Verdana"/>
                <a:ea typeface="Verdana"/>
                <a:cs typeface="Arial"/>
                <a:sym typeface="Arial"/>
              </a:rPr>
              <a:t>  0% </a:t>
            </a:r>
            <a:endParaRPr lang="es-CO" sz="1100" b="0" i="0" u="none" strike="noStrike" kern="0" cap="none" spc="0" normalizeH="0" baseline="0" noProof="0">
              <a:ln>
                <a:noFill/>
              </a:ln>
              <a:solidFill>
                <a:schemeClr val="bg1"/>
              </a:solidFill>
              <a:effectLst/>
              <a:uLnTx/>
              <a:uFillTx/>
              <a:latin typeface="Verdana"/>
              <a:ea typeface="Verdana"/>
              <a:cs typeface="Arial"/>
            </a:endParaRPr>
          </a:p>
        </p:txBody>
      </p:sp>
      <p:sp>
        <p:nvSpPr>
          <p:cNvPr id="3" name="Google Shape;434;p25">
            <a:extLst>
              <a:ext uri="{FF2B5EF4-FFF2-40B4-BE49-F238E27FC236}">
                <a16:creationId xmlns:a16="http://schemas.microsoft.com/office/drawing/2014/main" id="{ED5B1EB7-E3F4-5E01-8FF3-800CA5336616}"/>
              </a:ext>
            </a:extLst>
          </p:cNvPr>
          <p:cNvSpPr/>
          <p:nvPr/>
        </p:nvSpPr>
        <p:spPr>
          <a:xfrm>
            <a:off x="8396706" y="365779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algn="l" rtl="0">
              <a:buClr>
                <a:srgbClr val="000000"/>
              </a:buClr>
              <a:defRPr/>
            </a:pPr>
            <a:endParaRPr lang="es-CO" sz="1200">
              <a:solidFill>
                <a:prstClr val="white"/>
              </a:solidFill>
              <a:latin typeface="Verdana"/>
              <a:ea typeface="Verdana"/>
              <a:cs typeface="Arial"/>
              <a:sym typeface="Arial"/>
            </a:endParaRPr>
          </a:p>
          <a:p>
            <a:pPr marL="0" marR="0" lvl="0" indent="0" algn="l" defTabSz="914400">
              <a:lnSpc>
                <a:spcPct val="100000"/>
              </a:lnSpc>
              <a:spcBef>
                <a:spcPts val="0"/>
              </a:spcBef>
              <a:spcAft>
                <a:spcPts val="0"/>
              </a:spcAft>
              <a:buSzTx/>
              <a:buFont typeface="Arial"/>
              <a:buNone/>
              <a:tabLst/>
              <a:defRPr/>
            </a:pPr>
            <a:r>
              <a:rPr kumimoji="0" lang="es-CO" sz="1200" b="0" i="0" u="none" strike="noStrike" kern="0" cap="none" spc="0" normalizeH="0" baseline="0" noProof="0">
                <a:ln>
                  <a:noFill/>
                </a:ln>
                <a:solidFill>
                  <a:prstClr val="white"/>
                </a:solidFill>
                <a:effectLst/>
                <a:uLnTx/>
                <a:uFillTx/>
                <a:latin typeface="Verdana"/>
                <a:ea typeface="Verdana"/>
                <a:cs typeface="Arial"/>
                <a:sym typeface="Arial"/>
              </a:rPr>
              <a:t>100%</a:t>
            </a:r>
            <a:endParaRPr lang="es-CO">
              <a:solidFill>
                <a:prstClr val="white"/>
              </a:solidFill>
              <a:latin typeface="Verdana"/>
              <a:ea typeface="Verdan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404185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7FC8-D73E-B7BE-AE45-1D51DC5915B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5325D04-B0B5-C1E8-75C5-B929BC3A43A1}"/>
              </a:ext>
            </a:extLst>
          </p:cNvPr>
          <p:cNvGraphicFramePr>
            <a:graphicFrameLocks noGrp="1"/>
          </p:cNvGraphicFramePr>
          <p:nvPr>
            <p:extLst>
              <p:ext uri="{D42A27DB-BD31-4B8C-83A1-F6EECF244321}">
                <p14:modId xmlns:p14="http://schemas.microsoft.com/office/powerpoint/2010/main" val="966128231"/>
              </p:ext>
            </p:extLst>
          </p:nvPr>
        </p:nvGraphicFramePr>
        <p:xfrm>
          <a:off x="381000" y="1443287"/>
          <a:ext cx="11429997" cy="5206569"/>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06017">
                  <a:extLst>
                    <a:ext uri="{9D8B030D-6E8A-4147-A177-3AD203B41FA5}">
                      <a16:colId xmlns:a16="http://schemas.microsoft.com/office/drawing/2014/main" val="4294001460"/>
                    </a:ext>
                  </a:extLst>
                </a:gridCol>
                <a:gridCol w="5961581">
                  <a:extLst>
                    <a:ext uri="{9D8B030D-6E8A-4147-A177-3AD203B41FA5}">
                      <a16:colId xmlns:a16="http://schemas.microsoft.com/office/drawing/2014/main" val="1680724253"/>
                    </a:ext>
                  </a:extLst>
                </a:gridCol>
                <a:gridCol w="1066799">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143000">
                  <a:extLst>
                    <a:ext uri="{9D8B030D-6E8A-4147-A177-3AD203B41FA5}">
                      <a16:colId xmlns:a16="http://schemas.microsoft.com/office/drawing/2014/main" val="1931308703"/>
                    </a:ext>
                  </a:extLst>
                </a:gridCol>
              </a:tblGrid>
              <a:tr h="508913">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a:solidFill>
                            <a:srgbClr val="FFFFFF"/>
                          </a:solidFill>
                          <a:effectLst/>
                          <a:latin typeface="Verdana"/>
                          <a:ea typeface="Verdana"/>
                        </a:rPr>
                        <a:t>e Indicador</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4697656">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l" fontAlgn="ctr"/>
                      <a:r>
                        <a:rPr lang="es-CO" sz="900" b="1" i="0" u="none" strike="noStrike" noProof="0">
                          <a:solidFill>
                            <a:srgbClr val="000000"/>
                          </a:solidFill>
                          <a:effectLst/>
                          <a:latin typeface="Verdana" panose="020B0604030504040204" pitchFamily="34" charset="0"/>
                          <a:ea typeface="Verdana" panose="020B0604030504040204" pitchFamily="34" charset="0"/>
                        </a:rPr>
                        <a:t>Acción:</a:t>
                      </a:r>
                    </a:p>
                    <a:p>
                      <a:pPr lvl="0" algn="l">
                        <a:buNone/>
                      </a:pPr>
                      <a:r>
                        <a:rPr lang="es-CO" sz="900" b="0" i="0" u="none" strike="noStrike" noProof="0">
                          <a:solidFill>
                            <a:srgbClr val="000000"/>
                          </a:solidFill>
                          <a:effectLst/>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endParaRPr lang="en-US"/>
                    </a:p>
                    <a:p>
                      <a:pPr algn="l"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CO" sz="900" b="1" i="0" u="none" strike="noStrike" noProof="0">
                          <a:solidFill>
                            <a:srgbClr val="000000"/>
                          </a:solidFill>
                          <a:effectLst/>
                          <a:latin typeface="Verdana"/>
                          <a:ea typeface="Verdana"/>
                        </a:rPr>
                        <a:t>Indicador:</a:t>
                      </a:r>
                      <a:br>
                        <a:rPr lang="es-CO" sz="900" b="0" i="0" u="none" strike="noStrike" noProof="0">
                          <a:solidFill>
                            <a:srgbClr val="000000"/>
                          </a:solidFill>
                          <a:effectLst/>
                          <a:latin typeface="Verdana"/>
                          <a:ea typeface="Verdana"/>
                        </a:rPr>
                      </a:br>
                      <a:r>
                        <a:rPr lang="es-CO" sz="900" b="0" i="0" u="none" strike="noStrike" noProof="0">
                          <a:solidFill>
                            <a:srgbClr val="000000"/>
                          </a:solidFill>
                          <a:effectLst/>
                          <a:latin typeface="Verdana"/>
                          <a:ea typeface="Verdana"/>
                        </a:rPr>
                        <a:t>Porcentaje de fórmulas de medicamentos Plan de Beneficios en Salud dispensadas de manera completa por el Gestor Farmacéutico (GF) </a:t>
                      </a:r>
                    </a:p>
                  </a:txBody>
                  <a:tcPr marL="0" marR="0" marT="0" marB="0" anchor="ctr"/>
                </a:tc>
                <a:tc>
                  <a:txBody>
                    <a:bodyPr/>
                    <a:lstStyle/>
                    <a:p>
                      <a:pPr lvl="0" algn="l">
                        <a:lnSpc>
                          <a:spcPct val="100000"/>
                        </a:lnSpc>
                        <a:spcBef>
                          <a:spcPts val="0"/>
                        </a:spcBef>
                        <a:spcAft>
                          <a:spcPts val="0"/>
                        </a:spcAft>
                        <a:buNone/>
                      </a:pPr>
                      <a:r>
                        <a:rPr lang="es-CO" sz="700" b="1" i="0" u="none" strike="noStrike" noProof="0" dirty="0">
                          <a:solidFill>
                            <a:srgbClr val="000000"/>
                          </a:solidFill>
                          <a:effectLst/>
                        </a:rPr>
                        <a:t>Análisis cuatrienio:</a:t>
                      </a:r>
                      <a:endParaRPr lang="en-US" sz="700" b="1" dirty="0"/>
                    </a:p>
                    <a:p>
                      <a:pPr lvl="0" algn="l">
                        <a:lnSpc>
                          <a:spcPct val="100000"/>
                        </a:lnSpc>
                        <a:spcBef>
                          <a:spcPts val="0"/>
                        </a:spcBef>
                        <a:spcAft>
                          <a:spcPts val="0"/>
                        </a:spcAft>
                        <a:buNone/>
                      </a:pPr>
                      <a:r>
                        <a:rPr lang="es-CO" sz="700" b="0" i="0" u="none" strike="noStrike" noProof="0" dirty="0">
                          <a:solidFill>
                            <a:srgbClr val="000000"/>
                          </a:solidFill>
                          <a:effectLst/>
                        </a:rPr>
                        <a:t>El monitoreo de esta acción se realiza mediante el indicador "Porcentaje de fórmulas de medicamentos Plan de Beneficios en Salud dispensadas de manera completa por el Gestor Farmacéutico (GF)". Las metas, ejecuciones y cumplimientos desagregados del cuatrienio para este indicador, son:</a:t>
                      </a:r>
                      <a:endParaRPr lang="es-CO" sz="700" dirty="0"/>
                    </a:p>
                    <a:p>
                      <a:pPr lvl="0" algn="l">
                        <a:lnSpc>
                          <a:spcPct val="100000"/>
                        </a:lnSpc>
                        <a:spcBef>
                          <a:spcPts val="0"/>
                        </a:spcBef>
                        <a:spcAft>
                          <a:spcPts val="0"/>
                        </a:spcAft>
                        <a:buNone/>
                      </a:pPr>
                      <a:endParaRPr lang="es-CO" sz="700" b="0" i="0" u="none" strike="noStrike" noProof="0" dirty="0">
                        <a:solidFill>
                          <a:srgbClr val="000000"/>
                        </a:solidFill>
                        <a:effectLst/>
                      </a:endParaRPr>
                    </a:p>
                    <a:p>
                      <a:pPr lvl="0" algn="l">
                        <a:lnSpc>
                          <a:spcPct val="100000"/>
                        </a:lnSpc>
                        <a:spcBef>
                          <a:spcPts val="0"/>
                        </a:spcBef>
                        <a:spcAft>
                          <a:spcPts val="0"/>
                        </a:spcAft>
                        <a:buNone/>
                      </a:pPr>
                      <a:r>
                        <a:rPr lang="es-CO" sz="700" b="0" i="0" u="none" strike="noStrike" noProof="0" dirty="0">
                          <a:solidFill>
                            <a:srgbClr val="000000"/>
                          </a:solidFill>
                          <a:effectLst/>
                        </a:rPr>
                        <a:t>2023: Meta 0%, no tenía meta asignada porque inicia medición a partir del año 2024.</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2024: Meta 95%,con ejecución del 89% para un cumplimiento del 93,68%.</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2025: Meta 100%, con ejecución 84,31%.  </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2026: Meta 100%, con ejecución 90,22% a 2026-TI.   </a:t>
                      </a:r>
                      <a:endParaRPr lang="es-CO" sz="700" dirty="0"/>
                    </a:p>
                    <a:p>
                      <a:pPr lvl="0" algn="l">
                        <a:lnSpc>
                          <a:spcPct val="100000"/>
                        </a:lnSpc>
                        <a:spcBef>
                          <a:spcPts val="0"/>
                        </a:spcBef>
                        <a:spcAft>
                          <a:spcPts val="0"/>
                        </a:spcAft>
                        <a:buNone/>
                      </a:pPr>
                      <a:endParaRPr lang="es-CO" sz="700" b="0" i="0" u="none" strike="noStrike" noProof="0" dirty="0">
                        <a:solidFill>
                          <a:srgbClr val="000000"/>
                        </a:solidFill>
                        <a:effectLst/>
                      </a:endParaRPr>
                    </a:p>
                    <a:p>
                      <a:pPr lvl="0" algn="l">
                        <a:lnSpc>
                          <a:spcPct val="100000"/>
                        </a:lnSpc>
                        <a:spcBef>
                          <a:spcPts val="0"/>
                        </a:spcBef>
                        <a:spcAft>
                          <a:spcPts val="0"/>
                        </a:spcAft>
                        <a:buNone/>
                      </a:pPr>
                      <a:r>
                        <a:rPr lang="es-CO" sz="700" b="1" i="0" u="none" strike="noStrike" noProof="0" dirty="0">
                          <a:solidFill>
                            <a:srgbClr val="000000"/>
                          </a:solidFill>
                          <a:effectLst/>
                        </a:rPr>
                        <a:t>Detalle</a:t>
                      </a:r>
                      <a:endParaRPr lang="es-CO" sz="700" b="1" dirty="0"/>
                    </a:p>
                    <a:p>
                      <a:pPr lvl="0" algn="l">
                        <a:lnSpc>
                          <a:spcPct val="100000"/>
                        </a:lnSpc>
                        <a:spcBef>
                          <a:spcPts val="0"/>
                        </a:spcBef>
                        <a:spcAft>
                          <a:spcPts val="0"/>
                        </a:spcAft>
                        <a:buNone/>
                      </a:pPr>
                      <a:r>
                        <a:rPr lang="es-CO" sz="700" b="0" i="0" u="none" strike="noStrike" noProof="0" dirty="0">
                          <a:solidFill>
                            <a:srgbClr val="000000"/>
                          </a:solidFill>
                          <a:effectLst/>
                        </a:rPr>
                        <a:t>De los 51 Gestores Farmacéuticos que reportaron el indicador de porcentaje de fórmulas de medicamentos del Plan de Beneficios en Salud dispensadas de manera completa, se logró un 90,22 % sobre la meta del 100% de dispensación de fórmulas de medicamentos completas. Es así que, desde la Delegatura para Operadores Logísticos de Tecnologías en Salud y Gestores Farmacéuticos se han realizado acciones de inspección y vigilancia (IV) para gestionar las causas que inciden en el incumplimiento del porcentaje restante, con el fin de trabajar de manera articulada con los gestores farmacéuticos y otros actores del SGSSS para continuar promoviendo las condiciones necesarias para alcanzar la meta establecida en el Plan Sectorial.</a:t>
                      </a:r>
                      <a:endParaRPr lang="es-CO" sz="700" dirty="0"/>
                    </a:p>
                    <a:p>
                      <a:pPr lvl="0" algn="l">
                        <a:lnSpc>
                          <a:spcPct val="100000"/>
                        </a:lnSpc>
                        <a:spcBef>
                          <a:spcPts val="0"/>
                        </a:spcBef>
                        <a:spcAft>
                          <a:spcPts val="0"/>
                        </a:spcAft>
                        <a:buNone/>
                      </a:pPr>
                      <a:endParaRPr lang="es-CO" sz="700" b="0" i="0" u="none" strike="noStrike" noProof="0" dirty="0">
                        <a:solidFill>
                          <a:srgbClr val="000000"/>
                        </a:solidFill>
                        <a:effectLst/>
                      </a:endParaRPr>
                    </a:p>
                    <a:p>
                      <a:pPr lvl="0" algn="l">
                        <a:lnSpc>
                          <a:spcPct val="100000"/>
                        </a:lnSpc>
                        <a:spcBef>
                          <a:spcPts val="0"/>
                        </a:spcBef>
                        <a:spcAft>
                          <a:spcPts val="0"/>
                        </a:spcAft>
                        <a:buNone/>
                      </a:pPr>
                      <a:r>
                        <a:rPr lang="es-CO" sz="700" b="0" i="0" u="none" strike="noStrike" noProof="0" dirty="0">
                          <a:solidFill>
                            <a:srgbClr val="000000"/>
                          </a:solidFill>
                          <a:effectLst/>
                        </a:rPr>
                        <a:t>En ese sentido y con base en los resultados de los indicadores de seguimiento, la información consolidada en el tablero de control y la implementación del Plan de Choque de Medicamentos, se priorizaron acciones de inspección y vigilancia dirigidas a los Gestores Farmacéuticos. Esta priorización consideró, además, otros antecedentes relevantes como PQRD, seguimientos previos, medidas de control vigentes y demás actuaciones administrativas, abarcando todos los niveles de riesgo, a partir de lo cual se adelantaron 47 acciones de IV frente a los siguientes gestores farmacéuticos: Cafam, Cohan, </a:t>
                      </a:r>
                      <a:r>
                        <a:rPr lang="es-CO" sz="700" b="0" i="0" u="none" strike="noStrike" noProof="0" dirty="0" err="1">
                          <a:solidFill>
                            <a:srgbClr val="000000"/>
                          </a:solidFill>
                          <a:effectLst/>
                        </a:rPr>
                        <a:t>Ramédicas</a:t>
                      </a:r>
                      <a:r>
                        <a:rPr lang="es-CO" sz="700" b="0" i="0" u="none" strike="noStrike" noProof="0" dirty="0">
                          <a:solidFill>
                            <a:srgbClr val="000000"/>
                          </a:solidFill>
                          <a:effectLst/>
                        </a:rPr>
                        <a:t>, </a:t>
                      </a:r>
                      <a:r>
                        <a:rPr lang="es-CO" sz="700" b="0" i="0" u="none" strike="noStrike" noProof="0" dirty="0" err="1">
                          <a:solidFill>
                            <a:srgbClr val="000000"/>
                          </a:solidFill>
                          <a:effectLst/>
                        </a:rPr>
                        <a:t>Logifarma</a:t>
                      </a:r>
                      <a:r>
                        <a:rPr lang="es-CO" sz="700" b="0" i="0" u="none" strike="noStrike" noProof="0" dirty="0">
                          <a:solidFill>
                            <a:srgbClr val="000000"/>
                          </a:solidFill>
                          <a:effectLst/>
                        </a:rPr>
                        <a:t>, Medic Colombia, Colsubsidio, </a:t>
                      </a:r>
                      <a:r>
                        <a:rPr lang="es-CO" sz="700" b="0" i="0" u="none" strike="noStrike" noProof="0" dirty="0" err="1">
                          <a:solidFill>
                            <a:srgbClr val="000000"/>
                          </a:solidFill>
                          <a:effectLst/>
                        </a:rPr>
                        <a:t>Offimedicas</a:t>
                      </a:r>
                      <a:r>
                        <a:rPr lang="es-CO" sz="700" b="0" i="0" u="none" strike="noStrike" noProof="0" dirty="0">
                          <a:solidFill>
                            <a:srgbClr val="000000"/>
                          </a:solidFill>
                          <a:effectLst/>
                        </a:rPr>
                        <a:t>, Cruz Verde, Audifarma, </a:t>
                      </a:r>
                      <a:r>
                        <a:rPr lang="es-CO" sz="700" b="0" i="0" u="none" strike="noStrike" noProof="0" dirty="0" err="1">
                          <a:solidFill>
                            <a:srgbClr val="000000"/>
                          </a:solidFill>
                          <a:effectLst/>
                        </a:rPr>
                        <a:t>Discolmets</a:t>
                      </a:r>
                      <a:r>
                        <a:rPr lang="es-CO" sz="700" b="0" i="0" u="none" strike="noStrike" noProof="0" dirty="0">
                          <a:solidFill>
                            <a:srgbClr val="000000"/>
                          </a:solidFill>
                          <a:effectLst/>
                        </a:rPr>
                        <a:t>, </a:t>
                      </a:r>
                      <a:r>
                        <a:rPr lang="es-CO" sz="700" b="0" i="0" u="none" strike="noStrike" noProof="0" dirty="0" err="1">
                          <a:solidFill>
                            <a:srgbClr val="000000"/>
                          </a:solidFill>
                          <a:effectLst/>
                        </a:rPr>
                        <a:t>Disfarma</a:t>
                      </a:r>
                      <a:r>
                        <a:rPr lang="es-CO" sz="700" b="0" i="0" u="none" strike="noStrike" noProof="0" dirty="0">
                          <a:solidFill>
                            <a:srgbClr val="000000"/>
                          </a:solidFill>
                          <a:effectLst/>
                        </a:rPr>
                        <a:t>, </a:t>
                      </a:r>
                      <a:r>
                        <a:rPr lang="es-CO" sz="700" b="0" i="0" u="none" strike="noStrike" noProof="0" dirty="0" err="1">
                          <a:solidFill>
                            <a:srgbClr val="000000"/>
                          </a:solidFill>
                          <a:effectLst/>
                        </a:rPr>
                        <a:t>Farmamedic</a:t>
                      </a:r>
                      <a:r>
                        <a:rPr lang="es-CO" sz="700" b="0" i="0" u="none" strike="noStrike" noProof="0" dirty="0">
                          <a:solidFill>
                            <a:srgbClr val="000000"/>
                          </a:solidFill>
                          <a:effectLst/>
                        </a:rPr>
                        <a:t> Especializada, </a:t>
                      </a:r>
                      <a:r>
                        <a:rPr lang="es-CO" sz="700" b="0" i="0" u="none" strike="noStrike" noProof="0" dirty="0" err="1">
                          <a:solidFill>
                            <a:srgbClr val="000000"/>
                          </a:solidFill>
                          <a:effectLst/>
                        </a:rPr>
                        <a:t>Humsalud</a:t>
                      </a:r>
                      <a:r>
                        <a:rPr lang="es-CO" sz="700" b="0" i="0" u="none" strike="noStrike" noProof="0" dirty="0">
                          <a:solidFill>
                            <a:srgbClr val="000000"/>
                          </a:solidFill>
                          <a:effectLst/>
                        </a:rPr>
                        <a:t>, </a:t>
                      </a:r>
                      <a:r>
                        <a:rPr lang="es-CO" sz="700" b="0" i="0" u="none" strike="noStrike" noProof="0" dirty="0" err="1">
                          <a:solidFill>
                            <a:srgbClr val="000000"/>
                          </a:solidFill>
                          <a:effectLst/>
                        </a:rPr>
                        <a:t>Medisfarma</a:t>
                      </a:r>
                      <a:r>
                        <a:rPr lang="es-CO" sz="700" b="0" i="0" u="none" strike="noStrike" noProof="0" dirty="0">
                          <a:solidFill>
                            <a:srgbClr val="000000"/>
                          </a:solidFill>
                          <a:effectLst/>
                        </a:rPr>
                        <a:t>, </a:t>
                      </a:r>
                      <a:r>
                        <a:rPr lang="es-CO" sz="700" b="0" i="0" u="none" strike="noStrike" noProof="0" dirty="0" err="1">
                          <a:solidFill>
                            <a:srgbClr val="000000"/>
                          </a:solidFill>
                          <a:effectLst/>
                        </a:rPr>
                        <a:t>Medifarma</a:t>
                      </a:r>
                      <a:r>
                        <a:rPr lang="es-CO" sz="700" b="0" i="0" u="none" strike="noStrike" noProof="0" dirty="0">
                          <a:solidFill>
                            <a:srgbClr val="000000"/>
                          </a:solidFill>
                          <a:effectLst/>
                        </a:rPr>
                        <a:t> Tienda Médica y </a:t>
                      </a:r>
                      <a:r>
                        <a:rPr lang="es-CO" sz="700" b="0" i="0" u="none" strike="noStrike" noProof="0" dirty="0" err="1">
                          <a:solidFill>
                            <a:srgbClr val="000000"/>
                          </a:solidFill>
                          <a:effectLst/>
                        </a:rPr>
                        <a:t>Suply</a:t>
                      </a:r>
                      <a:r>
                        <a:rPr lang="es-CO" sz="700" b="0" i="0" u="none" strike="noStrike" noProof="0" dirty="0">
                          <a:solidFill>
                            <a:srgbClr val="000000"/>
                          </a:solidFill>
                          <a:effectLst/>
                        </a:rPr>
                        <a:t> Medical.</a:t>
                      </a:r>
                      <a:endParaRPr lang="es-CO" sz="700" dirty="0"/>
                    </a:p>
                    <a:p>
                      <a:pPr lvl="0" algn="l">
                        <a:lnSpc>
                          <a:spcPct val="100000"/>
                        </a:lnSpc>
                        <a:spcBef>
                          <a:spcPts val="0"/>
                        </a:spcBef>
                        <a:spcAft>
                          <a:spcPts val="0"/>
                        </a:spcAft>
                        <a:buNone/>
                      </a:pPr>
                      <a:endParaRPr lang="es-CO" sz="700" b="0" i="0" u="none" strike="noStrike" noProof="0" dirty="0">
                        <a:solidFill>
                          <a:srgbClr val="000000"/>
                        </a:solidFill>
                        <a:effectLst/>
                      </a:endParaRPr>
                    </a:p>
                    <a:p>
                      <a:pPr lvl="0" algn="l">
                        <a:lnSpc>
                          <a:spcPct val="100000"/>
                        </a:lnSpc>
                        <a:spcBef>
                          <a:spcPts val="0"/>
                        </a:spcBef>
                        <a:spcAft>
                          <a:spcPts val="0"/>
                        </a:spcAft>
                        <a:buNone/>
                      </a:pPr>
                      <a:r>
                        <a:rPr lang="es-CO" sz="700" b="0" i="0" u="none" strike="noStrike" noProof="0" dirty="0">
                          <a:solidFill>
                            <a:srgbClr val="000000"/>
                          </a:solidFill>
                          <a:effectLst/>
                        </a:rPr>
                        <a:t>Algunos de los sujetos vigilados que inicialmente fueron incluidos en la priorización, como </a:t>
                      </a:r>
                      <a:r>
                        <a:rPr lang="es-CO" sz="700" b="0" i="0" u="none" strike="noStrike" noProof="0" dirty="0" err="1">
                          <a:solidFill>
                            <a:srgbClr val="000000"/>
                          </a:solidFill>
                          <a:effectLst/>
                        </a:rPr>
                        <a:t>Insercoop</a:t>
                      </a:r>
                      <a:r>
                        <a:rPr lang="es-CO" sz="700" b="0" i="0" u="none" strike="noStrike" noProof="0" dirty="0">
                          <a:solidFill>
                            <a:srgbClr val="000000"/>
                          </a:solidFill>
                          <a:effectLst/>
                        </a:rPr>
                        <a:t> y </a:t>
                      </a:r>
                      <a:r>
                        <a:rPr lang="es-CO" sz="700" b="0" i="0" u="none" strike="noStrike" noProof="0" dirty="0" err="1">
                          <a:solidFill>
                            <a:srgbClr val="000000"/>
                          </a:solidFill>
                          <a:effectLst/>
                        </a:rPr>
                        <a:t>Marcazsalud</a:t>
                      </a:r>
                      <a:r>
                        <a:rPr lang="es-CO" sz="700" b="0" i="0" u="none" strike="noStrike" noProof="0" dirty="0">
                          <a:solidFill>
                            <a:srgbClr val="000000"/>
                          </a:solidFill>
                          <a:effectLst/>
                        </a:rPr>
                        <a:t>, ya habían sido objeto de acciones de inspección y vigilancia entre los meses de noviembre y diciembre de 2025, en consecuencia, se realizó la valoración correspondiente, lo que permitió ajustar la priorización y ampliar la población de sujetos a auditar.</a:t>
                      </a:r>
                      <a:endParaRPr lang="es-CO" sz="700" dirty="0"/>
                    </a:p>
                    <a:p>
                      <a:pPr lvl="0" algn="l">
                        <a:lnSpc>
                          <a:spcPct val="100000"/>
                        </a:lnSpc>
                        <a:spcBef>
                          <a:spcPts val="0"/>
                        </a:spcBef>
                        <a:spcAft>
                          <a:spcPts val="0"/>
                        </a:spcAft>
                        <a:buNone/>
                      </a:pPr>
                      <a:endParaRPr lang="es-CO" sz="700" b="1" i="0" u="none" strike="noStrike" noProof="0" dirty="0">
                        <a:solidFill>
                          <a:srgbClr val="000000"/>
                        </a:solidFill>
                        <a:effectLst/>
                      </a:endParaRPr>
                    </a:p>
                    <a:p>
                      <a:pPr lvl="0" algn="l">
                        <a:lnSpc>
                          <a:spcPct val="100000"/>
                        </a:lnSpc>
                        <a:spcBef>
                          <a:spcPts val="0"/>
                        </a:spcBef>
                        <a:spcAft>
                          <a:spcPts val="0"/>
                        </a:spcAft>
                        <a:buNone/>
                      </a:pPr>
                      <a:r>
                        <a:rPr lang="es-CO" sz="700" b="1" i="0" u="none" strike="noStrike" noProof="0" dirty="0">
                          <a:solidFill>
                            <a:srgbClr val="000000"/>
                          </a:solidFill>
                          <a:effectLst/>
                        </a:rPr>
                        <a:t>Plan de Choque:</a:t>
                      </a:r>
                      <a:endParaRPr lang="es-CO" sz="700" b="1" dirty="0"/>
                    </a:p>
                    <a:p>
                      <a:pPr lvl="0" algn="l">
                        <a:lnSpc>
                          <a:spcPct val="100000"/>
                        </a:lnSpc>
                        <a:spcBef>
                          <a:spcPts val="0"/>
                        </a:spcBef>
                        <a:spcAft>
                          <a:spcPts val="0"/>
                        </a:spcAft>
                        <a:buNone/>
                      </a:pPr>
                      <a:r>
                        <a:rPr lang="es-CO" sz="700" b="0" i="0" u="none" strike="noStrike" noProof="0" dirty="0">
                          <a:solidFill>
                            <a:srgbClr val="000000"/>
                          </a:solidFill>
                          <a:effectLst/>
                        </a:rPr>
                        <a:t>Como se mencionó, con el propósito de mejorar los resultados, la Supersalud está implementando un plan de choque para medicamentos no sólo dirigido a los Gestores Farmacéuticos sino también a los demás actores en el marco de la garantía del derecho a la salud, cuyo objetivo es: Subsanar fallas y procurar la garantía del derecho a la salud  implicando a todos los actores del Sistema General de Seguridad Social en Salud, EPS, IPS, Gestores Farmacéuticos y autoridades mediante una estrategia institucional de 8 meses, desde diciembre de 2025, con impacto a nivel nacional. </a:t>
                      </a:r>
                      <a:endParaRPr lang="es-CO" sz="700" dirty="0"/>
                    </a:p>
                    <a:p>
                      <a:pPr lvl="0" algn="l">
                        <a:lnSpc>
                          <a:spcPct val="100000"/>
                        </a:lnSpc>
                        <a:spcBef>
                          <a:spcPts val="0"/>
                        </a:spcBef>
                        <a:spcAft>
                          <a:spcPts val="0"/>
                        </a:spcAft>
                        <a:buNone/>
                      </a:pPr>
                      <a:endParaRPr lang="es-CO" sz="700" b="0" i="0" u="none" strike="noStrike" noProof="0" dirty="0">
                        <a:solidFill>
                          <a:srgbClr val="000000"/>
                        </a:solidFill>
                        <a:effectLst/>
                      </a:endParaRPr>
                    </a:p>
                    <a:p>
                      <a:pPr lvl="0" algn="l">
                        <a:lnSpc>
                          <a:spcPct val="100000"/>
                        </a:lnSpc>
                        <a:spcBef>
                          <a:spcPts val="0"/>
                        </a:spcBef>
                        <a:spcAft>
                          <a:spcPts val="0"/>
                        </a:spcAft>
                        <a:buNone/>
                      </a:pPr>
                      <a:r>
                        <a:rPr lang="es-CO" sz="700" b="0" i="0" u="none" strike="noStrike" noProof="0" dirty="0">
                          <a:solidFill>
                            <a:srgbClr val="000000"/>
                          </a:solidFill>
                          <a:effectLst/>
                        </a:rPr>
                        <a:t>En general, es importante resaltar que con las acciones desplegadas se ha logrado mejorar de forma sustancial la dispensación completa de fórmulas de medicamentos Plan de Beneficios en Salud, habida cuenta que, en comparación con el porcentaje promedio de 83,36% del año 2025 se aumentó a 90,22% en el primer trimestre del año 2026, lo cual garantiza que un mayor número de pacientes pueda iniciar y/o continuar su tratamiento.</a:t>
                      </a:r>
                      <a:endParaRPr lang="es-CO" sz="700" dirty="0"/>
                    </a:p>
                  </a:txBody>
                  <a:tcPr marL="0" marR="0" marT="0" marB="0" anchor="ctr"/>
                </a:tc>
                <a:tc>
                  <a:txBody>
                    <a:bodyPr/>
                    <a:lstStyle/>
                    <a:p>
                      <a:pPr algn="ctr" fontAlgn="ctr"/>
                      <a:r>
                        <a:rPr lang="es-CO" sz="800" b="0" i="0" u="none" strike="noStrike" noProof="0">
                          <a:solidFill>
                            <a:srgbClr val="000000"/>
                          </a:solidFill>
                          <a:effectLst/>
                          <a:latin typeface="Verdana"/>
                          <a:ea typeface="Verdana"/>
                        </a:rPr>
                        <a:t>                 </a:t>
                      </a: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CF42BB8E-3310-8CC8-9125-DA9C7A764424}"/>
              </a:ext>
            </a:extLst>
          </p:cNvPr>
          <p:cNvSpPr txBox="1"/>
          <p:nvPr/>
        </p:nvSpPr>
        <p:spPr>
          <a:xfrm>
            <a:off x="2362200" y="228600"/>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A22DFF26-3439-B37E-DDB7-51D32DA3F956}"/>
              </a:ext>
            </a:extLst>
          </p:cNvPr>
          <p:cNvSpPr/>
          <p:nvPr/>
        </p:nvSpPr>
        <p:spPr>
          <a:xfrm>
            <a:off x="9753600" y="3764372"/>
            <a:ext cx="838199" cy="80762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chemeClr val="tx1"/>
                </a:solidFill>
                <a:latin typeface="Verdana"/>
                <a:ea typeface="Verdana"/>
                <a:cs typeface="Arial"/>
                <a:sym typeface="Arial"/>
              </a:rPr>
              <a:t>90,22%</a:t>
            </a:r>
            <a:endParaRPr kumimoji="0" lang="es-CO" sz="1400" b="0" i="0" u="none" strike="noStrike" kern="0" cap="none" spc="0" normalizeH="0" baseline="0" noProof="0">
              <a:ln>
                <a:noFill/>
              </a:ln>
              <a:solidFill>
                <a:schemeClr val="tx1"/>
              </a:solidFill>
              <a:effectLst/>
              <a:uLnTx/>
              <a:uFillTx/>
              <a:latin typeface="Verdana"/>
              <a:ea typeface="Verdana"/>
              <a:cs typeface="Arial"/>
              <a:sym typeface="Arial"/>
            </a:endParaRPr>
          </a:p>
        </p:txBody>
      </p:sp>
      <p:sp>
        <p:nvSpPr>
          <p:cNvPr id="3" name="Google Shape;434;p25">
            <a:extLst>
              <a:ext uri="{FF2B5EF4-FFF2-40B4-BE49-F238E27FC236}">
                <a16:creationId xmlns:a16="http://schemas.microsoft.com/office/drawing/2014/main" id="{7B227DAC-C0C0-BBD5-D9B4-B3683DC2E799}"/>
              </a:ext>
            </a:extLst>
          </p:cNvPr>
          <p:cNvSpPr/>
          <p:nvPr/>
        </p:nvSpPr>
        <p:spPr>
          <a:xfrm>
            <a:off x="8661363" y="3810000"/>
            <a:ext cx="711237" cy="6901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80353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B6E531-FDF7-3AE3-E7DE-886C9B55B403}"/>
              </a:ext>
              <a:ext uri="{C183D7F6-B498-43B3-948B-1728B52AA6E4}">
                <adec:decorative xmlns:adec="http://schemas.microsoft.com/office/drawing/2017/decorative" val="0"/>
              </a:ext>
            </a:extLst>
          </p:cNvPr>
          <p:cNvSpPr txBox="1"/>
          <p:nvPr/>
        </p:nvSpPr>
        <p:spPr>
          <a:xfrm>
            <a:off x="1421289" y="416483"/>
            <a:ext cx="6019800" cy="523220"/>
          </a:xfrm>
          <a:prstGeom prst="rect">
            <a:avLst/>
          </a:prstGeom>
          <a:noFill/>
        </p:spPr>
        <p:txBody>
          <a:bodyPr wrap="square">
            <a:spAutoFit/>
          </a:bodyPr>
          <a:lstStyle/>
          <a:p>
            <a:pPr algn="l" fontAlgn="ctr"/>
            <a:r>
              <a:rPr lang="es-CO" sz="2800" b="1" noProof="0">
                <a:solidFill>
                  <a:schemeClr val="bg1"/>
                </a:solidFill>
                <a:latin typeface="Verdana" panose="020B0604030504040204" pitchFamily="34" charset="0"/>
                <a:ea typeface="Verdana" panose="020B0604030504040204" pitchFamily="34" charset="0"/>
              </a:rPr>
              <a:t>Plan Estratégico Sectorial</a:t>
            </a:r>
          </a:p>
        </p:txBody>
      </p:sp>
      <p:sp>
        <p:nvSpPr>
          <p:cNvPr id="5" name="Rectangle 4">
            <a:extLst>
              <a:ext uri="{FF2B5EF4-FFF2-40B4-BE49-F238E27FC236}">
                <a16:creationId xmlns:a16="http://schemas.microsoft.com/office/drawing/2014/main" id="{ACFB33C7-3496-4E55-777E-BF3577BB7E97}"/>
              </a:ext>
              <a:ext uri="{C183D7F6-B498-43B3-948B-1728B52AA6E4}">
                <adec:decorative xmlns:adec="http://schemas.microsoft.com/office/drawing/2017/decorative" val="0"/>
              </a:ext>
            </a:extLst>
          </p:cNvPr>
          <p:cNvSpPr>
            <a:spLocks noChangeArrowheads="1"/>
          </p:cNvSpPr>
          <p:nvPr/>
        </p:nvSpPr>
        <p:spPr bwMode="auto">
          <a:xfrm>
            <a:off x="7460663" y="1451330"/>
            <a:ext cx="4724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2104" tIns="45720" rIns="406272" bIns="4572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
                <a:srgbClr val="2A958B"/>
              </a:buClr>
              <a:buSzPct val="100000"/>
              <a:tabLst/>
            </a:pPr>
            <a:r>
              <a:rPr kumimoji="0" lang="es-CO" sz="1600" b="1" i="0" u="none" strike="noStrike" cap="none" normalizeH="0" baseline="0" noProof="0">
                <a:ln>
                  <a:noFill/>
                </a:ln>
                <a:solidFill>
                  <a:srgbClr val="2A958B"/>
                </a:solidFill>
                <a:effectLst/>
                <a:latin typeface="Verdana" panose="020B0604030504040204" pitchFamily="34" charset="0"/>
                <a:ea typeface="Verdana" panose="020B0604030504040204" pitchFamily="34" charset="0"/>
              </a:rPr>
              <a:t>Estructura y Articulación del Plan Estratégico Sectorial en el Marco del Plan Nacional de Desarrollo</a:t>
            </a:r>
            <a:endParaRPr kumimoji="0" lang="es-CO" sz="2400" b="0" i="0" u="none" strike="noStrike" cap="none" normalizeH="0" baseline="0" noProof="0">
              <a:ln>
                <a:noFill/>
              </a:ln>
              <a:solidFill>
                <a:schemeClr val="tx1"/>
              </a:solidFill>
              <a:effectLst/>
              <a:latin typeface="Verdana" panose="020B0604030504040204" pitchFamily="34" charset="0"/>
              <a:ea typeface="Verdana" panose="020B0604030504040204" pitchFamily="34" charset="0"/>
            </a:endParaRPr>
          </a:p>
        </p:txBody>
      </p:sp>
      <p:grpSp>
        <p:nvGrpSpPr>
          <p:cNvPr id="6" name="Group 25">
            <a:extLst>
              <a:ext uri="{FF2B5EF4-FFF2-40B4-BE49-F238E27FC236}">
                <a16:creationId xmlns:a16="http://schemas.microsoft.com/office/drawing/2014/main" id="{9CEF76D2-13EF-24BF-8298-AC6C12B6A6E3}"/>
              </a:ext>
              <a:ext uri="{C183D7F6-B498-43B3-948B-1728B52AA6E4}">
                <adec:decorative xmlns:adec="http://schemas.microsoft.com/office/drawing/2017/decorative" val="0"/>
              </a:ext>
            </a:extLst>
          </p:cNvPr>
          <p:cNvGrpSpPr>
            <a:grpSpLocks/>
          </p:cNvGrpSpPr>
          <p:nvPr/>
        </p:nvGrpSpPr>
        <p:grpSpPr>
          <a:xfrm>
            <a:off x="158694" y="1599374"/>
            <a:ext cx="7607410" cy="5175710"/>
            <a:chOff x="4762" y="-108729"/>
            <a:chExt cx="5755368" cy="3672666"/>
          </a:xfrm>
        </p:grpSpPr>
        <p:pic>
          <p:nvPicPr>
            <p:cNvPr id="7" name="Image 26" descr="Imagen que contiene Gráfico  Descripción generada automáticamente">
              <a:extLst>
                <a:ext uri="{FF2B5EF4-FFF2-40B4-BE49-F238E27FC236}">
                  <a16:creationId xmlns:a16="http://schemas.microsoft.com/office/drawing/2014/main" id="{230D5EA8-E936-FB5D-AD79-ADA13AB8EC37}"/>
                </a:ext>
              </a:extLst>
            </p:cNvPr>
            <p:cNvPicPr/>
            <p:nvPr/>
          </p:nvPicPr>
          <p:blipFill>
            <a:blip r:embed="rId2" cstate="print"/>
            <a:stretch>
              <a:fillRect/>
            </a:stretch>
          </p:blipFill>
          <p:spPr>
            <a:xfrm>
              <a:off x="4762" y="-108729"/>
              <a:ext cx="5755368" cy="3549269"/>
            </a:xfrm>
            <a:prstGeom prst="rect">
              <a:avLst/>
            </a:prstGeom>
            <a:ln>
              <a:noFill/>
            </a:ln>
          </p:spPr>
        </p:pic>
        <p:sp>
          <p:nvSpPr>
            <p:cNvPr id="8" name="Graphic 27">
              <a:extLst>
                <a:ext uri="{FF2B5EF4-FFF2-40B4-BE49-F238E27FC236}">
                  <a16:creationId xmlns:a16="http://schemas.microsoft.com/office/drawing/2014/main" id="{E8955961-9DC8-E45C-802D-ACA668706ECE}"/>
                </a:ext>
              </a:extLst>
            </p:cNvPr>
            <p:cNvSpPr/>
            <p:nvPr/>
          </p:nvSpPr>
          <p:spPr>
            <a:xfrm>
              <a:off x="4762" y="4762"/>
              <a:ext cx="5640070" cy="3559175"/>
            </a:xfrm>
            <a:custGeom>
              <a:avLst/>
              <a:gdLst/>
              <a:ahLst/>
              <a:cxnLst/>
              <a:rect l="l" t="t" r="r" b="b"/>
              <a:pathLst>
                <a:path w="5640070" h="3559175">
                  <a:moveTo>
                    <a:pt x="0" y="3558794"/>
                  </a:moveTo>
                  <a:lnTo>
                    <a:pt x="5640070" y="3558794"/>
                  </a:lnTo>
                  <a:lnTo>
                    <a:pt x="5640070" y="0"/>
                  </a:lnTo>
                  <a:lnTo>
                    <a:pt x="0" y="0"/>
                  </a:lnTo>
                  <a:lnTo>
                    <a:pt x="0" y="3558794"/>
                  </a:lnTo>
                  <a:close/>
                </a:path>
              </a:pathLst>
            </a:custGeom>
            <a:ln w="9525">
              <a:noFill/>
              <a:prstDash val="solid"/>
            </a:ln>
          </p:spPr>
          <p:txBody>
            <a:bodyPr wrap="square" lIns="0" tIns="0" rIns="0" bIns="0" rtlCol="0">
              <a:prstTxWarp prst="textNoShape">
                <a:avLst/>
              </a:prstTxWarp>
              <a:noAutofit/>
            </a:bodyPr>
            <a:lstStyle/>
            <a:p>
              <a:endParaRPr lang="es-CO" sz="2000" noProof="0"/>
            </a:p>
          </p:txBody>
        </p:sp>
      </p:grpSp>
      <p:sp>
        <p:nvSpPr>
          <p:cNvPr id="11" name="CuadroTexto 10">
            <a:extLst>
              <a:ext uri="{FF2B5EF4-FFF2-40B4-BE49-F238E27FC236}">
                <a16:creationId xmlns:a16="http://schemas.microsoft.com/office/drawing/2014/main" id="{637E53B7-D725-5558-4A26-168BB7EB7237}"/>
              </a:ext>
              <a:ext uri="{C183D7F6-B498-43B3-948B-1728B52AA6E4}">
                <adec:decorative xmlns:adec="http://schemas.microsoft.com/office/drawing/2017/decorative" val="0"/>
              </a:ext>
            </a:extLst>
          </p:cNvPr>
          <p:cNvSpPr txBox="1"/>
          <p:nvPr/>
        </p:nvSpPr>
        <p:spPr>
          <a:xfrm>
            <a:off x="8229600" y="2667000"/>
            <a:ext cx="4107863" cy="4031873"/>
          </a:xfrm>
          <a:prstGeom prst="rect">
            <a:avLst/>
          </a:prstGeom>
          <a:noFill/>
        </p:spPr>
        <p:txBody>
          <a:bodyPr wrap="square">
            <a:spAutoFit/>
          </a:bodyPr>
          <a:lstStyle/>
          <a:p>
            <a:pPr marL="166370" marR="394970" algn="just"/>
            <a:r>
              <a:rPr lang="es-CO" sz="1600" noProof="0">
                <a:effectLst/>
                <a:latin typeface="Verdana" panose="020B0604030504040204" pitchFamily="34" charset="0"/>
                <a:ea typeface="Verdana" panose="020B0604030504040204" pitchFamily="34" charset="0"/>
                <a:cs typeface="Arial MT"/>
              </a:rPr>
              <a:t>La planeación estratégica en el sector salud se estructura en tres niveles complementarios: el Plan Estratégico Sectorial (PES), el Plan Estratégico Institucional</a:t>
            </a:r>
            <a:r>
              <a:rPr lang="es-CO" sz="1600" spc="-10"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(PEI)</a:t>
            </a:r>
            <a:r>
              <a:rPr lang="es-CO" sz="1600" spc="-10"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y</a:t>
            </a:r>
            <a:r>
              <a:rPr lang="es-CO" sz="1600" spc="-5"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el</a:t>
            </a:r>
            <a:r>
              <a:rPr lang="es-CO" sz="1600" spc="-20"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Plan de</a:t>
            </a:r>
            <a:r>
              <a:rPr lang="es-CO" sz="1600" spc="-70"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Acción</a:t>
            </a:r>
            <a:r>
              <a:rPr lang="es-CO" sz="1600" spc="-70"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Anual</a:t>
            </a:r>
            <a:r>
              <a:rPr lang="es-CO" sz="1600" spc="-10"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(PAA). Estos</a:t>
            </a:r>
            <a:r>
              <a:rPr lang="es-CO" sz="1600" spc="-5"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instrumentos</a:t>
            </a:r>
            <a:r>
              <a:rPr lang="es-CO" sz="1600" spc="-5" noProof="0">
                <a:effectLst/>
                <a:latin typeface="Verdana" panose="020B0604030504040204" pitchFamily="34" charset="0"/>
                <a:ea typeface="Verdana" panose="020B0604030504040204" pitchFamily="34" charset="0"/>
                <a:cs typeface="Arial MT"/>
              </a:rPr>
              <a:t> </a:t>
            </a:r>
            <a:r>
              <a:rPr lang="es-CO" sz="1600" noProof="0">
                <a:effectLst/>
                <a:latin typeface="Verdana" panose="020B0604030504040204" pitchFamily="34" charset="0"/>
                <a:ea typeface="Verdana" panose="020B0604030504040204" pitchFamily="34" charset="0"/>
                <a:cs typeface="Arial MT"/>
              </a:rPr>
              <a:t>constituyen el marco rector que integra y articula los lineamientos de políticas públicas, estrategias gubernamentales y normativas sectoriales, garantizando su alineación con los objetivos del Plan Nacional de Desarrollo (PND).</a:t>
            </a:r>
          </a:p>
        </p:txBody>
      </p:sp>
    </p:spTree>
    <p:extLst>
      <p:ext uri="{BB962C8B-B14F-4D97-AF65-F5344CB8AC3E}">
        <p14:creationId xmlns:p14="http://schemas.microsoft.com/office/powerpoint/2010/main" val="114635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844-BDD2-BCD6-F8B6-4B84734894AF}"/>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654DB097-D2BD-1BC4-0727-9057A3E027E5}"/>
              </a:ext>
              <a:ext uri="{C183D7F6-B498-43B3-948B-1728B52AA6E4}">
                <adec:decorative xmlns:adec="http://schemas.microsoft.com/office/drawing/2017/decorative" val="1"/>
              </a:ext>
            </a:extLst>
          </p:cNvPr>
          <p:cNvGrpSpPr/>
          <p:nvPr/>
        </p:nvGrpSpPr>
        <p:grpSpPr>
          <a:xfrm>
            <a:off x="5765182" y="1367254"/>
            <a:ext cx="5710625" cy="620237"/>
            <a:chOff x="0" y="-114300"/>
            <a:chExt cx="9107960" cy="1240475"/>
          </a:xfrm>
        </p:grpSpPr>
        <p:sp>
          <p:nvSpPr>
            <p:cNvPr id="27" name="TextBox 27">
              <a:extLst>
                <a:ext uri="{FF2B5EF4-FFF2-40B4-BE49-F238E27FC236}">
                  <a16:creationId xmlns:a16="http://schemas.microsoft.com/office/drawing/2014/main" id="{A82F5FD4-9B83-948F-2832-9B2CDEC08A80}"/>
                </a:ext>
              </a:extLst>
            </p:cNvPr>
            <p:cNvSpPr txBox="1"/>
            <p:nvPr/>
          </p:nvSpPr>
          <p:spPr>
            <a:xfrm>
              <a:off x="0" y="735299"/>
              <a:ext cx="8311631" cy="390876"/>
            </a:xfrm>
            <a:prstGeom prst="rect">
              <a:avLst/>
            </a:prstGeom>
          </p:spPr>
          <p:txBody>
            <a:bodyPr lIns="0" tIns="0" rIns="0" bIns="0" rtlCol="0" anchor="t">
              <a:spAutoFit/>
            </a:bodyPr>
            <a:lstStyle/>
            <a:p>
              <a:pPr algn="l" defTabSz="609630" rtl="0">
                <a:lnSpc>
                  <a:spcPts val="1691"/>
                </a:lnSpc>
              </a:pPr>
              <a:r>
                <a:rPr lang="es-CO" sz="1200" kern="1200" spc="48" noProof="0">
                  <a:solidFill>
                    <a:srgbClr val="191919"/>
                  </a:solidFill>
                  <a:latin typeface="Verdana" panose="020B0604030504040204" pitchFamily="34" charset="0"/>
                  <a:ea typeface="Verdana" panose="020B0604030504040204" pitchFamily="34" charset="0"/>
                  <a:cs typeface="+mn-cs"/>
                </a:rPr>
                <a:t>Seguridad humana y justicia social (1 ch y 2c)</a:t>
              </a:r>
            </a:p>
          </p:txBody>
        </p:sp>
        <p:sp>
          <p:nvSpPr>
            <p:cNvPr id="28" name="TextBox 28">
              <a:extLst>
                <a:ext uri="{FF2B5EF4-FFF2-40B4-BE49-F238E27FC236}">
                  <a16:creationId xmlns:a16="http://schemas.microsoft.com/office/drawing/2014/main" id="{0FB6C980-7918-5F2C-BCCF-C227D998CEDB}"/>
                </a:ext>
              </a:extLst>
            </p:cNvPr>
            <p:cNvSpPr txBox="1"/>
            <p:nvPr/>
          </p:nvSpPr>
          <p:spPr>
            <a:xfrm>
              <a:off x="0" y="-114300"/>
              <a:ext cx="9107960" cy="602472"/>
            </a:xfrm>
            <a:prstGeom prst="rect">
              <a:avLst/>
            </a:prstGeom>
          </p:spPr>
          <p:txBody>
            <a:bodyPr wrap="square" lIns="0" tIns="0" rIns="0" bIns="0" rtlCol="0" anchor="t">
              <a:spAutoFit/>
            </a:bodyPr>
            <a:lstStyle/>
            <a:p>
              <a:pPr algn="l" defTabSz="609630" rtl="0">
                <a:lnSpc>
                  <a:spcPts val="2808"/>
                </a:lnSpc>
              </a:pPr>
              <a:r>
                <a:rPr lang="es-CO" sz="1200" b="1" kern="1200" spc="156" noProof="0">
                  <a:solidFill>
                    <a:srgbClr val="32B4A8"/>
                  </a:solidFill>
                  <a:latin typeface="Verdana" panose="020B0604030504040204" pitchFamily="34" charset="0"/>
                  <a:ea typeface="Verdana" panose="020B0604030504040204" pitchFamily="34" charset="0"/>
                  <a:cs typeface="+mn-cs"/>
                </a:rPr>
                <a:t>Eje transformacional </a:t>
              </a:r>
              <a:r>
                <a:rPr lang="es-CO" sz="1200" kern="1200" spc="156" noProof="0">
                  <a:solidFill>
                    <a:srgbClr val="32B4A8"/>
                  </a:solidFill>
                  <a:latin typeface="Verdana" panose="020B0604030504040204" pitchFamily="34" charset="0"/>
                  <a:ea typeface="Verdana" panose="020B0604030504040204" pitchFamily="34" charset="0"/>
                  <a:cs typeface="+mn-cs"/>
                </a:rPr>
                <a:t>(1de5): </a:t>
              </a:r>
            </a:p>
          </p:txBody>
        </p:sp>
      </p:grpSp>
      <p:grpSp>
        <p:nvGrpSpPr>
          <p:cNvPr id="32" name="Group 32">
            <a:extLst>
              <a:ext uri="{FF2B5EF4-FFF2-40B4-BE49-F238E27FC236}">
                <a16:creationId xmlns:a16="http://schemas.microsoft.com/office/drawing/2014/main" id="{10AD5B7A-1E4F-79D3-D7C7-56E418D1E629}"/>
              </a:ext>
              <a:ext uri="{C183D7F6-B498-43B3-948B-1728B52AA6E4}">
                <adec:decorative xmlns:adec="http://schemas.microsoft.com/office/drawing/2017/decorative" val="1"/>
              </a:ext>
            </a:extLst>
          </p:cNvPr>
          <p:cNvGrpSpPr/>
          <p:nvPr/>
        </p:nvGrpSpPr>
        <p:grpSpPr>
          <a:xfrm>
            <a:off x="3796083" y="3375239"/>
            <a:ext cx="8254009" cy="913626"/>
            <a:chOff x="0" y="-114300"/>
            <a:chExt cx="9427180" cy="1827254"/>
          </a:xfrm>
        </p:grpSpPr>
        <p:sp>
          <p:nvSpPr>
            <p:cNvPr id="33" name="TextBox 33">
              <a:extLst>
                <a:ext uri="{FF2B5EF4-FFF2-40B4-BE49-F238E27FC236}">
                  <a16:creationId xmlns:a16="http://schemas.microsoft.com/office/drawing/2014/main" id="{4420F7AB-F589-5B36-752E-70C90B8C9C0A}"/>
                </a:ext>
              </a:extLst>
            </p:cNvPr>
            <p:cNvSpPr txBox="1"/>
            <p:nvPr/>
          </p:nvSpPr>
          <p:spPr>
            <a:xfrm>
              <a:off x="0" y="661639"/>
              <a:ext cx="9427180" cy="1051315"/>
            </a:xfrm>
            <a:prstGeom prst="rect">
              <a:avLst/>
            </a:prstGeom>
          </p:spPr>
          <p:txBody>
            <a:bodyPr lIns="0" tIns="0" rIns="0" bIns="0" rtlCol="0" anchor="t">
              <a:spAutoFit/>
            </a:bodyPr>
            <a:lstStyle/>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Hacia un sistema de salud garantista, universal, basado en un modelo de salud preventivo y predictivo.</a:t>
              </a:r>
            </a:p>
          </p:txBody>
        </p:sp>
        <p:sp>
          <p:nvSpPr>
            <p:cNvPr id="34" name="TextBox 34">
              <a:extLst>
                <a:ext uri="{FF2B5EF4-FFF2-40B4-BE49-F238E27FC236}">
                  <a16:creationId xmlns:a16="http://schemas.microsoft.com/office/drawing/2014/main" id="{8CBCAE41-53D0-51A8-580A-7308164ED4CB}"/>
                </a:ext>
              </a:extLst>
            </p:cNvPr>
            <p:cNvSpPr txBox="1"/>
            <p:nvPr/>
          </p:nvSpPr>
          <p:spPr>
            <a:xfrm>
              <a:off x="0" y="-114300"/>
              <a:ext cx="9427180" cy="602473"/>
            </a:xfrm>
            <a:prstGeom prst="rect">
              <a:avLst/>
            </a:prstGeom>
          </p:spPr>
          <p:txBody>
            <a:bodyPr wrap="square" lIns="0" tIns="0" rIns="0" bIns="0" rtlCol="0" anchor="t">
              <a:spAutoFit/>
            </a:bodyPr>
            <a:lstStyle/>
            <a:p>
              <a:pPr algn="l" defTabSz="609630" rtl="0">
                <a:lnSpc>
                  <a:spcPts val="2808"/>
                </a:lnSpc>
              </a:pPr>
              <a:r>
                <a:rPr lang="es-CO" sz="1200" b="1" kern="1200" spc="156" noProof="0">
                  <a:solidFill>
                    <a:srgbClr val="32B4A8"/>
                  </a:solidFill>
                  <a:latin typeface="Verdana" panose="020B0604030504040204" pitchFamily="34" charset="0"/>
                  <a:ea typeface="Verdana" panose="020B0604030504040204" pitchFamily="34" charset="0"/>
                  <a:cs typeface="+mn-cs"/>
                </a:rPr>
                <a:t>Componente </a:t>
              </a:r>
              <a:r>
                <a:rPr lang="es-CO" sz="1200" kern="1200" spc="156" noProof="0">
                  <a:solidFill>
                    <a:srgbClr val="32B4A8"/>
                  </a:solidFill>
                  <a:latin typeface="Verdana" panose="020B0604030504040204" pitchFamily="34" charset="0"/>
                  <a:ea typeface="Verdana" panose="020B0604030504040204" pitchFamily="34" charset="0"/>
                  <a:cs typeface="+mn-cs"/>
                </a:rPr>
                <a:t>(1 de 4): </a:t>
              </a:r>
            </a:p>
          </p:txBody>
        </p:sp>
      </p:grpSp>
      <p:sp>
        <p:nvSpPr>
          <p:cNvPr id="42" name="TextBox 42">
            <a:extLst>
              <a:ext uri="{FF2B5EF4-FFF2-40B4-BE49-F238E27FC236}">
                <a16:creationId xmlns:a16="http://schemas.microsoft.com/office/drawing/2014/main" id="{821D564D-E0FB-63F2-6122-2AB61FA46A9E}"/>
              </a:ext>
            </a:extLst>
          </p:cNvPr>
          <p:cNvSpPr txBox="1"/>
          <p:nvPr/>
        </p:nvSpPr>
        <p:spPr>
          <a:xfrm>
            <a:off x="395848" y="1584870"/>
            <a:ext cx="1894274" cy="1969770"/>
          </a:xfrm>
          <a:prstGeom prst="rect">
            <a:avLst/>
          </a:prstGeom>
        </p:spPr>
        <p:txBody>
          <a:bodyPr wrap="square" lIns="0" tIns="0" rIns="0" bIns="0" rtlCol="0" anchor="t">
            <a:spAutoFit/>
          </a:bodyPr>
          <a:lstStyle/>
          <a:p>
            <a:pPr algn="l" defTabSz="609630" rtl="0"/>
            <a:r>
              <a:rPr lang="es-CO" sz="1600" b="1" kern="1200" spc="71" noProof="0">
                <a:solidFill>
                  <a:srgbClr val="32B4A8"/>
                </a:solidFill>
                <a:latin typeface="Verdana" panose="020B0604030504040204" pitchFamily="34" charset="0"/>
                <a:ea typeface="Verdana" panose="020B0604030504040204" pitchFamily="34" charset="0"/>
                <a:cs typeface="+mn-cs"/>
              </a:rPr>
              <a:t>La Superintendencia Nacional de Salud  - SNS tiene acciones a cargo que se alinean con el PES: </a:t>
            </a:r>
          </a:p>
        </p:txBody>
      </p:sp>
      <p:sp>
        <p:nvSpPr>
          <p:cNvPr id="49" name="CuadroTexto 48">
            <a:extLst>
              <a:ext uri="{FF2B5EF4-FFF2-40B4-BE49-F238E27FC236}">
                <a16:creationId xmlns:a16="http://schemas.microsoft.com/office/drawing/2014/main" id="{97E7EFC8-ED5E-2BF1-0CF5-CCE55688BCEF}"/>
              </a:ext>
            </a:extLst>
          </p:cNvPr>
          <p:cNvSpPr txBox="1"/>
          <p:nvPr/>
        </p:nvSpPr>
        <p:spPr>
          <a:xfrm>
            <a:off x="1375607" y="365097"/>
            <a:ext cx="6721502" cy="523220"/>
          </a:xfrm>
          <a:prstGeom prst="rect">
            <a:avLst/>
          </a:prstGeom>
          <a:noFill/>
        </p:spPr>
        <p:txBody>
          <a:bodyPr wrap="square" rtlCol="0">
            <a:spAutoFit/>
          </a:bodyPr>
          <a:lstStyle/>
          <a:p>
            <a:pPr algn="l" defTabSz="609630" rtl="0"/>
            <a:r>
              <a:rPr lang="es-CO" sz="2800" b="1" kern="1200" noProof="0">
                <a:solidFill>
                  <a:prstClr val="white"/>
                </a:solidFill>
                <a:latin typeface="Verdana" panose="020B0604030504040204" pitchFamily="34" charset="0"/>
                <a:ea typeface="Verdana" panose="020B0604030504040204" pitchFamily="34" charset="0"/>
                <a:cs typeface="+mn-cs"/>
              </a:rPr>
              <a:t>Despliegue del Plan Sectorial</a:t>
            </a:r>
          </a:p>
        </p:txBody>
      </p:sp>
      <p:grpSp>
        <p:nvGrpSpPr>
          <p:cNvPr id="50" name="Group 26">
            <a:extLst>
              <a:ext uri="{FF2B5EF4-FFF2-40B4-BE49-F238E27FC236}">
                <a16:creationId xmlns:a16="http://schemas.microsoft.com/office/drawing/2014/main" id="{9ACE6B81-D8E3-4A73-64B3-D9A5BD6CD0B7}"/>
              </a:ext>
              <a:ext uri="{C183D7F6-B498-43B3-948B-1728B52AA6E4}">
                <adec:decorative xmlns:adec="http://schemas.microsoft.com/office/drawing/2017/decorative" val="1"/>
              </a:ext>
            </a:extLst>
          </p:cNvPr>
          <p:cNvGrpSpPr/>
          <p:nvPr/>
        </p:nvGrpSpPr>
        <p:grpSpPr>
          <a:xfrm>
            <a:off x="4804739" y="2193349"/>
            <a:ext cx="7047766" cy="838247"/>
            <a:chOff x="0" y="-114300"/>
            <a:chExt cx="8311632" cy="1676494"/>
          </a:xfrm>
        </p:grpSpPr>
        <p:sp>
          <p:nvSpPr>
            <p:cNvPr id="51" name="TextBox 27">
              <a:extLst>
                <a:ext uri="{FF2B5EF4-FFF2-40B4-BE49-F238E27FC236}">
                  <a16:creationId xmlns:a16="http://schemas.microsoft.com/office/drawing/2014/main" id="{6FA62CD5-0F8A-63F8-C5BD-BD5A788C6CBA}"/>
                </a:ext>
              </a:extLst>
            </p:cNvPr>
            <p:cNvSpPr txBox="1"/>
            <p:nvPr/>
          </p:nvSpPr>
          <p:spPr>
            <a:xfrm>
              <a:off x="0" y="735300"/>
              <a:ext cx="8311632" cy="826894"/>
            </a:xfrm>
            <a:prstGeom prst="rect">
              <a:avLst/>
            </a:prstGeom>
          </p:spPr>
          <p:txBody>
            <a:bodyPr lIns="0" tIns="0" rIns="0" bIns="0" rtlCol="0" anchor="t">
              <a:spAutoFit/>
            </a:bodyPr>
            <a:lstStyle/>
            <a:p>
              <a:pPr algn="l" defTabSz="609630" rtl="0">
                <a:lnSpc>
                  <a:spcPts val="1691"/>
                </a:lnSpc>
              </a:pPr>
              <a:r>
                <a:rPr lang="es-CO" sz="1200" kern="1200" spc="48" noProof="0">
                  <a:solidFill>
                    <a:srgbClr val="191919"/>
                  </a:solidFill>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D7015F98-3086-D6C3-D575-72C2F403CB78}"/>
                </a:ext>
              </a:extLst>
            </p:cNvPr>
            <p:cNvSpPr txBox="1"/>
            <p:nvPr/>
          </p:nvSpPr>
          <p:spPr>
            <a:xfrm>
              <a:off x="0" y="-114300"/>
              <a:ext cx="8311632" cy="602472"/>
            </a:xfrm>
            <a:prstGeom prst="rect">
              <a:avLst/>
            </a:prstGeom>
          </p:spPr>
          <p:txBody>
            <a:bodyPr lIns="0" tIns="0" rIns="0" bIns="0" rtlCol="0" anchor="t">
              <a:spAutoFit/>
            </a:bodyPr>
            <a:lstStyle/>
            <a:p>
              <a:pPr algn="l" defTabSz="609630" rtl="0">
                <a:lnSpc>
                  <a:spcPts val="2808"/>
                </a:lnSpc>
              </a:pPr>
              <a:r>
                <a:rPr lang="es-CO" sz="1200" b="1" kern="1200" spc="156" noProof="0">
                  <a:solidFill>
                    <a:srgbClr val="32B4A8"/>
                  </a:solidFill>
                  <a:latin typeface="Verdana" panose="020B0604030504040204" pitchFamily="34" charset="0"/>
                  <a:ea typeface="Verdana" panose="020B0604030504040204" pitchFamily="34" charset="0"/>
                  <a:cs typeface="+mn-cs"/>
                </a:rPr>
                <a:t>Catalizador </a:t>
              </a:r>
              <a:r>
                <a:rPr lang="es-CO" sz="1200" kern="1200" spc="156" noProof="0">
                  <a:solidFill>
                    <a:srgbClr val="32B4A8"/>
                  </a:solidFill>
                  <a:latin typeface="Verdana" panose="020B0604030504040204" pitchFamily="34" charset="0"/>
                  <a:ea typeface="Verdana" panose="020B0604030504040204" pitchFamily="34" charset="0"/>
                  <a:cs typeface="+mn-cs"/>
                </a:rPr>
                <a:t>(1 de 2): </a:t>
              </a:r>
            </a:p>
          </p:txBody>
        </p:sp>
      </p:grpSp>
      <p:grpSp>
        <p:nvGrpSpPr>
          <p:cNvPr id="53" name="Group 32">
            <a:extLst>
              <a:ext uri="{FF2B5EF4-FFF2-40B4-BE49-F238E27FC236}">
                <a16:creationId xmlns:a16="http://schemas.microsoft.com/office/drawing/2014/main" id="{6BFCB5AD-AE25-BF24-3FC0-47176E5FAD05}"/>
              </a:ext>
              <a:ext uri="{C183D7F6-B498-43B3-948B-1728B52AA6E4}">
                <adec:decorative xmlns:adec="http://schemas.microsoft.com/office/drawing/2017/decorative" val="1"/>
              </a:ext>
            </a:extLst>
          </p:cNvPr>
          <p:cNvGrpSpPr/>
          <p:nvPr/>
        </p:nvGrpSpPr>
        <p:grpSpPr>
          <a:xfrm>
            <a:off x="2381750" y="4429303"/>
            <a:ext cx="9718910" cy="2492520"/>
            <a:chOff x="-2" y="-114300"/>
            <a:chExt cx="16253823" cy="5777061"/>
          </a:xfrm>
        </p:grpSpPr>
        <p:sp>
          <p:nvSpPr>
            <p:cNvPr id="54" name="TextBox 33">
              <a:extLst>
                <a:ext uri="{FF2B5EF4-FFF2-40B4-BE49-F238E27FC236}">
                  <a16:creationId xmlns:a16="http://schemas.microsoft.com/office/drawing/2014/main" id="{C1846363-B89D-7F0B-E598-2A840D7929C9}"/>
                </a:ext>
              </a:extLst>
            </p:cNvPr>
            <p:cNvSpPr txBox="1"/>
            <p:nvPr/>
          </p:nvSpPr>
          <p:spPr>
            <a:xfrm>
              <a:off x="0" y="661641"/>
              <a:ext cx="16253821" cy="5001120"/>
            </a:xfrm>
            <a:prstGeom prst="rect">
              <a:avLst/>
            </a:prstGeom>
          </p:spPr>
          <p:txBody>
            <a:bodyPr wrap="square" lIns="0" tIns="0" rIns="0" bIns="0" rtlCol="0" anchor="t">
              <a:spAutoFit/>
            </a:bodyPr>
            <a:lstStyle/>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1.Estructurar, regular e implementar la prestación de servicios de salud y el sistema integral de calidad en </a:t>
              </a:r>
              <a:r>
                <a:rPr lang="es-CO" sz="1200" kern="1200" spc="63" noProof="0" err="1">
                  <a:solidFill>
                    <a:srgbClr val="191919"/>
                  </a:solidFill>
                  <a:latin typeface="Verdana" panose="020B0604030504040204" pitchFamily="34" charset="0"/>
                  <a:ea typeface="Verdana" panose="020B0604030504040204" pitchFamily="34" charset="0"/>
                  <a:cs typeface="+mn-cs"/>
                </a:rPr>
                <a:t>salud.Sostenibilidad</a:t>
              </a:r>
              <a:r>
                <a:rPr lang="es-CO" sz="1200" kern="1200" spc="63" noProof="0">
                  <a:solidFill>
                    <a:srgbClr val="191919"/>
                  </a:solidFill>
                  <a:latin typeface="Verdana" panose="020B0604030504040204" pitchFamily="34" charset="0"/>
                  <a:ea typeface="Verdana" panose="020B0604030504040204" pitchFamily="34" charset="0"/>
                  <a:cs typeface="+mn-cs"/>
                </a:rPr>
                <a:t> de los recursos en salud.</a:t>
              </a:r>
            </a:p>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2. Garantizar acceso oportuno a los medicamentos y tecnología a todos los habitantes del territorio nacional.</a:t>
              </a:r>
            </a:p>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3. Construir un Sistema Único Nacional de Información en Salud.</a:t>
              </a:r>
            </a:p>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4. Fortalecer las capacidades institucionales y financieras del sector salud.</a:t>
              </a:r>
            </a:p>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5. Recuperar y fortalecer la red pública hospitalaria.</a:t>
              </a:r>
            </a:p>
            <a:p>
              <a:pPr algn="l" defTabSz="609630" rtl="0">
                <a:lnSpc>
                  <a:spcPts val="2217"/>
                </a:lnSpc>
              </a:pPr>
              <a:r>
                <a:rPr lang="es-CO" sz="1200" kern="1200" spc="63" noProof="0">
                  <a:solidFill>
                    <a:srgbClr val="191919"/>
                  </a:solidFill>
                  <a:latin typeface="Verdana" panose="020B0604030504040204" pitchFamily="34" charset="0"/>
                  <a:ea typeface="Verdana" panose="020B0604030504040204" pitchFamily="34" charset="0"/>
                  <a:cs typeface="+mn-cs"/>
                </a:rPr>
                <a:t>6. Fortalecer la sostenibilidad financiera del sistema salud en el pago, giro directo y la restitución de los recursos.</a:t>
              </a:r>
            </a:p>
          </p:txBody>
        </p:sp>
        <p:sp>
          <p:nvSpPr>
            <p:cNvPr id="55" name="TextBox 34">
              <a:extLst>
                <a:ext uri="{FF2B5EF4-FFF2-40B4-BE49-F238E27FC236}">
                  <a16:creationId xmlns:a16="http://schemas.microsoft.com/office/drawing/2014/main" id="{B2DBA6A2-80DA-A7BA-D94A-9B5F0EB35512}"/>
                </a:ext>
              </a:extLst>
            </p:cNvPr>
            <p:cNvSpPr txBox="1"/>
            <p:nvPr/>
          </p:nvSpPr>
          <p:spPr>
            <a:xfrm>
              <a:off x="-2" y="-114300"/>
              <a:ext cx="16253823" cy="613119"/>
            </a:xfrm>
            <a:prstGeom prst="rect">
              <a:avLst/>
            </a:prstGeom>
          </p:spPr>
          <p:txBody>
            <a:bodyPr wrap="square" lIns="0" tIns="0" rIns="0" bIns="0" rtlCol="0" anchor="t">
              <a:spAutoFit/>
            </a:bodyPr>
            <a:lstStyle/>
            <a:p>
              <a:pPr algn="l" defTabSz="609630" rtl="0">
                <a:lnSpc>
                  <a:spcPts val="2808"/>
                </a:lnSpc>
              </a:pPr>
              <a:r>
                <a:rPr lang="es-CO" sz="1200" b="1" kern="1200" spc="156" noProof="0">
                  <a:solidFill>
                    <a:srgbClr val="32B4A8"/>
                  </a:solidFill>
                  <a:latin typeface="Verdana" panose="020B0604030504040204" pitchFamily="34" charset="0"/>
                  <a:ea typeface="Verdana" panose="020B0604030504040204" pitchFamily="34" charset="0"/>
                  <a:cs typeface="+mn-cs"/>
                </a:rPr>
                <a:t>Objetivos Estratégicos Sectoriales </a:t>
              </a:r>
              <a:r>
                <a:rPr lang="es-CO" sz="1200" kern="1200" spc="156" noProof="0">
                  <a:solidFill>
                    <a:srgbClr val="32B4A8"/>
                  </a:solidFill>
                  <a:latin typeface="Verdana" panose="020B0604030504040204" pitchFamily="34" charset="0"/>
                  <a:ea typeface="Verdana" panose="020B0604030504040204" pitchFamily="34" charset="0"/>
                  <a:cs typeface="+mn-cs"/>
                </a:rPr>
                <a:t>(6): </a:t>
              </a:r>
            </a:p>
          </p:txBody>
        </p:sp>
      </p:grpSp>
      <p:grpSp>
        <p:nvGrpSpPr>
          <p:cNvPr id="2" name="Grupo 1">
            <a:extLst>
              <a:ext uri="{FF2B5EF4-FFF2-40B4-BE49-F238E27FC236}">
                <a16:creationId xmlns:a16="http://schemas.microsoft.com/office/drawing/2014/main" id="{47DC0239-F536-013B-DF5A-9F003DB456A1}"/>
              </a:ext>
              <a:ext uri="{C183D7F6-B498-43B3-948B-1728B52AA6E4}">
                <adec:decorative xmlns:adec="http://schemas.microsoft.com/office/drawing/2017/decorative" val="1"/>
              </a:ext>
            </a:extLst>
          </p:cNvPr>
          <p:cNvGrpSpPr/>
          <p:nvPr/>
        </p:nvGrpSpPr>
        <p:grpSpPr>
          <a:xfrm>
            <a:off x="685800" y="1413237"/>
            <a:ext cx="4678271" cy="4105299"/>
            <a:chOff x="2041044" y="2246370"/>
            <a:chExt cx="4678271" cy="4105299"/>
          </a:xfrm>
        </p:grpSpPr>
        <p:grpSp>
          <p:nvGrpSpPr>
            <p:cNvPr id="3" name="Grupo 2">
              <a:extLst>
                <a:ext uri="{FF2B5EF4-FFF2-40B4-BE49-F238E27FC236}">
                  <a16:creationId xmlns:a16="http://schemas.microsoft.com/office/drawing/2014/main" id="{17FCAFEC-DB57-D2D7-2121-2ABDCC365BBE}"/>
                </a:ext>
              </a:extLst>
            </p:cNvPr>
            <p:cNvGrpSpPr/>
            <p:nvPr/>
          </p:nvGrpSpPr>
          <p:grpSpPr>
            <a:xfrm>
              <a:off x="2041044" y="2246370"/>
              <a:ext cx="4678271" cy="4105299"/>
              <a:chOff x="2288859" y="1477702"/>
              <a:chExt cx="4678271" cy="4105299"/>
            </a:xfrm>
          </p:grpSpPr>
          <p:grpSp>
            <p:nvGrpSpPr>
              <p:cNvPr id="29" name="Grupo 28">
                <a:extLst>
                  <a:ext uri="{FF2B5EF4-FFF2-40B4-BE49-F238E27FC236}">
                    <a16:creationId xmlns:a16="http://schemas.microsoft.com/office/drawing/2014/main" id="{FB76CBF7-186A-C00E-DB0F-28CBBD6F0E4A}"/>
                  </a:ext>
                </a:extLst>
              </p:cNvPr>
              <p:cNvGrpSpPr/>
              <p:nvPr/>
            </p:nvGrpSpPr>
            <p:grpSpPr>
              <a:xfrm>
                <a:off x="2288859" y="1477702"/>
                <a:ext cx="4678271" cy="4105299"/>
                <a:chOff x="2288859" y="1477702"/>
                <a:chExt cx="4678271" cy="4105299"/>
              </a:xfrm>
            </p:grpSpPr>
            <p:grpSp>
              <p:nvGrpSpPr>
                <p:cNvPr id="36" name="Grupo 35">
                  <a:extLst>
                    <a:ext uri="{FF2B5EF4-FFF2-40B4-BE49-F238E27FC236}">
                      <a16:creationId xmlns:a16="http://schemas.microsoft.com/office/drawing/2014/main" id="{D8580070-5B3A-8A56-CD70-622E50DD46BF}"/>
                    </a:ext>
                  </a:extLst>
                </p:cNvPr>
                <p:cNvGrpSpPr/>
                <p:nvPr/>
              </p:nvGrpSpPr>
              <p:grpSpPr>
                <a:xfrm>
                  <a:off x="2288859" y="1477702"/>
                  <a:ext cx="4678271" cy="4105299"/>
                  <a:chOff x="2288859" y="1477702"/>
                  <a:chExt cx="4678271" cy="4105299"/>
                </a:xfrm>
              </p:grpSpPr>
              <p:sp>
                <p:nvSpPr>
                  <p:cNvPr id="41" name="AutoShape 7">
                    <a:extLst>
                      <a:ext uri="{FF2B5EF4-FFF2-40B4-BE49-F238E27FC236}">
                        <a16:creationId xmlns:a16="http://schemas.microsoft.com/office/drawing/2014/main" id="{4EB91DB1-2CA8-526D-E30E-116AFA96D077}"/>
                      </a:ex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43" name="AutoShape 8">
                    <a:extLst>
                      <a:ext uri="{FF2B5EF4-FFF2-40B4-BE49-F238E27FC236}">
                        <a16:creationId xmlns:a16="http://schemas.microsoft.com/office/drawing/2014/main" id="{9736854B-2634-967E-A42E-BCBCE8C08C41}"/>
                      </a:ex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44" name="Freeform 9">
                    <a:extLst>
                      <a:ext uri="{FF2B5EF4-FFF2-40B4-BE49-F238E27FC236}">
                        <a16:creationId xmlns:a16="http://schemas.microsoft.com/office/drawing/2014/main" id="{70AB344D-DACC-CC84-7B41-9E7756FF555C}"/>
                      </a:ex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56" name="Freeform 11">
                    <a:extLst>
                      <a:ext uri="{FF2B5EF4-FFF2-40B4-BE49-F238E27FC236}">
                        <a16:creationId xmlns:a16="http://schemas.microsoft.com/office/drawing/2014/main" id="{2D1FFC77-2EDB-8400-2C27-B15EFE99FE3E}"/>
                      </a:ex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57" name="AutoShape 12">
                    <a:extLst>
                      <a:ext uri="{FF2B5EF4-FFF2-40B4-BE49-F238E27FC236}">
                        <a16:creationId xmlns:a16="http://schemas.microsoft.com/office/drawing/2014/main" id="{6E256C37-0096-4A32-1ABA-9BD130F888CE}"/>
                      </a:ex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58" name="AutoShape 13">
                    <a:extLst>
                      <a:ext uri="{FF2B5EF4-FFF2-40B4-BE49-F238E27FC236}">
                        <a16:creationId xmlns:a16="http://schemas.microsoft.com/office/drawing/2014/main" id="{B21EF8F4-2D2D-33F9-7124-F6E41C2C0E75}"/>
                      </a:ex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59" name="Freeform 14">
                    <a:extLst>
                      <a:ext uri="{FF2B5EF4-FFF2-40B4-BE49-F238E27FC236}">
                        <a16:creationId xmlns:a16="http://schemas.microsoft.com/office/drawing/2014/main" id="{5025E676-5F29-3101-5666-13B7320CBBD7}"/>
                      </a:ex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0" name="Freeform 16">
                    <a:extLst>
                      <a:ext uri="{FF2B5EF4-FFF2-40B4-BE49-F238E27FC236}">
                        <a16:creationId xmlns:a16="http://schemas.microsoft.com/office/drawing/2014/main" id="{0CC2C569-0178-79DC-EAE3-B4611E3EA4D2}"/>
                      </a:ex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1" name="AutoShape 17">
                    <a:extLst>
                      <a:ext uri="{FF2B5EF4-FFF2-40B4-BE49-F238E27FC236}">
                        <a16:creationId xmlns:a16="http://schemas.microsoft.com/office/drawing/2014/main" id="{6EF281DC-8CFC-2395-9BB5-7614E4DC7C5D}"/>
                      </a:ex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2" name="AutoShape 18">
                    <a:extLst>
                      <a:ext uri="{FF2B5EF4-FFF2-40B4-BE49-F238E27FC236}">
                        <a16:creationId xmlns:a16="http://schemas.microsoft.com/office/drawing/2014/main" id="{031B1F82-930B-A534-49ED-C428015B7B7A}"/>
                      </a:ex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3" name="Freeform 19">
                    <a:extLst>
                      <a:ext uri="{FF2B5EF4-FFF2-40B4-BE49-F238E27FC236}">
                        <a16:creationId xmlns:a16="http://schemas.microsoft.com/office/drawing/2014/main" id="{CC037240-39B4-A6A5-57B1-07115B21168F}"/>
                      </a:ex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4" name="Freeform 21">
                    <a:extLst>
                      <a:ext uri="{FF2B5EF4-FFF2-40B4-BE49-F238E27FC236}">
                        <a16:creationId xmlns:a16="http://schemas.microsoft.com/office/drawing/2014/main" id="{3A4C150B-4323-C2F1-DFB7-37F43469C918}"/>
                      </a:ex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5" name="AutoShape 22">
                    <a:extLst>
                      <a:ext uri="{FF2B5EF4-FFF2-40B4-BE49-F238E27FC236}">
                        <a16:creationId xmlns:a16="http://schemas.microsoft.com/office/drawing/2014/main" id="{BD61A5DF-9AF9-0BA1-6C7F-6A34F21620DE}"/>
                      </a:ex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6" name="Freeform 25">
                    <a:extLst>
                      <a:ext uri="{FF2B5EF4-FFF2-40B4-BE49-F238E27FC236}">
                        <a16:creationId xmlns:a16="http://schemas.microsoft.com/office/drawing/2014/main" id="{0024B99C-E304-6F93-AABD-02C01A029A9A}"/>
                      </a:ex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7" name="TextBox 24">
                    <a:extLst>
                      <a:ext uri="{FF2B5EF4-FFF2-40B4-BE49-F238E27FC236}">
                        <a16:creationId xmlns:a16="http://schemas.microsoft.com/office/drawing/2014/main" id="{2F872121-D622-334B-2BEE-02237F7C3440}"/>
                      </a:ext>
                    </a:extLst>
                  </p:cNvPr>
                  <p:cNvSpPr txBox="1"/>
                  <p:nvPr/>
                </p:nvSpPr>
                <p:spPr>
                  <a:xfrm>
                    <a:off x="5456669" y="1653077"/>
                    <a:ext cx="286083" cy="296748"/>
                  </a:xfrm>
                  <a:prstGeom prst="rect">
                    <a:avLst/>
                  </a:prstGeom>
                </p:spPr>
                <p:txBody>
                  <a:bodyPr lIns="0" tIns="0" rIns="0" bIns="0" rtlCol="0" anchor="t">
                    <a:spAutoFit/>
                  </a:bodyPr>
                  <a:lstStyle/>
                  <a:p>
                    <a:pPr algn="ctr" defTabSz="609630" rtl="0">
                      <a:lnSpc>
                        <a:spcPts val="2592"/>
                      </a:lnSpc>
                    </a:pPr>
                    <a:r>
                      <a:rPr lang="es-CO" sz="1600" kern="1200" noProof="0">
                        <a:solidFill>
                          <a:srgbClr val="FFFFFF"/>
                        </a:solidFill>
                        <a:latin typeface="Aileron Bold"/>
                        <a:ea typeface="+mn-ea"/>
                        <a:cs typeface="+mn-cs"/>
                      </a:rPr>
                      <a:t>1</a:t>
                    </a:r>
                  </a:p>
                </p:txBody>
              </p:sp>
            </p:grpSp>
            <p:sp>
              <p:nvSpPr>
                <p:cNvPr id="37" name="Freeform 45">
                  <a:extLst>
                    <a:ext uri="{FF2B5EF4-FFF2-40B4-BE49-F238E27FC236}">
                      <a16:creationId xmlns:a16="http://schemas.microsoft.com/office/drawing/2014/main" id="{8A0551D5-52A6-8671-6DB2-7E6F9ABF3FD6}"/>
                    </a:ex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38" name="Freeform 46">
                  <a:extLst>
                    <a:ext uri="{FF2B5EF4-FFF2-40B4-BE49-F238E27FC236}">
                      <a16:creationId xmlns:a16="http://schemas.microsoft.com/office/drawing/2014/main" id="{691744BF-D26F-944E-27A1-73F27D92E144}"/>
                    </a:ex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39" name="Freeform 47">
                  <a:extLst>
                    <a:ext uri="{FF2B5EF4-FFF2-40B4-BE49-F238E27FC236}">
                      <a16:creationId xmlns:a16="http://schemas.microsoft.com/office/drawing/2014/main" id="{A9B202EA-B4CB-B714-FF9C-500F9A1E838F}"/>
                    </a:ex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40" name="Freeform 48">
                  <a:extLst>
                    <a:ext uri="{FF2B5EF4-FFF2-40B4-BE49-F238E27FC236}">
                      <a16:creationId xmlns:a16="http://schemas.microsoft.com/office/drawing/2014/main" id="{12FD1239-4381-B50E-831B-E32306F54F34}"/>
                    </a:ex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grpSp>
          <p:sp>
            <p:nvSpPr>
              <p:cNvPr id="30" name="TextBox 10">
                <a:extLst>
                  <a:ext uri="{FF2B5EF4-FFF2-40B4-BE49-F238E27FC236}">
                    <a16:creationId xmlns:a16="http://schemas.microsoft.com/office/drawing/2014/main" id="{CC8DE419-95E1-F319-29C3-F638D45E57B4}"/>
                  </a:ext>
                </a:extLst>
              </p:cNvPr>
              <p:cNvSpPr txBox="1"/>
              <p:nvPr/>
            </p:nvSpPr>
            <p:spPr>
              <a:xfrm>
                <a:off x="2342954" y="5040847"/>
                <a:ext cx="286083" cy="296748"/>
              </a:xfrm>
              <a:prstGeom prst="rect">
                <a:avLst/>
              </a:prstGeom>
            </p:spPr>
            <p:txBody>
              <a:bodyPr lIns="0" tIns="0" rIns="0" bIns="0" rtlCol="0" anchor="t">
                <a:spAutoFit/>
              </a:bodyPr>
              <a:lstStyle/>
              <a:p>
                <a:pPr algn="ctr" defTabSz="609630" rtl="0">
                  <a:lnSpc>
                    <a:spcPts val="2592"/>
                  </a:lnSpc>
                </a:pPr>
                <a:r>
                  <a:rPr lang="es-CO" sz="1600" kern="1200" noProof="0">
                    <a:solidFill>
                      <a:srgbClr val="FFFFFF"/>
                    </a:solidFill>
                    <a:latin typeface="Aileron Bold"/>
                    <a:ea typeface="+mn-ea"/>
                    <a:cs typeface="+mn-cs"/>
                  </a:rPr>
                  <a:t>4</a:t>
                </a:r>
              </a:p>
            </p:txBody>
          </p:sp>
          <p:sp>
            <p:nvSpPr>
              <p:cNvPr id="31" name="TextBox 15">
                <a:extLst>
                  <a:ext uri="{FF2B5EF4-FFF2-40B4-BE49-F238E27FC236}">
                    <a16:creationId xmlns:a16="http://schemas.microsoft.com/office/drawing/2014/main" id="{71AEB59C-127B-D8AF-FC44-5986285737C5}"/>
                  </a:ext>
                </a:extLst>
              </p:cNvPr>
              <p:cNvSpPr txBox="1"/>
              <p:nvPr/>
            </p:nvSpPr>
            <p:spPr>
              <a:xfrm>
                <a:off x="3391375" y="3911591"/>
                <a:ext cx="286083" cy="296748"/>
              </a:xfrm>
              <a:prstGeom prst="rect">
                <a:avLst/>
              </a:prstGeom>
            </p:spPr>
            <p:txBody>
              <a:bodyPr lIns="0" tIns="0" rIns="0" bIns="0" rtlCol="0" anchor="t">
                <a:spAutoFit/>
              </a:bodyPr>
              <a:lstStyle/>
              <a:p>
                <a:pPr algn="ctr" defTabSz="609630" rtl="0">
                  <a:lnSpc>
                    <a:spcPts val="2592"/>
                  </a:lnSpc>
                </a:pPr>
                <a:r>
                  <a:rPr lang="es-CO" sz="1600" kern="1200" noProof="0">
                    <a:solidFill>
                      <a:srgbClr val="FFFFFF"/>
                    </a:solidFill>
                    <a:latin typeface="Aileron Bold"/>
                    <a:ea typeface="+mn-ea"/>
                    <a:cs typeface="+mn-cs"/>
                  </a:rPr>
                  <a:t>3</a:t>
                </a:r>
              </a:p>
            </p:txBody>
          </p:sp>
          <p:sp>
            <p:nvSpPr>
              <p:cNvPr id="35" name="TextBox 20">
                <a:extLst>
                  <a:ext uri="{FF2B5EF4-FFF2-40B4-BE49-F238E27FC236}">
                    <a16:creationId xmlns:a16="http://schemas.microsoft.com/office/drawing/2014/main" id="{7E572224-C4A6-821A-1260-B22370C1A1BB}"/>
                  </a:ext>
                </a:extLst>
              </p:cNvPr>
              <p:cNvSpPr txBox="1"/>
              <p:nvPr/>
            </p:nvSpPr>
            <p:spPr>
              <a:xfrm>
                <a:off x="4400029" y="2782334"/>
                <a:ext cx="286083" cy="296748"/>
              </a:xfrm>
              <a:prstGeom prst="rect">
                <a:avLst/>
              </a:prstGeom>
            </p:spPr>
            <p:txBody>
              <a:bodyPr lIns="0" tIns="0" rIns="0" bIns="0" rtlCol="0" anchor="t">
                <a:spAutoFit/>
              </a:bodyPr>
              <a:lstStyle/>
              <a:p>
                <a:pPr algn="ctr" defTabSz="609630" rtl="0">
                  <a:lnSpc>
                    <a:spcPts val="2592"/>
                  </a:lnSpc>
                </a:pPr>
                <a:r>
                  <a:rPr lang="es-CO" sz="1600" kern="1200" noProof="0">
                    <a:solidFill>
                      <a:srgbClr val="FFFFFF"/>
                    </a:solidFill>
                    <a:latin typeface="Aileron Bold"/>
                    <a:ea typeface="+mn-ea"/>
                    <a:cs typeface="+mn-cs"/>
                  </a:rPr>
                  <a:t>2</a:t>
                </a:r>
              </a:p>
            </p:txBody>
          </p:sp>
        </p:grpSp>
        <p:grpSp>
          <p:nvGrpSpPr>
            <p:cNvPr id="4" name="Grupo 3">
              <a:extLst>
                <a:ext uri="{FF2B5EF4-FFF2-40B4-BE49-F238E27FC236}">
                  <a16:creationId xmlns:a16="http://schemas.microsoft.com/office/drawing/2014/main" id="{B40E3AE8-023D-B376-4DF8-805739381CF2}"/>
                </a:ext>
              </a:extLst>
            </p:cNvPr>
            <p:cNvGrpSpPr/>
            <p:nvPr/>
          </p:nvGrpSpPr>
          <p:grpSpPr>
            <a:xfrm>
              <a:off x="5132713" y="2396180"/>
              <a:ext cx="394273" cy="394273"/>
              <a:chOff x="5132713" y="2396180"/>
              <a:chExt cx="394273" cy="394273"/>
            </a:xfrm>
          </p:grpSpPr>
          <p:sp>
            <p:nvSpPr>
              <p:cNvPr id="5" name="Freeform 23">
                <a:extLst>
                  <a:ext uri="{FF2B5EF4-FFF2-40B4-BE49-F238E27FC236}">
                    <a16:creationId xmlns:a16="http://schemas.microsoft.com/office/drawing/2014/main" id="{1AC80702-C4E9-6180-C9E8-D5334CC71CAD}"/>
                  </a:ext>
                  <a:ext uri="{C183D7F6-B498-43B3-948B-1728B52AA6E4}">
                    <adec:decorative xmlns:adec="http://schemas.microsoft.com/office/drawing/2017/decorative" val="1"/>
                  </a:ext>
                </a:extLst>
              </p:cNvPr>
              <p:cNvSpPr/>
              <p:nvPr/>
            </p:nvSpPr>
            <p:spPr>
              <a:xfrm>
                <a:off x="5132713" y="2396180"/>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noProof="0">
                  <a:solidFill>
                    <a:prstClr val="black"/>
                  </a:solidFill>
                  <a:latin typeface="Calibri" panose="020F0502020204030204"/>
                  <a:ea typeface="+mn-ea"/>
                  <a:cs typeface="+mn-cs"/>
                </a:endParaRPr>
              </a:p>
            </p:txBody>
          </p:sp>
          <p:sp>
            <p:nvSpPr>
              <p:cNvPr id="6" name="TextBox 24">
                <a:extLst>
                  <a:ext uri="{FF2B5EF4-FFF2-40B4-BE49-F238E27FC236}">
                    <a16:creationId xmlns:a16="http://schemas.microsoft.com/office/drawing/2014/main" id="{9DC5BE4C-36BC-1BC6-B22C-499013012B15}"/>
                  </a:ext>
                </a:extLst>
              </p:cNvPr>
              <p:cNvSpPr txBox="1"/>
              <p:nvPr/>
            </p:nvSpPr>
            <p:spPr>
              <a:xfrm>
                <a:off x="5154759" y="2410055"/>
                <a:ext cx="286083" cy="296748"/>
              </a:xfrm>
              <a:prstGeom prst="rect">
                <a:avLst/>
              </a:prstGeom>
            </p:spPr>
            <p:txBody>
              <a:bodyPr lIns="0" tIns="0" rIns="0" bIns="0" rtlCol="0" anchor="t">
                <a:spAutoFit/>
              </a:bodyPr>
              <a:lstStyle/>
              <a:p>
                <a:pPr algn="ctr" defTabSz="609630" rtl="0">
                  <a:lnSpc>
                    <a:spcPts val="2592"/>
                  </a:lnSpc>
                </a:pPr>
                <a:r>
                  <a:rPr lang="es-CO" sz="1600" kern="1200" noProof="0">
                    <a:solidFill>
                      <a:srgbClr val="FFFFFF"/>
                    </a:solidFill>
                    <a:latin typeface="Aileron Bold"/>
                    <a:ea typeface="+mn-ea"/>
                    <a:cs typeface="+mn-cs"/>
                  </a:rPr>
                  <a:t>1</a:t>
                </a:r>
              </a:p>
            </p:txBody>
          </p:sp>
        </p:grpSp>
      </p:grpSp>
    </p:spTree>
    <p:extLst>
      <p:ext uri="{BB962C8B-B14F-4D97-AF65-F5344CB8AC3E}">
        <p14:creationId xmlns:p14="http://schemas.microsoft.com/office/powerpoint/2010/main" val="41000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D50D2-5D3A-053F-5DFF-08A7852FDAAB}"/>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4772D698-5355-2A26-B4EA-F1DB5334BE8B}"/>
              </a:ext>
              <a:ext uri="{C183D7F6-B498-43B3-948B-1728B52AA6E4}">
                <adec:decorative xmlns:adec="http://schemas.microsoft.com/office/drawing/2017/decorative" val="1"/>
              </a:ext>
            </a:extLst>
          </p:cNvPr>
          <p:cNvGrpSpPr/>
          <p:nvPr/>
        </p:nvGrpSpPr>
        <p:grpSpPr>
          <a:xfrm>
            <a:off x="330520" y="1494068"/>
            <a:ext cx="11187900" cy="4376847"/>
            <a:chOff x="-296851" y="-7695"/>
            <a:chExt cx="22375801" cy="7434434"/>
          </a:xfrm>
        </p:grpSpPr>
        <p:sp>
          <p:nvSpPr>
            <p:cNvPr id="3" name="AutoShape 6">
              <a:extLst>
                <a:ext uri="{FF2B5EF4-FFF2-40B4-BE49-F238E27FC236}">
                  <a16:creationId xmlns:a16="http://schemas.microsoft.com/office/drawing/2014/main" id="{375F9F69-119E-E5B5-ABB2-CF9BF68A5375}"/>
                </a:ext>
              </a:extLst>
            </p:cNvPr>
            <p:cNvSpPr/>
            <p:nvPr/>
          </p:nvSpPr>
          <p:spPr>
            <a:xfrm>
              <a:off x="-296851" y="2"/>
              <a:ext cx="4077874" cy="7289035"/>
            </a:xfrm>
            <a:prstGeom prst="rect">
              <a:avLst/>
            </a:prstGeom>
            <a:solidFill>
              <a:srgbClr val="996633">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 name="AutoShape 7">
              <a:extLst>
                <a:ext uri="{FF2B5EF4-FFF2-40B4-BE49-F238E27FC236}">
                  <a16:creationId xmlns:a16="http://schemas.microsoft.com/office/drawing/2014/main" id="{DCA72738-BB88-443D-067F-D31595450C9D}"/>
                </a:ext>
              </a:extLst>
            </p:cNvPr>
            <p:cNvSpPr/>
            <p:nvPr/>
          </p:nvSpPr>
          <p:spPr>
            <a:xfrm>
              <a:off x="4252575" y="-7692"/>
              <a:ext cx="4077874" cy="7289035"/>
            </a:xfrm>
            <a:prstGeom prst="rect">
              <a:avLst/>
            </a:prstGeom>
            <a:solidFill>
              <a:srgbClr val="FFC00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 name="AutoShape 8">
              <a:extLst>
                <a:ext uri="{FF2B5EF4-FFF2-40B4-BE49-F238E27FC236}">
                  <a16:creationId xmlns:a16="http://schemas.microsoft.com/office/drawing/2014/main" id="{89FE3040-2486-50D4-26B6-6E2C17FCEFB2}"/>
                </a:ext>
              </a:extLst>
            </p:cNvPr>
            <p:cNvSpPr/>
            <p:nvPr/>
          </p:nvSpPr>
          <p:spPr>
            <a:xfrm>
              <a:off x="8772901" y="5972"/>
              <a:ext cx="4077874" cy="7420767"/>
            </a:xfrm>
            <a:prstGeom prst="rect">
              <a:avLst/>
            </a:prstGeom>
            <a:solidFill>
              <a:srgbClr val="00B0F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AutoShape 9">
              <a:extLst>
                <a:ext uri="{FF2B5EF4-FFF2-40B4-BE49-F238E27FC236}">
                  <a16:creationId xmlns:a16="http://schemas.microsoft.com/office/drawing/2014/main" id="{4ED3CB64-03D6-EA31-58C6-79B379A9DF4B}"/>
                </a:ext>
              </a:extLst>
            </p:cNvPr>
            <p:cNvSpPr/>
            <p:nvPr/>
          </p:nvSpPr>
          <p:spPr>
            <a:xfrm>
              <a:off x="13316034" y="-7695"/>
              <a:ext cx="4077874" cy="7289036"/>
            </a:xfrm>
            <a:prstGeom prst="rect">
              <a:avLst/>
            </a:prstGeom>
            <a:solidFill>
              <a:srgbClr val="00B4B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 name="AutoShape 10">
              <a:extLst>
                <a:ext uri="{FF2B5EF4-FFF2-40B4-BE49-F238E27FC236}">
                  <a16:creationId xmlns:a16="http://schemas.microsoft.com/office/drawing/2014/main" id="{B4F83DE2-AAE4-B123-2000-3BBC2B375976}"/>
                </a:ext>
              </a:extLst>
            </p:cNvPr>
            <p:cNvSpPr/>
            <p:nvPr/>
          </p:nvSpPr>
          <p:spPr>
            <a:xfrm>
              <a:off x="18001076" y="0"/>
              <a:ext cx="4077874" cy="7289036"/>
            </a:xfrm>
            <a:prstGeom prst="rect">
              <a:avLst/>
            </a:prstGeom>
            <a:solidFill>
              <a:srgbClr val="7030A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
        <p:nvSpPr>
          <p:cNvPr id="8" name="AutoShape 11">
            <a:extLst>
              <a:ext uri="{FF2B5EF4-FFF2-40B4-BE49-F238E27FC236}">
                <a16:creationId xmlns:a16="http://schemas.microsoft.com/office/drawing/2014/main" id="{B5BC563A-13F7-4C67-B56A-1F7173CA0EC4}"/>
              </a:ext>
              <a:ext uri="{C183D7F6-B498-43B3-948B-1728B52AA6E4}">
                <adec:decorative xmlns:adec="http://schemas.microsoft.com/office/drawing/2017/decorative" val="1"/>
              </a:ext>
            </a:extLst>
          </p:cNvPr>
          <p:cNvSpPr/>
          <p:nvPr/>
        </p:nvSpPr>
        <p:spPr>
          <a:xfrm>
            <a:off x="247585" y="1494072"/>
            <a:ext cx="2038937" cy="969373"/>
          </a:xfrm>
          <a:prstGeom prst="rect">
            <a:avLst/>
          </a:prstGeom>
          <a:solidFill>
            <a:srgbClr val="996633"/>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2">
            <a:extLst>
              <a:ext uri="{FF2B5EF4-FFF2-40B4-BE49-F238E27FC236}">
                <a16:creationId xmlns:a16="http://schemas.microsoft.com/office/drawing/2014/main" id="{66B20D44-C1D5-8F0B-5B42-41F19F9FD0B9}"/>
              </a:ext>
              <a:ext uri="{C183D7F6-B498-43B3-948B-1728B52AA6E4}">
                <adec:decorative xmlns:adec="http://schemas.microsoft.com/office/drawing/2017/decorative" val="1"/>
              </a:ext>
            </a:extLst>
          </p:cNvPr>
          <p:cNvSpPr/>
          <p:nvPr/>
        </p:nvSpPr>
        <p:spPr>
          <a:xfrm>
            <a:off x="2575177" y="1498600"/>
            <a:ext cx="2085930" cy="969373"/>
          </a:xfrm>
          <a:prstGeom prst="rect">
            <a:avLst/>
          </a:prstGeom>
          <a:solidFill>
            <a:srgbClr val="FFC000"/>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13">
            <a:extLst>
              <a:ext uri="{FF2B5EF4-FFF2-40B4-BE49-F238E27FC236}">
                <a16:creationId xmlns:a16="http://schemas.microsoft.com/office/drawing/2014/main" id="{D2D3B0E8-A58A-2917-9FD6-C30DB2691E16}"/>
              </a:ext>
              <a:ext uri="{C183D7F6-B498-43B3-948B-1728B52AA6E4}">
                <adec:decorative xmlns:adec="http://schemas.microsoft.com/office/drawing/2017/decorative" val="1"/>
              </a:ext>
            </a:extLst>
          </p:cNvPr>
          <p:cNvSpPr/>
          <p:nvPr/>
        </p:nvSpPr>
        <p:spPr>
          <a:xfrm>
            <a:off x="4846743" y="1498600"/>
            <a:ext cx="2085930" cy="969373"/>
          </a:xfrm>
          <a:prstGeom prst="rect">
            <a:avLst/>
          </a:prstGeom>
          <a:solidFill>
            <a:srgbClr val="00B0F0"/>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14">
            <a:extLst>
              <a:ext uri="{FF2B5EF4-FFF2-40B4-BE49-F238E27FC236}">
                <a16:creationId xmlns:a16="http://schemas.microsoft.com/office/drawing/2014/main" id="{84159609-B2FD-01D5-BD65-C03A4B5A95FC}"/>
              </a:ext>
              <a:ext uri="{C183D7F6-B498-43B3-948B-1728B52AA6E4}">
                <adec:decorative xmlns:adec="http://schemas.microsoft.com/office/drawing/2017/decorative" val="1"/>
              </a:ext>
            </a:extLst>
          </p:cNvPr>
          <p:cNvSpPr/>
          <p:nvPr/>
        </p:nvSpPr>
        <p:spPr>
          <a:xfrm>
            <a:off x="7137359" y="1498600"/>
            <a:ext cx="2038937" cy="969373"/>
          </a:xfrm>
          <a:prstGeom prst="rect">
            <a:avLst/>
          </a:prstGeom>
          <a:solidFill>
            <a:srgbClr val="00B4B0"/>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5">
            <a:extLst>
              <a:ext uri="{FF2B5EF4-FFF2-40B4-BE49-F238E27FC236}">
                <a16:creationId xmlns:a16="http://schemas.microsoft.com/office/drawing/2014/main" id="{60BD44D5-BE23-9338-7EF4-E8A2D3492D00}"/>
              </a:ext>
              <a:ext uri="{C183D7F6-B498-43B3-948B-1728B52AA6E4}">
                <adec:decorative xmlns:adec="http://schemas.microsoft.com/office/drawing/2017/decorative" val="1"/>
              </a:ext>
            </a:extLst>
          </p:cNvPr>
          <p:cNvSpPr/>
          <p:nvPr/>
        </p:nvSpPr>
        <p:spPr>
          <a:xfrm>
            <a:off x="9479483" y="1498600"/>
            <a:ext cx="2038937" cy="969373"/>
          </a:xfrm>
          <a:prstGeom prst="rect">
            <a:avLst/>
          </a:prstGeom>
          <a:solidFill>
            <a:srgbClr val="7030A0"/>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7">
            <a:extLst>
              <a:ext uri="{FF2B5EF4-FFF2-40B4-BE49-F238E27FC236}">
                <a16:creationId xmlns:a16="http://schemas.microsoft.com/office/drawing/2014/main" id="{2964B33E-B9ED-E1C6-2386-91116544EDC5}"/>
              </a:ext>
            </a:extLst>
          </p:cNvPr>
          <p:cNvSpPr txBox="1"/>
          <p:nvPr/>
        </p:nvSpPr>
        <p:spPr>
          <a:xfrm>
            <a:off x="281535" y="2464856"/>
            <a:ext cx="1924513" cy="2492990"/>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Desconcentrar las acciones de Inspección, Vigilancia y Control de la Supersalud con el fin de aumentar la cobertura de los actores del SGSSS  y la presencia en el territorio.</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(Como actores del sistema se entenderá 1. EPS, 2. IPS, 3. Operadores logísticos 4. Gestores farmacéuticos, 5. Entidades Territoriales, 6. Generadores de recursos, 7. Recaudadores de recursos, 8. Administradores de recursos, y, 9. Usuarios que participan en las mesas de IV)</a:t>
            </a:r>
            <a:r>
              <a:rPr kumimoji="0" lang="es-CO" sz="900"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a:t>
            </a:r>
          </a:p>
        </p:txBody>
      </p:sp>
      <p:sp>
        <p:nvSpPr>
          <p:cNvPr id="14" name="TextBox 19">
            <a:extLst>
              <a:ext uri="{FF2B5EF4-FFF2-40B4-BE49-F238E27FC236}">
                <a16:creationId xmlns:a16="http://schemas.microsoft.com/office/drawing/2014/main" id="{00C5EA33-43D7-EC4A-469B-19CA6F9F4FAA}"/>
              </a:ext>
            </a:extLst>
          </p:cNvPr>
          <p:cNvSpPr txBox="1"/>
          <p:nvPr/>
        </p:nvSpPr>
        <p:spPr>
          <a:xfrm>
            <a:off x="1750727"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01</a:t>
            </a:r>
          </a:p>
        </p:txBody>
      </p:sp>
      <p:sp>
        <p:nvSpPr>
          <p:cNvPr id="15" name="TextBox 20">
            <a:extLst>
              <a:ext uri="{FF2B5EF4-FFF2-40B4-BE49-F238E27FC236}">
                <a16:creationId xmlns:a16="http://schemas.microsoft.com/office/drawing/2014/main" id="{2FF09737-1AA9-309D-79A2-0FE4F071FA16}"/>
              </a:ext>
            </a:extLst>
          </p:cNvPr>
          <p:cNvSpPr txBox="1"/>
          <p:nvPr/>
        </p:nvSpPr>
        <p:spPr>
          <a:xfrm>
            <a:off x="4085440"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02</a:t>
            </a:r>
          </a:p>
        </p:txBody>
      </p:sp>
      <p:sp>
        <p:nvSpPr>
          <p:cNvPr id="16" name="TextBox 21">
            <a:extLst>
              <a:ext uri="{FF2B5EF4-FFF2-40B4-BE49-F238E27FC236}">
                <a16:creationId xmlns:a16="http://schemas.microsoft.com/office/drawing/2014/main" id="{9136C590-CD64-1D5F-0345-6B3A7FECD57C}"/>
              </a:ext>
            </a:extLst>
          </p:cNvPr>
          <p:cNvSpPr txBox="1"/>
          <p:nvPr/>
        </p:nvSpPr>
        <p:spPr>
          <a:xfrm>
            <a:off x="6306299" y="1562999"/>
            <a:ext cx="336790"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03</a:t>
            </a:r>
          </a:p>
        </p:txBody>
      </p:sp>
      <p:sp>
        <p:nvSpPr>
          <p:cNvPr id="17" name="TextBox 22">
            <a:extLst>
              <a:ext uri="{FF2B5EF4-FFF2-40B4-BE49-F238E27FC236}">
                <a16:creationId xmlns:a16="http://schemas.microsoft.com/office/drawing/2014/main" id="{73178BB0-5B7A-F05C-D3C6-AF14565D6444}"/>
              </a:ext>
            </a:extLst>
          </p:cNvPr>
          <p:cNvSpPr txBox="1"/>
          <p:nvPr/>
        </p:nvSpPr>
        <p:spPr>
          <a:xfrm>
            <a:off x="8584237"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04</a:t>
            </a:r>
          </a:p>
        </p:txBody>
      </p:sp>
      <p:sp>
        <p:nvSpPr>
          <p:cNvPr id="18" name="TextBox 23">
            <a:extLst>
              <a:ext uri="{FF2B5EF4-FFF2-40B4-BE49-F238E27FC236}">
                <a16:creationId xmlns:a16="http://schemas.microsoft.com/office/drawing/2014/main" id="{BA695902-8A95-A178-9184-4F9B5CB046BF}"/>
              </a:ext>
            </a:extLst>
          </p:cNvPr>
          <p:cNvSpPr txBox="1"/>
          <p:nvPr/>
        </p:nvSpPr>
        <p:spPr>
          <a:xfrm>
            <a:off x="10783201"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05</a:t>
            </a:r>
          </a:p>
        </p:txBody>
      </p:sp>
      <p:sp>
        <p:nvSpPr>
          <p:cNvPr id="19" name="TextBox 25">
            <a:extLst>
              <a:ext uri="{FF2B5EF4-FFF2-40B4-BE49-F238E27FC236}">
                <a16:creationId xmlns:a16="http://schemas.microsoft.com/office/drawing/2014/main" id="{BD7727C2-4FA3-6186-69A4-E403E6F31813}"/>
              </a:ext>
            </a:extLst>
          </p:cNvPr>
          <p:cNvSpPr txBox="1"/>
          <p:nvPr/>
        </p:nvSpPr>
        <p:spPr>
          <a:xfrm>
            <a:off x="2651274" y="2630582"/>
            <a:ext cx="2004832" cy="1615827"/>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Aumentar la presencia territorial de la Superintendencia Nacional de Salud y dotarla con capacidades técnicas adecuadas para incrementar la efectividad de las funciones de inspección, vigilancia y control.</a:t>
            </a:r>
            <a:endParaRPr kumimoji="0" lang="es-CO"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20" name="CuadroTexto 19">
            <a:extLst>
              <a:ext uri="{FF2B5EF4-FFF2-40B4-BE49-F238E27FC236}">
                <a16:creationId xmlns:a16="http://schemas.microsoft.com/office/drawing/2014/main" id="{809A906C-3DF6-1A08-CB48-8B56DEC729CF}"/>
              </a:ext>
            </a:extLst>
          </p:cNvPr>
          <p:cNvSpPr txBox="1"/>
          <p:nvPr/>
        </p:nvSpPr>
        <p:spPr>
          <a:xfrm>
            <a:off x="86327" y="176769"/>
            <a:ext cx="9853998" cy="89255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Acciones e Indicadores Estratégicos Supersalud en Plan Estratégico Sectorial 2023-2026</a:t>
            </a:r>
          </a:p>
        </p:txBody>
      </p:sp>
      <p:sp>
        <p:nvSpPr>
          <p:cNvPr id="21" name="TextBox 25">
            <a:extLst>
              <a:ext uri="{FF2B5EF4-FFF2-40B4-BE49-F238E27FC236}">
                <a16:creationId xmlns:a16="http://schemas.microsoft.com/office/drawing/2014/main" id="{DFF9EC95-1E63-BCE1-F05C-D965AF1EBD0F}"/>
              </a:ext>
            </a:extLst>
          </p:cNvPr>
          <p:cNvSpPr txBox="1"/>
          <p:nvPr/>
        </p:nvSpPr>
        <p:spPr>
          <a:xfrm>
            <a:off x="4879764" y="2529804"/>
            <a:ext cx="1939408" cy="229896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endParaRPr kumimoji="0" lang="es-CO"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22" name="TextBox 25">
            <a:extLst>
              <a:ext uri="{FF2B5EF4-FFF2-40B4-BE49-F238E27FC236}">
                <a16:creationId xmlns:a16="http://schemas.microsoft.com/office/drawing/2014/main" id="{FD42B342-48B2-A9B7-8825-9552C1B6456F}"/>
              </a:ext>
            </a:extLst>
          </p:cNvPr>
          <p:cNvSpPr txBox="1"/>
          <p:nvPr/>
        </p:nvSpPr>
        <p:spPr>
          <a:xfrm>
            <a:off x="7183052" y="2616687"/>
            <a:ext cx="1967425" cy="101566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Ejercer Inspección y Vigilancia a la dispensación completa de fórmulas de medicamentos por parte del Gestor Farmacéutico.</a:t>
            </a:r>
            <a:endParaRPr kumimoji="0" lang="es-CO" sz="110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23" name="TextBox 25">
            <a:extLst>
              <a:ext uri="{FF2B5EF4-FFF2-40B4-BE49-F238E27FC236}">
                <a16:creationId xmlns:a16="http://schemas.microsoft.com/office/drawing/2014/main" id="{3CDFBCB6-5A77-8B2A-9EE2-C6CFAE166F45}"/>
              </a:ext>
            </a:extLst>
          </p:cNvPr>
          <p:cNvSpPr txBox="1"/>
          <p:nvPr/>
        </p:nvSpPr>
        <p:spPr>
          <a:xfrm>
            <a:off x="9516505" y="2473812"/>
            <a:ext cx="2001915" cy="114948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Diseñar e implementar proyectos asociados al Modelo de Gobierno y Gestión de Datos e Información para la Superintendencia Nacional de Salud.</a:t>
            </a:r>
            <a:endParaRPr kumimoji="0" lang="es-CO"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pic>
        <p:nvPicPr>
          <p:cNvPr id="24" name="Gráfico 23" descr="Ciclismo en compañía contorno">
            <a:extLst>
              <a:ext uri="{FF2B5EF4-FFF2-40B4-BE49-F238E27FC236}">
                <a16:creationId xmlns:a16="http://schemas.microsoft.com/office/drawing/2014/main" id="{D2E42CA2-A9B6-C79D-900A-163D1671106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6184" y="1599334"/>
            <a:ext cx="862523" cy="862523"/>
          </a:xfrm>
          <a:prstGeom prst="rect">
            <a:avLst/>
          </a:prstGeom>
        </p:spPr>
      </p:pic>
      <p:sp>
        <p:nvSpPr>
          <p:cNvPr id="27" name="Rectángulo 26">
            <a:extLst>
              <a:ext uri="{FF2B5EF4-FFF2-40B4-BE49-F238E27FC236}">
                <a16:creationId xmlns:a16="http://schemas.microsoft.com/office/drawing/2014/main" id="{1559F5B5-2D96-B6B0-3BD7-8A7307790C6E}"/>
              </a:ext>
            </a:extLst>
          </p:cNvPr>
          <p:cNvSpPr/>
          <p:nvPr/>
        </p:nvSpPr>
        <p:spPr>
          <a:xfrm>
            <a:off x="4973535" y="5989608"/>
            <a:ext cx="1834398" cy="569387"/>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00B0F0"/>
                </a:solidFill>
                <a:uLnTx/>
                <a:uFillTx/>
                <a:latin typeface="Verdana" panose="020B0604030504040204" pitchFamily="34" charset="0"/>
                <a:ea typeface="Verdana" panose="020B0604030504040204" pitchFamily="34" charset="0"/>
              </a:rPr>
              <a:t>Delegada para Prestadores de Servicios de Salud</a:t>
            </a:r>
          </a:p>
        </p:txBody>
      </p:sp>
      <p:pic>
        <p:nvPicPr>
          <p:cNvPr id="30" name="Gráfico 29" descr="Ascensor con relleno sólido">
            <a:extLst>
              <a:ext uri="{FF2B5EF4-FFF2-40B4-BE49-F238E27FC236}">
                <a16:creationId xmlns:a16="http://schemas.microsoft.com/office/drawing/2014/main" id="{40B699C1-8EC1-6CCF-637E-EA691E3987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31855" y="1651781"/>
            <a:ext cx="740969" cy="740969"/>
          </a:xfrm>
          <a:prstGeom prst="rect">
            <a:avLst/>
          </a:prstGeom>
        </p:spPr>
      </p:pic>
      <p:pic>
        <p:nvPicPr>
          <p:cNvPr id="31" name="Gráfico 30" descr="Portapapeles con relleno sólido">
            <a:extLst>
              <a:ext uri="{FF2B5EF4-FFF2-40B4-BE49-F238E27FC236}">
                <a16:creationId xmlns:a16="http://schemas.microsoft.com/office/drawing/2014/main" id="{9584C067-535C-11AB-5994-DE10B1F6675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96001" y="1532854"/>
            <a:ext cx="914400" cy="914400"/>
          </a:xfrm>
          <a:prstGeom prst="rect">
            <a:avLst/>
          </a:prstGeom>
        </p:spPr>
      </p:pic>
      <p:pic>
        <p:nvPicPr>
          <p:cNvPr id="32" name="Gráfico 31" descr="Audiencia objetivo con relleno sólido">
            <a:extLst>
              <a:ext uri="{FF2B5EF4-FFF2-40B4-BE49-F238E27FC236}">
                <a16:creationId xmlns:a16="http://schemas.microsoft.com/office/drawing/2014/main" id="{EC461035-856A-4A0C-9408-B70C951B5A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17057" y="1573129"/>
            <a:ext cx="848474" cy="848474"/>
          </a:xfrm>
          <a:prstGeom prst="rect">
            <a:avLst/>
          </a:prstGeom>
        </p:spPr>
      </p:pic>
      <p:pic>
        <p:nvPicPr>
          <p:cNvPr id="33" name="Gráfico 32" descr="Diagrama de red con relleno sólido">
            <a:extLst>
              <a:ext uri="{FF2B5EF4-FFF2-40B4-BE49-F238E27FC236}">
                <a16:creationId xmlns:a16="http://schemas.microsoft.com/office/drawing/2014/main" id="{F291301A-2755-66CF-7F05-9AB98AB9177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119998" y="1595042"/>
            <a:ext cx="826345" cy="826345"/>
          </a:xfrm>
          <a:prstGeom prst="rect">
            <a:avLst/>
          </a:prstGeom>
        </p:spPr>
      </p:pic>
      <p:sp>
        <p:nvSpPr>
          <p:cNvPr id="34" name="CuadroTexto 33">
            <a:extLst>
              <a:ext uri="{FF2B5EF4-FFF2-40B4-BE49-F238E27FC236}">
                <a16:creationId xmlns:a16="http://schemas.microsoft.com/office/drawing/2014/main" id="{C1CCF4D0-6E4C-B4A5-12D0-486B931AA666}"/>
              </a:ext>
            </a:extLst>
          </p:cNvPr>
          <p:cNvSpPr txBox="1"/>
          <p:nvPr/>
        </p:nvSpPr>
        <p:spPr>
          <a:xfrm>
            <a:off x="92517" y="5937248"/>
            <a:ext cx="2320359" cy="707886"/>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Delegada para Entidades Territoriales y Generadores, Recaudadores y Administradores de recursos del SGSSS</a:t>
            </a:r>
            <a:endParaRPr kumimoji="0" lang="es-CO" sz="1000" b="0"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endParaRPr>
          </a:p>
        </p:txBody>
      </p:sp>
      <p:sp>
        <p:nvSpPr>
          <p:cNvPr id="35" name="CuadroTexto 34">
            <a:extLst>
              <a:ext uri="{FF2B5EF4-FFF2-40B4-BE49-F238E27FC236}">
                <a16:creationId xmlns:a16="http://schemas.microsoft.com/office/drawing/2014/main" id="{81DA37E8-6AF6-819B-0199-A89741EA9C3B}"/>
              </a:ext>
            </a:extLst>
          </p:cNvPr>
          <p:cNvSpPr txBox="1"/>
          <p:nvPr/>
        </p:nvSpPr>
        <p:spPr>
          <a:xfrm>
            <a:off x="2542751" y="6012692"/>
            <a:ext cx="2174955" cy="26161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Secretaría General</a:t>
            </a:r>
            <a:endParaRPr kumimoji="0" lang="es-CO" sz="1100" b="0"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36" name="CuadroTexto 35">
            <a:extLst>
              <a:ext uri="{FF2B5EF4-FFF2-40B4-BE49-F238E27FC236}">
                <a16:creationId xmlns:a16="http://schemas.microsoft.com/office/drawing/2014/main" id="{5E2A8E1D-2E11-0A3E-0B53-CBB9E41E0866}"/>
              </a:ext>
            </a:extLst>
          </p:cNvPr>
          <p:cNvSpPr txBox="1"/>
          <p:nvPr/>
        </p:nvSpPr>
        <p:spPr>
          <a:xfrm>
            <a:off x="7116045" y="5797124"/>
            <a:ext cx="2178588" cy="769441"/>
          </a:xfrm>
          <a:prstGeom prst="rect">
            <a:avLst/>
          </a:prstGeom>
          <a:noFill/>
        </p:spPr>
        <p:txBody>
          <a:bodyPr wrap="square">
            <a:spAutoFit/>
          </a:bodyPr>
          <a:lstStyle/>
          <a:p>
            <a:pPr marL="0" marR="0" lvl="0" indent="0" algn="ctr" defTabSz="609630" rtl="0" eaLnBrk="1" fontAlgn="ctr"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w="0"/>
                <a:solidFill>
                  <a:srgbClr val="00B4B0"/>
                </a:solidFill>
                <a:uLnTx/>
                <a:uFillTx/>
                <a:latin typeface="Verdana" panose="020B0604030504040204" pitchFamily="34" charset="0"/>
                <a:ea typeface="Verdana" panose="020B0604030504040204" pitchFamily="34" charset="0"/>
                <a:cs typeface="+mn-cs"/>
              </a:rPr>
              <a:t>Delegada  para Operadores Logísticos de Tecnologías en Salud y Gestores Farmacéuticos</a:t>
            </a:r>
          </a:p>
        </p:txBody>
      </p:sp>
      <p:sp>
        <p:nvSpPr>
          <p:cNvPr id="37" name="Rectángulo 36">
            <a:extLst>
              <a:ext uri="{FF2B5EF4-FFF2-40B4-BE49-F238E27FC236}">
                <a16:creationId xmlns:a16="http://schemas.microsoft.com/office/drawing/2014/main" id="{1C30A7FF-F9EA-E13E-1FCA-FB7C137B47EF}"/>
              </a:ext>
            </a:extLst>
          </p:cNvPr>
          <p:cNvSpPr/>
          <p:nvPr/>
        </p:nvSpPr>
        <p:spPr>
          <a:xfrm>
            <a:off x="9602745" y="5889816"/>
            <a:ext cx="1834398" cy="400110"/>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7030A0"/>
                </a:solidFill>
                <a:uLnTx/>
                <a:uFillTx/>
                <a:latin typeface="Verdana" panose="020B0604030504040204" pitchFamily="34" charset="0"/>
                <a:ea typeface="Verdana" panose="020B0604030504040204" pitchFamily="34" charset="0"/>
              </a:rPr>
              <a:t>Dirección de Innovación y Desarrollo</a:t>
            </a:r>
          </a:p>
        </p:txBody>
      </p:sp>
      <p:sp>
        <p:nvSpPr>
          <p:cNvPr id="25" name="CuadroTexto 24">
            <a:extLst>
              <a:ext uri="{FF2B5EF4-FFF2-40B4-BE49-F238E27FC236}">
                <a16:creationId xmlns:a16="http://schemas.microsoft.com/office/drawing/2014/main" id="{5397DBD4-56E7-F395-644A-6CCD54AA5839}"/>
              </a:ext>
            </a:extLst>
          </p:cNvPr>
          <p:cNvSpPr txBox="1"/>
          <p:nvPr/>
        </p:nvSpPr>
        <p:spPr>
          <a:xfrm>
            <a:off x="178242" y="5081815"/>
            <a:ext cx="2174955" cy="78483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108:</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Porcentaje total de actores del sistema con acciones de inspección y vigilancia por parte de la Dirección Regional.</a:t>
            </a:r>
          </a:p>
        </p:txBody>
      </p:sp>
      <p:sp>
        <p:nvSpPr>
          <p:cNvPr id="26" name="CuadroTexto 25">
            <a:extLst>
              <a:ext uri="{FF2B5EF4-FFF2-40B4-BE49-F238E27FC236}">
                <a16:creationId xmlns:a16="http://schemas.microsoft.com/office/drawing/2014/main" id="{6EBCF7D2-A095-0644-7D20-A18C48D6C887}"/>
              </a:ext>
            </a:extLst>
          </p:cNvPr>
          <p:cNvSpPr txBox="1"/>
          <p:nvPr/>
        </p:nvSpPr>
        <p:spPr>
          <a:xfrm>
            <a:off x="4802230" y="4899723"/>
            <a:ext cx="2174955" cy="92333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110:</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00B0F0"/>
                </a:solidFill>
                <a:uLnTx/>
                <a:uFillTx/>
                <a:latin typeface="Verdana" panose="020B0604030504040204" pitchFamily="34" charset="0"/>
                <a:ea typeface="Verdana" panose="020B0604030504040204" pitchFamily="34" charset="0"/>
                <a:cs typeface="+mn-cs"/>
              </a:rPr>
              <a:t>Acciones de inspección y vigilancia ejecutadas a los prestadores priorizados durante el período de evaluación.</a:t>
            </a:r>
          </a:p>
        </p:txBody>
      </p:sp>
      <p:sp>
        <p:nvSpPr>
          <p:cNvPr id="38" name="CuadroTexto 37">
            <a:extLst>
              <a:ext uri="{FF2B5EF4-FFF2-40B4-BE49-F238E27FC236}">
                <a16:creationId xmlns:a16="http://schemas.microsoft.com/office/drawing/2014/main" id="{E02F4EED-0349-1A48-ADFF-A50F824D6CAE}"/>
              </a:ext>
            </a:extLst>
          </p:cNvPr>
          <p:cNvSpPr txBox="1"/>
          <p:nvPr/>
        </p:nvSpPr>
        <p:spPr>
          <a:xfrm>
            <a:off x="7218076" y="4064473"/>
            <a:ext cx="1971958" cy="1061829"/>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111:</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00B4B0"/>
                </a:solidFill>
                <a:uLnTx/>
                <a:uFillTx/>
                <a:latin typeface="Verdana" panose="020B0604030504040204" pitchFamily="34" charset="0"/>
                <a:ea typeface="Verdana" panose="020B0604030504040204" pitchFamily="34" charset="0"/>
                <a:cs typeface="+mn-cs"/>
              </a:rPr>
              <a:t>Porcentaje de fórmulas de medicamentos Plan de Beneficios en Salud dispensadas de manera completa por el Gestor Farmacéutico (GF).</a:t>
            </a:r>
          </a:p>
        </p:txBody>
      </p:sp>
      <p:sp>
        <p:nvSpPr>
          <p:cNvPr id="39" name="CuadroTexto 38">
            <a:extLst>
              <a:ext uri="{FF2B5EF4-FFF2-40B4-BE49-F238E27FC236}">
                <a16:creationId xmlns:a16="http://schemas.microsoft.com/office/drawing/2014/main" id="{BD978D78-6817-683B-3113-572F3AB82707}"/>
              </a:ext>
            </a:extLst>
          </p:cNvPr>
          <p:cNvSpPr txBox="1"/>
          <p:nvPr/>
        </p:nvSpPr>
        <p:spPr>
          <a:xfrm>
            <a:off x="2649580" y="4594923"/>
            <a:ext cx="1915741" cy="64633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109:</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Nuevas sedes de la Superintendencia Nacional de Salud en territorio</a:t>
            </a:r>
          </a:p>
        </p:txBody>
      </p:sp>
      <p:sp>
        <p:nvSpPr>
          <p:cNvPr id="40" name="CuadroTexto 39">
            <a:extLst>
              <a:ext uri="{FF2B5EF4-FFF2-40B4-BE49-F238E27FC236}">
                <a16:creationId xmlns:a16="http://schemas.microsoft.com/office/drawing/2014/main" id="{00B40985-C6F3-5FCC-E210-6AC16DB1FD41}"/>
              </a:ext>
            </a:extLst>
          </p:cNvPr>
          <p:cNvSpPr txBox="1"/>
          <p:nvPr/>
        </p:nvSpPr>
        <p:spPr>
          <a:xfrm>
            <a:off x="9675526" y="4064473"/>
            <a:ext cx="1706849" cy="92333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112:</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7030A0"/>
                </a:solidFill>
                <a:uLnTx/>
                <a:uFillTx/>
                <a:latin typeface="Verdana" panose="020B0604030504040204" pitchFamily="34" charset="0"/>
                <a:ea typeface="Verdana" panose="020B0604030504040204" pitchFamily="34" charset="0"/>
                <a:cs typeface="+mn-cs"/>
              </a:rPr>
              <a:t>Proyectos asociados al Modelo de Gobierno y Gestión de datos e Información implementados</a:t>
            </a:r>
          </a:p>
        </p:txBody>
      </p:sp>
    </p:spTree>
    <p:extLst>
      <p:ext uri="{BB962C8B-B14F-4D97-AF65-F5344CB8AC3E}">
        <p14:creationId xmlns:p14="http://schemas.microsoft.com/office/powerpoint/2010/main" val="62671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C2C65-5946-6CE5-A32B-B9A35EB9CAB2}"/>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117E3200-5246-6E70-399F-4C053ADF0024}"/>
              </a:ext>
              <a:ext uri="{C183D7F6-B498-43B3-948B-1728B52AA6E4}">
                <adec:decorative xmlns:adec="http://schemas.microsoft.com/office/drawing/2017/decorative" val="1"/>
              </a:ext>
            </a:extLst>
          </p:cNvPr>
          <p:cNvGrpSpPr/>
          <p:nvPr/>
        </p:nvGrpSpPr>
        <p:grpSpPr>
          <a:xfrm>
            <a:off x="335363" y="1492590"/>
            <a:ext cx="11340300" cy="4570255"/>
            <a:chOff x="-1039801" y="-10209"/>
            <a:chExt cx="22680601" cy="7762953"/>
          </a:xfrm>
        </p:grpSpPr>
        <p:sp>
          <p:nvSpPr>
            <p:cNvPr id="3" name="AutoShape 6">
              <a:extLst>
                <a:ext uri="{FF2B5EF4-FFF2-40B4-BE49-F238E27FC236}">
                  <a16:creationId xmlns:a16="http://schemas.microsoft.com/office/drawing/2014/main" id="{357A7115-2015-A4BC-32EA-851F191D9FD9}"/>
                </a:ext>
              </a:extLst>
            </p:cNvPr>
            <p:cNvSpPr/>
            <p:nvPr/>
          </p:nvSpPr>
          <p:spPr>
            <a:xfrm>
              <a:off x="-1039801" y="1"/>
              <a:ext cx="4077874" cy="7744257"/>
            </a:xfrm>
            <a:prstGeom prst="rect">
              <a:avLst/>
            </a:prstGeom>
            <a:solidFill>
              <a:srgbClr val="7030A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7">
              <a:extLst>
                <a:ext uri="{FF2B5EF4-FFF2-40B4-BE49-F238E27FC236}">
                  <a16:creationId xmlns:a16="http://schemas.microsoft.com/office/drawing/2014/main" id="{B4BC85E5-56C0-64D3-EBC3-F21DFB9D01F9}"/>
                </a:ext>
              </a:extLst>
            </p:cNvPr>
            <p:cNvSpPr/>
            <p:nvPr/>
          </p:nvSpPr>
          <p:spPr>
            <a:xfrm>
              <a:off x="3490575" y="8487"/>
              <a:ext cx="4077874" cy="7744257"/>
            </a:xfrm>
            <a:prstGeom prst="rect">
              <a:avLst/>
            </a:prstGeom>
            <a:solidFill>
              <a:srgbClr val="00B05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8">
              <a:extLst>
                <a:ext uri="{FF2B5EF4-FFF2-40B4-BE49-F238E27FC236}">
                  <a16:creationId xmlns:a16="http://schemas.microsoft.com/office/drawing/2014/main" id="{974AF8D0-A712-BFEB-8910-DA9086D40BEC}"/>
                </a:ext>
              </a:extLst>
            </p:cNvPr>
            <p:cNvSpPr/>
            <p:nvPr/>
          </p:nvSpPr>
          <p:spPr>
            <a:xfrm>
              <a:off x="7953751" y="-10209"/>
              <a:ext cx="4143918" cy="7762953"/>
            </a:xfrm>
            <a:prstGeom prst="rect">
              <a:avLst/>
            </a:prstGeom>
            <a:solidFill>
              <a:srgbClr val="996633">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9">
              <a:extLst>
                <a:ext uri="{FF2B5EF4-FFF2-40B4-BE49-F238E27FC236}">
                  <a16:creationId xmlns:a16="http://schemas.microsoft.com/office/drawing/2014/main" id="{9DD356E6-49E1-0439-930C-D4E06E38F7A3}"/>
                </a:ext>
              </a:extLst>
            </p:cNvPr>
            <p:cNvSpPr/>
            <p:nvPr/>
          </p:nvSpPr>
          <p:spPr>
            <a:xfrm>
              <a:off x="12611184" y="-7695"/>
              <a:ext cx="4380116" cy="7744258"/>
            </a:xfrm>
            <a:prstGeom prst="rect">
              <a:avLst/>
            </a:prstGeom>
            <a:solidFill>
              <a:srgbClr val="00B0F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10">
              <a:extLst>
                <a:ext uri="{FF2B5EF4-FFF2-40B4-BE49-F238E27FC236}">
                  <a16:creationId xmlns:a16="http://schemas.microsoft.com/office/drawing/2014/main" id="{C6F4ED5F-69C9-6A31-FC62-9B74F7E15381}"/>
                </a:ext>
              </a:extLst>
            </p:cNvPr>
            <p:cNvSpPr/>
            <p:nvPr/>
          </p:nvSpPr>
          <p:spPr>
            <a:xfrm>
              <a:off x="17562926" y="-1"/>
              <a:ext cx="4077874" cy="7736564"/>
            </a:xfrm>
            <a:prstGeom prst="rect">
              <a:avLst/>
            </a:prstGeom>
            <a:solidFill>
              <a:srgbClr val="FFC00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AutoShape 11">
            <a:extLst>
              <a:ext uri="{FF2B5EF4-FFF2-40B4-BE49-F238E27FC236}">
                <a16:creationId xmlns:a16="http://schemas.microsoft.com/office/drawing/2014/main" id="{4D054C86-06F9-AB6C-6928-480F78BB364C}"/>
              </a:ext>
              <a:ext uri="{C183D7F6-B498-43B3-948B-1728B52AA6E4}">
                <adec:decorative xmlns:adec="http://schemas.microsoft.com/office/drawing/2017/decorative" val="1"/>
              </a:ext>
            </a:extLst>
          </p:cNvPr>
          <p:cNvSpPr/>
          <p:nvPr/>
        </p:nvSpPr>
        <p:spPr>
          <a:xfrm>
            <a:off x="342835" y="1494072"/>
            <a:ext cx="2038937" cy="969373"/>
          </a:xfrm>
          <a:prstGeom prst="rect">
            <a:avLst/>
          </a:prstGeom>
          <a:solidFill>
            <a:srgbClr val="7030A0"/>
          </a:solidFill>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2">
            <a:extLst>
              <a:ext uri="{FF2B5EF4-FFF2-40B4-BE49-F238E27FC236}">
                <a16:creationId xmlns:a16="http://schemas.microsoft.com/office/drawing/2014/main" id="{A83EECE8-97F6-A47D-D960-D1F106F58D08}"/>
              </a:ext>
              <a:ext uri="{C183D7F6-B498-43B3-948B-1728B52AA6E4}">
                <adec:decorative xmlns:adec="http://schemas.microsoft.com/office/drawing/2017/decorative" val="1"/>
              </a:ext>
            </a:extLst>
          </p:cNvPr>
          <p:cNvSpPr/>
          <p:nvPr/>
        </p:nvSpPr>
        <p:spPr>
          <a:xfrm>
            <a:off x="2575177" y="1498600"/>
            <a:ext cx="2085930" cy="969373"/>
          </a:xfrm>
          <a:prstGeom prst="rect">
            <a:avLst/>
          </a:prstGeom>
          <a:solidFill>
            <a:srgbClr val="00B050"/>
          </a:solidFill>
          <a:ln>
            <a:solidFill>
              <a:schemeClr val="bg1"/>
            </a:solidFill>
          </a:ln>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13">
            <a:extLst>
              <a:ext uri="{FF2B5EF4-FFF2-40B4-BE49-F238E27FC236}">
                <a16:creationId xmlns:a16="http://schemas.microsoft.com/office/drawing/2014/main" id="{A7F84A96-508F-736A-4879-37FD009A8857}"/>
              </a:ext>
              <a:ext uri="{C183D7F6-B498-43B3-948B-1728B52AA6E4}">
                <adec:decorative xmlns:adec="http://schemas.microsoft.com/office/drawing/2017/decorative" val="1"/>
              </a:ext>
            </a:extLst>
          </p:cNvPr>
          <p:cNvSpPr/>
          <p:nvPr/>
        </p:nvSpPr>
        <p:spPr>
          <a:xfrm>
            <a:off x="4818168" y="1498600"/>
            <a:ext cx="2085930" cy="969373"/>
          </a:xfrm>
          <a:prstGeom prst="rect">
            <a:avLst/>
          </a:prstGeom>
          <a:solidFill>
            <a:srgbClr val="996633"/>
          </a:solidFill>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14">
            <a:extLst>
              <a:ext uri="{FF2B5EF4-FFF2-40B4-BE49-F238E27FC236}">
                <a16:creationId xmlns:a16="http://schemas.microsoft.com/office/drawing/2014/main" id="{21B46608-7C8A-9A5F-8FCA-B4ECBA660327}"/>
              </a:ext>
              <a:ext uri="{C183D7F6-B498-43B3-948B-1728B52AA6E4}">
                <adec:decorative xmlns:adec="http://schemas.microsoft.com/office/drawing/2017/decorative" val="1"/>
              </a:ext>
            </a:extLst>
          </p:cNvPr>
          <p:cNvSpPr/>
          <p:nvPr/>
        </p:nvSpPr>
        <p:spPr>
          <a:xfrm>
            <a:off x="7170862" y="1498600"/>
            <a:ext cx="2167360" cy="969373"/>
          </a:xfrm>
          <a:prstGeom prst="rect">
            <a:avLst/>
          </a:prstGeom>
          <a:solidFill>
            <a:srgbClr val="00B0F0"/>
          </a:solidFill>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5">
            <a:extLst>
              <a:ext uri="{FF2B5EF4-FFF2-40B4-BE49-F238E27FC236}">
                <a16:creationId xmlns:a16="http://schemas.microsoft.com/office/drawing/2014/main" id="{EC0AED32-7317-2F00-0C95-134FB8B48EEE}"/>
              </a:ext>
              <a:ext uri="{C183D7F6-B498-43B3-948B-1728B52AA6E4}">
                <adec:decorative xmlns:adec="http://schemas.microsoft.com/office/drawing/2017/decorative" val="1"/>
              </a:ext>
            </a:extLst>
          </p:cNvPr>
          <p:cNvSpPr/>
          <p:nvPr/>
        </p:nvSpPr>
        <p:spPr>
          <a:xfrm>
            <a:off x="9641408" y="1498600"/>
            <a:ext cx="2038937" cy="969373"/>
          </a:xfrm>
          <a:prstGeom prst="rect">
            <a:avLst/>
          </a:prstGeom>
          <a:solidFill>
            <a:srgbClr val="FFC000"/>
          </a:solidFill>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7">
            <a:extLst>
              <a:ext uri="{FF2B5EF4-FFF2-40B4-BE49-F238E27FC236}">
                <a16:creationId xmlns:a16="http://schemas.microsoft.com/office/drawing/2014/main" id="{D847F665-AEB1-154A-D0A8-1EC46399DFA4}"/>
              </a:ext>
            </a:extLst>
          </p:cNvPr>
          <p:cNvSpPr txBox="1"/>
          <p:nvPr/>
        </p:nvSpPr>
        <p:spPr>
          <a:xfrm>
            <a:off x="376785" y="2531531"/>
            <a:ext cx="1924513" cy="1184940"/>
          </a:xfrm>
          <a:prstGeom prst="rect">
            <a:avLst/>
          </a:prstGeom>
        </p:spPr>
        <p:txBody>
          <a:bodyPr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Diseñar e implementar lineamientos asociados al Sistema de gestión de la innovación y gestión del conocimiento para la Superintendencia Nacional de Salud.</a:t>
            </a:r>
            <a:endParaRPr kumimoji="0" lang="es-CO" sz="1100"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14" name="TextBox 19">
            <a:extLst>
              <a:ext uri="{FF2B5EF4-FFF2-40B4-BE49-F238E27FC236}">
                <a16:creationId xmlns:a16="http://schemas.microsoft.com/office/drawing/2014/main" id="{CA89B8B4-BB98-F8CF-A860-38316504A902}"/>
              </a:ext>
            </a:extLst>
          </p:cNvPr>
          <p:cNvSpPr txBox="1"/>
          <p:nvPr/>
        </p:nvSpPr>
        <p:spPr>
          <a:xfrm>
            <a:off x="1845977" y="1562999"/>
            <a:ext cx="286083" cy="304186"/>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06</a:t>
            </a:r>
          </a:p>
        </p:txBody>
      </p:sp>
      <p:sp>
        <p:nvSpPr>
          <p:cNvPr id="15" name="TextBox 20">
            <a:extLst>
              <a:ext uri="{FF2B5EF4-FFF2-40B4-BE49-F238E27FC236}">
                <a16:creationId xmlns:a16="http://schemas.microsoft.com/office/drawing/2014/main" id="{F28B1AA5-3562-813C-A6EF-7EF74118AFF9}"/>
              </a:ext>
            </a:extLst>
          </p:cNvPr>
          <p:cNvSpPr txBox="1"/>
          <p:nvPr/>
        </p:nvSpPr>
        <p:spPr>
          <a:xfrm>
            <a:off x="4085440" y="1562999"/>
            <a:ext cx="286083" cy="304186"/>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07</a:t>
            </a:r>
          </a:p>
        </p:txBody>
      </p:sp>
      <p:sp>
        <p:nvSpPr>
          <p:cNvPr id="16" name="TextBox 21">
            <a:extLst>
              <a:ext uri="{FF2B5EF4-FFF2-40B4-BE49-F238E27FC236}">
                <a16:creationId xmlns:a16="http://schemas.microsoft.com/office/drawing/2014/main" id="{9D69711C-F47E-53D0-9B05-5107861F57F7}"/>
              </a:ext>
            </a:extLst>
          </p:cNvPr>
          <p:cNvSpPr txBox="1"/>
          <p:nvPr/>
        </p:nvSpPr>
        <p:spPr>
          <a:xfrm>
            <a:off x="6277724" y="1562999"/>
            <a:ext cx="336790" cy="304186"/>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08</a:t>
            </a:r>
          </a:p>
        </p:txBody>
      </p:sp>
      <p:sp>
        <p:nvSpPr>
          <p:cNvPr id="17" name="TextBox 22">
            <a:extLst>
              <a:ext uri="{FF2B5EF4-FFF2-40B4-BE49-F238E27FC236}">
                <a16:creationId xmlns:a16="http://schemas.microsoft.com/office/drawing/2014/main" id="{EAB1C804-7541-173C-F3C4-4160A0420A04}"/>
              </a:ext>
            </a:extLst>
          </p:cNvPr>
          <p:cNvSpPr txBox="1"/>
          <p:nvPr/>
        </p:nvSpPr>
        <p:spPr>
          <a:xfrm>
            <a:off x="8746162" y="1562999"/>
            <a:ext cx="349467" cy="304186"/>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09</a:t>
            </a:r>
          </a:p>
        </p:txBody>
      </p:sp>
      <p:sp>
        <p:nvSpPr>
          <p:cNvPr id="18" name="TextBox 23">
            <a:extLst>
              <a:ext uri="{FF2B5EF4-FFF2-40B4-BE49-F238E27FC236}">
                <a16:creationId xmlns:a16="http://schemas.microsoft.com/office/drawing/2014/main" id="{ABA26B2C-9CFC-301C-8B03-094422B8EC67}"/>
              </a:ext>
            </a:extLst>
          </p:cNvPr>
          <p:cNvSpPr txBox="1"/>
          <p:nvPr/>
        </p:nvSpPr>
        <p:spPr>
          <a:xfrm>
            <a:off x="10945126" y="1562999"/>
            <a:ext cx="349467" cy="304186"/>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10</a:t>
            </a:r>
          </a:p>
        </p:txBody>
      </p:sp>
      <p:sp>
        <p:nvSpPr>
          <p:cNvPr id="19" name="TextBox 25">
            <a:extLst>
              <a:ext uri="{FF2B5EF4-FFF2-40B4-BE49-F238E27FC236}">
                <a16:creationId xmlns:a16="http://schemas.microsoft.com/office/drawing/2014/main" id="{42AB3D3B-A71D-6FB0-97A5-59F35FC5C6BD}"/>
              </a:ext>
            </a:extLst>
          </p:cNvPr>
          <p:cNvSpPr txBox="1"/>
          <p:nvPr/>
        </p:nvSpPr>
        <p:spPr>
          <a:xfrm>
            <a:off x="2651274" y="2506757"/>
            <a:ext cx="1973610" cy="2539157"/>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endParaRPr kumimoji="0" lang="es-CO" sz="110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21" name="TextBox 25">
            <a:extLst>
              <a:ext uri="{FF2B5EF4-FFF2-40B4-BE49-F238E27FC236}">
                <a16:creationId xmlns:a16="http://schemas.microsoft.com/office/drawing/2014/main" id="{D953164C-55E1-D749-EB49-67B30CDF0753}"/>
              </a:ext>
            </a:extLst>
          </p:cNvPr>
          <p:cNvSpPr txBox="1"/>
          <p:nvPr/>
        </p:nvSpPr>
        <p:spPr>
          <a:xfrm>
            <a:off x="4841664" y="2482179"/>
            <a:ext cx="1939408" cy="180632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Impulsar acciones de inspección y vigilancia tendientes a monitorear las responsabilidades de los generadores, recaudadores y administradores de recursos y generar alertas que contribuyan a la sostenibilidad financiera del sistema.</a:t>
            </a:r>
            <a:endParaRPr kumimoji="0" lang="es-CO"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22" name="TextBox 25">
            <a:extLst>
              <a:ext uri="{FF2B5EF4-FFF2-40B4-BE49-F238E27FC236}">
                <a16:creationId xmlns:a16="http://schemas.microsoft.com/office/drawing/2014/main" id="{0BED4A86-C78D-9EAF-C2D7-D94E227B0677}"/>
              </a:ext>
            </a:extLst>
          </p:cNvPr>
          <p:cNvSpPr txBox="1"/>
          <p:nvPr/>
        </p:nvSpPr>
        <p:spPr>
          <a:xfrm>
            <a:off x="7335452" y="2487291"/>
            <a:ext cx="1967425" cy="2423740"/>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a:t>
            </a:r>
            <a:endParaRPr kumimoji="0" lang="es-CO" sz="105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23" name="TextBox 25">
            <a:extLst>
              <a:ext uri="{FF2B5EF4-FFF2-40B4-BE49-F238E27FC236}">
                <a16:creationId xmlns:a16="http://schemas.microsoft.com/office/drawing/2014/main" id="{B8245EE9-0489-F5DD-966E-3DF335E61D1D}"/>
              </a:ext>
            </a:extLst>
          </p:cNvPr>
          <p:cNvSpPr txBox="1"/>
          <p:nvPr/>
        </p:nvSpPr>
        <p:spPr>
          <a:xfrm>
            <a:off x="9678430" y="2483337"/>
            <a:ext cx="1893977" cy="114948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Fortalecer la capacidad financiera de la superintendencia nacional de salud a través del recaudo de la contribución de los vigilados</a:t>
            </a:r>
            <a:endParaRPr kumimoji="0" lang="es-CO"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endParaRPr>
          </a:p>
        </p:txBody>
      </p:sp>
      <p:pic>
        <p:nvPicPr>
          <p:cNvPr id="29" name="Gráfico 28" descr="Ábaco con relleno sólido">
            <a:extLst>
              <a:ext uri="{FF2B5EF4-FFF2-40B4-BE49-F238E27FC236}">
                <a16:creationId xmlns:a16="http://schemas.microsoft.com/office/drawing/2014/main" id="{7707E9ED-E486-2002-3657-1BBB01F77C3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45181" y="1628221"/>
            <a:ext cx="762000" cy="762000"/>
          </a:xfrm>
          <a:prstGeom prst="rect">
            <a:avLst/>
          </a:prstGeom>
        </p:spPr>
      </p:pic>
      <p:pic>
        <p:nvPicPr>
          <p:cNvPr id="30" name="Gráfico 29" descr="Plano con relleno sólido">
            <a:extLst>
              <a:ext uri="{FF2B5EF4-FFF2-40B4-BE49-F238E27FC236}">
                <a16:creationId xmlns:a16="http://schemas.microsoft.com/office/drawing/2014/main" id="{89BCFD6D-3962-3AD3-E7E1-FA6C8E0B82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29023" y="1562998"/>
            <a:ext cx="866873" cy="866873"/>
          </a:xfrm>
          <a:prstGeom prst="rect">
            <a:avLst/>
          </a:prstGeom>
        </p:spPr>
      </p:pic>
      <p:pic>
        <p:nvPicPr>
          <p:cNvPr id="31" name="Gráfico 30" descr="Sirena con relleno sólido">
            <a:extLst>
              <a:ext uri="{FF2B5EF4-FFF2-40B4-BE49-F238E27FC236}">
                <a16:creationId xmlns:a16="http://schemas.microsoft.com/office/drawing/2014/main" id="{B7832872-4EF8-75DD-D7DA-605A0E0CFEF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28877" y="1511293"/>
            <a:ext cx="878928" cy="878928"/>
          </a:xfrm>
          <a:prstGeom prst="rect">
            <a:avLst/>
          </a:prstGeom>
        </p:spPr>
      </p:pic>
      <p:pic>
        <p:nvPicPr>
          <p:cNvPr id="32" name="Gráfico 31" descr="Acceso universal con relleno sólido">
            <a:extLst>
              <a:ext uri="{FF2B5EF4-FFF2-40B4-BE49-F238E27FC236}">
                <a16:creationId xmlns:a16="http://schemas.microsoft.com/office/drawing/2014/main" id="{CD7D8EA7-0B57-F381-5D3E-B6BA8EF08AA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893899" y="1706775"/>
            <a:ext cx="714612" cy="714612"/>
          </a:xfrm>
          <a:prstGeom prst="rect">
            <a:avLst/>
          </a:prstGeom>
        </p:spPr>
      </p:pic>
      <p:pic>
        <p:nvPicPr>
          <p:cNvPr id="33" name="Gráfico 32" descr="Tendencia al alza con relleno sólido">
            <a:extLst>
              <a:ext uri="{FF2B5EF4-FFF2-40B4-BE49-F238E27FC236}">
                <a16:creationId xmlns:a16="http://schemas.microsoft.com/office/drawing/2014/main" id="{FEFDE3C3-5E87-A723-3EAB-52C2003F5B7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100403" y="1586039"/>
            <a:ext cx="878928" cy="878928"/>
          </a:xfrm>
          <a:prstGeom prst="rect">
            <a:avLst/>
          </a:prstGeom>
        </p:spPr>
      </p:pic>
      <p:sp>
        <p:nvSpPr>
          <p:cNvPr id="34" name="CuadroTexto 33">
            <a:extLst>
              <a:ext uri="{FF2B5EF4-FFF2-40B4-BE49-F238E27FC236}">
                <a16:creationId xmlns:a16="http://schemas.microsoft.com/office/drawing/2014/main" id="{758D42CE-5054-3A49-5D95-804AFF52E3CC}"/>
              </a:ext>
            </a:extLst>
          </p:cNvPr>
          <p:cNvSpPr txBox="1"/>
          <p:nvPr/>
        </p:nvSpPr>
        <p:spPr>
          <a:xfrm>
            <a:off x="4769190" y="6113404"/>
            <a:ext cx="2174955" cy="64633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w="0"/>
                <a:solidFill>
                  <a:srgbClr val="996633"/>
                </a:solidFill>
                <a:uLnTx/>
                <a:uFillTx/>
                <a:latin typeface="Verdana" panose="020B0604030504040204" pitchFamily="34" charset="0"/>
                <a:ea typeface="Verdana" panose="020B0604030504040204" pitchFamily="34" charset="0"/>
                <a:cs typeface="+mn-cs"/>
              </a:rPr>
              <a:t>Delegada para Entidades Territoriales y Generadores, Recaudadores y Administradores de recursos del SGSSS</a:t>
            </a:r>
            <a:endParaRPr kumimoji="0" lang="es-CO" sz="900" b="0" i="0" u="none" strike="noStrike" kern="1200" cap="none" spc="0" normalizeH="0" baseline="0" noProof="0" dirty="0">
              <a:ln w="0"/>
              <a:solidFill>
                <a:srgbClr val="996633"/>
              </a:solidFill>
              <a:uLnTx/>
              <a:uFillTx/>
              <a:latin typeface="Verdana" panose="020B0604030504040204" pitchFamily="34" charset="0"/>
              <a:ea typeface="Verdana" panose="020B0604030504040204" pitchFamily="34" charset="0"/>
              <a:cs typeface="+mn-cs"/>
            </a:endParaRPr>
          </a:p>
        </p:txBody>
      </p:sp>
      <p:sp>
        <p:nvSpPr>
          <p:cNvPr id="35" name="Rectángulo 34">
            <a:extLst>
              <a:ext uri="{FF2B5EF4-FFF2-40B4-BE49-F238E27FC236}">
                <a16:creationId xmlns:a16="http://schemas.microsoft.com/office/drawing/2014/main" id="{9D146857-55BA-16C1-0463-58CD8ED65C34}"/>
              </a:ext>
            </a:extLst>
          </p:cNvPr>
          <p:cNvSpPr/>
          <p:nvPr/>
        </p:nvSpPr>
        <p:spPr>
          <a:xfrm>
            <a:off x="397497" y="6203952"/>
            <a:ext cx="1834398" cy="400110"/>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7030A0"/>
                </a:solidFill>
                <a:uLnTx/>
                <a:uFillTx/>
                <a:latin typeface="Verdana" panose="020B0604030504040204" pitchFamily="34" charset="0"/>
                <a:ea typeface="Verdana" panose="020B0604030504040204" pitchFamily="34" charset="0"/>
              </a:rPr>
              <a:t>Dirección de Innovación y Desarrollo</a:t>
            </a:r>
          </a:p>
        </p:txBody>
      </p:sp>
      <p:sp>
        <p:nvSpPr>
          <p:cNvPr id="36" name="CuadroTexto 35">
            <a:extLst>
              <a:ext uri="{FF2B5EF4-FFF2-40B4-BE49-F238E27FC236}">
                <a16:creationId xmlns:a16="http://schemas.microsoft.com/office/drawing/2014/main" id="{0A30E8EC-FE1C-5690-F898-7FCC9309F5FA}"/>
              </a:ext>
            </a:extLst>
          </p:cNvPr>
          <p:cNvSpPr txBox="1"/>
          <p:nvPr/>
        </p:nvSpPr>
        <p:spPr>
          <a:xfrm>
            <a:off x="9833520" y="6134049"/>
            <a:ext cx="1654711" cy="26161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Secretaría General</a:t>
            </a:r>
            <a:endParaRPr kumimoji="0" lang="es-CO" sz="1100" b="0"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37" name="Rectángulo 36">
            <a:extLst>
              <a:ext uri="{FF2B5EF4-FFF2-40B4-BE49-F238E27FC236}">
                <a16:creationId xmlns:a16="http://schemas.microsoft.com/office/drawing/2014/main" id="{DFE6CA68-4D0E-8BF5-A6A5-D2C3D7401935}"/>
              </a:ext>
            </a:extLst>
          </p:cNvPr>
          <p:cNvSpPr/>
          <p:nvPr/>
        </p:nvSpPr>
        <p:spPr>
          <a:xfrm>
            <a:off x="7425049" y="6144214"/>
            <a:ext cx="1834398" cy="569387"/>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32B4A8"/>
                </a:solidFill>
                <a:uLnTx/>
                <a:uFillTx/>
                <a:latin typeface="Verdana" panose="020B0604030504040204" pitchFamily="34" charset="0"/>
                <a:ea typeface="Verdana" panose="020B0604030504040204" pitchFamily="34" charset="0"/>
              </a:rPr>
              <a:t>Delegada para Prestadores de Servicios de Salud</a:t>
            </a:r>
          </a:p>
        </p:txBody>
      </p:sp>
      <p:sp>
        <p:nvSpPr>
          <p:cNvPr id="38" name="Rectángulo 37">
            <a:extLst>
              <a:ext uri="{FF2B5EF4-FFF2-40B4-BE49-F238E27FC236}">
                <a16:creationId xmlns:a16="http://schemas.microsoft.com/office/drawing/2014/main" id="{D64A80A4-C639-F698-471F-9E04123EB136}"/>
              </a:ext>
            </a:extLst>
          </p:cNvPr>
          <p:cNvSpPr/>
          <p:nvPr/>
        </p:nvSpPr>
        <p:spPr>
          <a:xfrm>
            <a:off x="2692013" y="6254931"/>
            <a:ext cx="1834398" cy="230832"/>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00B050"/>
                </a:solidFill>
                <a:uLnTx/>
                <a:uFillTx/>
                <a:latin typeface="Verdana" panose="020B0604030504040204" pitchFamily="34" charset="0"/>
                <a:ea typeface="Verdana" panose="020B0604030504040204" pitchFamily="34" charset="0"/>
              </a:rPr>
              <a:t>Oficina de Liquidaciones</a:t>
            </a:r>
          </a:p>
        </p:txBody>
      </p:sp>
      <p:sp>
        <p:nvSpPr>
          <p:cNvPr id="24" name="CuadroTexto 23">
            <a:extLst>
              <a:ext uri="{FF2B5EF4-FFF2-40B4-BE49-F238E27FC236}">
                <a16:creationId xmlns:a16="http://schemas.microsoft.com/office/drawing/2014/main" id="{09317353-1036-FA45-6AB7-E45E33E8478F}"/>
              </a:ext>
            </a:extLst>
          </p:cNvPr>
          <p:cNvSpPr txBox="1"/>
          <p:nvPr/>
        </p:nvSpPr>
        <p:spPr>
          <a:xfrm>
            <a:off x="4869124" y="4701794"/>
            <a:ext cx="1973610" cy="64633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115:</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Porcentaje de alertas generadas en desarrollo de las acciones de IV a GRARS</a:t>
            </a:r>
          </a:p>
        </p:txBody>
      </p:sp>
      <p:sp>
        <p:nvSpPr>
          <p:cNvPr id="28" name="CuadroTexto 27">
            <a:extLst>
              <a:ext uri="{FF2B5EF4-FFF2-40B4-BE49-F238E27FC236}">
                <a16:creationId xmlns:a16="http://schemas.microsoft.com/office/drawing/2014/main" id="{BFA2E861-D195-6C78-66A2-453C5C36123B}"/>
              </a:ext>
            </a:extLst>
          </p:cNvPr>
          <p:cNvSpPr txBox="1"/>
          <p:nvPr/>
        </p:nvSpPr>
        <p:spPr>
          <a:xfrm>
            <a:off x="9554368" y="4388167"/>
            <a:ext cx="2174955" cy="64633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117:</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Recaudo de la contribución a favor de la Superintendencia Nacional de Salud</a:t>
            </a:r>
          </a:p>
        </p:txBody>
      </p:sp>
      <p:sp>
        <p:nvSpPr>
          <p:cNvPr id="25" name="CuadroTexto 24">
            <a:extLst>
              <a:ext uri="{FF2B5EF4-FFF2-40B4-BE49-F238E27FC236}">
                <a16:creationId xmlns:a16="http://schemas.microsoft.com/office/drawing/2014/main" id="{5BCDDBFA-499E-0EE4-29BD-710E99F9DE6B}"/>
              </a:ext>
            </a:extLst>
          </p:cNvPr>
          <p:cNvSpPr txBox="1"/>
          <p:nvPr/>
        </p:nvSpPr>
        <p:spPr>
          <a:xfrm>
            <a:off x="287599" y="4368419"/>
            <a:ext cx="1973610" cy="1200329"/>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113:</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7030A0"/>
                </a:solidFill>
                <a:uLnTx/>
                <a:uFillTx/>
                <a:latin typeface="Verdana" panose="020B0604030504040204" pitchFamily="34" charset="0"/>
                <a:ea typeface="Verdana" panose="020B0604030504040204" pitchFamily="34" charset="0"/>
                <a:cs typeface="+mn-cs"/>
              </a:rPr>
              <a:t>Lineamientos asociados al Sistema de Gestión del Conocimiento y la Innovación de la Superintendencia Nacional de Salud, diseñado, implementado y evaluado </a:t>
            </a:r>
          </a:p>
        </p:txBody>
      </p:sp>
      <p:sp>
        <p:nvSpPr>
          <p:cNvPr id="26" name="CuadroTexto 25">
            <a:extLst>
              <a:ext uri="{FF2B5EF4-FFF2-40B4-BE49-F238E27FC236}">
                <a16:creationId xmlns:a16="http://schemas.microsoft.com/office/drawing/2014/main" id="{C8290B96-1F9E-BB2A-381F-7086B2CB1DE5}"/>
              </a:ext>
            </a:extLst>
          </p:cNvPr>
          <p:cNvSpPr txBox="1"/>
          <p:nvPr/>
        </p:nvSpPr>
        <p:spPr>
          <a:xfrm>
            <a:off x="2592649" y="5206619"/>
            <a:ext cx="1973610" cy="78483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114:</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00B050"/>
                </a:solidFill>
                <a:uLnTx/>
                <a:uFillTx/>
                <a:latin typeface="Verdana" panose="020B0604030504040204" pitchFamily="34" charset="0"/>
                <a:ea typeface="Verdana" panose="020B0604030504040204" pitchFamily="34" charset="0"/>
                <a:cs typeface="+mn-cs"/>
              </a:rPr>
              <a:t>Registro sistematizado con información pública de los vigilados liquidados y en liquidación</a:t>
            </a:r>
          </a:p>
        </p:txBody>
      </p:sp>
      <p:sp>
        <p:nvSpPr>
          <p:cNvPr id="27" name="CuadroTexto 26">
            <a:extLst>
              <a:ext uri="{FF2B5EF4-FFF2-40B4-BE49-F238E27FC236}">
                <a16:creationId xmlns:a16="http://schemas.microsoft.com/office/drawing/2014/main" id="{6C18E5E1-B245-0F94-BEE0-6584D647A195}"/>
              </a:ext>
            </a:extLst>
          </p:cNvPr>
          <p:cNvSpPr txBox="1"/>
          <p:nvPr/>
        </p:nvSpPr>
        <p:spPr>
          <a:xfrm>
            <a:off x="7236257" y="4978019"/>
            <a:ext cx="2206802" cy="1061829"/>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116:</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00B4B0"/>
                </a:solidFill>
                <a:uLnTx/>
                <a:uFillTx/>
                <a:latin typeface="Verdana" panose="020B0604030504040204" pitchFamily="34" charset="0"/>
                <a:ea typeface="Verdana" panose="020B0604030504040204" pitchFamily="34" charset="0"/>
                <a:cs typeface="+mn-cs"/>
              </a:rPr>
              <a:t>Alertas identificadas y gestionadas en el monitoreo y vigilancia de los recursos financieros en las Empresas Sociales del Estado priorizadas durante el período evaluado</a:t>
            </a:r>
          </a:p>
        </p:txBody>
      </p:sp>
      <p:sp>
        <p:nvSpPr>
          <p:cNvPr id="40" name="CuadroTexto 39">
            <a:extLst>
              <a:ext uri="{FF2B5EF4-FFF2-40B4-BE49-F238E27FC236}">
                <a16:creationId xmlns:a16="http://schemas.microsoft.com/office/drawing/2014/main" id="{8CB45CA0-61F8-48AE-B8BE-BA2655AE85CA}"/>
              </a:ext>
            </a:extLst>
          </p:cNvPr>
          <p:cNvSpPr txBox="1"/>
          <p:nvPr/>
        </p:nvSpPr>
        <p:spPr>
          <a:xfrm>
            <a:off x="86327" y="176769"/>
            <a:ext cx="9853998" cy="89255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Acciones e Indicadores Estratégicos Supersalud en Plan Estratégico Sectorial 2023-2026</a:t>
            </a:r>
          </a:p>
        </p:txBody>
      </p:sp>
    </p:spTree>
    <p:extLst>
      <p:ext uri="{BB962C8B-B14F-4D97-AF65-F5344CB8AC3E}">
        <p14:creationId xmlns:p14="http://schemas.microsoft.com/office/powerpoint/2010/main" val="92538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381A7-7DB1-CEAF-9420-E2E799C38488}"/>
            </a:ext>
          </a:extLst>
        </p:cNvPr>
        <p:cNvGrpSpPr/>
        <p:nvPr/>
      </p:nvGrpSpPr>
      <p:grpSpPr>
        <a:xfrm>
          <a:off x="0" y="0"/>
          <a:ext cx="0" cy="0"/>
          <a:chOff x="0" y="0"/>
          <a:chExt cx="0" cy="0"/>
        </a:xfrm>
      </p:grpSpPr>
      <p:sp>
        <p:nvSpPr>
          <p:cNvPr id="49" name="CuadroTexto 48">
            <a:extLst>
              <a:ext uri="{FF2B5EF4-FFF2-40B4-BE49-F238E27FC236}">
                <a16:creationId xmlns:a16="http://schemas.microsoft.com/office/drawing/2014/main" id="{120E57EF-9B97-F910-90A1-67393EDC0489}"/>
              </a:ext>
            </a:extLst>
          </p:cNvPr>
          <p:cNvSpPr txBox="1"/>
          <p:nvPr/>
        </p:nvSpPr>
        <p:spPr>
          <a:xfrm>
            <a:off x="2328463" y="161452"/>
            <a:ext cx="60960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Tablero de Control</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Plan Estratégico Sectorial</a:t>
            </a:r>
          </a:p>
        </p:txBody>
      </p:sp>
      <p:pic>
        <p:nvPicPr>
          <p:cNvPr id="5" name="Imagen 4">
            <a:extLst>
              <a:ext uri="{FF2B5EF4-FFF2-40B4-BE49-F238E27FC236}">
                <a16:creationId xmlns:a16="http://schemas.microsoft.com/office/drawing/2014/main" id="{1270EF1E-7A21-3D0A-793C-3271BF4287B6}"/>
              </a:ext>
            </a:extLst>
          </p:cNvPr>
          <p:cNvPicPr>
            <a:picLocks noChangeAspect="1"/>
          </p:cNvPicPr>
          <p:nvPr/>
        </p:nvPicPr>
        <p:blipFill>
          <a:blip r:embed="rId2"/>
          <a:stretch>
            <a:fillRect/>
          </a:stretch>
        </p:blipFill>
        <p:spPr>
          <a:xfrm>
            <a:off x="3319624" y="1431998"/>
            <a:ext cx="8709944" cy="5159302"/>
          </a:xfrm>
          <a:prstGeom prst="rect">
            <a:avLst/>
          </a:prstGeom>
        </p:spPr>
      </p:pic>
      <p:sp>
        <p:nvSpPr>
          <p:cNvPr id="6" name="CuadroTexto 5">
            <a:extLst>
              <a:ext uri="{FF2B5EF4-FFF2-40B4-BE49-F238E27FC236}">
                <a16:creationId xmlns:a16="http://schemas.microsoft.com/office/drawing/2014/main" id="{36E8969D-FF6D-E5E2-68F8-19FA4EB02436}"/>
              </a:ext>
            </a:extLst>
          </p:cNvPr>
          <p:cNvSpPr txBox="1"/>
          <p:nvPr/>
        </p:nvSpPr>
        <p:spPr>
          <a:xfrm>
            <a:off x="3319624" y="6591300"/>
            <a:ext cx="5486433" cy="230832"/>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w="0"/>
                <a:solidFill>
                  <a:schemeClr val="tx1"/>
                </a:solidFill>
                <a:uLnTx/>
                <a:uFillTx/>
                <a:latin typeface="Verdana" panose="020B0604030504040204" pitchFamily="34" charset="0"/>
                <a:ea typeface="Verdana" panose="020B0604030504040204" pitchFamily="34" charset="0"/>
                <a:cs typeface="+mn-cs"/>
              </a:rPr>
              <a:t>Fuente: Suite Visión Empresarial. </a:t>
            </a:r>
            <a:r>
              <a:rPr lang="es-ES" sz="900" kern="1200" dirty="0" err="1">
                <a:ln w="0"/>
                <a:solidFill>
                  <a:schemeClr val="tx1"/>
                </a:solidFill>
                <a:latin typeface="Verdana" panose="020B0604030504040204" pitchFamily="34" charset="0"/>
                <a:ea typeface="Verdana" panose="020B0604030504040204" pitchFamily="34" charset="0"/>
              </a:rPr>
              <a:t>Dashboard</a:t>
            </a:r>
            <a:r>
              <a:rPr lang="es-ES" sz="900" kern="1200" dirty="0">
                <a:ln w="0"/>
                <a:solidFill>
                  <a:schemeClr val="tx1"/>
                </a:solidFill>
                <a:latin typeface="Verdana" panose="020B0604030504040204" pitchFamily="34" charset="0"/>
                <a:ea typeface="Verdana" panose="020B0604030504040204" pitchFamily="34" charset="0"/>
              </a:rPr>
              <a:t> avance PES primer trimestre de 2026.</a:t>
            </a:r>
            <a:endParaRPr kumimoji="0" lang="es-CO" sz="900" b="0" i="0" u="none" strike="noStrike" kern="1200" cap="none" spc="0" normalizeH="0" baseline="0" noProof="0" dirty="0">
              <a:ln w="0"/>
              <a:solidFill>
                <a:schemeClr val="tx1"/>
              </a:solidFill>
              <a:uLnTx/>
              <a:uFillTx/>
              <a:latin typeface="Verdana" panose="020B0604030504040204" pitchFamily="34" charset="0"/>
              <a:ea typeface="Verdana" panose="020B0604030504040204" pitchFamily="34" charset="0"/>
              <a:cs typeface="+mn-cs"/>
            </a:endParaRPr>
          </a:p>
        </p:txBody>
      </p:sp>
      <p:graphicFrame>
        <p:nvGraphicFramePr>
          <p:cNvPr id="38" name="Tabla 37">
            <a:extLst>
              <a:ext uri="{FF2B5EF4-FFF2-40B4-BE49-F238E27FC236}">
                <a16:creationId xmlns:a16="http://schemas.microsoft.com/office/drawing/2014/main" id="{AD8D15B5-6385-A2A4-3A41-567520C6E670}"/>
              </a:ext>
            </a:extLst>
          </p:cNvPr>
          <p:cNvGraphicFramePr>
            <a:graphicFrameLocks noGrp="1"/>
          </p:cNvGraphicFramePr>
          <p:nvPr>
            <p:extLst>
              <p:ext uri="{D42A27DB-BD31-4B8C-83A1-F6EECF244321}">
                <p14:modId xmlns:p14="http://schemas.microsoft.com/office/powerpoint/2010/main" val="179124865"/>
              </p:ext>
            </p:extLst>
          </p:nvPr>
        </p:nvGraphicFramePr>
        <p:xfrm>
          <a:off x="341727" y="2441102"/>
          <a:ext cx="2751097" cy="2595880"/>
        </p:xfrm>
        <a:graphic>
          <a:graphicData uri="http://schemas.openxmlformats.org/drawingml/2006/table">
            <a:tbl>
              <a:tblPr firstRow="1" bandRow="1">
                <a:tableStyleId>{5940675A-B579-460E-94D1-54222C63F5DA}</a:tableStyleId>
              </a:tblPr>
              <a:tblGrid>
                <a:gridCol w="2751097">
                  <a:extLst>
                    <a:ext uri="{9D8B030D-6E8A-4147-A177-3AD203B41FA5}">
                      <a16:colId xmlns:a16="http://schemas.microsoft.com/office/drawing/2014/main" val="151007693"/>
                    </a:ext>
                  </a:extLst>
                </a:gridCol>
              </a:tblGrid>
              <a:tr h="370840">
                <a:tc>
                  <a:txBody>
                    <a:bodyPr/>
                    <a:lstStyle/>
                    <a:p>
                      <a:pPr algn="ctr"/>
                      <a:r>
                        <a:rPr lang="es-CO" b="1" dirty="0">
                          <a:solidFill>
                            <a:schemeClr val="bg1"/>
                          </a:solidFill>
                        </a:rPr>
                        <a:t>Resumen de Ejecución</a:t>
                      </a:r>
                    </a:p>
                  </a:txBody>
                  <a:tcPr>
                    <a:solidFill>
                      <a:srgbClr val="32A896"/>
                    </a:solidFill>
                  </a:tcPr>
                </a:tc>
                <a:extLst>
                  <a:ext uri="{0D108BD9-81ED-4DB2-BD59-A6C34878D82A}">
                    <a16:rowId xmlns:a16="http://schemas.microsoft.com/office/drawing/2014/main" val="308427046"/>
                  </a:ext>
                </a:extLst>
              </a:tr>
              <a:tr h="370840">
                <a:tc>
                  <a:txBody>
                    <a:bodyPr/>
                    <a:lstStyle/>
                    <a:p>
                      <a:r>
                        <a:rPr lang="es-CO" b="1" dirty="0">
                          <a:solidFill>
                            <a:schemeClr val="tx1"/>
                          </a:solidFill>
                        </a:rPr>
                        <a:t>Indicadores               10</a:t>
                      </a:r>
                    </a:p>
                  </a:txBody>
                  <a:tcPr/>
                </a:tc>
                <a:extLst>
                  <a:ext uri="{0D108BD9-81ED-4DB2-BD59-A6C34878D82A}">
                    <a16:rowId xmlns:a16="http://schemas.microsoft.com/office/drawing/2014/main" val="1961164967"/>
                  </a:ext>
                </a:extLst>
              </a:tr>
              <a:tr h="370840">
                <a:tc>
                  <a:txBody>
                    <a:bodyPr/>
                    <a:lstStyle/>
                    <a:p>
                      <a:r>
                        <a:rPr lang="es-CO" b="1" dirty="0">
                          <a:solidFill>
                            <a:schemeClr val="tx1"/>
                          </a:solidFill>
                        </a:rPr>
                        <a:t>Sobrecumplimiento  0</a:t>
                      </a:r>
                    </a:p>
                  </a:txBody>
                  <a:tcPr/>
                </a:tc>
                <a:extLst>
                  <a:ext uri="{0D108BD9-81ED-4DB2-BD59-A6C34878D82A}">
                    <a16:rowId xmlns:a16="http://schemas.microsoft.com/office/drawing/2014/main" val="2194826895"/>
                  </a:ext>
                </a:extLst>
              </a:tr>
              <a:tr h="370840">
                <a:tc>
                  <a:txBody>
                    <a:bodyPr/>
                    <a:lstStyle/>
                    <a:p>
                      <a:r>
                        <a:rPr lang="es-CO" b="1" dirty="0">
                          <a:solidFill>
                            <a:schemeClr val="tx1"/>
                          </a:solidFill>
                        </a:rPr>
                        <a:t>Buena                          3</a:t>
                      </a:r>
                    </a:p>
                  </a:txBody>
                  <a:tcPr/>
                </a:tc>
                <a:extLst>
                  <a:ext uri="{0D108BD9-81ED-4DB2-BD59-A6C34878D82A}">
                    <a16:rowId xmlns:a16="http://schemas.microsoft.com/office/drawing/2014/main" val="2057471822"/>
                  </a:ext>
                </a:extLst>
              </a:tr>
              <a:tr h="370840">
                <a:tc>
                  <a:txBody>
                    <a:bodyPr/>
                    <a:lstStyle/>
                    <a:p>
                      <a:r>
                        <a:rPr lang="es-CO" b="1" dirty="0">
                          <a:solidFill>
                            <a:schemeClr val="tx1"/>
                          </a:solidFill>
                        </a:rPr>
                        <a:t>Baja                             1</a:t>
                      </a:r>
                    </a:p>
                  </a:txBody>
                  <a:tcPr/>
                </a:tc>
                <a:extLst>
                  <a:ext uri="{0D108BD9-81ED-4DB2-BD59-A6C34878D82A}">
                    <a16:rowId xmlns:a16="http://schemas.microsoft.com/office/drawing/2014/main" val="828363921"/>
                  </a:ext>
                </a:extLst>
              </a:tr>
              <a:tr h="370840">
                <a:tc>
                  <a:txBody>
                    <a:bodyPr/>
                    <a:lstStyle/>
                    <a:p>
                      <a:r>
                        <a:rPr lang="es-CO" b="1" dirty="0"/>
                        <a:t>Crítica                          0</a:t>
                      </a:r>
                    </a:p>
                  </a:txBody>
                  <a:tcPr/>
                </a:tc>
                <a:extLst>
                  <a:ext uri="{0D108BD9-81ED-4DB2-BD59-A6C34878D82A}">
                    <a16:rowId xmlns:a16="http://schemas.microsoft.com/office/drawing/2014/main" val="3860255852"/>
                  </a:ext>
                </a:extLst>
              </a:tr>
              <a:tr h="370840">
                <a:tc>
                  <a:txBody>
                    <a:bodyPr/>
                    <a:lstStyle/>
                    <a:p>
                      <a:r>
                        <a:rPr lang="es-CO" b="1" dirty="0"/>
                        <a:t>NA/ND* </a:t>
                      </a:r>
                      <a:r>
                        <a:rPr lang="es-CO" sz="1100" b="1" dirty="0"/>
                        <a:t>(0,00)</a:t>
                      </a:r>
                      <a:r>
                        <a:rPr lang="es-CO" b="1" dirty="0"/>
                        <a:t>               6</a:t>
                      </a:r>
                    </a:p>
                  </a:txBody>
                  <a:tcPr/>
                </a:tc>
                <a:extLst>
                  <a:ext uri="{0D108BD9-81ED-4DB2-BD59-A6C34878D82A}">
                    <a16:rowId xmlns:a16="http://schemas.microsoft.com/office/drawing/2014/main" val="795754324"/>
                  </a:ext>
                </a:extLst>
              </a:tr>
            </a:tbl>
          </a:graphicData>
        </a:graphic>
      </p:graphicFrame>
      <p:pic>
        <p:nvPicPr>
          <p:cNvPr id="30" name="Gráfico 29" descr="Bombilla con relleno sólido">
            <a:extLst>
              <a:ext uri="{FF2B5EF4-FFF2-40B4-BE49-F238E27FC236}">
                <a16:creationId xmlns:a16="http://schemas.microsoft.com/office/drawing/2014/main" id="{620E392D-B37E-1173-4911-0ADE828982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43224" y="4321705"/>
            <a:ext cx="342082" cy="342082"/>
          </a:xfrm>
          <a:prstGeom prst="rect">
            <a:avLst/>
          </a:prstGeom>
        </p:spPr>
      </p:pic>
      <p:pic>
        <p:nvPicPr>
          <p:cNvPr id="31" name="Gráfico 30" descr="Bombilla con relleno sólido">
            <a:extLst>
              <a:ext uri="{FF2B5EF4-FFF2-40B4-BE49-F238E27FC236}">
                <a16:creationId xmlns:a16="http://schemas.microsoft.com/office/drawing/2014/main" id="{5048D7D2-7FB3-3505-9F10-0023CEED36F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49297" y="3186364"/>
            <a:ext cx="342082" cy="342082"/>
          </a:xfrm>
          <a:prstGeom prst="rect">
            <a:avLst/>
          </a:prstGeom>
        </p:spPr>
      </p:pic>
      <p:pic>
        <p:nvPicPr>
          <p:cNvPr id="35" name="Gráfico 34" descr="Bombilla con relleno sólido">
            <a:extLst>
              <a:ext uri="{FF2B5EF4-FFF2-40B4-BE49-F238E27FC236}">
                <a16:creationId xmlns:a16="http://schemas.microsoft.com/office/drawing/2014/main" id="{6EFEAE02-F31F-CB0E-0652-B1A59080B34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39539" y="3559036"/>
            <a:ext cx="342082" cy="342082"/>
          </a:xfrm>
          <a:prstGeom prst="rect">
            <a:avLst/>
          </a:prstGeom>
        </p:spPr>
      </p:pic>
      <p:pic>
        <p:nvPicPr>
          <p:cNvPr id="36" name="Gráfico 35" descr="Bombilla con relleno sólido">
            <a:extLst>
              <a:ext uri="{FF2B5EF4-FFF2-40B4-BE49-F238E27FC236}">
                <a16:creationId xmlns:a16="http://schemas.microsoft.com/office/drawing/2014/main" id="{2CAEFFE2-6EFC-A558-9471-381AB263BF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39539" y="3933458"/>
            <a:ext cx="342082" cy="342082"/>
          </a:xfrm>
          <a:prstGeom prst="rect">
            <a:avLst/>
          </a:prstGeom>
        </p:spPr>
      </p:pic>
      <p:pic>
        <p:nvPicPr>
          <p:cNvPr id="37" name="Gráfico 13" descr="Gráfico de barras con relleno sólido">
            <a:extLst>
              <a:ext uri="{FF2B5EF4-FFF2-40B4-BE49-F238E27FC236}">
                <a16:creationId xmlns:a16="http://schemas.microsoft.com/office/drawing/2014/main" id="{6507A848-F479-7594-E09F-F4B4A4C8CED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648062" y="2801499"/>
            <a:ext cx="375900" cy="375900"/>
          </a:xfrm>
          <a:prstGeom prst="rect">
            <a:avLst/>
          </a:prstGeom>
        </p:spPr>
      </p:pic>
      <p:sp>
        <p:nvSpPr>
          <p:cNvPr id="39" name="CuadroTexto 38">
            <a:extLst>
              <a:ext uri="{FF2B5EF4-FFF2-40B4-BE49-F238E27FC236}">
                <a16:creationId xmlns:a16="http://schemas.microsoft.com/office/drawing/2014/main" id="{8A40BED2-A8CF-C476-6A61-4A9EE693A507}"/>
              </a:ext>
            </a:extLst>
          </p:cNvPr>
          <p:cNvSpPr txBox="1"/>
          <p:nvPr/>
        </p:nvSpPr>
        <p:spPr>
          <a:xfrm>
            <a:off x="341727" y="5024960"/>
            <a:ext cx="2822814" cy="1323439"/>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schemeClr val="tx1"/>
                </a:solidFill>
                <a:uLnTx/>
                <a:uFillTx/>
                <a:latin typeface="Verdana" panose="020B0604030504040204" pitchFamily="34" charset="0"/>
                <a:ea typeface="Verdana" panose="020B0604030504040204" pitchFamily="34" charset="0"/>
                <a:cs typeface="+mn-cs"/>
              </a:rPr>
              <a:t>*NA/ND: No tienen dato disponible a 31/03/2026 por periodicidad de medición semestral/anual, o inician la ejecución a partir del segundo trimestre del año. Los indicadores de la DID sobre Proyectos de GoD implementados y Lineamientos GESCO+i implementados, mostraron avances parciales (12% y 20%, respectivamente), sin embargo, por recomendación de la OAPES del Minsalud no se reportan avances parciales sino productos finalizados/implementados.   </a:t>
            </a:r>
            <a:endParaRPr kumimoji="0" lang="es-CO" sz="800" b="0" i="0" u="none" strike="noStrike" kern="1200" cap="none" spc="0" normalizeH="0" baseline="0" noProof="0" dirty="0">
              <a:ln w="0"/>
              <a:solidFill>
                <a:schemeClr val="tx1"/>
              </a:solidFill>
              <a:uLnTx/>
              <a:uFillTx/>
              <a:latin typeface="Verdana" panose="020B0604030504040204" pitchFamily="34" charset="0"/>
              <a:ea typeface="Verdana" panose="020B0604030504040204" pitchFamily="34" charset="0"/>
              <a:cs typeface="+mn-cs"/>
            </a:endParaRPr>
          </a:p>
        </p:txBody>
      </p:sp>
      <p:pic>
        <p:nvPicPr>
          <p:cNvPr id="40" name="Gráfico 39" descr="Bombilla con relleno sólido">
            <a:extLst>
              <a:ext uri="{FF2B5EF4-FFF2-40B4-BE49-F238E27FC236}">
                <a16:creationId xmlns:a16="http://schemas.microsoft.com/office/drawing/2014/main" id="{C3577564-355D-C468-32C6-E7DF8A5CBE7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65560" y="3086918"/>
            <a:ext cx="342082" cy="342082"/>
          </a:xfrm>
          <a:prstGeom prst="rect">
            <a:avLst/>
          </a:prstGeom>
        </p:spPr>
      </p:pic>
      <p:pic>
        <p:nvPicPr>
          <p:cNvPr id="41" name="Gráfico 40" descr="Bombilla con relleno sólido">
            <a:extLst>
              <a:ext uri="{FF2B5EF4-FFF2-40B4-BE49-F238E27FC236}">
                <a16:creationId xmlns:a16="http://schemas.microsoft.com/office/drawing/2014/main" id="{2276BB90-CA0C-60D0-5685-BB54AF06758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847162" y="3065975"/>
            <a:ext cx="342082" cy="342082"/>
          </a:xfrm>
          <a:prstGeom prst="rect">
            <a:avLst/>
          </a:prstGeom>
        </p:spPr>
      </p:pic>
      <p:pic>
        <p:nvPicPr>
          <p:cNvPr id="43" name="Gráfico 42" descr="Bombilla con relleno sólido">
            <a:extLst>
              <a:ext uri="{FF2B5EF4-FFF2-40B4-BE49-F238E27FC236}">
                <a16:creationId xmlns:a16="http://schemas.microsoft.com/office/drawing/2014/main" id="{464A6198-207D-DDA9-D59C-FCEC07B758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23579" y="5692636"/>
            <a:ext cx="342082" cy="342082"/>
          </a:xfrm>
          <a:prstGeom prst="rect">
            <a:avLst/>
          </a:prstGeom>
        </p:spPr>
      </p:pic>
      <p:pic>
        <p:nvPicPr>
          <p:cNvPr id="44" name="Gráfico 43" descr="Bombilla con relleno sólido">
            <a:extLst>
              <a:ext uri="{FF2B5EF4-FFF2-40B4-BE49-F238E27FC236}">
                <a16:creationId xmlns:a16="http://schemas.microsoft.com/office/drawing/2014/main" id="{7DF86FCF-D749-EF97-3568-4BB508E370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604245" y="5675423"/>
            <a:ext cx="342082" cy="342082"/>
          </a:xfrm>
          <a:prstGeom prst="rect">
            <a:avLst/>
          </a:prstGeom>
        </p:spPr>
      </p:pic>
      <p:pic>
        <p:nvPicPr>
          <p:cNvPr id="56" name="Gráfico 55" descr="Bombilla con relleno sólido">
            <a:extLst>
              <a:ext uri="{FF2B5EF4-FFF2-40B4-BE49-F238E27FC236}">
                <a16:creationId xmlns:a16="http://schemas.microsoft.com/office/drawing/2014/main" id="{ACBFF1D7-E33F-48C8-4410-86A33BF8CC9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639539" y="4682948"/>
            <a:ext cx="342082" cy="342082"/>
          </a:xfrm>
          <a:prstGeom prst="rect">
            <a:avLst/>
          </a:prstGeom>
        </p:spPr>
      </p:pic>
      <p:pic>
        <p:nvPicPr>
          <p:cNvPr id="57" name="Gráfico 56" descr="Bombilla con relleno sólido">
            <a:extLst>
              <a:ext uri="{FF2B5EF4-FFF2-40B4-BE49-F238E27FC236}">
                <a16:creationId xmlns:a16="http://schemas.microsoft.com/office/drawing/2014/main" id="{9877ED10-0260-958D-BE3F-A337B84D96C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432746" y="3086918"/>
            <a:ext cx="342082" cy="342082"/>
          </a:xfrm>
          <a:prstGeom prst="rect">
            <a:avLst/>
          </a:prstGeom>
        </p:spPr>
      </p:pic>
      <p:pic>
        <p:nvPicPr>
          <p:cNvPr id="58" name="Gráfico 57" descr="Bombilla con relleno sólido">
            <a:extLst>
              <a:ext uri="{FF2B5EF4-FFF2-40B4-BE49-F238E27FC236}">
                <a16:creationId xmlns:a16="http://schemas.microsoft.com/office/drawing/2014/main" id="{B1FEA720-C2BD-CE1A-ECFB-27A7538A678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139954" y="3049194"/>
            <a:ext cx="342082" cy="342082"/>
          </a:xfrm>
          <a:prstGeom prst="rect">
            <a:avLst/>
          </a:prstGeom>
        </p:spPr>
      </p:pic>
      <p:pic>
        <p:nvPicPr>
          <p:cNvPr id="59" name="Gráfico 58" descr="Bombilla con relleno sólido">
            <a:extLst>
              <a:ext uri="{FF2B5EF4-FFF2-40B4-BE49-F238E27FC236}">
                <a16:creationId xmlns:a16="http://schemas.microsoft.com/office/drawing/2014/main" id="{A5D7B7DD-7ACD-8C03-12BD-DBBAE9E73DB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604245" y="3049194"/>
            <a:ext cx="342082" cy="342082"/>
          </a:xfrm>
          <a:prstGeom prst="rect">
            <a:avLst/>
          </a:prstGeom>
        </p:spPr>
      </p:pic>
      <p:pic>
        <p:nvPicPr>
          <p:cNvPr id="60" name="Gráfico 59" descr="Bombilla con relleno sólido">
            <a:extLst>
              <a:ext uri="{FF2B5EF4-FFF2-40B4-BE49-F238E27FC236}">
                <a16:creationId xmlns:a16="http://schemas.microsoft.com/office/drawing/2014/main" id="{9215703B-B5A4-30CA-8305-1C3649AADD6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652969" y="5692636"/>
            <a:ext cx="342082" cy="342082"/>
          </a:xfrm>
          <a:prstGeom prst="rect">
            <a:avLst/>
          </a:prstGeom>
        </p:spPr>
      </p:pic>
      <p:pic>
        <p:nvPicPr>
          <p:cNvPr id="61" name="Gráfico 60" descr="Bombilla con relleno sólido">
            <a:extLst>
              <a:ext uri="{FF2B5EF4-FFF2-40B4-BE49-F238E27FC236}">
                <a16:creationId xmlns:a16="http://schemas.microsoft.com/office/drawing/2014/main" id="{F4D4D3E3-2935-1480-260E-CBA8BF93C0C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439835" y="5692636"/>
            <a:ext cx="342082" cy="342082"/>
          </a:xfrm>
          <a:prstGeom prst="rect">
            <a:avLst/>
          </a:prstGeom>
        </p:spPr>
      </p:pic>
      <p:pic>
        <p:nvPicPr>
          <p:cNvPr id="62" name="Gráfico 61" descr="Bombilla con relleno sólido">
            <a:extLst>
              <a:ext uri="{FF2B5EF4-FFF2-40B4-BE49-F238E27FC236}">
                <a16:creationId xmlns:a16="http://schemas.microsoft.com/office/drawing/2014/main" id="{2B76C06D-71E1-EDD3-4A9E-E0C47A7B39E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817379" y="5692636"/>
            <a:ext cx="342082" cy="342082"/>
          </a:xfrm>
          <a:prstGeom prst="rect">
            <a:avLst/>
          </a:prstGeom>
        </p:spPr>
      </p:pic>
    </p:spTree>
    <p:extLst>
      <p:ext uri="{BB962C8B-B14F-4D97-AF65-F5344CB8AC3E}">
        <p14:creationId xmlns:p14="http://schemas.microsoft.com/office/powerpoint/2010/main" val="258869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601EA616-BEE4-9C89-8820-C9DA3CDE19D9}"/>
              </a:ext>
            </a:extLst>
          </p:cNvPr>
          <p:cNvGraphicFramePr>
            <a:graphicFrameLocks noGrp="1"/>
          </p:cNvGraphicFramePr>
          <p:nvPr>
            <p:extLst>
              <p:ext uri="{D42A27DB-BD31-4B8C-83A1-F6EECF244321}">
                <p14:modId xmlns:p14="http://schemas.microsoft.com/office/powerpoint/2010/main" val="2916386129"/>
              </p:ext>
            </p:extLst>
          </p:nvPr>
        </p:nvGraphicFramePr>
        <p:xfrm>
          <a:off x="111874" y="1667782"/>
          <a:ext cx="11898658" cy="4592599"/>
        </p:xfrm>
        <a:graphic>
          <a:graphicData uri="http://schemas.openxmlformats.org/drawingml/2006/table">
            <a:tbl>
              <a:tblPr firstRow="1">
                <a:tableStyleId>{616DA210-FB5B-4158-B5E0-FEB733F419BA}</a:tableStyleId>
              </a:tblPr>
              <a:tblGrid>
                <a:gridCol w="1889564">
                  <a:extLst>
                    <a:ext uri="{9D8B030D-6E8A-4147-A177-3AD203B41FA5}">
                      <a16:colId xmlns:a16="http://schemas.microsoft.com/office/drawing/2014/main" val="4294001460"/>
                    </a:ext>
                  </a:extLst>
                </a:gridCol>
                <a:gridCol w="7161553">
                  <a:extLst>
                    <a:ext uri="{9D8B030D-6E8A-4147-A177-3AD203B41FA5}">
                      <a16:colId xmlns:a16="http://schemas.microsoft.com/office/drawing/2014/main" val="1680724253"/>
                    </a:ext>
                  </a:extLst>
                </a:gridCol>
                <a:gridCol w="803588">
                  <a:extLst>
                    <a:ext uri="{9D8B030D-6E8A-4147-A177-3AD203B41FA5}">
                      <a16:colId xmlns:a16="http://schemas.microsoft.com/office/drawing/2014/main" val="3940073173"/>
                    </a:ext>
                  </a:extLst>
                </a:gridCol>
                <a:gridCol w="950259">
                  <a:extLst>
                    <a:ext uri="{9D8B030D-6E8A-4147-A177-3AD203B41FA5}">
                      <a16:colId xmlns:a16="http://schemas.microsoft.com/office/drawing/2014/main" val="334797448"/>
                    </a:ext>
                  </a:extLst>
                </a:gridCol>
                <a:gridCol w="1093694">
                  <a:extLst>
                    <a:ext uri="{9D8B030D-6E8A-4147-A177-3AD203B41FA5}">
                      <a16:colId xmlns:a16="http://schemas.microsoft.com/office/drawing/2014/main" val="1490449559"/>
                    </a:ext>
                  </a:extLst>
                </a:gridCol>
              </a:tblGrid>
              <a:tr h="704726">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 </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extLst>
                  <a:ext uri="{0D108BD9-81ED-4DB2-BD59-A6C34878D82A}">
                    <a16:rowId xmlns:a16="http://schemas.microsoft.com/office/drawing/2014/main" val="373040005"/>
                  </a:ext>
                </a:extLst>
              </a:tr>
              <a:tr h="3887873">
                <a:tc>
                  <a:txBody>
                    <a:bodyPr/>
                    <a:lstStyle/>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Acción:</a:t>
                      </a:r>
                      <a:r>
                        <a:rPr lang="es-CO" sz="800" b="0" i="0" u="none" strike="noStrike" noProof="0">
                          <a:solidFill>
                            <a:srgbClr val="000000"/>
                          </a:solidFill>
                          <a:effectLst/>
                          <a:latin typeface="Verdana" panose="020B0604030504040204" pitchFamily="34" charset="0"/>
                          <a:ea typeface="Verdana" panose="020B0604030504040204" pitchFamily="34" charset="0"/>
                        </a:rPr>
                        <a:t> Desconcentrar las acciones de Inspección, Vigilancia y Control de la Supersalud con el fin de aumentar la cobertura de los actores del SGSSS  y la presencia en el territorio.</a:t>
                      </a:r>
                    </a:p>
                    <a:p>
                      <a:pPr algn="l" fontAlgn="ctr"/>
                      <a:r>
                        <a:rPr lang="es-CO" sz="800" b="0" i="0" u="none" strike="noStrike" noProof="0">
                          <a:solidFill>
                            <a:srgbClr val="000000"/>
                          </a:solidFill>
                          <a:effectLst/>
                          <a:latin typeface="Verdana" panose="020B0604030504040204" pitchFamily="34" charset="0"/>
                          <a:ea typeface="Verdana" panose="020B0604030504040204" pitchFamily="34" charset="0"/>
                        </a:rPr>
                        <a:t>(Como actores del sistema se entenderá 1. EPS, 2. IPS, 3. Operadores logísticos 4. Gestores farmacéuticos, 5. Entidades Territoriales, 6. Generadores de recursos, 7. Recaudadores de recursos, 8. Administradores de recursos, y, 9. Usuarios que participan en las mesas de IV)</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a:solidFill>
                            <a:srgbClr val="191919"/>
                          </a:solidFill>
                          <a:latin typeface="Verdana" panose="020B0604030504040204" pitchFamily="34" charset="0"/>
                          <a:ea typeface="Verdana" panose="020B0604030504040204" pitchFamily="34" charset="0"/>
                          <a:cs typeface="+mn-cs"/>
                        </a:rPr>
                        <a:t>Indicador: </a:t>
                      </a:r>
                      <a:r>
                        <a:rPr lang="es-CO" sz="800" b="0" i="0" u="none" strike="noStrike" kern="1200" noProof="0">
                          <a:solidFill>
                            <a:srgbClr val="000000"/>
                          </a:solidFill>
                          <a:effectLst/>
                          <a:latin typeface="Verdana" panose="020B0604030504040204" pitchFamily="34" charset="0"/>
                          <a:ea typeface="Verdana" panose="020B0604030504040204" pitchFamily="34" charset="0"/>
                          <a:cs typeface="+mn-cs"/>
                        </a:rPr>
                        <a:t>Actores del sistema con acciones de inspección y vigilancia por parte de las Direcciones Regionales</a:t>
                      </a:r>
                      <a:r>
                        <a:rPr lang="es-CO" sz="800" kern="1200" spc="57" noProof="0">
                          <a:solidFill>
                            <a:srgbClr val="191919"/>
                          </a:solidFill>
                          <a:latin typeface="Verdana" panose="020B0604030504040204" pitchFamily="34" charset="0"/>
                          <a:ea typeface="Verdana" panose="020B0604030504040204" pitchFamily="34" charset="0"/>
                          <a:cs typeface="+mn-cs"/>
                        </a:rPr>
                        <a:t>.</a:t>
                      </a: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lvl="0" algn="l">
                        <a:lnSpc>
                          <a:spcPct val="100000"/>
                        </a:lnSpc>
                        <a:spcBef>
                          <a:spcPts val="0"/>
                        </a:spcBef>
                        <a:spcAft>
                          <a:spcPts val="0"/>
                        </a:spcAft>
                        <a:buNone/>
                      </a:pPr>
                      <a:r>
                        <a:rPr lang="es-CO" sz="600" b="1" i="0" u="none" strike="noStrike" noProof="0" dirty="0">
                          <a:solidFill>
                            <a:srgbClr val="000000"/>
                          </a:solidFill>
                          <a:effectLst/>
                        </a:rPr>
                        <a:t>Análisis cuatrienio:</a:t>
                      </a:r>
                      <a:endParaRPr lang="en-US" sz="600" b="1" dirty="0"/>
                    </a:p>
                    <a:p>
                      <a:pPr lvl="0" algn="l">
                        <a:lnSpc>
                          <a:spcPct val="100000"/>
                        </a:lnSpc>
                        <a:spcBef>
                          <a:spcPts val="0"/>
                        </a:spcBef>
                        <a:spcAft>
                          <a:spcPts val="0"/>
                        </a:spcAft>
                        <a:buNone/>
                      </a:pPr>
                      <a:endParaRPr lang="es-CO" sz="600" b="1"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La meta del cuatrienio 2023-2026 es cubrir un total de nueve (9) actores del Sistema con acciones de inspección y vigilancia por parte de las ocho (8) Direcciones Regionales de la SNS. Los nueve actores son:</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1. Entidades Territoriales (cubierto)</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2. Ciudadanía (cubierto)</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3. Gestores farmacéuticos (cubierto)</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4. Aseguradores (EPS) (cubierto en 2025)</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5. Prestadores (IPS) (cubierto en 2025)</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6. Operadores Logísticos de Tecnologías en Salud (cubierto)</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7. Generadores, 8. Recaudadores y 9. Administradores de Recursos del SGSSS (En curso):  Estos tres actores avanzan de manera simultánea porque la Delegatura para Entidades Territoriales y GRARS despliega las acciones de forma integrada. Para estos 3 actores solo 7 de las 8 Direcciones Regionales realizarán acciones de Inspección y Vigilancia (IV) en 2026, y de estas 7 DR 4 realizaron acciones en el primer trimestre, por lo que se tiene un avance de cada actor de 0,57%, que multiplicado por 3 actores es igual a 1,71 actores completados de los 3 programados como meta en 2026. </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En ese sentido, de los 9 actores del Sistema se han completado un total de 7,71 actores, lo que representa un avance del 85,66% (7,71/9=85,66%) de la meta del cuatrienio. Ahora bien, teniendo en cuenta que la meta del año 2026 de este indicador es 34% (3 actores) y que cada actor pesa 11,33%, tenemos un avance en el primer trimestre de 19,38% (1,71 actores) del 34% (3 actores). De igual manera, se aclara que frente a los primeros 6 actores cubiertos entre los años 2023 a 2025, se consideraron completados cuando las 8 Direcciones Regionales realizaron actividades con éste. No obstante, y como ya se mencionó, frente a los 3 actores denominados Generadores, Recaudadores y Administradores de Recursos del SGSSS solo 7 de las 8 DR realizarán acciones de IV en 2026, por las razones que se exponen más adelante.</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1" i="0" u="none" strike="noStrike" noProof="0" dirty="0">
                          <a:solidFill>
                            <a:srgbClr val="000000"/>
                          </a:solidFill>
                          <a:effectLst/>
                        </a:rPr>
                        <a:t>Detalle:</a:t>
                      </a:r>
                      <a:endParaRPr lang="es-CO" sz="600" b="1" dirty="0"/>
                    </a:p>
                    <a:p>
                      <a:pPr lvl="0" algn="l">
                        <a:lnSpc>
                          <a:spcPct val="100000"/>
                        </a:lnSpc>
                        <a:spcBef>
                          <a:spcPts val="0"/>
                        </a:spcBef>
                        <a:spcAft>
                          <a:spcPts val="0"/>
                        </a:spcAft>
                        <a:buNone/>
                      </a:pPr>
                      <a:endParaRPr lang="es-CO" sz="600" b="1"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Durante el primer trimestre de 2026, se  ejecutaron 4 mesas de inspección y vigilancia (IV) con Generadores, Recaudadores o Administradores de Recursos del SGSSS, así:</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1. Presencial en la Ciudad de San José de Guaviare los días 12 y 13 de marzo y contó con la participación de una profesional de la Dirección Regional Orinoquía.</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2. Presencial en la Ciudad de Santa Marta los días 12 y 13 de marzo y contó con la participación de un profesional de la Dirección Regional Caribe.</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3. Presencial en la ciudad de Montería los días 24 y 25 de marzo y contó con la participación de un profesional de la Dirección Norte.</a:t>
                      </a:r>
                      <a:endParaRPr lang="es-CO" sz="600" dirty="0"/>
                    </a:p>
                    <a:p>
                      <a:pPr lvl="0" algn="l">
                        <a:lnSpc>
                          <a:spcPct val="100000"/>
                        </a:lnSpc>
                        <a:spcBef>
                          <a:spcPts val="0"/>
                        </a:spcBef>
                        <a:spcAft>
                          <a:spcPts val="0"/>
                        </a:spcAft>
                        <a:buNone/>
                      </a:pPr>
                      <a:r>
                        <a:rPr lang="es-CO" sz="600" b="0" i="0" u="none" strike="noStrike" noProof="0" dirty="0">
                          <a:solidFill>
                            <a:srgbClr val="000000"/>
                          </a:solidFill>
                          <a:effectLst/>
                        </a:rPr>
                        <a:t>4. Virtual con el Departamento de Antioquía los días 26 y 27 de marzo y contó con la participación de dos profesionales de la Dirección Regional Andina.</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Es importante resaltar que solo 7 de las 8 Direcciones Regionales realizarán acciones con Generadores, Recaudadores y Administradores de Recursos del SGSSS (se excluye la DR Chocó), teniendo en cuenta lo siguiente:</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Desde la perspectiva estratégica de la inspección y vigilancia a los generadores, recaudadores y administradores de los recursos del SGSSS, se evidencia que las Mesas de IV y los procesos de auditoría constituyen espacios para la interacción con los sujetos vigilados. La participación de los sujetos vigilados permite abordar de manera transversal los flujos de recursos que cofinancian el régimen subsidiado y las contribuciones al sistema, fortaleciendo la comprensión integral del ciclo de fiscalización. Este enfoque sistémico asegura que los mecanismos de control, monitoreo y verificación del sistema de salud se mejoren, así como fomentar la transparencia y la sostenibilidad.</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De acuerdo con lo anterior, en las acciones de IV realizadas se verificó y monitoreó de manera integral la generación, el recaudo y la administración de los Recursos del SGSSS. En este sentido de las 7 Direcciones Regionales, 4 cumplieron con la meta establecida en el primer trimestre del 2026. </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Finalmente, se aclara que la Dirección Regional Chocó no fue incluida como prioridad dentro de las acciones programadas para el relacionamiento con los Generadores, Recaudadores y Administradores de recursos del Sistema General de Seguridad Social en Salud (SGSSS). Lo anterior obedece a que, en el ejercicio de priorización adelantado por la Dirección de Vigilancia de los Recursos Administrados (DIVGRAR), se utilizaron como insumos principales los reportes consolidados de la Administradora de los Recursos del Sistema General de Seguridad Social en Salud (ADRES), así como el análisis del nivel de incidencia de cada actor en el flujo de recursos del sistema.</a:t>
                      </a:r>
                      <a:endParaRPr lang="es-CO" sz="600" dirty="0"/>
                    </a:p>
                    <a:p>
                      <a:pPr lvl="0" algn="l">
                        <a:lnSpc>
                          <a:spcPct val="100000"/>
                        </a:lnSpc>
                        <a:spcBef>
                          <a:spcPts val="0"/>
                        </a:spcBef>
                        <a:spcAft>
                          <a:spcPts val="0"/>
                        </a:spcAft>
                        <a:buNone/>
                      </a:pPr>
                      <a:endParaRPr lang="es-CO" sz="600" b="0" i="0" u="none" strike="noStrike" noProof="0" dirty="0">
                        <a:solidFill>
                          <a:srgbClr val="000000"/>
                        </a:solidFill>
                        <a:effectLst/>
                      </a:endParaRPr>
                    </a:p>
                    <a:p>
                      <a:pPr lvl="0" algn="l">
                        <a:lnSpc>
                          <a:spcPct val="100000"/>
                        </a:lnSpc>
                        <a:spcBef>
                          <a:spcPts val="0"/>
                        </a:spcBef>
                        <a:spcAft>
                          <a:spcPts val="0"/>
                        </a:spcAft>
                        <a:buNone/>
                      </a:pPr>
                      <a:r>
                        <a:rPr lang="es-CO" sz="600" b="0" i="0" u="none" strike="noStrike" noProof="0" dirty="0">
                          <a:solidFill>
                            <a:srgbClr val="000000"/>
                          </a:solidFill>
                          <a:effectLst/>
                        </a:rPr>
                        <a:t>A partir de este análisis técnico, se determinó que el departamento del Chocó presenta una baja incidencia en dicho flujo, en razón a que no cuenta con generadores relevantes como loterías o licoreras dentro de su jurisdicción, y a que la función de administración de los recursos se encuentra centralizada en la ADRES, cuya sede principal está ubicada en la ciudad de Bogotá. </a:t>
                      </a:r>
                      <a:endParaRPr lang="es-CO" sz="600" dirty="0"/>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E49A37F-5745-5A81-D1EB-3DA39F4BE171}"/>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sp>
        <p:nvSpPr>
          <p:cNvPr id="4" name="Google Shape;434;p25">
            <a:extLst>
              <a:ext uri="{FF2B5EF4-FFF2-40B4-BE49-F238E27FC236}">
                <a16:creationId xmlns:a16="http://schemas.microsoft.com/office/drawing/2014/main" id="{0AF4218B-4DA8-C110-BDEC-A10C6D9A9B04}"/>
              </a:ext>
            </a:extLst>
          </p:cNvPr>
          <p:cNvSpPr/>
          <p:nvPr/>
        </p:nvSpPr>
        <p:spPr>
          <a:xfrm>
            <a:off x="10111286" y="3964082"/>
            <a:ext cx="791412" cy="68457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schemeClr val="tx2">
                    <a:lumMod val="50000"/>
                  </a:schemeClr>
                </a:solidFill>
                <a:latin typeface="Verdana"/>
                <a:ea typeface="Verdana"/>
                <a:cs typeface="Arial"/>
                <a:sym typeface="Arial"/>
              </a:rPr>
              <a:t>19,38%</a:t>
            </a:r>
            <a:endParaRPr kumimoji="0" lang="es-CO" sz="1100" b="0" i="0" u="none" strike="noStrike" kern="0" cap="none" spc="0" normalizeH="0" baseline="0" noProof="0">
              <a:ln>
                <a:noFill/>
              </a:ln>
              <a:solidFill>
                <a:schemeClr val="tx2">
                  <a:lumMod val="50000"/>
                </a:schemeClr>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schemeClr val="tx2">
                    <a:lumMod val="50000"/>
                  </a:schemeClr>
                </a:solidFill>
                <a:latin typeface="Verdana"/>
                <a:ea typeface="Verdana"/>
                <a:cs typeface="Arial"/>
                <a:sym typeface="Arial"/>
              </a:rPr>
              <a:t>(1,71)</a:t>
            </a:r>
            <a:endParaRPr kumimoji="0" lang="es-CO" sz="1400" b="0" i="0" u="none" strike="noStrike" kern="0" cap="none" spc="0" normalizeH="0" baseline="0" noProof="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B79B02E-F588-6EC3-1F7A-0B61C728E86E}"/>
              </a:ext>
            </a:extLst>
          </p:cNvPr>
          <p:cNvSpPr/>
          <p:nvPr/>
        </p:nvSpPr>
        <p:spPr>
          <a:xfrm>
            <a:off x="9298200" y="403597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bg1"/>
                </a:solidFill>
                <a:latin typeface="Verdana"/>
                <a:ea typeface="Verdana"/>
                <a:cs typeface="Arial"/>
                <a:sym typeface="Arial"/>
              </a:rPr>
              <a:t>34</a:t>
            </a:r>
            <a:r>
              <a:rPr kumimoji="0" lang="es-CO" sz="1200" b="0" i="0" u="none" strike="noStrike" kern="0" cap="none" spc="0" normalizeH="0" baseline="0" noProof="0" dirty="0">
                <a:ln>
                  <a:noFill/>
                </a:ln>
                <a:solidFill>
                  <a:schemeClr val="bg1"/>
                </a:solidFill>
                <a:effectLst/>
                <a:uLnTx/>
                <a:uFillTx/>
                <a:latin typeface="Verdana"/>
                <a:ea typeface="Verdana"/>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chemeClr val="bg1"/>
                </a:solidFill>
                <a:latin typeface="Verdana"/>
                <a:ea typeface="Verdana"/>
                <a:cs typeface="Arial"/>
                <a:sym typeface="Arial"/>
              </a:rPr>
              <a:t>(</a:t>
            </a:r>
            <a:r>
              <a:rPr lang="es-CO" sz="1200" dirty="0">
                <a:solidFill>
                  <a:schemeClr val="bg1"/>
                </a:solidFill>
                <a:latin typeface="Verdana"/>
                <a:ea typeface="Verdana"/>
                <a:cs typeface="Arial"/>
                <a:sym typeface="Arial"/>
              </a:rPr>
              <a:t>3</a:t>
            </a:r>
            <a:r>
              <a:rPr lang="es-CO" sz="1200" noProof="0" dirty="0">
                <a:solidFill>
                  <a:schemeClr val="bg1"/>
                </a:solidFill>
                <a:latin typeface="Verdana"/>
                <a:ea typeface="Verdana"/>
                <a:cs typeface="Arial"/>
                <a:sym typeface="Arial"/>
              </a:rPr>
              <a:t>)</a:t>
            </a:r>
            <a:r>
              <a:rPr kumimoji="0" lang="es-CO" sz="1200" b="0" i="0" u="none" strike="noStrike" kern="0" cap="none" spc="0" normalizeH="0" baseline="0" noProof="0" dirty="0">
                <a:ln>
                  <a:noFill/>
                </a:ln>
                <a:solidFill>
                  <a:schemeClr val="bg1"/>
                </a:solidFill>
                <a:effectLst/>
                <a:uLnTx/>
                <a:uFillTx/>
                <a:latin typeface="Verdana"/>
                <a:ea typeface="Verdana"/>
                <a:cs typeface="Arial"/>
                <a:sym typeface="Arial"/>
              </a:rPr>
              <a:t> </a:t>
            </a:r>
            <a:endParaRPr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endParaRPr>
          </a:p>
        </p:txBody>
      </p:sp>
      <p:pic>
        <p:nvPicPr>
          <p:cNvPr id="2" name="Imagen 1">
            <a:extLst>
              <a:ext uri="{FF2B5EF4-FFF2-40B4-BE49-F238E27FC236}">
                <a16:creationId xmlns:a16="http://schemas.microsoft.com/office/drawing/2014/main" id="{599D4053-A60F-54D6-653F-C23FB69C9E3B}"/>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158271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33AE-20D1-9536-AE71-28218054A133}"/>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6815CA99-9309-31E9-CE2E-D4DB42F518CC}"/>
              </a:ext>
            </a:extLst>
          </p:cNvPr>
          <p:cNvGraphicFramePr>
            <a:graphicFrameLocks noGrp="1"/>
          </p:cNvGraphicFramePr>
          <p:nvPr>
            <p:extLst>
              <p:ext uri="{D42A27DB-BD31-4B8C-83A1-F6EECF244321}">
                <p14:modId xmlns:p14="http://schemas.microsoft.com/office/powerpoint/2010/main" val="945955722"/>
              </p:ext>
            </p:extLst>
          </p:nvPr>
        </p:nvGraphicFramePr>
        <p:xfrm>
          <a:off x="361081" y="1923724"/>
          <a:ext cx="11125199" cy="2843686"/>
        </p:xfrm>
        <a:graphic>
          <a:graphicData uri="http://schemas.openxmlformats.org/drawingml/2006/table">
            <a:tbl>
              <a:tblPr firstRow="1">
                <a:tableStyleId>{616DA210-FB5B-4158-B5E0-FEB733F419BA}</a:tableStyleId>
              </a:tblPr>
              <a:tblGrid>
                <a:gridCol w="1752599">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89545">
                <a:tc>
                  <a:txBody>
                    <a:bodyPr/>
                    <a:lstStyle/>
                    <a:p>
                      <a:pPr algn="ctr" fontAlgn="ctr"/>
                      <a:r>
                        <a:rPr lang="es-CO" sz="800" b="1" i="0" u="none" strike="noStrike" noProof="0">
                          <a:solidFill>
                            <a:srgbClr val="FFFFFF"/>
                          </a:solidFill>
                          <a:effectLst/>
                          <a:latin typeface="Verdana"/>
                          <a:ea typeface="Verdana"/>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a:ea typeface="Verdana"/>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a:ea typeface="Verdana"/>
                          <a:cs typeface="+mn-cs"/>
                        </a:rPr>
                        <a:t>Meta</a:t>
                      </a:r>
                    </a:p>
                    <a:p>
                      <a:pPr marL="0" algn="ctr" defTabSz="914446" rtl="0" eaLnBrk="1" fontAlgn="ctr" latinLnBrk="0" hangingPunct="1"/>
                      <a:r>
                        <a:rPr lang="es-CO" sz="800" b="1" u="none" strike="noStrike" kern="1200" noProof="0">
                          <a:solidFill>
                            <a:srgbClr val="FFFFFF"/>
                          </a:solidFill>
                          <a:effectLst/>
                          <a:latin typeface="Verdana"/>
                          <a:ea typeface="Verdana"/>
                          <a:cs typeface="+mn-cs"/>
                        </a:rPr>
                        <a:t>Vigencia</a:t>
                      </a:r>
                    </a:p>
                  </a:txBody>
                  <a:tcPr marL="0" marR="0" marT="0" marB="0" anchor="ctr">
                    <a:solidFill>
                      <a:srgbClr val="32B4A8"/>
                    </a:solidFill>
                  </a:tcPr>
                </a:tc>
                <a:tc>
                  <a:txBody>
                    <a:bodyPr/>
                    <a:lstStyle/>
                    <a:p>
                      <a:pPr algn="ctr" fontAlgn="ctr"/>
                      <a:r>
                        <a:rPr lang="es-CO" sz="800" b="1" i="0" u="none" strike="noStrike" noProof="0" dirty="0">
                          <a:solidFill>
                            <a:srgbClr val="FFFFFF"/>
                          </a:solidFill>
                          <a:effectLst/>
                          <a:latin typeface="Verdana"/>
                          <a:ea typeface="Verdana"/>
                        </a:rPr>
                        <a:t>% de Cumplimiento 2026 T-I</a:t>
                      </a:r>
                      <a:endParaRPr lang="es-CO" sz="800" b="1" u="none" strike="noStrike" kern="1200" noProof="0" dirty="0">
                        <a:solidFill>
                          <a:srgbClr val="FFFFFF"/>
                        </a:solidFill>
                        <a:effectLst/>
                        <a:latin typeface="Verdana"/>
                        <a:ea typeface="Verdana"/>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a:ea typeface="Verdana"/>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454141">
                <a:tc>
                  <a:txBody>
                    <a:bodyPr/>
                    <a:lstStyle/>
                    <a:p>
                      <a:pPr algn="l" fontAlgn="ctr"/>
                      <a:r>
                        <a:rPr lang="es-CO" sz="800" b="1" i="0" u="none" strike="noStrike" noProof="0">
                          <a:solidFill>
                            <a:srgbClr val="000000"/>
                          </a:solidFill>
                          <a:effectLst/>
                          <a:latin typeface="Verdana"/>
                          <a:ea typeface="Verdana"/>
                        </a:rPr>
                        <a:t>Acción: </a:t>
                      </a:r>
                      <a:r>
                        <a:rPr lang="es-CO" sz="800" b="0" i="0" u="none" strike="noStrike" noProof="0">
                          <a:solidFill>
                            <a:srgbClr val="000000"/>
                          </a:solidFill>
                          <a:effectLst/>
                          <a:latin typeface="Verdana"/>
                          <a:ea typeface="Verdana"/>
                        </a:rPr>
                        <a:t>Aumentar la presencia territorial de la Superintendencia Nacional de Salud y dotarla con capacidades técnicas adecuadas para incrementar la efectividad de las funciones de inspección, vigilancia y control.</a:t>
                      </a:r>
                    </a:p>
                    <a:p>
                      <a:pPr algn="l" fontAlgn="ctr"/>
                      <a:endParaRPr lang="es-CO" sz="800" b="0" i="0" u="none" strike="noStrike" noProof="0">
                        <a:solidFill>
                          <a:srgbClr val="000000"/>
                        </a:solidFill>
                        <a:effectLst/>
                        <a:latin typeface="Verdana"/>
                        <a:ea typeface="Verdana"/>
                      </a:endParaRPr>
                    </a:p>
                    <a:p>
                      <a:pPr algn="l" fontAlgn="ctr"/>
                      <a:r>
                        <a:rPr lang="es-CO" sz="800" b="1" i="0" u="none" strike="noStrike" noProof="0">
                          <a:solidFill>
                            <a:srgbClr val="000000"/>
                          </a:solidFill>
                          <a:effectLst/>
                          <a:latin typeface="Verdana"/>
                          <a:ea typeface="Verdana"/>
                        </a:rPr>
                        <a:t>Indicador: </a:t>
                      </a:r>
                      <a:r>
                        <a:rPr lang="es-CO" sz="800" b="0" i="0" u="none" strike="noStrike" noProof="0">
                          <a:solidFill>
                            <a:srgbClr val="000000"/>
                          </a:solidFill>
                          <a:effectLst/>
                          <a:latin typeface="Verdana"/>
                          <a:ea typeface="Verdana"/>
                        </a:rPr>
                        <a:t>Nuevas sedes de la Superintendencia Nacional de Salud en territorio</a:t>
                      </a:r>
                    </a:p>
                  </a:txBody>
                  <a:tcPr marL="0" marR="0" marT="0" marB="0" anchor="ctr"/>
                </a:tc>
                <a:tc>
                  <a:txBody>
                    <a:bodyPr/>
                    <a:lstStyle/>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La periodicidad de medición de este indicador es Anual por lo cual se reporta avance cualitativo del trimestre, el registro cuantitativo se incluirá en el reporte del cuarto trimestre de la vigencia 2026.</a:t>
                      </a:r>
                      <a:endParaRPr lang="en-US"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Aclarado lo anterior, se menciona que durante el primer trimestre de 2026, se avanzó en la estructuración técnica y metodológica para la apertura de una nueva sede de la Superintendencia Nacional de Salud en territorio, mediante la definición de la hoja de ruta institucional, la elaboración de la Guía Metodológica para el Estudio Técnico-Misional de apertura de dependencias en los territorios de la Supersalud, y la aplicación del instrumento de priorización territorial, obteniendo como resultado la identificación de la ciudad de Pereira como alternativa viable (clasificación tipo B - Sede Regional) para la apertura de la Sede.</a:t>
                      </a:r>
                      <a:endParaRPr lang="es-CO"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La sede que se propone </a:t>
                      </a:r>
                      <a:r>
                        <a:rPr lang="es-CO" sz="800" b="0" i="0" u="none" strike="noStrike" noProof="0" dirty="0" err="1">
                          <a:solidFill>
                            <a:srgbClr val="000000"/>
                          </a:solidFill>
                          <a:effectLst/>
                          <a:latin typeface="Verdana"/>
                          <a:ea typeface="Verdana"/>
                        </a:rPr>
                        <a:t>aperturar</a:t>
                      </a:r>
                      <a:r>
                        <a:rPr lang="es-CO" sz="800" b="0" i="0" u="none" strike="noStrike" noProof="0" dirty="0">
                          <a:solidFill>
                            <a:srgbClr val="000000"/>
                          </a:solidFill>
                          <a:effectLst/>
                          <a:latin typeface="Verdana"/>
                          <a:ea typeface="Verdana"/>
                        </a:rPr>
                        <a:t> en 2026 en la ciudad de Pereira, clasificada como Tipo B - Sede Regional, corresponde a una dependencia territorial de la Superintendencia Nacional de Salud, que dispondrá de talento humano técnico, profesional, especializado y coordinador necesario para ejercer las funciones misionales de la entidad, desconcentrando las acciones de inspección y vigilancia a los diferentes actores del sistema de salud, de acuerdo con los territorios asignados a la Dirección Regional.</a:t>
                      </a:r>
                      <a:endParaRPr lang="es-CO"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Este avance corresponde a etapas preparatorias que soportan la toma de decisiones de la entidad para la apertura de la sede.</a:t>
                      </a:r>
                      <a:endParaRPr lang="es-CO" dirty="0">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a:ea typeface="Verdana"/>
                      </a:endParaRPr>
                    </a:p>
                  </a:txBody>
                  <a:tcPr marL="0" marR="0" marT="0" marB="0" anchor="ctr"/>
                </a:tc>
                <a:tc>
                  <a:txBody>
                    <a:bodyPr/>
                    <a:lstStyle/>
                    <a:p>
                      <a:pPr marL="0" algn="ctr" defTabSz="914446" rtl="0" eaLnBrk="1" fontAlgn="ctr" latinLnBrk="0" hangingPunct="1"/>
                      <a:r>
                        <a:rPr lang="es-CO" sz="800" u="none" strike="noStrike" kern="1200" noProof="0" dirty="0">
                          <a:solidFill>
                            <a:srgbClr val="FFFFFF"/>
                          </a:solidFill>
                          <a:effectLst/>
                          <a:latin typeface="Verdana"/>
                          <a:ea typeface="Verdana"/>
                          <a:cs typeface="+mn-cs"/>
                        </a:rPr>
                        <a:t>N/</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a:ea typeface="Verdana"/>
                        </a:rPr>
                        <a:t>Secretaría General</a:t>
                      </a:r>
                      <a:r>
                        <a:rPr lang="es-CO" sz="800" b="1" u="none" strike="noStrike" kern="1200" noProof="0" dirty="0">
                          <a:solidFill>
                            <a:srgbClr val="FFFFFF"/>
                          </a:solidFill>
                          <a:effectLst/>
                          <a:latin typeface="Verdana"/>
                          <a:ea typeface="Verdana"/>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ADC45632-FF7D-E3A2-9E98-4CA10174265E}"/>
              </a:ext>
            </a:extLst>
          </p:cNvPr>
          <p:cNvSpPr/>
          <p:nvPr/>
        </p:nvSpPr>
        <p:spPr>
          <a:xfrm>
            <a:off x="8910124" y="2947174"/>
            <a:ext cx="777436" cy="78154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rgbClr val="2D2D2D"/>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rPr>
              <a:t>N/A</a:t>
            </a:r>
            <a:endParaRPr lang="es-CO" sz="1200" noProof="0" dirty="0">
              <a:solidFill>
                <a:schemeClr val="tx2">
                  <a:lumMod val="50000"/>
                </a:schemeClr>
              </a:solidFill>
              <a:latin typeface="Verdana" panose="020B0604030504040204" pitchFamily="34" charset="0"/>
              <a:ea typeface="Verdana" panose="020B0604030504040204" pitchFamily="34" charset="0"/>
              <a:cs typeface="Arial"/>
            </a:endParaRPr>
          </a:p>
        </p:txBody>
      </p:sp>
      <p:sp>
        <p:nvSpPr>
          <p:cNvPr id="8" name="Google Shape;434;p25">
            <a:extLst>
              <a:ext uri="{FF2B5EF4-FFF2-40B4-BE49-F238E27FC236}">
                <a16:creationId xmlns:a16="http://schemas.microsoft.com/office/drawing/2014/main" id="{C9AD75DB-443C-8A9C-70F4-03910CBD1446}"/>
              </a:ext>
            </a:extLst>
          </p:cNvPr>
          <p:cNvSpPr/>
          <p:nvPr/>
        </p:nvSpPr>
        <p:spPr>
          <a:xfrm>
            <a:off x="7958083" y="303861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D452F7B-E0A5-9642-79F4-E39678D2C835}"/>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3" name="Imagen 2">
            <a:extLst>
              <a:ext uri="{FF2B5EF4-FFF2-40B4-BE49-F238E27FC236}">
                <a16:creationId xmlns:a16="http://schemas.microsoft.com/office/drawing/2014/main" id="{3E93E475-9A1C-23B1-0620-BE821EA80277}"/>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75852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EE4B-F5EC-7E9C-9888-375BC31AC269}"/>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29A9BFC-C0DF-1BCA-86CF-E353398DD0FF}"/>
              </a:ext>
            </a:extLst>
          </p:cNvPr>
          <p:cNvGraphicFramePr>
            <a:graphicFrameLocks noGrp="1"/>
          </p:cNvGraphicFramePr>
          <p:nvPr>
            <p:extLst>
              <p:ext uri="{D42A27DB-BD31-4B8C-83A1-F6EECF244321}">
                <p14:modId xmlns:p14="http://schemas.microsoft.com/office/powerpoint/2010/main" val="2595505628"/>
              </p:ext>
            </p:extLst>
          </p:nvPr>
        </p:nvGraphicFramePr>
        <p:xfrm>
          <a:off x="218440" y="1422400"/>
          <a:ext cx="11812195" cy="4968240"/>
        </p:xfrm>
        <a:graphic>
          <a:graphicData uri="http://schemas.openxmlformats.org/drawingml/2006/table">
            <a:tbl>
              <a:tblPr firstRow="1">
                <a:tableStyleId>{616DA210-FB5B-4158-B5E0-FEB733F419BA}</a:tableStyleId>
              </a:tblPr>
              <a:tblGrid>
                <a:gridCol w="1295399">
                  <a:extLst>
                    <a:ext uri="{9D8B030D-6E8A-4147-A177-3AD203B41FA5}">
                      <a16:colId xmlns:a16="http://schemas.microsoft.com/office/drawing/2014/main" val="4294001460"/>
                    </a:ext>
                  </a:extLst>
                </a:gridCol>
                <a:gridCol w="7764632">
                  <a:extLst>
                    <a:ext uri="{9D8B030D-6E8A-4147-A177-3AD203B41FA5}">
                      <a16:colId xmlns:a16="http://schemas.microsoft.com/office/drawing/2014/main" val="1680724253"/>
                    </a:ext>
                  </a:extLst>
                </a:gridCol>
                <a:gridCol w="815788">
                  <a:extLst>
                    <a:ext uri="{9D8B030D-6E8A-4147-A177-3AD203B41FA5}">
                      <a16:colId xmlns:a16="http://schemas.microsoft.com/office/drawing/2014/main" val="3940073173"/>
                    </a:ext>
                  </a:extLst>
                </a:gridCol>
                <a:gridCol w="887506">
                  <a:extLst>
                    <a:ext uri="{9D8B030D-6E8A-4147-A177-3AD203B41FA5}">
                      <a16:colId xmlns:a16="http://schemas.microsoft.com/office/drawing/2014/main" val="334797448"/>
                    </a:ext>
                  </a:extLst>
                </a:gridCol>
                <a:gridCol w="1048870">
                  <a:extLst>
                    <a:ext uri="{9D8B030D-6E8A-4147-A177-3AD203B41FA5}">
                      <a16:colId xmlns:a16="http://schemas.microsoft.com/office/drawing/2014/main" val="1490449559"/>
                    </a:ext>
                  </a:extLst>
                </a:gridCol>
              </a:tblGrid>
              <a:tr h="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0">
                <a:tc>
                  <a:txBody>
                    <a:bodyPr/>
                    <a:lstStyle/>
                    <a:p>
                      <a:pPr algn="l" fontAlgn="ctr"/>
                      <a:r>
                        <a:rPr lang="es-CO" sz="800" b="1" i="0" u="none" strike="noStrike" noProof="0">
                          <a:solidFill>
                            <a:srgbClr val="000000"/>
                          </a:solidFill>
                          <a:effectLst/>
                          <a:latin typeface="Verdana"/>
                          <a:ea typeface="Verdana"/>
                        </a:rPr>
                        <a:t>Acción: </a:t>
                      </a:r>
                      <a:r>
                        <a:rPr lang="es-CO" sz="800" b="0" i="0" u="none" strike="noStrike" kern="1200" noProof="0">
                          <a:solidFill>
                            <a:srgbClr val="000000"/>
                          </a:solidFill>
                          <a:effectLst/>
                          <a:latin typeface="Verdana" panose="020B0604030504040204" pitchFamily="34" charset="0"/>
                          <a:ea typeface="Verdana" panose="020B0604030504040204" pitchFamily="34" charset="0"/>
                          <a:cs typeface="+mn-cs"/>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a:t>
                      </a:r>
                      <a:r>
                        <a:rPr lang="es-CO" sz="800" b="0" i="0" u="none" strike="noStrike" noProof="0">
                          <a:solidFill>
                            <a:srgbClr val="000000"/>
                          </a:solidFill>
                          <a:effectLst/>
                        </a:rPr>
                        <a:t>. </a:t>
                      </a:r>
                      <a:endParaRPr lang="es-CO"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Indicador: </a:t>
                      </a:r>
                      <a:r>
                        <a:rPr lang="es-CO" sz="800" b="0" i="0" u="none" strike="noStrike" noProof="0">
                          <a:solidFill>
                            <a:srgbClr val="000000"/>
                          </a:solidFill>
                          <a:effectLst/>
                          <a:latin typeface="Verdana" panose="020B0604030504040204" pitchFamily="34" charset="0"/>
                          <a:ea typeface="Verdana" panose="020B0604030504040204" pitchFamily="34" charset="0"/>
                        </a:rPr>
                        <a:t>Acciones de Inspección y Vigilancia ejecutadas a los prestadores priorizados durante el período de evaluación.</a:t>
                      </a:r>
                    </a:p>
                  </a:txBody>
                  <a:tcPr marL="0" marR="0" marT="0" marB="0" anchor="ctr"/>
                </a:tc>
                <a:tc>
                  <a:txBody>
                    <a:bodyPr/>
                    <a:lstStyle/>
                    <a:p>
                      <a:pPr lvl="0" algn="l">
                        <a:lnSpc>
                          <a:spcPct val="100000"/>
                        </a:lnSpc>
                        <a:spcBef>
                          <a:spcPts val="0"/>
                        </a:spcBef>
                        <a:spcAft>
                          <a:spcPts val="0"/>
                        </a:spcAft>
                        <a:buNone/>
                      </a:pPr>
                      <a:endParaRPr lang="es-CO" sz="600" b="1" i="0" u="none" strike="noStrike" noProof="0" dirty="0">
                        <a:solidFill>
                          <a:srgbClr val="000000"/>
                        </a:solidFill>
                        <a:effectLst/>
                      </a:endParaRPr>
                    </a:p>
                    <a:p>
                      <a:pPr lvl="0" algn="l">
                        <a:lnSpc>
                          <a:spcPct val="100000"/>
                        </a:lnSpc>
                        <a:spcBef>
                          <a:spcPts val="0"/>
                        </a:spcBef>
                        <a:spcAft>
                          <a:spcPts val="0"/>
                        </a:spcAft>
                        <a:buNone/>
                      </a:pPr>
                      <a:r>
                        <a:rPr lang="es-CO" sz="800" b="1" i="0" u="none" strike="noStrike" noProof="0" dirty="0">
                          <a:solidFill>
                            <a:srgbClr val="000000"/>
                          </a:solidFill>
                          <a:effectLst/>
                          <a:latin typeface="Calibri"/>
                          <a:ea typeface="Calibri"/>
                          <a:cs typeface="Calibri"/>
                        </a:rPr>
                        <a:t>Análisis cuatrienio:</a:t>
                      </a:r>
                      <a:endParaRPr lang="es-CO" sz="800" b="1" dirty="0"/>
                    </a:p>
                    <a:p>
                      <a:pPr lvl="0" algn="l">
                        <a:lnSpc>
                          <a:spcPct val="100000"/>
                        </a:lnSpc>
                        <a:spcBef>
                          <a:spcPts val="0"/>
                        </a:spcBef>
                        <a:spcAft>
                          <a:spcPts val="0"/>
                        </a:spcAft>
                        <a:buNone/>
                      </a:pPr>
                      <a:r>
                        <a:rPr lang="es-CO" sz="800" b="0" i="0" u="none" strike="noStrike" noProof="0" dirty="0">
                          <a:solidFill>
                            <a:srgbClr val="000000"/>
                          </a:solidFill>
                          <a:effectLst/>
                          <a:latin typeface="Calibri"/>
                          <a:ea typeface="Calibri"/>
                          <a:cs typeface="Calibri"/>
                        </a:rPr>
                        <a:t>Se tiene una meta para el cuatrienio de 297 acciones de inspección y vigilancia de las cuales se realizó 43 en 2023, 159 en 2024, 45 en 2025 y 9 a 2026-TI, para un total de 256 acciones que representan un avance acumulado del 86,19% para el cuatrienio.   </a:t>
                      </a:r>
                      <a:endParaRPr lang="es-CO" sz="800" dirty="0"/>
                    </a:p>
                    <a:p>
                      <a:pPr lvl="0" algn="l">
                        <a:lnSpc>
                          <a:spcPct val="100000"/>
                        </a:lnSpc>
                        <a:spcBef>
                          <a:spcPts val="0"/>
                        </a:spcBef>
                        <a:spcAft>
                          <a:spcPts val="0"/>
                        </a:spcAft>
                        <a:buNone/>
                      </a:pPr>
                      <a:endParaRPr lang="es-CO" sz="800" b="1" i="0" u="none" strike="noStrike" noProof="0" dirty="0">
                        <a:solidFill>
                          <a:srgbClr val="000000"/>
                        </a:solidFill>
                        <a:effectLst/>
                      </a:endParaRPr>
                    </a:p>
                    <a:p>
                      <a:pPr lvl="0" algn="l">
                        <a:lnSpc>
                          <a:spcPct val="100000"/>
                        </a:lnSpc>
                        <a:spcBef>
                          <a:spcPts val="0"/>
                        </a:spcBef>
                        <a:spcAft>
                          <a:spcPts val="0"/>
                        </a:spcAft>
                        <a:buNone/>
                      </a:pPr>
                      <a:r>
                        <a:rPr lang="es-CO" sz="800" b="1" i="0" u="none" strike="noStrike" noProof="0" dirty="0">
                          <a:solidFill>
                            <a:srgbClr val="000000"/>
                          </a:solidFill>
                          <a:effectLst/>
                        </a:rPr>
                        <a:t>Detalle:</a:t>
                      </a:r>
                    </a:p>
                    <a:p>
                      <a:pPr lvl="0" algn="l">
                        <a:lnSpc>
                          <a:spcPct val="100000"/>
                        </a:lnSpc>
                        <a:spcBef>
                          <a:spcPts val="0"/>
                        </a:spcBef>
                        <a:spcAft>
                          <a:spcPts val="0"/>
                        </a:spcAft>
                        <a:buNone/>
                      </a:pPr>
                      <a:r>
                        <a:rPr lang="es-CO" sz="800" b="0" i="0" u="none" strike="noStrike" noProof="0" dirty="0">
                          <a:solidFill>
                            <a:srgbClr val="000000"/>
                          </a:solidFill>
                          <a:effectLst/>
                        </a:rPr>
                        <a:t>Durante el primer trimestre de la vigencia 2026, se realizaron nueve (9) acciones de cincuenta (50) programadas para la vigencia 2026, , lo que corresponde a un cumplimiento del 18% frente a la meta establecida.</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Este resultado obedece a la ejecución de seis (6) auditorías integrales, una (1) mesa intersectorial, un (1) proceso de seguimiento a compromisos mediante requerimientos y una (1) orientación técnica, dirigida a evaluar el proceso integral de atención en salud de los pueblos indígenas y comunidades étnicas (afrodescendientes y </a:t>
                      </a:r>
                      <a:r>
                        <a:rPr lang="es-CO" sz="800" b="0" i="0" u="none" strike="noStrike" noProof="0" dirty="0" err="1">
                          <a:solidFill>
                            <a:srgbClr val="000000"/>
                          </a:solidFill>
                          <a:effectLst/>
                        </a:rPr>
                        <a:t>Rrom</a:t>
                      </a:r>
                      <a:r>
                        <a:rPr lang="es-CO" sz="800" b="0" i="0" u="none" strike="noStrike" noProof="0" dirty="0">
                          <a:solidFill>
                            <a:srgbClr val="000000"/>
                          </a:solidFill>
                          <a:effectLst/>
                        </a:rPr>
                        <a:t>) en los prestadores priorizados.</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En desarrollo de estas acciones, las auditorías realizadas en los departamentos de Cauca, Vaupés, Córdoba, Sucre, San Andrés, Providencia y Santa Catalina y Tolima, a los siguientes prestadores: HOSPITAL UNIVERSITARIO SAN JOSE DE POPAYAN E.S.E., EMPRESA SOCIAL DEL ESTADO HOSPITAL SAN ANTONIO, E.S.E. VIDASINU, HOSPITAL UNIVERSITARIO DE SINCELEJO E.S.E., EMPRESA SOCIAL DEL ESTADO HOSPITAL DEPARTAMENTAL DE SAN ANDRÉS PROVIDENCIA Y SANTA CATALINA y al HOSPITAL FEDERICO LLERAS ACOSTA E.S.E., permitieron verificar el cumplimiento de las condiciones de calidad en la prestación de los servicios de salud, especialmente en lo relacionado con la accesibilidad, oportunidad, seguridad, pertinencia y continuidad de la atención a población étnica, teniendo en cuenta las particularidades territoriales y poblacionales.</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De igual manera, la realización de la mesa intersectorial en el departamento del Chocó contribuyó al fortalecimiento de la articulación institucional entre entidades del orden territorial y nacional, orientada a la atención de la desnutrición en niños y niñas menores de cinco años, con el objetivo de establecer compromisos para la intensificación de acciones relacionadas con la prevención y atención de la población infantil en el departamento del Chocó.</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Aunado a lo anterior, se socializaron las ordenes impartidas por la SNS mediante Resolución 2025410040012360-6 DE 2025 respecto a los actores vigilados y la construcción del plan de trabajo para el cumplimiento de las mismas.</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Adicionalmente, durante los meses de enero a marzo se realizaron notificaciones orientadas a la oficialización y seguimiento de los compromisos territoriales de los actores convocados a la mesa intersectorial de desnutrición en el Departamento del Chocó. Se realizaron un total de 32 notificaciones de compromisos entre el 05 y 06 de enero de 2026, así como 36 notificaciones durante el mes de marzo de 2026.</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Asimismo, frente a las respuestas de algunos de los actores llamados a la acción, se generaron retroalimentaciones específicas sobre los soportes de cumplimiento de los acuerdos y compromisos, mediante la emisión de 7 comunicaciones individuales.</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De igual manera, la orientación técnica brindada a los prestadores de servicios de salud facilitó la aclaración de lineamientos y el fortalecimiento de capacidades para la formulación y ejecución de planes de trabajo acordes con la Resolución SNS No 2025410040012360-6 DE 2025, estableciendo plazo de entrega de dicho papel de trabajo para el 7 de abril de 2026.</a:t>
                      </a:r>
                      <a:endParaRPr lang="es-CO" sz="800" dirty="0"/>
                    </a:p>
                    <a:p>
                      <a:pPr lvl="0" algn="l">
                        <a:lnSpc>
                          <a:spcPct val="100000"/>
                        </a:lnSpc>
                        <a:spcBef>
                          <a:spcPts val="0"/>
                        </a:spcBef>
                        <a:spcAft>
                          <a:spcPts val="0"/>
                        </a:spcAft>
                        <a:buNone/>
                      </a:pPr>
                      <a:endParaRPr lang="es-CO" sz="800" b="0" i="0" u="none" strike="noStrike" noProof="0" dirty="0">
                        <a:solidFill>
                          <a:srgbClr val="000000"/>
                        </a:solidFill>
                        <a:effectLst/>
                      </a:endParaRPr>
                    </a:p>
                    <a:p>
                      <a:pPr lvl="0" algn="l">
                        <a:lnSpc>
                          <a:spcPct val="100000"/>
                        </a:lnSpc>
                        <a:spcBef>
                          <a:spcPts val="0"/>
                        </a:spcBef>
                        <a:spcAft>
                          <a:spcPts val="0"/>
                        </a:spcAft>
                        <a:buNone/>
                      </a:pPr>
                      <a:r>
                        <a:rPr lang="es-CO" sz="800" b="0" i="0" u="none" strike="noStrike" noProof="0" dirty="0">
                          <a:solidFill>
                            <a:srgbClr val="000000"/>
                          </a:solidFill>
                          <a:effectLst/>
                        </a:rPr>
                        <a:t>La ejecución de estas acciones permitió avances significativos en la inspección, vigilancia y control del cumplimiento de las obligaciones por parte de los prestadores de servicios de salud, generando impactos positivos en la mejora de la calidad de la atención en salud para las poblaciones indígenas y comunidades étnicas, así como en el fortalecimiento de la articulación interinstitucional y el seguimiento efectivo a los compromisos territoriales.</a:t>
                      </a:r>
                      <a:endParaRPr lang="es-CO" sz="800" dirty="0"/>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63EE1AF7-68BA-23BD-2CCB-EEE348C07804}"/>
              </a:ext>
            </a:extLst>
          </p:cNvPr>
          <p:cNvSpPr/>
          <p:nvPr/>
        </p:nvSpPr>
        <p:spPr>
          <a:xfrm>
            <a:off x="10250244" y="3880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dirty="0">
                <a:solidFill>
                  <a:schemeClr val="tx2">
                    <a:lumMod val="50000"/>
                  </a:schemeClr>
                </a:solidFill>
                <a:latin typeface="Verdana"/>
                <a:ea typeface="Verdana"/>
                <a:cs typeface="Arial"/>
                <a:sym typeface="Arial"/>
              </a:rPr>
              <a:t>18</a:t>
            </a:r>
            <a:r>
              <a:rPr kumimoji="0" lang="es-CO" sz="1050" b="0" i="0" u="none" strike="noStrike" kern="0" cap="none" spc="0" normalizeH="0" baseline="0" noProof="0" dirty="0">
                <a:ln>
                  <a:noFill/>
                </a:ln>
                <a:solidFill>
                  <a:schemeClr val="tx2">
                    <a:lumMod val="50000"/>
                  </a:schemeClr>
                </a:solidFill>
                <a:effectLst/>
                <a:uLnTx/>
                <a:uFillTx/>
                <a:latin typeface="Verdana"/>
                <a:ea typeface="Verdana"/>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sym typeface="Arial"/>
              </a:rPr>
              <a:t>(9)</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23FE357-85E3-375A-5177-A8B2451EFFAA}"/>
              </a:ext>
            </a:extLst>
          </p:cNvPr>
          <p:cNvSpPr/>
          <p:nvPr/>
        </p:nvSpPr>
        <p:spPr>
          <a:xfrm>
            <a:off x="9390864" y="389235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a:ea typeface="Verdana"/>
                <a:cs typeface="Arial"/>
                <a:sym typeface="Arial"/>
              </a:rPr>
              <a:t>100% (</a:t>
            </a:r>
            <a:r>
              <a:rPr lang="es-CO" sz="1200" dirty="0">
                <a:solidFill>
                  <a:schemeClr val="bg1"/>
                </a:solidFill>
                <a:latin typeface="Verdana"/>
                <a:ea typeface="Verdana"/>
                <a:cs typeface="Arial"/>
                <a:sym typeface="Arial"/>
              </a:rPr>
              <a:t>50</a:t>
            </a:r>
            <a:r>
              <a:rPr lang="es-CO" sz="1200" noProof="0" dirty="0">
                <a:solidFill>
                  <a:schemeClr val="bg1"/>
                </a:solidFill>
                <a:latin typeface="Verdana"/>
                <a:ea typeface="Verdana"/>
                <a:cs typeface="Arial"/>
                <a:sym typeface="Arial"/>
              </a:rPr>
              <a:t>)</a:t>
            </a:r>
            <a:endParaRPr kumimoji="0" lang="es-CO" sz="1400" b="0" i="0" u="none" strike="noStrike" kern="0" cap="none" spc="0" normalizeH="0" baseline="0" noProof="0" dirty="0">
              <a:ln>
                <a:noFill/>
              </a:ln>
              <a:solidFill>
                <a:schemeClr val="bg1"/>
              </a:solidFill>
              <a:effectLst/>
              <a:uLnTx/>
              <a:uFillTx/>
              <a:latin typeface="Verdana"/>
              <a:ea typeface="Verdana"/>
              <a:cs typeface="Arial"/>
              <a:sym typeface="Arial"/>
            </a:endParaRPr>
          </a:p>
        </p:txBody>
      </p:sp>
      <p:sp>
        <p:nvSpPr>
          <p:cNvPr id="2" name="CuadroTexto 1">
            <a:extLst>
              <a:ext uri="{FF2B5EF4-FFF2-40B4-BE49-F238E27FC236}">
                <a16:creationId xmlns:a16="http://schemas.microsoft.com/office/drawing/2014/main" id="{396D050A-E671-F910-4148-E6AC435A894C}"/>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5" name="Imagen 4">
            <a:extLst>
              <a:ext uri="{FF2B5EF4-FFF2-40B4-BE49-F238E27FC236}">
                <a16:creationId xmlns:a16="http://schemas.microsoft.com/office/drawing/2014/main" id="{619C6FAC-C646-7535-0D5F-453034912CA8}"/>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66012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Grupo de trabajo"/>
          <p:cNvGrpSpPr/>
          <p:nvPr/>
        </p:nvGrpSpPr>
        <p:grpSpPr>
          <a:xfrm>
            <a:off x="0" y="0"/>
            <a:ext cx="12192000" cy="6858000"/>
            <a:chOff x="0" y="0"/>
            <a:chExt cx="12192000" cy="6858000"/>
          </a:xfrm>
        </p:grpSpPr>
        <p:sp>
          <p:nvSpPr>
            <p:cNvPr id="3" name="object 3"/>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pPr algn="ctr"/>
              <a:endParaRPr lang="es-CO" noProof="0"/>
            </a:p>
          </p:txBody>
        </p:sp>
        <p:pic>
          <p:nvPicPr>
            <p:cNvPr id="4" name="object 4"/>
            <p:cNvPicPr/>
            <p:nvPr/>
          </p:nvPicPr>
          <p:blipFill>
            <a:blip r:embed="rId2" cstate="print"/>
            <a:stretch>
              <a:fillRect/>
            </a:stretch>
          </p:blipFill>
          <p:spPr>
            <a:xfrm>
              <a:off x="0" y="8760"/>
              <a:ext cx="4568316" cy="6849236"/>
            </a:xfrm>
            <a:prstGeom prst="rect">
              <a:avLst/>
            </a:prstGeom>
          </p:spPr>
        </p:pic>
        <p:sp>
          <p:nvSpPr>
            <p:cNvPr id="5" name="object 5"/>
            <p:cNvSpPr/>
            <p:nvPr/>
          </p:nvSpPr>
          <p:spPr>
            <a:xfrm>
              <a:off x="4564633" y="0"/>
              <a:ext cx="7627620" cy="6858000"/>
            </a:xfrm>
            <a:custGeom>
              <a:avLst/>
              <a:gdLst/>
              <a:ahLst/>
              <a:cxnLst/>
              <a:rect l="l" t="t" r="r" b="b"/>
              <a:pathLst>
                <a:path w="7627620" h="6858000">
                  <a:moveTo>
                    <a:pt x="7627365" y="0"/>
                  </a:moveTo>
                  <a:lnTo>
                    <a:pt x="0" y="0"/>
                  </a:lnTo>
                  <a:lnTo>
                    <a:pt x="0" y="6858000"/>
                  </a:lnTo>
                  <a:lnTo>
                    <a:pt x="7627365" y="6858000"/>
                  </a:lnTo>
                  <a:lnTo>
                    <a:pt x="7627365" y="0"/>
                  </a:lnTo>
                  <a:close/>
                </a:path>
              </a:pathLst>
            </a:custGeom>
            <a:solidFill>
              <a:srgbClr val="31B4A8"/>
            </a:solidFill>
          </p:spPr>
          <p:txBody>
            <a:bodyPr wrap="square" lIns="0" tIns="0" rIns="0" bIns="0" rtlCol="0"/>
            <a:lstStyle/>
            <a:p>
              <a:pPr algn="ctr"/>
              <a:endParaRPr lang="es-CO" noProof="0"/>
            </a:p>
          </p:txBody>
        </p:sp>
      </p:grpSp>
      <p:sp>
        <p:nvSpPr>
          <p:cNvPr id="6" name="object 6"/>
          <p:cNvSpPr txBox="1">
            <a:spLocks noGrp="1"/>
          </p:cNvSpPr>
          <p:nvPr>
            <p:ph type="body" idx="1"/>
          </p:nvPr>
        </p:nvSpPr>
        <p:spPr>
          <a:xfrm>
            <a:off x="5272785" y="1058037"/>
            <a:ext cx="6747764" cy="1860125"/>
          </a:xfrm>
          <a:prstGeom prst="rect">
            <a:avLst/>
          </a:prstGeom>
        </p:spPr>
        <p:txBody>
          <a:bodyPr vert="horz" wrap="square" lIns="0" tIns="13335" rIns="0" bIns="0" rtlCol="0">
            <a:spAutoFit/>
          </a:bodyPr>
          <a:lstStyle/>
          <a:p>
            <a:pPr marL="12700" marR="5080">
              <a:lnSpc>
                <a:spcPct val="100000"/>
              </a:lnSpc>
              <a:spcBef>
                <a:spcPts val="105"/>
              </a:spcBef>
            </a:pPr>
            <a:r>
              <a:rPr lang="es-CO" sz="4000" noProof="0" dirty="0"/>
              <a:t>Informe de Seguimiento </a:t>
            </a:r>
            <a:r>
              <a:rPr lang="es-CO" sz="4000" spc="-10" noProof="0" dirty="0"/>
              <a:t>PND, PES</a:t>
            </a:r>
            <a:r>
              <a:rPr lang="es-CO" sz="4000" spc="-80" noProof="0" dirty="0"/>
              <a:t>, </a:t>
            </a:r>
            <a:r>
              <a:rPr lang="es-CO" sz="4000" spc="-20" noProof="0" dirty="0"/>
              <a:t>PEI y PAG </a:t>
            </a:r>
            <a:r>
              <a:rPr lang="es-CO" sz="4000" noProof="0" dirty="0"/>
              <a:t>2026 T-I</a:t>
            </a:r>
            <a:endParaRPr lang="es-CO" sz="4000" spc="-20" noProof="0" dirty="0"/>
          </a:p>
        </p:txBody>
      </p:sp>
      <p:sp>
        <p:nvSpPr>
          <p:cNvPr id="7" name="object 7"/>
          <p:cNvSpPr txBox="1"/>
          <p:nvPr/>
        </p:nvSpPr>
        <p:spPr>
          <a:xfrm>
            <a:off x="5448744" y="3618790"/>
            <a:ext cx="6043295" cy="1181734"/>
          </a:xfrm>
          <a:prstGeom prst="rect">
            <a:avLst/>
          </a:prstGeom>
        </p:spPr>
        <p:txBody>
          <a:bodyPr vert="horz" wrap="square" lIns="0" tIns="12065" rIns="0" bIns="0" rtlCol="0" anchor="t">
            <a:spAutoFit/>
          </a:bodyPr>
          <a:lstStyle/>
          <a:p>
            <a:pPr marL="12700" algn="ctr">
              <a:lnSpc>
                <a:spcPct val="100000"/>
              </a:lnSpc>
              <a:spcBef>
                <a:spcPts val="95"/>
              </a:spcBef>
            </a:pPr>
            <a:r>
              <a:rPr lang="es-CO" sz="2800" b="1" noProof="0">
                <a:solidFill>
                  <a:srgbClr val="FFFFFF"/>
                </a:solidFill>
                <a:latin typeface="Verdana"/>
                <a:cs typeface="Verdana"/>
              </a:rPr>
              <a:t>Oficina</a:t>
            </a:r>
            <a:r>
              <a:rPr lang="es-CO" sz="2800" b="1" spc="-55" noProof="0">
                <a:solidFill>
                  <a:srgbClr val="FFFFFF"/>
                </a:solidFill>
                <a:latin typeface="Verdana"/>
                <a:cs typeface="Verdana"/>
              </a:rPr>
              <a:t> </a:t>
            </a:r>
            <a:r>
              <a:rPr lang="es-CO" sz="2800" b="1" noProof="0">
                <a:solidFill>
                  <a:srgbClr val="FFFFFF"/>
                </a:solidFill>
                <a:latin typeface="Verdana"/>
                <a:cs typeface="Verdana"/>
              </a:rPr>
              <a:t>Asesora</a:t>
            </a:r>
            <a:r>
              <a:rPr lang="es-CO" sz="2800" b="1" spc="-65" noProof="0">
                <a:solidFill>
                  <a:srgbClr val="FFFFFF"/>
                </a:solidFill>
                <a:latin typeface="Verdana"/>
                <a:cs typeface="Verdana"/>
              </a:rPr>
              <a:t> </a:t>
            </a:r>
            <a:r>
              <a:rPr lang="es-CO" sz="2800" b="1" noProof="0">
                <a:solidFill>
                  <a:srgbClr val="FFFFFF"/>
                </a:solidFill>
                <a:latin typeface="Verdana"/>
                <a:cs typeface="Verdana"/>
              </a:rPr>
              <a:t>de</a:t>
            </a:r>
            <a:r>
              <a:rPr lang="es-CO" sz="2800" b="1" spc="-75" noProof="0">
                <a:solidFill>
                  <a:srgbClr val="FFFFFF"/>
                </a:solidFill>
                <a:latin typeface="Verdana"/>
                <a:cs typeface="Verdana"/>
              </a:rPr>
              <a:t> </a:t>
            </a:r>
            <a:r>
              <a:rPr lang="es-CO" sz="2800" b="1" spc="-10" noProof="0">
                <a:solidFill>
                  <a:srgbClr val="FFFFFF"/>
                </a:solidFill>
                <a:latin typeface="Verdana"/>
                <a:cs typeface="Verdana"/>
              </a:rPr>
              <a:t>Planeación</a:t>
            </a:r>
            <a:endParaRPr lang="es-CO" sz="2800" noProof="0">
              <a:latin typeface="Verdana"/>
              <a:cs typeface="Verdana"/>
            </a:endParaRPr>
          </a:p>
          <a:p>
            <a:pPr marL="12700" algn="ctr">
              <a:lnSpc>
                <a:spcPct val="100000"/>
              </a:lnSpc>
            </a:pPr>
            <a:endParaRPr lang="es-CO" sz="2800" b="1" noProof="0">
              <a:solidFill>
                <a:srgbClr val="FFFFFF"/>
              </a:solidFill>
              <a:latin typeface="Verdana"/>
            </a:endParaRPr>
          </a:p>
          <a:p>
            <a:pPr marL="12700" algn="ctr">
              <a:lnSpc>
                <a:spcPct val="100000"/>
              </a:lnSpc>
            </a:pPr>
            <a:r>
              <a:rPr lang="es-CO" sz="2000" spc="-10" noProof="0">
                <a:solidFill>
                  <a:srgbClr val="FFFFFF"/>
                </a:solidFill>
                <a:latin typeface="Verdana"/>
                <a:cs typeface="Verdana"/>
              </a:rPr>
              <a:t>Mayo 2026</a:t>
            </a:r>
            <a:endParaRPr lang="es-CO" sz="2000" noProof="0">
              <a:latin typeface="Verdana"/>
              <a:cs typeface="Verdana"/>
            </a:endParaRPr>
          </a:p>
        </p:txBody>
      </p:sp>
      <p:grpSp>
        <p:nvGrpSpPr>
          <p:cNvPr id="8" name="object 8" descr="Planes Estratégicos"/>
          <p:cNvGrpSpPr/>
          <p:nvPr/>
        </p:nvGrpSpPr>
        <p:grpSpPr>
          <a:xfrm>
            <a:off x="5291582" y="643762"/>
            <a:ext cx="6632575" cy="5995035"/>
            <a:chOff x="5291582" y="643762"/>
            <a:chExt cx="6632575" cy="5995035"/>
          </a:xfrm>
        </p:grpSpPr>
        <p:pic>
          <p:nvPicPr>
            <p:cNvPr id="9" name="object 9"/>
            <p:cNvPicPr/>
            <p:nvPr/>
          </p:nvPicPr>
          <p:blipFill>
            <a:blip r:embed="rId3" cstate="print"/>
            <a:stretch>
              <a:fillRect/>
            </a:stretch>
          </p:blipFill>
          <p:spPr>
            <a:xfrm>
              <a:off x="10682701" y="5563308"/>
              <a:ext cx="544429" cy="572770"/>
            </a:xfrm>
            <a:prstGeom prst="rect">
              <a:avLst/>
            </a:prstGeom>
          </p:spPr>
        </p:pic>
        <p:pic>
          <p:nvPicPr>
            <p:cNvPr id="10" name="object 10"/>
            <p:cNvPicPr/>
            <p:nvPr/>
          </p:nvPicPr>
          <p:blipFill>
            <a:blip r:embed="rId4" cstate="print"/>
            <a:stretch>
              <a:fillRect/>
            </a:stretch>
          </p:blipFill>
          <p:spPr>
            <a:xfrm>
              <a:off x="9978745" y="6189191"/>
              <a:ext cx="1944973" cy="336912"/>
            </a:xfrm>
            <a:prstGeom prst="rect">
              <a:avLst/>
            </a:prstGeom>
          </p:spPr>
        </p:pic>
        <p:sp>
          <p:nvSpPr>
            <p:cNvPr id="11" name="object 11"/>
            <p:cNvSpPr/>
            <p:nvPr/>
          </p:nvSpPr>
          <p:spPr>
            <a:xfrm>
              <a:off x="10684430" y="6593731"/>
              <a:ext cx="267335" cy="45085"/>
            </a:xfrm>
            <a:custGeom>
              <a:avLst/>
              <a:gdLst/>
              <a:ahLst/>
              <a:cxnLst/>
              <a:rect l="l" t="t" r="r" b="b"/>
              <a:pathLst>
                <a:path w="267334" h="45084">
                  <a:moveTo>
                    <a:pt x="267203" y="0"/>
                  </a:moveTo>
                  <a:lnTo>
                    <a:pt x="0" y="0"/>
                  </a:lnTo>
                  <a:lnTo>
                    <a:pt x="0" y="44794"/>
                  </a:lnTo>
                  <a:lnTo>
                    <a:pt x="267203" y="44794"/>
                  </a:lnTo>
                  <a:lnTo>
                    <a:pt x="267203" y="0"/>
                  </a:lnTo>
                  <a:close/>
                </a:path>
              </a:pathLst>
            </a:custGeom>
            <a:solidFill>
              <a:srgbClr val="FDC607"/>
            </a:solidFill>
          </p:spPr>
          <p:txBody>
            <a:bodyPr wrap="square" lIns="0" tIns="0" rIns="0" bIns="0" rtlCol="0"/>
            <a:lstStyle/>
            <a:p>
              <a:endParaRPr lang="es-CO" noProof="0"/>
            </a:p>
          </p:txBody>
        </p:sp>
        <p:sp>
          <p:nvSpPr>
            <p:cNvPr id="12" name="object 12"/>
            <p:cNvSpPr/>
            <p:nvPr/>
          </p:nvSpPr>
          <p:spPr>
            <a:xfrm>
              <a:off x="10951633"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21397A"/>
            </a:solidFill>
          </p:spPr>
          <p:txBody>
            <a:bodyPr wrap="square" lIns="0" tIns="0" rIns="0" bIns="0" rtlCol="0"/>
            <a:lstStyle/>
            <a:p>
              <a:endParaRPr lang="es-CO" noProof="0"/>
            </a:p>
          </p:txBody>
        </p:sp>
        <p:sp>
          <p:nvSpPr>
            <p:cNvPr id="13" name="object 13"/>
            <p:cNvSpPr/>
            <p:nvPr/>
          </p:nvSpPr>
          <p:spPr>
            <a:xfrm>
              <a:off x="11088449"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D50E25"/>
            </a:solidFill>
          </p:spPr>
          <p:txBody>
            <a:bodyPr wrap="square" lIns="0" tIns="0" rIns="0" bIns="0" rtlCol="0"/>
            <a:lstStyle/>
            <a:p>
              <a:endParaRPr lang="es-CO" noProof="0"/>
            </a:p>
          </p:txBody>
        </p:sp>
        <p:sp>
          <p:nvSpPr>
            <p:cNvPr id="14" name="object 14"/>
            <p:cNvSpPr/>
            <p:nvPr/>
          </p:nvSpPr>
          <p:spPr>
            <a:xfrm>
              <a:off x="5291582" y="643762"/>
              <a:ext cx="314325" cy="314325"/>
            </a:xfrm>
            <a:custGeom>
              <a:avLst/>
              <a:gdLst/>
              <a:ahLst/>
              <a:cxnLst/>
              <a:rect l="l" t="t" r="r" b="b"/>
              <a:pathLst>
                <a:path w="314325" h="314325">
                  <a:moveTo>
                    <a:pt x="314197" y="0"/>
                  </a:moveTo>
                  <a:lnTo>
                    <a:pt x="0" y="0"/>
                  </a:lnTo>
                  <a:lnTo>
                    <a:pt x="0" y="314198"/>
                  </a:lnTo>
                  <a:lnTo>
                    <a:pt x="314197" y="0"/>
                  </a:lnTo>
                  <a:close/>
                </a:path>
              </a:pathLst>
            </a:custGeom>
            <a:solidFill>
              <a:srgbClr val="FFFFFF"/>
            </a:solidFill>
          </p:spPr>
          <p:txBody>
            <a:bodyPr wrap="square" lIns="0" tIns="0" rIns="0" bIns="0" rtlCol="0"/>
            <a:lstStyle/>
            <a:p>
              <a:endParaRPr lang="es-CO" noProof="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5916-92F9-45DC-2708-376D9935E315}"/>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691A97D8-83EA-B8EB-186E-D458DFD7257C}"/>
              </a:ext>
            </a:extLst>
          </p:cNvPr>
          <p:cNvGraphicFramePr>
            <a:graphicFrameLocks noGrp="1"/>
          </p:cNvGraphicFramePr>
          <p:nvPr>
            <p:extLst>
              <p:ext uri="{D42A27DB-BD31-4B8C-83A1-F6EECF244321}">
                <p14:modId xmlns:p14="http://schemas.microsoft.com/office/powerpoint/2010/main" val="1822384181"/>
              </p:ext>
            </p:extLst>
          </p:nvPr>
        </p:nvGraphicFramePr>
        <p:xfrm>
          <a:off x="209484" y="1458382"/>
          <a:ext cx="11125195" cy="4876075"/>
        </p:xfrm>
        <a:graphic>
          <a:graphicData uri="http://schemas.openxmlformats.org/drawingml/2006/table">
            <a:tbl>
              <a:tblPr firstRow="1">
                <a:tableStyleId>{616DA210-FB5B-4158-B5E0-FEB733F419BA}</a:tableStyleId>
              </a:tblPr>
              <a:tblGrid>
                <a:gridCol w="1295398">
                  <a:extLst>
                    <a:ext uri="{9D8B030D-6E8A-4147-A177-3AD203B41FA5}">
                      <a16:colId xmlns:a16="http://schemas.microsoft.com/office/drawing/2014/main" val="4294001460"/>
                    </a:ext>
                  </a:extLst>
                </a:gridCol>
                <a:gridCol w="6644640">
                  <a:extLst>
                    <a:ext uri="{9D8B030D-6E8A-4147-A177-3AD203B41FA5}">
                      <a16:colId xmlns:a16="http://schemas.microsoft.com/office/drawing/2014/main" val="1680724253"/>
                    </a:ext>
                  </a:extLst>
                </a:gridCol>
                <a:gridCol w="899160">
                  <a:extLst>
                    <a:ext uri="{9D8B030D-6E8A-4147-A177-3AD203B41FA5}">
                      <a16:colId xmlns:a16="http://schemas.microsoft.com/office/drawing/2014/main" val="3940073173"/>
                    </a:ext>
                  </a:extLst>
                </a:gridCol>
                <a:gridCol w="949960">
                  <a:extLst>
                    <a:ext uri="{9D8B030D-6E8A-4147-A177-3AD203B41FA5}">
                      <a16:colId xmlns:a16="http://schemas.microsoft.com/office/drawing/2014/main" val="334797448"/>
                    </a:ext>
                  </a:extLst>
                </a:gridCol>
                <a:gridCol w="1336037">
                  <a:extLst>
                    <a:ext uri="{9D8B030D-6E8A-4147-A177-3AD203B41FA5}">
                      <a16:colId xmlns:a16="http://schemas.microsoft.com/office/drawing/2014/main" val="1490449559"/>
                    </a:ext>
                  </a:extLst>
                </a:gridCol>
              </a:tblGrid>
              <a:tr h="443279">
                <a:tc>
                  <a:txBody>
                    <a:bodyPr/>
                    <a:lstStyle/>
                    <a:p>
                      <a:pPr algn="ctr" fontAlgn="ctr"/>
                      <a:r>
                        <a:rPr lang="es-CO" sz="800" b="1" i="0" u="none" strike="noStrike" noProof="0" dirty="0">
                          <a:solidFill>
                            <a:srgbClr val="FFFFFF"/>
                          </a:solidFill>
                          <a:effectLst/>
                          <a:latin typeface="Verdana"/>
                          <a:ea typeface="Verdana"/>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a:ea typeface="Verdana"/>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a:ea typeface="Verdana"/>
                          <a:cs typeface="+mn-cs"/>
                        </a:rPr>
                        <a:t>Meta</a:t>
                      </a:r>
                    </a:p>
                    <a:p>
                      <a:pPr marL="0" algn="ctr" defTabSz="914446" rtl="0" eaLnBrk="1" fontAlgn="ctr" latinLnBrk="0" hangingPunct="1"/>
                      <a:r>
                        <a:rPr lang="es-CO" sz="800" b="1" u="none" strike="noStrike" kern="1200" noProof="0">
                          <a:solidFill>
                            <a:srgbClr val="FFFFFF"/>
                          </a:solidFill>
                          <a:effectLst/>
                          <a:latin typeface="Verdana"/>
                          <a:ea typeface="Verdana"/>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a:ea typeface="Verdana"/>
                        </a:rPr>
                        <a:t>% de Cumplimiento 2026 T-I</a:t>
                      </a:r>
                      <a:endParaRPr lang="es-CO" sz="800" b="1" u="none" strike="noStrike" kern="1200" noProof="0">
                        <a:solidFill>
                          <a:srgbClr val="FFFFFF"/>
                        </a:solidFill>
                        <a:effectLst/>
                        <a:latin typeface="Verdana"/>
                        <a:ea typeface="Verdana"/>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a:ea typeface="Verdana"/>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4432796">
                <a:tc>
                  <a:txBody>
                    <a:bodyPr/>
                    <a:lstStyle/>
                    <a:p>
                      <a:pPr algn="l" fontAlgn="ctr"/>
                      <a:r>
                        <a:rPr lang="es-CO" sz="800" b="1" i="0" u="none" strike="noStrike" noProof="0">
                          <a:solidFill>
                            <a:srgbClr val="000000"/>
                          </a:solidFill>
                          <a:effectLst/>
                          <a:latin typeface="Verdana"/>
                          <a:ea typeface="Verdana"/>
                        </a:rPr>
                        <a:t>Acción:</a:t>
                      </a:r>
                      <a:r>
                        <a:rPr lang="es-CO" sz="800" b="0" i="0" u="none" strike="noStrike" noProof="0">
                          <a:solidFill>
                            <a:srgbClr val="000000"/>
                          </a:solidFill>
                          <a:effectLst/>
                          <a:latin typeface="Verdana"/>
                          <a:ea typeface="Verdana"/>
                        </a:rPr>
                        <a:t> Ejercer Inspección y Vigilancia a la dispensación completa de fórmulas de medicamentos por parte del Gestor Farmacéutico.</a:t>
                      </a:r>
                    </a:p>
                    <a:p>
                      <a:pPr algn="l" fontAlgn="ctr"/>
                      <a:endParaRPr lang="es-CO" sz="800" b="0" i="0" u="none" strike="noStrike" noProof="0">
                        <a:solidFill>
                          <a:srgbClr val="000000"/>
                        </a:solidFill>
                        <a:effectLst/>
                        <a:latin typeface="Verdana"/>
                        <a:ea typeface="Verdana"/>
                      </a:endParaRPr>
                    </a:p>
                    <a:p>
                      <a:pPr algn="l" fontAlgn="ctr"/>
                      <a:r>
                        <a:rPr lang="es-CO" sz="800" b="1" i="0" u="none" strike="noStrike" noProof="0">
                          <a:solidFill>
                            <a:srgbClr val="000000"/>
                          </a:solidFill>
                          <a:effectLst/>
                          <a:latin typeface="Verdana"/>
                          <a:ea typeface="Verdana"/>
                        </a:rPr>
                        <a:t>Indicador: </a:t>
                      </a:r>
                      <a:r>
                        <a:rPr lang="es-CO" sz="800" b="0" i="0" u="none" strike="noStrike" noProof="0">
                          <a:solidFill>
                            <a:srgbClr val="000000"/>
                          </a:solidFill>
                          <a:effectLst/>
                          <a:latin typeface="Verdana"/>
                          <a:ea typeface="Verdana"/>
                        </a:rPr>
                        <a:t>Porcentaje de fórmulas de medicamentos Plan de Beneficios en Salud dispensadas de manera completa por el Gestor Farmacéutico (GF)</a:t>
                      </a:r>
                    </a:p>
                  </a:txBody>
                  <a:tcPr marL="0" marR="0" marT="0" marB="0" anchor="ctr"/>
                </a:tc>
                <a:tc>
                  <a:txBody>
                    <a:bodyPr/>
                    <a:lstStyle/>
                    <a:p>
                      <a:pPr algn="l" fontAlgn="ctr"/>
                      <a:r>
                        <a:rPr lang="es-CO" sz="800" b="1" i="0" u="none" strike="noStrike" noProof="0" dirty="0">
                          <a:solidFill>
                            <a:srgbClr val="000000"/>
                          </a:solidFill>
                          <a:effectLst/>
                          <a:latin typeface="Verdana"/>
                          <a:ea typeface="Verdana"/>
                        </a:rPr>
                        <a:t>Análisis cuatrienio:</a:t>
                      </a:r>
                      <a:endParaRPr lang="en-US" sz="800" dirty="0">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De los 51 Gestores Farmacéuticos que reportaron el indicador de porcentaje de fórmulas de medicamentos del Plan de Beneficios en Salud dispensadas de manera completa, se evidenció un avance del 90,22 %. Frente a este resultado, desde la Delegatura para Operadores Logísticos de Tecnologías en Salud y Gestores Farmacéuticos se han realizado acciones de inspección y vigilancia (IV) para gestionar las causas que inciden en el incumplimiento del porcentaje restante, con el fin de trabajar de manera articulada con los gestores farmacéuticos y otros actores del SGSSS para continuar promoviendo las condiciones necesarias para alcanzar la meta establecida en el Plan Sectorial.</a:t>
                      </a:r>
                      <a:endParaRPr lang="es-CO" sz="800"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En detalle, durante el primer trimestre de la vigencia 2026 se generaron un total de 25.866.093 fórmulas de medicamentos PBS y No PBS, de las cuales se dispensaron 23.335.699 fórmulas completas, lo que representa el 90,22% de las fórmulas de medicamentos PBS y No PBS solicitadas en el período, dejando de dispensar completas un total de 2.530.394 fórmulas, encontrándose por debajo de la meta propuesta para la vigencia 2026.</a:t>
                      </a:r>
                      <a:endParaRPr lang="es-CO" sz="800"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En ese sentido y con base en los resultados de los indicadores de seguimiento, la información consolidada en el tablero de control y la implementación del Plan de Choque de Medicamentos, se priorizaron acciones de inspección y vigilancia dirigidas a los Gestores Farmacéuticos. Esta priorización consideró, además, otros antecedentes relevantes como PQRD, seguimientos previos, medidas de control vigentes y demás actuaciones administrativas, abarcando todos los niveles de riesgo, a partir de lo cual se adelantaron acciones frente a los siguientes gestores farmacéuticos: </a:t>
                      </a:r>
                      <a:endParaRPr lang="es-CO" sz="800" dirty="0">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(47) Acciones de IV a: Cafam, Cohan, </a:t>
                      </a:r>
                      <a:r>
                        <a:rPr lang="es-CO" sz="800" b="0" i="0" u="none" strike="noStrike" noProof="0" dirty="0" err="1">
                          <a:solidFill>
                            <a:srgbClr val="000000"/>
                          </a:solidFill>
                          <a:effectLst/>
                          <a:latin typeface="Verdana"/>
                          <a:ea typeface="Verdana"/>
                        </a:rPr>
                        <a:t>Ramédicas</a:t>
                      </a:r>
                      <a:r>
                        <a:rPr lang="es-CO" sz="800" b="0" i="0" u="none" strike="noStrike" noProof="0" dirty="0">
                          <a:solidFill>
                            <a:srgbClr val="000000"/>
                          </a:solidFill>
                          <a:effectLst/>
                          <a:latin typeface="Verdana"/>
                          <a:ea typeface="Verdana"/>
                        </a:rPr>
                        <a:t>, </a:t>
                      </a:r>
                      <a:r>
                        <a:rPr lang="es-CO" sz="800" b="0" i="0" u="none" strike="noStrike" noProof="0" dirty="0" err="1">
                          <a:solidFill>
                            <a:srgbClr val="000000"/>
                          </a:solidFill>
                          <a:effectLst/>
                          <a:latin typeface="Verdana"/>
                          <a:ea typeface="Verdana"/>
                        </a:rPr>
                        <a:t>Logifarma</a:t>
                      </a:r>
                      <a:r>
                        <a:rPr lang="es-CO" sz="800" b="0" i="0" u="none" strike="noStrike" noProof="0" dirty="0">
                          <a:solidFill>
                            <a:srgbClr val="000000"/>
                          </a:solidFill>
                          <a:effectLst/>
                          <a:latin typeface="Verdana"/>
                          <a:ea typeface="Verdana"/>
                        </a:rPr>
                        <a:t>, Medic Colombia, Colsubsidio, </a:t>
                      </a:r>
                      <a:r>
                        <a:rPr lang="es-CO" sz="800" b="0" i="0" u="none" strike="noStrike" noProof="0" dirty="0" err="1">
                          <a:solidFill>
                            <a:srgbClr val="000000"/>
                          </a:solidFill>
                          <a:effectLst/>
                          <a:latin typeface="Verdana"/>
                          <a:ea typeface="Verdana"/>
                        </a:rPr>
                        <a:t>Offimedicas</a:t>
                      </a:r>
                      <a:r>
                        <a:rPr lang="es-CO" sz="800" b="0" i="0" u="none" strike="noStrike" noProof="0" dirty="0">
                          <a:solidFill>
                            <a:srgbClr val="000000"/>
                          </a:solidFill>
                          <a:effectLst/>
                          <a:latin typeface="Verdana"/>
                          <a:ea typeface="Verdana"/>
                        </a:rPr>
                        <a:t>, Cruz Verde, Audifarma, </a:t>
                      </a:r>
                      <a:r>
                        <a:rPr lang="es-CO" sz="800" b="0" i="0" u="none" strike="noStrike" noProof="0" dirty="0" err="1">
                          <a:solidFill>
                            <a:srgbClr val="000000"/>
                          </a:solidFill>
                          <a:effectLst/>
                          <a:latin typeface="Verdana"/>
                          <a:ea typeface="Verdana"/>
                        </a:rPr>
                        <a:t>Discolmets</a:t>
                      </a:r>
                      <a:r>
                        <a:rPr lang="es-CO" sz="800" b="0" i="0" u="none" strike="noStrike" noProof="0" dirty="0">
                          <a:solidFill>
                            <a:srgbClr val="000000"/>
                          </a:solidFill>
                          <a:effectLst/>
                          <a:latin typeface="Verdana"/>
                          <a:ea typeface="Verdana"/>
                        </a:rPr>
                        <a:t>, </a:t>
                      </a:r>
                      <a:r>
                        <a:rPr lang="es-CO" sz="800" b="0" i="0" u="none" strike="noStrike" noProof="0" dirty="0" err="1">
                          <a:solidFill>
                            <a:srgbClr val="000000"/>
                          </a:solidFill>
                          <a:effectLst/>
                          <a:latin typeface="Verdana"/>
                          <a:ea typeface="Verdana"/>
                        </a:rPr>
                        <a:t>Disfarma</a:t>
                      </a:r>
                      <a:r>
                        <a:rPr lang="es-CO" sz="800" b="0" i="0" u="none" strike="noStrike" noProof="0" dirty="0">
                          <a:solidFill>
                            <a:srgbClr val="000000"/>
                          </a:solidFill>
                          <a:effectLst/>
                          <a:latin typeface="Verdana"/>
                          <a:ea typeface="Verdana"/>
                        </a:rPr>
                        <a:t>, </a:t>
                      </a:r>
                      <a:r>
                        <a:rPr lang="es-CO" sz="800" b="0" i="0" u="none" strike="noStrike" noProof="0" dirty="0" err="1">
                          <a:solidFill>
                            <a:srgbClr val="000000"/>
                          </a:solidFill>
                          <a:effectLst/>
                          <a:latin typeface="Verdana"/>
                          <a:ea typeface="Verdana"/>
                        </a:rPr>
                        <a:t>Farmamedic</a:t>
                      </a:r>
                      <a:r>
                        <a:rPr lang="es-CO" sz="800" b="0" i="0" u="none" strike="noStrike" noProof="0" dirty="0">
                          <a:solidFill>
                            <a:srgbClr val="000000"/>
                          </a:solidFill>
                          <a:effectLst/>
                          <a:latin typeface="Verdana"/>
                          <a:ea typeface="Verdana"/>
                        </a:rPr>
                        <a:t> Especializada, </a:t>
                      </a:r>
                      <a:r>
                        <a:rPr lang="es-CO" sz="800" b="0" i="0" u="none" strike="noStrike" noProof="0" dirty="0" err="1">
                          <a:solidFill>
                            <a:srgbClr val="000000"/>
                          </a:solidFill>
                          <a:effectLst/>
                          <a:latin typeface="Verdana"/>
                          <a:ea typeface="Verdana"/>
                        </a:rPr>
                        <a:t>Humsalud</a:t>
                      </a:r>
                      <a:r>
                        <a:rPr lang="es-CO" sz="800" b="0" i="0" u="none" strike="noStrike" noProof="0" dirty="0">
                          <a:solidFill>
                            <a:srgbClr val="000000"/>
                          </a:solidFill>
                          <a:effectLst/>
                          <a:latin typeface="Verdana"/>
                          <a:ea typeface="Verdana"/>
                        </a:rPr>
                        <a:t>, </a:t>
                      </a:r>
                      <a:r>
                        <a:rPr lang="es-CO" sz="800" b="0" i="0" u="none" strike="noStrike" noProof="0" dirty="0" err="1">
                          <a:solidFill>
                            <a:srgbClr val="000000"/>
                          </a:solidFill>
                          <a:effectLst/>
                          <a:latin typeface="Verdana"/>
                          <a:ea typeface="Verdana"/>
                        </a:rPr>
                        <a:t>Medisfarma</a:t>
                      </a:r>
                      <a:r>
                        <a:rPr lang="es-CO" sz="800" b="0" i="0" u="none" strike="noStrike" noProof="0" dirty="0">
                          <a:solidFill>
                            <a:srgbClr val="000000"/>
                          </a:solidFill>
                          <a:effectLst/>
                          <a:latin typeface="Verdana"/>
                          <a:ea typeface="Verdana"/>
                        </a:rPr>
                        <a:t>, </a:t>
                      </a:r>
                      <a:r>
                        <a:rPr lang="es-CO" sz="800" b="0" i="0" u="none" strike="noStrike" noProof="0" dirty="0" err="1">
                          <a:solidFill>
                            <a:srgbClr val="000000"/>
                          </a:solidFill>
                          <a:effectLst/>
                          <a:latin typeface="Verdana"/>
                          <a:ea typeface="Verdana"/>
                        </a:rPr>
                        <a:t>Medifarma</a:t>
                      </a:r>
                      <a:r>
                        <a:rPr lang="es-CO" sz="800" b="0" i="0" u="none" strike="noStrike" noProof="0" dirty="0">
                          <a:solidFill>
                            <a:srgbClr val="000000"/>
                          </a:solidFill>
                          <a:effectLst/>
                          <a:latin typeface="Verdana"/>
                          <a:ea typeface="Verdana"/>
                        </a:rPr>
                        <a:t> Tienda Médica y </a:t>
                      </a:r>
                      <a:r>
                        <a:rPr lang="es-CO" sz="800" b="0" i="0" u="none" strike="noStrike" noProof="0" dirty="0" err="1">
                          <a:solidFill>
                            <a:srgbClr val="000000"/>
                          </a:solidFill>
                          <a:effectLst/>
                          <a:latin typeface="Verdana"/>
                          <a:ea typeface="Verdana"/>
                        </a:rPr>
                        <a:t>Suply</a:t>
                      </a:r>
                      <a:r>
                        <a:rPr lang="es-CO" sz="800" b="0" i="0" u="none" strike="noStrike" noProof="0" dirty="0">
                          <a:solidFill>
                            <a:srgbClr val="000000"/>
                          </a:solidFill>
                          <a:effectLst/>
                          <a:latin typeface="Verdana"/>
                          <a:ea typeface="Verdana"/>
                        </a:rPr>
                        <a:t> Medical.</a:t>
                      </a:r>
                      <a:endParaRPr lang="es-CO" sz="800"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Algunos de los sujetos vigilados que inicialmente fueron incluidos en la priorización, como </a:t>
                      </a:r>
                      <a:r>
                        <a:rPr lang="es-CO" sz="800" b="0" i="0" u="none" strike="noStrike" noProof="0" dirty="0" err="1">
                          <a:solidFill>
                            <a:srgbClr val="000000"/>
                          </a:solidFill>
                          <a:effectLst/>
                          <a:latin typeface="Verdana"/>
                          <a:ea typeface="Verdana"/>
                        </a:rPr>
                        <a:t>Insercoop</a:t>
                      </a:r>
                      <a:r>
                        <a:rPr lang="es-CO" sz="800" b="0" i="0" u="none" strike="noStrike" noProof="0" dirty="0">
                          <a:solidFill>
                            <a:srgbClr val="000000"/>
                          </a:solidFill>
                          <a:effectLst/>
                          <a:latin typeface="Verdana"/>
                          <a:ea typeface="Verdana"/>
                        </a:rPr>
                        <a:t> y </a:t>
                      </a:r>
                      <a:r>
                        <a:rPr lang="es-CO" sz="800" b="0" i="0" u="none" strike="noStrike" noProof="0" dirty="0" err="1">
                          <a:solidFill>
                            <a:srgbClr val="000000"/>
                          </a:solidFill>
                          <a:effectLst/>
                          <a:latin typeface="Verdana"/>
                          <a:ea typeface="Verdana"/>
                        </a:rPr>
                        <a:t>Marcazsalud</a:t>
                      </a:r>
                      <a:r>
                        <a:rPr lang="es-CO" sz="800" b="0" i="0" u="none" strike="noStrike" noProof="0" dirty="0">
                          <a:solidFill>
                            <a:srgbClr val="000000"/>
                          </a:solidFill>
                          <a:effectLst/>
                          <a:latin typeface="Verdana"/>
                          <a:ea typeface="Verdana"/>
                        </a:rPr>
                        <a:t>, ya habían sido objeto de acciones de inspección y vigilancia entre los meses de noviembre y diciembre de 2025, en consecuencia, se realizó la valoración correspondiente, lo que permitió ajustar la priorización y ampliar la población de sujetos a auditar.</a:t>
                      </a:r>
                      <a:endParaRPr lang="es-CO" sz="800" dirty="0">
                        <a:latin typeface="Verdana"/>
                        <a:ea typeface="Verdana"/>
                      </a:endParaRPr>
                    </a:p>
                    <a:p>
                      <a:pPr lvl="0" algn="l">
                        <a:lnSpc>
                          <a:spcPct val="100000"/>
                        </a:lnSpc>
                        <a:spcBef>
                          <a:spcPts val="0"/>
                        </a:spcBef>
                        <a:spcAft>
                          <a:spcPts val="0"/>
                        </a:spcAft>
                        <a:buNone/>
                      </a:pPr>
                      <a:endParaRPr lang="es-CO" sz="800" b="1"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1" i="0" u="none" strike="noStrike" noProof="0" dirty="0">
                          <a:solidFill>
                            <a:srgbClr val="000000"/>
                          </a:solidFill>
                          <a:effectLst/>
                          <a:latin typeface="Verdana"/>
                          <a:ea typeface="Verdana"/>
                        </a:rPr>
                        <a:t>Plan de Choque:</a:t>
                      </a:r>
                      <a:endParaRPr lang="es-CO" sz="800" b="1" dirty="0">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Como se mencionó, con el propósito de mejorar los resultados, la Supersalud está implementando un plan de choque para medicamentos no sólo dirigido a los Gestores Farmacéuticos sino también a los demás actores en el marco de la garantía del derecho a la salud, cuyo objetivo es: Subsanar fallas y procurar la garantía del derecho a la salud  implicando a todos los actores del Sistema General de Seguridad Social en Salud, EPS, IPS, Gestores Farmacéuticos y autoridades mediante una estrategia institucional de 8 meses, desde diciembre de 2025, con impacto a nivel nacional. </a:t>
                      </a:r>
                      <a:endParaRPr lang="es-CO" sz="800" dirty="0">
                        <a:latin typeface="Verdana"/>
                        <a:ea typeface="Verdana"/>
                      </a:endParaRPr>
                    </a:p>
                    <a:p>
                      <a:pPr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En general, es importante resaltar que con las acciones desplegadas se ha logrado mejorar de forma sustancial la dispensación completa de fórmulas de medicamentos Plan de Beneficios en Salud, habida cuenta que, en comparación con el porcentaje promedio de 83,36% del año 2025 se aumentó a 90,22% en el primer trimestre del año 2026, lo cual garantiza que un mayor número de pacientes pueda iniciar y/o continuar su tratamiento.</a:t>
                      </a:r>
                      <a:endParaRPr lang="es-CO" sz="800" dirty="0">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a:ea typeface="Verdana"/>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a:ea typeface="Verdana"/>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a:ea typeface="Verdana"/>
                        </a:rPr>
                        <a:t> Delegatura  para Operadores Logísticos de Tecnologías en salud y Gestores Farmacéuticos</a:t>
                      </a:r>
                    </a:p>
                    <a:p>
                      <a:pPr marL="0" algn="ctr" defTabSz="914446" rtl="0" eaLnBrk="1" fontAlgn="ctr" latinLnBrk="0" hangingPunct="1"/>
                      <a:endParaRPr lang="es-CO" sz="800" b="1" u="none" strike="noStrike" kern="1200" noProof="0" dirty="0">
                        <a:solidFill>
                          <a:srgbClr val="FFFFFF"/>
                        </a:solidFill>
                        <a:effectLst/>
                        <a:latin typeface="Verdana"/>
                        <a:ea typeface="Verdana"/>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2" name="Google Shape;434;p25">
            <a:extLst>
              <a:ext uri="{FF2B5EF4-FFF2-40B4-BE49-F238E27FC236}">
                <a16:creationId xmlns:a16="http://schemas.microsoft.com/office/drawing/2014/main" id="{75DA9E57-CCCE-F806-22B1-CE862C0718DE}"/>
              </a:ext>
            </a:extLst>
          </p:cNvPr>
          <p:cNvSpPr/>
          <p:nvPr/>
        </p:nvSpPr>
        <p:spPr>
          <a:xfrm>
            <a:off x="9129096" y="3799840"/>
            <a:ext cx="818147" cy="707365"/>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chemeClr val="tx1"/>
                </a:solidFill>
                <a:latin typeface="Verdana"/>
                <a:ea typeface="Verdana"/>
                <a:cs typeface="Arial"/>
                <a:sym typeface="Arial"/>
              </a:rPr>
              <a:t>90,22%</a:t>
            </a:r>
            <a:endParaRPr kumimoji="0" lang="es-CO" sz="1400" b="0" i="0" u="none" strike="noStrike" kern="0" cap="none" spc="0" normalizeH="0" baseline="0" noProof="0">
              <a:ln>
                <a:noFill/>
              </a:ln>
              <a:solidFill>
                <a:schemeClr val="tx1"/>
              </a:solidFill>
              <a:effectLst/>
              <a:uLnTx/>
              <a:uFillTx/>
              <a:latin typeface="Verdana"/>
              <a:ea typeface="Verdana"/>
              <a:cs typeface="Arial"/>
              <a:sym typeface="Arial"/>
            </a:endParaRPr>
          </a:p>
        </p:txBody>
      </p:sp>
      <p:sp>
        <p:nvSpPr>
          <p:cNvPr id="3" name="Google Shape;434;p25">
            <a:extLst>
              <a:ext uri="{FF2B5EF4-FFF2-40B4-BE49-F238E27FC236}">
                <a16:creationId xmlns:a16="http://schemas.microsoft.com/office/drawing/2014/main" id="{AB081B44-7CC7-BD20-A828-2CE8AFCC12C2}"/>
              </a:ext>
            </a:extLst>
          </p:cNvPr>
          <p:cNvSpPr/>
          <p:nvPr/>
        </p:nvSpPr>
        <p:spPr>
          <a:xfrm>
            <a:off x="8236906" y="3804024"/>
            <a:ext cx="711237" cy="6901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4" name="CuadroTexto 3">
            <a:extLst>
              <a:ext uri="{FF2B5EF4-FFF2-40B4-BE49-F238E27FC236}">
                <a16:creationId xmlns:a16="http://schemas.microsoft.com/office/drawing/2014/main" id="{6858D47F-6166-340C-1013-C176EC670C63}"/>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5" name="Imagen 4">
            <a:extLst>
              <a:ext uri="{FF2B5EF4-FFF2-40B4-BE49-F238E27FC236}">
                <a16:creationId xmlns:a16="http://schemas.microsoft.com/office/drawing/2014/main" id="{4101265F-68FE-C0C9-55BA-6ACE97057E10}"/>
              </a:ext>
            </a:extLst>
          </p:cNvPr>
          <p:cNvPicPr>
            <a:picLocks noChangeAspect="1"/>
          </p:cNvPicPr>
          <p:nvPr/>
        </p:nvPicPr>
        <p:blipFill>
          <a:blip r:embed="rId2"/>
          <a:stretch>
            <a:fillRect/>
          </a:stretch>
        </p:blipFill>
        <p:spPr>
          <a:xfrm>
            <a:off x="7000144" y="6478739"/>
            <a:ext cx="4334535" cy="342200"/>
          </a:xfrm>
          <a:prstGeom prst="rect">
            <a:avLst/>
          </a:prstGeom>
        </p:spPr>
      </p:pic>
    </p:spTree>
    <p:extLst>
      <p:ext uri="{BB962C8B-B14F-4D97-AF65-F5344CB8AC3E}">
        <p14:creationId xmlns:p14="http://schemas.microsoft.com/office/powerpoint/2010/main" val="322621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453C-E92A-7317-D236-6E430BB436BC}"/>
            </a:ext>
          </a:extLst>
        </p:cNvPr>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D7AAE1DB-D886-A440-A2F2-B411CA1D6DE7}"/>
              </a:ext>
            </a:extLst>
          </p:cNvPr>
          <p:cNvGraphicFramePr>
            <a:graphicFrameLocks noGrp="1"/>
          </p:cNvGraphicFramePr>
          <p:nvPr>
            <p:extLst>
              <p:ext uri="{D42A27DB-BD31-4B8C-83A1-F6EECF244321}">
                <p14:modId xmlns:p14="http://schemas.microsoft.com/office/powerpoint/2010/main" val="1133578043"/>
              </p:ext>
            </p:extLst>
          </p:nvPr>
        </p:nvGraphicFramePr>
        <p:xfrm>
          <a:off x="457200" y="1634680"/>
          <a:ext cx="11277597" cy="4547519"/>
        </p:xfrm>
        <a:graphic>
          <a:graphicData uri="http://schemas.openxmlformats.org/drawingml/2006/table">
            <a:tbl>
              <a:tblPr firstRow="1">
                <a:tableStyleId>{616DA210-FB5B-4158-B5E0-FEB733F419BA}</a:tableStyleId>
              </a:tblPr>
              <a:tblGrid>
                <a:gridCol w="1295399">
                  <a:extLst>
                    <a:ext uri="{9D8B030D-6E8A-4147-A177-3AD203B41FA5}">
                      <a16:colId xmlns:a16="http://schemas.microsoft.com/office/drawing/2014/main" val="4294001460"/>
                    </a:ext>
                  </a:extLst>
                </a:gridCol>
                <a:gridCol w="7518400">
                  <a:extLst>
                    <a:ext uri="{9D8B030D-6E8A-4147-A177-3AD203B41FA5}">
                      <a16:colId xmlns:a16="http://schemas.microsoft.com/office/drawing/2014/main" val="1680724253"/>
                    </a:ext>
                  </a:extLst>
                </a:gridCol>
                <a:gridCol w="863599">
                  <a:extLst>
                    <a:ext uri="{9D8B030D-6E8A-4147-A177-3AD203B41FA5}">
                      <a16:colId xmlns:a16="http://schemas.microsoft.com/office/drawing/2014/main" val="3940073173"/>
                    </a:ext>
                  </a:extLst>
                </a:gridCol>
                <a:gridCol w="761999">
                  <a:extLst>
                    <a:ext uri="{9D8B030D-6E8A-4147-A177-3AD203B41FA5}">
                      <a16:colId xmlns:a16="http://schemas.microsoft.com/office/drawing/2014/main" val="334797448"/>
                    </a:ext>
                  </a:extLst>
                </a:gridCol>
                <a:gridCol w="838200">
                  <a:extLst>
                    <a:ext uri="{9D8B030D-6E8A-4147-A177-3AD203B41FA5}">
                      <a16:colId xmlns:a16="http://schemas.microsoft.com/office/drawing/2014/main" val="1490449559"/>
                    </a:ext>
                  </a:extLst>
                </a:gridCol>
              </a:tblGrid>
              <a:tr h="432719">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rtl="0" eaLnBrk="1" fontAlgn="ctr" latinLnBrk="0" hangingPunct="1"/>
                      <a:r>
                        <a:rPr lang="es-CO" sz="800" b="1" u="none" strike="noStrike" kern="1200" noProof="0">
                          <a:solidFill>
                            <a:srgbClr val="FFFFFF"/>
                          </a:solidFill>
                          <a:effectLst/>
                          <a:latin typeface="Verdana"/>
                          <a:ea typeface="Verdana"/>
                          <a:cs typeface="+mn-cs"/>
                        </a:rPr>
                        <a:t>Meta</a:t>
                      </a:r>
                      <a:endParaRPr lang="en-US"/>
                    </a:p>
                    <a:p>
                      <a:pPr marL="0" lvl="0" algn="ctr" defTabSz="914446">
                        <a:buNone/>
                      </a:pPr>
                      <a:r>
                        <a:rPr lang="es-CO" sz="800" b="1" u="none" strike="noStrike" kern="1200" noProof="0">
                          <a:solidFill>
                            <a:srgbClr val="FFFFFF"/>
                          </a:solidFill>
                          <a:effectLst/>
                          <a:latin typeface="Verdana"/>
                          <a:ea typeface="Verdana"/>
                          <a:cs typeface="+mn-cs"/>
                        </a:rPr>
                        <a:t>Vigencia</a:t>
                      </a:r>
                      <a:endParaRPr lang="es-CO"/>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3461754">
                <a:tc>
                  <a:txBody>
                    <a:bodyPr/>
                    <a:lstStyle/>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Acción:</a:t>
                      </a:r>
                      <a:r>
                        <a:rPr lang="es-CO" sz="800" b="0" i="0" u="none" strike="noStrike" noProof="0">
                          <a:solidFill>
                            <a:srgbClr val="000000"/>
                          </a:solidFill>
                          <a:effectLst/>
                          <a:latin typeface="Verdana" panose="020B0604030504040204" pitchFamily="34" charset="0"/>
                          <a:ea typeface="Verdana" panose="020B0604030504040204" pitchFamily="34" charset="0"/>
                        </a:rPr>
                        <a:t> Diseñar e implementar proyectos asociados al Modelo de Gobierno y Gestión de Datos e Información para la Superintendencia Nacional de Salud.</a:t>
                      </a:r>
                    </a:p>
                    <a:p>
                      <a:pPr algn="l"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Indicador: </a:t>
                      </a:r>
                      <a:r>
                        <a:rPr lang="es-CO" sz="800" b="0" i="0" u="none" strike="noStrike" noProof="0">
                          <a:solidFill>
                            <a:srgbClr val="000000"/>
                          </a:solidFill>
                          <a:effectLst/>
                          <a:latin typeface="Verdana" panose="020B0604030504040204" pitchFamily="34" charset="0"/>
                          <a:ea typeface="Verdana" panose="020B0604030504040204" pitchFamily="34" charset="0"/>
                        </a:rPr>
                        <a:t>Proyectos asociados al Modelo de Gobierno y Gestión de datos e Información implementados</a:t>
                      </a:r>
                    </a:p>
                  </a:txBody>
                  <a:tcPr marL="0" marR="0" marT="0" marB="0" anchor="ctr"/>
                </a:tc>
                <a:tc>
                  <a:txBody>
                    <a:bodyPr/>
                    <a:lstStyle/>
                    <a:p>
                      <a:pPr marL="114300" lvl="0" algn="l">
                        <a:lnSpc>
                          <a:spcPct val="100000"/>
                        </a:lnSpc>
                        <a:spcBef>
                          <a:spcPts val="0"/>
                        </a:spcBef>
                        <a:spcAft>
                          <a:spcPts val="0"/>
                        </a:spcAft>
                        <a:buNone/>
                      </a:pPr>
                      <a:r>
                        <a:rPr lang="es-CO" sz="900" b="1" i="0" u="none" strike="noStrike" noProof="0" dirty="0">
                          <a:solidFill>
                            <a:srgbClr val="000000"/>
                          </a:solidFill>
                          <a:effectLst/>
                        </a:rPr>
                        <a:t>Nombre del proyecto 2026:</a:t>
                      </a:r>
                      <a:r>
                        <a:rPr lang="es-CO" sz="900" b="0" i="0" u="none" strike="noStrike" noProof="0" dirty="0">
                          <a:solidFill>
                            <a:srgbClr val="000000"/>
                          </a:solidFill>
                          <a:effectLst/>
                        </a:rPr>
                        <a:t> Operación del Programa de Gobernanza.</a:t>
                      </a:r>
                      <a:endParaRPr lang="en-US" sz="900" dirty="0"/>
                    </a:p>
                    <a:p>
                      <a:pPr marL="114300" lvl="0" algn="l">
                        <a:lnSpc>
                          <a:spcPct val="100000"/>
                        </a:lnSpc>
                        <a:spcBef>
                          <a:spcPts val="0"/>
                        </a:spcBef>
                        <a:spcAft>
                          <a:spcPts val="0"/>
                        </a:spcAft>
                        <a:buNone/>
                      </a:pPr>
                      <a:r>
                        <a:rPr lang="es-CO" sz="900" b="1" i="0" u="none" strike="noStrike" noProof="0" dirty="0">
                          <a:solidFill>
                            <a:srgbClr val="000000"/>
                          </a:solidFill>
                          <a:effectLst/>
                        </a:rPr>
                        <a:t>Alcance del proyecto:</a:t>
                      </a:r>
                      <a:r>
                        <a:rPr lang="es-CO" sz="900" b="0" i="0" u="none" strike="noStrike" noProof="0" dirty="0">
                          <a:solidFill>
                            <a:srgbClr val="000000"/>
                          </a:solidFill>
                          <a:effectLst/>
                        </a:rPr>
                        <a:t> Despliegue inicial de las operaciones de acuerdo con lo trabajado en anteriores fases del programa de gobernanza.</a:t>
                      </a:r>
                      <a:endParaRPr lang="es-CO" sz="900" dirty="0"/>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0" i="0" u="none" strike="noStrike" noProof="0" dirty="0">
                          <a:solidFill>
                            <a:srgbClr val="000000"/>
                          </a:solidFill>
                          <a:effectLst/>
                        </a:rPr>
                        <a:t>En el primer trimestre de 2026, se desarrollaron las siguientes actividades:</a:t>
                      </a:r>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0" i="0" u="none" strike="noStrike" noProof="0" dirty="0">
                          <a:solidFill>
                            <a:srgbClr val="000000"/>
                          </a:solidFill>
                          <a:effectLst/>
                        </a:rPr>
                        <a:t>1. Insumo para contratar el software   para implementar la política de gobernanza de datos: Se avanzó con la Dirección de Contratación en los requisitos y las especificaciones relacionadas con el proceso contractual del software para implementar la Política de Gobernanza de Datos, se recibieron observaciones de parte de la Dirección de Contratación y se realizaron los ajustes solicitados por dicha dirección.</a:t>
                      </a:r>
                      <a:endParaRPr lang="es-CO" sz="900" dirty="0"/>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0" i="0" u="none" strike="noStrike" noProof="0" dirty="0">
                          <a:solidFill>
                            <a:srgbClr val="000000"/>
                          </a:solidFill>
                          <a:effectLst/>
                        </a:rPr>
                        <a:t>2. Insumo para contratar el proyecto de arquitectura de datos: Se encuentra en proceso de estructuración por parte de la Subdirección de Analítica (5%).</a:t>
                      </a:r>
                      <a:endParaRPr lang="es-CO" sz="900" dirty="0"/>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0" i="0" u="none" strike="noStrike" noProof="0" dirty="0">
                          <a:solidFill>
                            <a:srgbClr val="000000"/>
                          </a:solidFill>
                          <a:effectLst/>
                        </a:rPr>
                        <a:t>3. Insumo para contratar el proyecto de Gestor de Datos Maestros (MDM): Se avanzó con la Dirección de Contratación en los requisitos y las especificaciones relacionadas con el proceso contractual del MDM, se recibieron observaciones de parte de la Dirección de Contratación y se realizaron los ajustes solicitados por dicha dirección.</a:t>
                      </a:r>
                      <a:endParaRPr lang="es-CO" sz="900" dirty="0"/>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0" i="0" u="none" strike="noStrike" noProof="0" dirty="0">
                          <a:solidFill>
                            <a:srgbClr val="000000"/>
                          </a:solidFill>
                          <a:effectLst/>
                        </a:rPr>
                        <a:t>4. Insumo para contratar el proyecto de calidad de datos: Se elaboró preliminarmente el insumo precontractual, orientado a la caracterización de la situación actual en calidad de datos, la identificación de necesidades y brechas, y la definición del alcance, componentes y lineamientos del Programa de Gestión de la Calidad de Datos de la Superintendencia Nacional de Salud.</a:t>
                      </a:r>
                      <a:endParaRPr lang="es-CO" sz="900" dirty="0"/>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0" i="0" u="none" strike="noStrike" noProof="0" dirty="0">
                          <a:solidFill>
                            <a:srgbClr val="000000"/>
                          </a:solidFill>
                          <a:effectLst/>
                        </a:rPr>
                        <a:t>5. Insumo para contratar la herramienta para la implementación del centro de excelencia en inteligencia de negocios y analítica: Se realizó el análisis de los procesos preliminares del BI&amp;A-</a:t>
                      </a:r>
                      <a:r>
                        <a:rPr lang="es-CO" sz="900" b="0" i="0" u="none" strike="noStrike" noProof="0" dirty="0" err="1">
                          <a:solidFill>
                            <a:srgbClr val="000000"/>
                          </a:solidFill>
                          <a:effectLst/>
                        </a:rPr>
                        <a:t>CoE</a:t>
                      </a:r>
                      <a:r>
                        <a:rPr lang="es-CO" sz="900" b="0" i="0" u="none" strike="noStrike" noProof="0" dirty="0">
                          <a:solidFill>
                            <a:srgbClr val="000000"/>
                          </a:solidFill>
                          <a:effectLst/>
                        </a:rPr>
                        <a:t> presentados por la Universidad de Antioquia. Como resultado se identificó que el proceso de posicionamiento se traslapa fuertemente con el Estándar de Proceso, el proceso de gestión de proyectos tiene poco desarrollo teórico, adicionalmente se identificaron puntos que no estaban cubiertos con la planeación actual, como el match de las capacidades actuales de las personas con las herramientas, las necesidades de formación, la importancia del plan de comunicaciones en el proceso de posicionamiento, entre otros. Se realizó la agenda para la visita de las sucursales territoriales de la SNS, en el marco de la implementación del BI&amp;A-</a:t>
                      </a:r>
                      <a:r>
                        <a:rPr lang="es-CO" sz="900" b="0" i="0" u="none" strike="noStrike" noProof="0" dirty="0" err="1">
                          <a:solidFill>
                            <a:srgbClr val="000000"/>
                          </a:solidFill>
                          <a:effectLst/>
                        </a:rPr>
                        <a:t>CoE</a:t>
                      </a:r>
                      <a:r>
                        <a:rPr lang="es-CO" sz="900" b="0" i="0" u="none" strike="noStrike" noProof="0" dirty="0">
                          <a:solidFill>
                            <a:srgbClr val="000000"/>
                          </a:solidFill>
                          <a:effectLst/>
                        </a:rPr>
                        <a:t>.</a:t>
                      </a:r>
                      <a:endParaRPr lang="es-CO" sz="900" dirty="0"/>
                    </a:p>
                    <a:p>
                      <a:pPr marL="114300" lvl="0" algn="l">
                        <a:lnSpc>
                          <a:spcPct val="100000"/>
                        </a:lnSpc>
                        <a:spcBef>
                          <a:spcPts val="0"/>
                        </a:spcBef>
                        <a:spcAft>
                          <a:spcPts val="0"/>
                        </a:spcAft>
                        <a:buNone/>
                      </a:pPr>
                      <a:endParaRPr lang="es-CO" sz="900" b="0" i="0" u="none" strike="noStrike" noProof="0" dirty="0">
                        <a:solidFill>
                          <a:srgbClr val="000000"/>
                        </a:solidFill>
                        <a:effectLst/>
                      </a:endParaRPr>
                    </a:p>
                    <a:p>
                      <a:pPr marL="114300" lvl="0" algn="l">
                        <a:lnSpc>
                          <a:spcPct val="100000"/>
                        </a:lnSpc>
                        <a:spcBef>
                          <a:spcPts val="0"/>
                        </a:spcBef>
                        <a:spcAft>
                          <a:spcPts val="0"/>
                        </a:spcAft>
                        <a:buNone/>
                      </a:pPr>
                      <a:r>
                        <a:rPr lang="es-CO" sz="900" b="1" i="0" u="none" strike="noStrike" noProof="0" dirty="0">
                          <a:solidFill>
                            <a:srgbClr val="000000"/>
                          </a:solidFill>
                          <a:effectLst/>
                        </a:rPr>
                        <a:t>En conclusión, el avance del proyecto es del 12%, obtenido de promediar la evolución de cada una de las actividades del mismo, sin embargo, dicho avance cuantitativo parcial no se tendrá en cuenta dada la recomendación efectuada por el Minsalud, en el sentido que la meta se entiende cumplida hasta cuando se implemente el proyecto, ahora bien, en cuanto al avance cualitativo el Minsalud manifiesta que es correcto hacerlo para evidenciar el avance del proyecto.</a:t>
                      </a:r>
                      <a:endParaRPr lang="es-CO" sz="900" b="1" dirty="0"/>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a:ea typeface="Verdana"/>
                        </a:rPr>
                        <a:t> </a:t>
                      </a:r>
                      <a:r>
                        <a:rPr lang="es-CO" sz="800" b="1" i="0" u="none" strike="noStrike" kern="1200" noProof="0" dirty="0">
                          <a:solidFill>
                            <a:srgbClr val="000000"/>
                          </a:solidFill>
                          <a:effectLst/>
                          <a:latin typeface="Verdana"/>
                          <a:ea typeface="Verdana"/>
                          <a:cs typeface="+mn-cs"/>
                        </a:rPr>
                        <a:t>Dirección de Innovación y Desarrollo</a:t>
                      </a:r>
                      <a:endParaRPr lang="es-CO" sz="800" b="1" u="none" strike="noStrike" kern="1200" noProof="0" dirty="0">
                        <a:solidFill>
                          <a:srgbClr val="FFFFFF"/>
                        </a:solidFill>
                        <a:effectLst/>
                        <a:latin typeface="Verdana"/>
                        <a:ea typeface="Verdana"/>
                        <a:cs typeface="+mn-cs"/>
                      </a:endParaRPr>
                    </a:p>
                    <a:p>
                      <a:pPr marL="0" algn="ctr" defTabSz="914446" rtl="0" eaLnBrk="1" fontAlgn="ctr" latinLnBrk="0" hangingPunct="1"/>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3B81CE48-9E07-7A7F-43B6-E8238098009D}"/>
              </a:ext>
            </a:extLst>
          </p:cNvPr>
          <p:cNvSpPr/>
          <p:nvPr/>
        </p:nvSpPr>
        <p:spPr>
          <a:xfrm>
            <a:off x="9332895" y="3703320"/>
            <a:ext cx="704116" cy="638235"/>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algn="ctr" rtl="0">
              <a:buClr>
                <a:srgbClr val="000000"/>
              </a:buClr>
              <a:buFont typeface="Arial"/>
              <a:defRPr/>
            </a:pPr>
            <a:r>
              <a:rPr lang="es-CO" sz="1200">
                <a:solidFill>
                  <a:schemeClr val="bg1"/>
                </a:solidFill>
                <a:latin typeface="Verdana"/>
                <a:ea typeface="Verdana"/>
                <a:cs typeface="Arial"/>
                <a:sym typeface="Arial"/>
              </a:rPr>
              <a:t>1</a:t>
            </a:r>
            <a:endParaRPr lang="es-CO" sz="1400">
              <a:solidFill>
                <a:schemeClr val="bg1"/>
              </a:solidFill>
              <a:latin typeface="Verdana"/>
              <a:ea typeface="Verdana"/>
              <a:cs typeface="Arial"/>
            </a:endParaRPr>
          </a:p>
        </p:txBody>
      </p:sp>
      <p:sp>
        <p:nvSpPr>
          <p:cNvPr id="7" name="Google Shape;434;p25">
            <a:extLst>
              <a:ext uri="{FF2B5EF4-FFF2-40B4-BE49-F238E27FC236}">
                <a16:creationId xmlns:a16="http://schemas.microsoft.com/office/drawing/2014/main" id="{0DEC03A1-30BE-566A-54F1-4C00E75E4548}"/>
              </a:ext>
            </a:extLst>
          </p:cNvPr>
          <p:cNvSpPr/>
          <p:nvPr/>
        </p:nvSpPr>
        <p:spPr>
          <a:xfrm>
            <a:off x="10205186" y="3699332"/>
            <a:ext cx="615348" cy="63364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rgbClr val="2D2D2D"/>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rPr>
              <a:t>N/A</a:t>
            </a:r>
          </a:p>
        </p:txBody>
      </p:sp>
      <p:sp>
        <p:nvSpPr>
          <p:cNvPr id="4" name="CuadroTexto 3">
            <a:extLst>
              <a:ext uri="{FF2B5EF4-FFF2-40B4-BE49-F238E27FC236}">
                <a16:creationId xmlns:a16="http://schemas.microsoft.com/office/drawing/2014/main" id="{3D412959-AFAB-71AD-EBA6-5FAD01270339}"/>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2" name="Imagen 1">
            <a:extLst>
              <a:ext uri="{FF2B5EF4-FFF2-40B4-BE49-F238E27FC236}">
                <a16:creationId xmlns:a16="http://schemas.microsoft.com/office/drawing/2014/main" id="{8C5F7A7E-ACED-6905-8E7B-B1FF429B4494}"/>
              </a:ext>
            </a:extLst>
          </p:cNvPr>
          <p:cNvPicPr>
            <a:picLocks noChangeAspect="1"/>
          </p:cNvPicPr>
          <p:nvPr/>
        </p:nvPicPr>
        <p:blipFill>
          <a:blip r:embed="rId2"/>
          <a:stretch>
            <a:fillRect/>
          </a:stretch>
        </p:blipFill>
        <p:spPr>
          <a:xfrm>
            <a:off x="7400262" y="6383481"/>
            <a:ext cx="4334535" cy="342200"/>
          </a:xfrm>
          <a:prstGeom prst="rect">
            <a:avLst/>
          </a:prstGeom>
        </p:spPr>
      </p:pic>
    </p:spTree>
    <p:extLst>
      <p:ext uri="{BB962C8B-B14F-4D97-AF65-F5344CB8AC3E}">
        <p14:creationId xmlns:p14="http://schemas.microsoft.com/office/powerpoint/2010/main" val="277893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87D7-35B0-35CF-D968-933AA596AAAF}"/>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956D9EF8-F666-B732-0995-7BAA692F38DC}"/>
              </a:ext>
            </a:extLst>
          </p:cNvPr>
          <p:cNvGraphicFramePr>
            <a:graphicFrameLocks noGrp="1"/>
          </p:cNvGraphicFramePr>
          <p:nvPr>
            <p:extLst>
              <p:ext uri="{D42A27DB-BD31-4B8C-83A1-F6EECF244321}">
                <p14:modId xmlns:p14="http://schemas.microsoft.com/office/powerpoint/2010/main" val="1965265475"/>
              </p:ext>
            </p:extLst>
          </p:nvPr>
        </p:nvGraphicFramePr>
        <p:xfrm>
          <a:off x="228600" y="1447800"/>
          <a:ext cx="11125188" cy="4841880"/>
        </p:xfrm>
        <a:graphic>
          <a:graphicData uri="http://schemas.openxmlformats.org/drawingml/2006/table">
            <a:tbl>
              <a:tblPr firstRow="1">
                <a:tableStyleId>{616DA210-FB5B-4158-B5E0-FEB733F419BA}</a:tableStyleId>
              </a:tblPr>
              <a:tblGrid>
                <a:gridCol w="1672439">
                  <a:extLst>
                    <a:ext uri="{9D8B030D-6E8A-4147-A177-3AD203B41FA5}">
                      <a16:colId xmlns:a16="http://schemas.microsoft.com/office/drawing/2014/main" val="4294001460"/>
                    </a:ext>
                  </a:extLst>
                </a:gridCol>
                <a:gridCol w="6766560">
                  <a:extLst>
                    <a:ext uri="{9D8B030D-6E8A-4147-A177-3AD203B41FA5}">
                      <a16:colId xmlns:a16="http://schemas.microsoft.com/office/drawing/2014/main" val="1680724253"/>
                    </a:ext>
                  </a:extLst>
                </a:gridCol>
                <a:gridCol w="796436">
                  <a:extLst>
                    <a:ext uri="{9D8B030D-6E8A-4147-A177-3AD203B41FA5}">
                      <a16:colId xmlns:a16="http://schemas.microsoft.com/office/drawing/2014/main" val="3940073173"/>
                    </a:ext>
                  </a:extLst>
                </a:gridCol>
                <a:gridCol w="990596">
                  <a:extLst>
                    <a:ext uri="{9D8B030D-6E8A-4147-A177-3AD203B41FA5}">
                      <a16:colId xmlns:a16="http://schemas.microsoft.com/office/drawing/2014/main" val="334797448"/>
                    </a:ext>
                  </a:extLst>
                </a:gridCol>
                <a:gridCol w="899157">
                  <a:extLst>
                    <a:ext uri="{9D8B030D-6E8A-4147-A177-3AD203B41FA5}">
                      <a16:colId xmlns:a16="http://schemas.microsoft.com/office/drawing/2014/main" val="1490449559"/>
                    </a:ext>
                  </a:extLst>
                </a:gridCol>
              </a:tblGrid>
              <a:tr h="468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58033">
                <a:tc>
                  <a:txBody>
                    <a:bodyPr/>
                    <a:lstStyle/>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Acción:</a:t>
                      </a:r>
                      <a:r>
                        <a:rPr lang="es-CO" sz="800" b="0" i="0" u="none" strike="noStrike" noProof="0">
                          <a:solidFill>
                            <a:srgbClr val="000000"/>
                          </a:solidFill>
                          <a:effectLst/>
                          <a:latin typeface="Verdana" panose="020B0604030504040204" pitchFamily="34" charset="0"/>
                          <a:ea typeface="Verdana" panose="020B0604030504040204" pitchFamily="34" charset="0"/>
                        </a:rPr>
                        <a:t> Diseñar e implementar lineamientos asociados al Sistema de gestión de la innovación y gestión del conocimiento para la Superintendencia Nacional de Salud.</a:t>
                      </a:r>
                    </a:p>
                    <a:p>
                      <a:pPr algn="l"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Indicador:</a:t>
                      </a:r>
                      <a:r>
                        <a:rPr lang="es-CO" sz="800" b="0" i="0" u="none" strike="noStrike" noProof="0">
                          <a:solidFill>
                            <a:srgbClr val="000000"/>
                          </a:solidFill>
                          <a:effectLst/>
                          <a:latin typeface="Verdana" panose="020B0604030504040204" pitchFamily="34" charset="0"/>
                          <a:ea typeface="Verdana" panose="020B0604030504040204" pitchFamily="34" charset="0"/>
                        </a:rPr>
                        <a:t> Lineamientos asociados al Sistema de Gestión del Conocimiento y la Innovación de la Superintendencia Nacional de Salud, diseñado, implementado y evaluado  </a:t>
                      </a:r>
                    </a:p>
                  </a:txBody>
                  <a:tcPr marL="0" marR="0" marT="0" marB="0" anchor="ctr"/>
                </a:tc>
                <a:tc>
                  <a:txBody>
                    <a:bodyPr/>
                    <a:lstStyle/>
                    <a:p>
                      <a:pPr lvl="0" algn="l">
                        <a:lnSpc>
                          <a:spcPct val="100000"/>
                        </a:lnSpc>
                        <a:spcBef>
                          <a:spcPts val="0"/>
                        </a:spcBef>
                        <a:spcAft>
                          <a:spcPts val="0"/>
                        </a:spcAft>
                        <a:buNone/>
                      </a:pPr>
                      <a:r>
                        <a:rPr lang="es-CO" sz="700" b="0" i="0" u="none" strike="noStrike" noProof="0" dirty="0">
                          <a:solidFill>
                            <a:srgbClr val="000000"/>
                          </a:solidFill>
                          <a:effectLst/>
                        </a:rPr>
                        <a:t>A continuación, se detallan los lineamientos a implementar en la vigencia 2026 y su respectivo avance para el primer trimestre de 2026, así: </a:t>
                      </a:r>
                    </a:p>
                    <a:p>
                      <a:pPr lvl="0" algn="l">
                        <a:lnSpc>
                          <a:spcPct val="100000"/>
                        </a:lnSpc>
                        <a:spcBef>
                          <a:spcPts val="0"/>
                        </a:spcBef>
                        <a:spcAft>
                          <a:spcPts val="0"/>
                        </a:spcAft>
                        <a:buNone/>
                      </a:pPr>
                      <a:endParaRPr lang="es-CO" sz="700" b="1" i="0" u="none" strike="noStrike" noProof="0" dirty="0">
                        <a:solidFill>
                          <a:srgbClr val="000000"/>
                        </a:solidFill>
                        <a:effectLst/>
                      </a:endParaRPr>
                    </a:p>
                    <a:p>
                      <a:pPr lvl="0" algn="l">
                        <a:lnSpc>
                          <a:spcPct val="100000"/>
                        </a:lnSpc>
                        <a:spcBef>
                          <a:spcPts val="0"/>
                        </a:spcBef>
                        <a:spcAft>
                          <a:spcPts val="0"/>
                        </a:spcAft>
                        <a:buNone/>
                      </a:pPr>
                      <a:r>
                        <a:rPr lang="es-CO" sz="700" b="1" i="0" u="none" strike="noStrike" noProof="0" dirty="0">
                          <a:solidFill>
                            <a:srgbClr val="000000"/>
                          </a:solidFill>
                          <a:effectLst/>
                        </a:rPr>
                        <a:t>Lineamiento 1: </a:t>
                      </a:r>
                      <a:r>
                        <a:rPr lang="es-CO" sz="700" b="0" i="0" u="none" strike="noStrike" noProof="0" dirty="0">
                          <a:solidFill>
                            <a:srgbClr val="000000"/>
                          </a:solidFill>
                          <a:effectLst/>
                        </a:rPr>
                        <a:t>Repositorios de Información institucionales, que sirvan como plataforma centralizada para almacenar, preservar y difundir la producción documental, histórica, el conocimiento y la información administrativa de la organización. Avance cuantitativo: 10%.</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Se identificó la necesidad de </a:t>
                      </a:r>
                      <a:r>
                        <a:rPr lang="es-CO" sz="700" b="0" i="0" u="none" strike="noStrike" noProof="0" dirty="0" err="1">
                          <a:solidFill>
                            <a:srgbClr val="000000"/>
                          </a:solidFill>
                          <a:effectLst/>
                        </a:rPr>
                        <a:t>trabajaer</a:t>
                      </a:r>
                      <a:r>
                        <a:rPr lang="es-CO" sz="700" b="0" i="0" u="none" strike="noStrike" noProof="0" dirty="0">
                          <a:solidFill>
                            <a:srgbClr val="000000"/>
                          </a:solidFill>
                          <a:effectLst/>
                        </a:rPr>
                        <a:t> en el repositorio general de la Entidad. Se estableció para el año 2026 comenzar con la prueba Piloto del Repositorio de información de la DID. en el segundo semestre se busca evaluar la estrategia (prototipo) a fin de implementarla en toda la Entidad. </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Se creó el nuevo repositorio, con organización y documentos técnicos explicativos.</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Se inició con la etapa de migración de información, para posteriormente pasar a la fase de implementación, validación y evaluación del repositorio DID.</a:t>
                      </a:r>
                      <a:endParaRPr lang="es-CO" sz="700" dirty="0"/>
                    </a:p>
                    <a:p>
                      <a:pPr lvl="0" algn="l">
                        <a:lnSpc>
                          <a:spcPct val="100000"/>
                        </a:lnSpc>
                        <a:spcBef>
                          <a:spcPts val="0"/>
                        </a:spcBef>
                        <a:spcAft>
                          <a:spcPts val="0"/>
                        </a:spcAft>
                        <a:buNone/>
                      </a:pPr>
                      <a:endParaRPr lang="es-CO" sz="700" b="1" i="0" u="none" strike="noStrike" noProof="0" dirty="0">
                        <a:solidFill>
                          <a:srgbClr val="000000"/>
                        </a:solidFill>
                        <a:effectLst/>
                      </a:endParaRPr>
                    </a:p>
                    <a:p>
                      <a:pPr lvl="0" algn="l">
                        <a:lnSpc>
                          <a:spcPct val="100000"/>
                        </a:lnSpc>
                        <a:spcBef>
                          <a:spcPts val="0"/>
                        </a:spcBef>
                        <a:spcAft>
                          <a:spcPts val="0"/>
                        </a:spcAft>
                        <a:buNone/>
                      </a:pPr>
                      <a:r>
                        <a:rPr lang="es-CO" sz="700" b="1" i="0" u="none" strike="noStrike" noProof="0" dirty="0">
                          <a:solidFill>
                            <a:srgbClr val="000000"/>
                          </a:solidFill>
                          <a:effectLst/>
                        </a:rPr>
                        <a:t>Lineamiento 2: </a:t>
                      </a:r>
                      <a:r>
                        <a:rPr lang="es-CO" sz="700" b="0" i="0" u="none" strike="noStrike" noProof="0" dirty="0">
                          <a:solidFill>
                            <a:srgbClr val="000000"/>
                          </a:solidFill>
                          <a:effectLst/>
                        </a:rPr>
                        <a:t>Prueba Piloto de la gestión por proyectos en la SNS, entendiéndose como la aplicación de conocimientos, habilidades, herramientas y técnicas para planificar, ejecutar y controlar actividades con el fin de alcanzar objetivos específicos (tiempo, costo, alcance y calidad) a fin de dirigir un proyecto desde su inicio hasta su cierre, organizando recursos para lograr resultados concretos.  Avance cuantitativo: 10%.</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Se identificó la necesidad de trabajar en la "PMO" de la Entidad, para ello se estableció comenzar a ejecutar una prueba Piloto en la DID, con el fin de gestionar a través en la DID los proyectos priorizados, a fin de tener información relevante para la toma de decisiones y el control de la Gestión de la Dirección a través de sus Subdirecciones y del Grupo ICI.</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Se socializó la estrategia con los Subdirectores y en la sesión ordinaria del Equipo Técnico de Apoyo a la Gestión de Innovación y Conocimiento,</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Se realizó toda la estrategia para modificar el DIFT33, con el fin de estructurar la fuente de requerimientos de productos o servicios, que serán los proyectos de la DID.</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 Desde STI se está implementando la herramienta para seguimiento de los proyectos, lo cual se está prototipando con 32 proyectos priorizados para STI, inicialmente respecto de los recursos económicos.</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Es importante aclarar que este es un piloto cuyos resultados se socializarán a la Oficina Asesora de Planeación para que evalúe la pertinencia de adoptarlo al interior del área, bajo el entendido que la OAP tiene a su cargo las funciones de gestión de los proyectos de inversión establecidas en el Decreto 1080 de 2021, las cuales son ejecutadas por el Grupo de Gestión de Planeación y Proyectos de Inversión. Así mismo, con este lineamiento la Dirección de Innovación y Desarrollo (DID) busca generar un prototipo de seguimiento por proyectos (de gestión y/o de inversión), con prueba piloto en la DID, para lograr identificar los temas que está ejecutando la Dirección y el manejo entre Subdirecciones y áreas, para dejar de trabajar como áreas separadas y empezar a avanzar como una unidad. Para ello, se generará una caja de herramientas, se documentarán avances y se realizará la evaluación. Luego de esto, se socializarán los resultados a la OAP.</a:t>
                      </a:r>
                    </a:p>
                    <a:p>
                      <a:pPr lvl="0" algn="l">
                        <a:lnSpc>
                          <a:spcPct val="100000"/>
                        </a:lnSpc>
                        <a:spcBef>
                          <a:spcPts val="0"/>
                        </a:spcBef>
                        <a:spcAft>
                          <a:spcPts val="0"/>
                        </a:spcAft>
                        <a:buNone/>
                      </a:pPr>
                      <a:r>
                        <a:rPr lang="es-CO" sz="700" b="1" i="0" u="none" strike="noStrike" noProof="0" dirty="0">
                          <a:solidFill>
                            <a:srgbClr val="000000"/>
                          </a:solidFill>
                          <a:effectLst/>
                        </a:rPr>
                        <a:t>Así mismo, es preciso mencionar que, si bien el avance cuantitativo es del 20%, obtenido de sumar la evolución de cada uno de los lineamientos, dicho avance parcial no se tendrá en cuenta dada la recomendación efectuada por el Minsalud, en el sentido que la meta se entiende cumplida hasta cuando se implementen los lineamientos, ahora bien, en lo atinente al avance cualitativo el Minsalud manifiesta que es correcto hacerlo para evidenciar la ejecución de estos.</a:t>
                      </a:r>
                      <a:endParaRPr lang="es-CO" sz="700" b="1" dirty="0"/>
                    </a:p>
                    <a:p>
                      <a:pPr lvl="0" algn="l">
                        <a:lnSpc>
                          <a:spcPct val="100000"/>
                        </a:lnSpc>
                        <a:spcBef>
                          <a:spcPts val="0"/>
                        </a:spcBef>
                        <a:spcAft>
                          <a:spcPts val="0"/>
                        </a:spcAft>
                        <a:buNone/>
                      </a:pPr>
                      <a:endParaRPr lang="es-CO" sz="700" b="0" i="0" u="none" strike="noStrike" noProof="0" dirty="0">
                        <a:solidFill>
                          <a:srgbClr val="000000"/>
                        </a:solidFill>
                        <a:effectLst/>
                      </a:endParaRPr>
                    </a:p>
                    <a:p>
                      <a:pPr lvl="0" algn="l">
                        <a:lnSpc>
                          <a:spcPct val="100000"/>
                        </a:lnSpc>
                        <a:spcBef>
                          <a:spcPts val="0"/>
                        </a:spcBef>
                        <a:spcAft>
                          <a:spcPts val="0"/>
                        </a:spcAft>
                        <a:buNone/>
                      </a:pPr>
                      <a:r>
                        <a:rPr lang="es-CO" sz="700" b="1" i="0" u="none" strike="noStrike" noProof="0" dirty="0">
                          <a:solidFill>
                            <a:srgbClr val="000000"/>
                          </a:solidFill>
                          <a:effectLst/>
                        </a:rPr>
                        <a:t>Lineamiento con rezago 2025: </a:t>
                      </a:r>
                      <a:r>
                        <a:rPr lang="es-CO" sz="700" b="0" i="0" u="none" strike="noStrike" noProof="0" dirty="0">
                          <a:solidFill>
                            <a:srgbClr val="000000"/>
                          </a:solidFill>
                          <a:effectLst/>
                        </a:rPr>
                        <a:t>Denominado inicialmente como "Fortalecer y formalizar la unidad de I+D+I como centro reconocido por Minciencias", no obstante, mediante análisis internos de la Dirección de Innovación y Desarrollo de la Supersalud se determinó ajustar el alcance (principalmente porque el reconocimiento de un grupo por parte del Minciencias puede tardar 3 años o más) y denominarlo "Fortalecer y formalizar temas asociados con I+D+i, a través de la creación del Grupo Interno de Trabajo de Innovación, Conocimiento e Investigación”. Avance cuantitativo: 90% (Solamente falta formalizar la creación de Grupo Interno de Trabajo de Innovación, Conocimiento e Investigación).</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El diseño, implementación y evaluación de un sistema de conocimiento e Innovación conlleva la ejecución de diferentes actividades que no se pueden ejecutar en un solo año. Se trata de un sumario de actividades concatenadas para lograr resultados tangibles, los cuales se deben cumplir en su totalidad para lograr los resultados esperados con este indicador del PES.</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Así mismo, bajo la asesoría de la Oficina Asesora de Planeación, la Dirección de Innovación y Desarrollo de la Supersalud, luego de análisis internos decidió acotar el alcance del lineamiento inicial, definiendo el lineamiento como “Fortalecer y formalizar temas asociados con I+D+i, a través de la creación del Grupo Interno de Trabajo de Innovación, Conocimiento e Investigación” sin mencionar la Unidad I+D+i y eliminando la frase “reconocido por Minciencias”. </a:t>
                      </a:r>
                    </a:p>
                    <a:p>
                      <a:pPr lvl="0" algn="l">
                        <a:lnSpc>
                          <a:spcPct val="100000"/>
                        </a:lnSpc>
                        <a:spcBef>
                          <a:spcPts val="0"/>
                        </a:spcBef>
                        <a:spcAft>
                          <a:spcPts val="0"/>
                        </a:spcAft>
                        <a:buNone/>
                      </a:pPr>
                      <a:r>
                        <a:rPr lang="es-CO" sz="700" b="0" i="0" u="none" strike="noStrike" noProof="0" dirty="0">
                          <a:solidFill>
                            <a:srgbClr val="000000"/>
                          </a:solidFill>
                          <a:effectLst/>
                        </a:rPr>
                        <a:t>Estas modificaciones y la necesidad de creación del Grupo de Innovación, Conocimiento e Investigación (ICI) se socializaron ante el Equipo Técnico de Apoyo a la Gestión de Innovación y Conocimiento en la sesión ordinaria del primer trimestre del año 2026, lo cual quedó consignado en el acta No. GE-12669 del 26 de marzo de 2026 que se encuentra en estado de aprobación hasta el 10 de abril de 2026.</a:t>
                      </a:r>
                      <a:endParaRPr lang="es-CO" sz="700" dirty="0"/>
                    </a:p>
                    <a:p>
                      <a:pPr lvl="0" algn="l">
                        <a:lnSpc>
                          <a:spcPct val="100000"/>
                        </a:lnSpc>
                        <a:spcBef>
                          <a:spcPts val="0"/>
                        </a:spcBef>
                        <a:spcAft>
                          <a:spcPts val="0"/>
                        </a:spcAft>
                        <a:buNone/>
                      </a:pPr>
                      <a:r>
                        <a:rPr lang="es-CO" sz="700" b="0" i="0" u="none" strike="noStrike" noProof="0" dirty="0">
                          <a:solidFill>
                            <a:srgbClr val="000000"/>
                          </a:solidFill>
                          <a:effectLst/>
                        </a:rPr>
                        <a:t>De acuerdo con la orientación dada por la OAPES del Minsalud, el avance de este rezago (0,90) se registrará hasta el momento en que el lineamiento se encuentre implementado.</a:t>
                      </a:r>
                      <a:endParaRPr lang="es-CO" sz="700" dirty="0"/>
                    </a:p>
                  </a:txBody>
                  <a:tcPr marL="0" marR="0" marT="0" marB="0" anchor="ctr"/>
                </a:tc>
                <a:tc>
                  <a:txBody>
                    <a:bodyPr/>
                    <a:lstStyle/>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a:ea typeface="Verdana"/>
                        </a:rPr>
                        <a:t> </a:t>
                      </a:r>
                      <a:r>
                        <a:rPr lang="es-CO" sz="800" b="1" i="0" u="none" strike="noStrike" kern="1200" noProof="0" dirty="0">
                          <a:solidFill>
                            <a:srgbClr val="000000"/>
                          </a:solidFill>
                          <a:effectLst/>
                          <a:latin typeface="Verdana"/>
                          <a:ea typeface="Verdana"/>
                          <a:cs typeface="+mn-cs"/>
                        </a:rPr>
                        <a:t>Dirección de Innovación y Desarrollo</a:t>
                      </a:r>
                      <a:endParaRPr lang="es-CO" sz="800" b="1" u="none" strike="noStrike" kern="1200" noProof="0" dirty="0">
                        <a:solidFill>
                          <a:srgbClr val="FFFFFF"/>
                        </a:solidFill>
                        <a:effectLst/>
                        <a:latin typeface="Verdana"/>
                        <a:ea typeface="Verdana"/>
                        <a:cs typeface="+mn-cs"/>
                      </a:endParaRPr>
                    </a:p>
                    <a:p>
                      <a:pPr marL="0" algn="ctr" defTabSz="914446" rtl="0" eaLnBrk="1" fontAlgn="ctr" latinLnBrk="0" hangingPunct="1"/>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44713AA-32E8-32FB-C2A0-46445B9B9D3D}"/>
              </a:ext>
            </a:extLst>
          </p:cNvPr>
          <p:cNvSpPr/>
          <p:nvPr/>
        </p:nvSpPr>
        <p:spPr>
          <a:xfrm>
            <a:off x="8696960" y="3784600"/>
            <a:ext cx="717093"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algn="ctr" rtl="0">
              <a:buClr>
                <a:srgbClr val="000000"/>
              </a:buClr>
              <a:defRPr/>
            </a:pPr>
            <a:r>
              <a:rPr lang="es-CO" sz="1200" dirty="0">
                <a:solidFill>
                  <a:schemeClr val="bg1"/>
                </a:solidFill>
                <a:latin typeface="Verdana"/>
                <a:ea typeface="Verdana"/>
                <a:cs typeface="Arial"/>
                <a:sym typeface="Arial"/>
              </a:rPr>
              <a:t>100%</a:t>
            </a:r>
          </a:p>
          <a:p>
            <a:pPr algn="ctr" rtl="0">
              <a:buClr>
                <a:srgbClr val="000000"/>
              </a:buClr>
              <a:defRPr/>
            </a:pPr>
            <a:r>
              <a:rPr lang="es-CO" sz="1200" dirty="0">
                <a:solidFill>
                  <a:schemeClr val="bg1"/>
                </a:solidFill>
                <a:latin typeface="Verdana"/>
                <a:ea typeface="Verdana"/>
                <a:cs typeface="Arial"/>
                <a:sym typeface="Arial"/>
              </a:rPr>
              <a:t>(2)</a:t>
            </a:r>
            <a:endParaRPr lang="es-CO" sz="1400" dirty="0">
              <a:solidFill>
                <a:schemeClr val="bg1"/>
              </a:solidFill>
              <a:latin typeface="Verdana"/>
              <a:ea typeface="Verdana"/>
              <a:cs typeface="Arial"/>
              <a:sym typeface="Arial"/>
            </a:endParaRPr>
          </a:p>
        </p:txBody>
      </p:sp>
      <p:sp>
        <p:nvSpPr>
          <p:cNvPr id="8" name="Google Shape;434;p25">
            <a:extLst>
              <a:ext uri="{FF2B5EF4-FFF2-40B4-BE49-F238E27FC236}">
                <a16:creationId xmlns:a16="http://schemas.microsoft.com/office/drawing/2014/main" id="{78A0599A-C30C-E9F8-08E7-C4456824CDD3}"/>
              </a:ext>
            </a:extLst>
          </p:cNvPr>
          <p:cNvSpPr/>
          <p:nvPr/>
        </p:nvSpPr>
        <p:spPr>
          <a:xfrm>
            <a:off x="9514038" y="3748184"/>
            <a:ext cx="838200" cy="78250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rgbClr val="2D2D2D"/>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sym typeface="Arial"/>
              </a:rPr>
              <a:t>N/A</a:t>
            </a:r>
            <a:endParaRPr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endParaRPr>
          </a:p>
        </p:txBody>
      </p:sp>
      <p:sp>
        <p:nvSpPr>
          <p:cNvPr id="2" name="CuadroTexto 1">
            <a:extLst>
              <a:ext uri="{FF2B5EF4-FFF2-40B4-BE49-F238E27FC236}">
                <a16:creationId xmlns:a16="http://schemas.microsoft.com/office/drawing/2014/main" id="{7484141F-D581-7A4A-4B72-E87329D47F1E}"/>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3" name="Imagen 2">
            <a:extLst>
              <a:ext uri="{FF2B5EF4-FFF2-40B4-BE49-F238E27FC236}">
                <a16:creationId xmlns:a16="http://schemas.microsoft.com/office/drawing/2014/main" id="{3661875D-1B8B-C724-9D6A-2FF9EC2AC6FF}"/>
              </a:ext>
            </a:extLst>
          </p:cNvPr>
          <p:cNvPicPr>
            <a:picLocks noChangeAspect="1"/>
          </p:cNvPicPr>
          <p:nvPr/>
        </p:nvPicPr>
        <p:blipFill>
          <a:blip r:embed="rId2"/>
          <a:stretch>
            <a:fillRect/>
          </a:stretch>
        </p:blipFill>
        <p:spPr>
          <a:xfrm>
            <a:off x="7019253" y="6423380"/>
            <a:ext cx="4334535" cy="342200"/>
          </a:xfrm>
          <a:prstGeom prst="rect">
            <a:avLst/>
          </a:prstGeom>
        </p:spPr>
      </p:pic>
    </p:spTree>
    <p:extLst>
      <p:ext uri="{BB962C8B-B14F-4D97-AF65-F5344CB8AC3E}">
        <p14:creationId xmlns:p14="http://schemas.microsoft.com/office/powerpoint/2010/main" val="270765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6923F-99EB-6E5A-B7AD-781D3096A84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E9650754-BDCF-F80F-B1F9-88ABC72FF947}"/>
              </a:ext>
            </a:extLst>
          </p:cNvPr>
          <p:cNvGraphicFramePr>
            <a:graphicFrameLocks noGrp="1"/>
          </p:cNvGraphicFramePr>
          <p:nvPr>
            <p:extLst>
              <p:ext uri="{D42A27DB-BD31-4B8C-83A1-F6EECF244321}">
                <p14:modId xmlns:p14="http://schemas.microsoft.com/office/powerpoint/2010/main" val="4181730299"/>
              </p:ext>
            </p:extLst>
          </p:nvPr>
        </p:nvGraphicFramePr>
        <p:xfrm>
          <a:off x="228600" y="1495263"/>
          <a:ext cx="11125198" cy="4887583"/>
        </p:xfrm>
        <a:graphic>
          <a:graphicData uri="http://schemas.openxmlformats.org/drawingml/2006/table">
            <a:tbl>
              <a:tblPr firstRow="1">
                <a:tableStyleId>{616DA210-FB5B-4158-B5E0-FEB733F419BA}</a:tableStyleId>
              </a:tblPr>
              <a:tblGrid>
                <a:gridCol w="1706880">
                  <a:extLst>
                    <a:ext uri="{9D8B030D-6E8A-4147-A177-3AD203B41FA5}">
                      <a16:colId xmlns:a16="http://schemas.microsoft.com/office/drawing/2014/main" val="4294001460"/>
                    </a:ext>
                  </a:extLst>
                </a:gridCol>
                <a:gridCol w="659892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990598">
                  <a:extLst>
                    <a:ext uri="{9D8B030D-6E8A-4147-A177-3AD203B41FA5}">
                      <a16:colId xmlns:a16="http://schemas.microsoft.com/office/drawing/2014/main" val="1490449559"/>
                    </a:ext>
                  </a:extLst>
                </a:gridCol>
              </a:tblGrid>
              <a:tr h="635623">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3472542">
                <a:tc>
                  <a:txBody>
                    <a:bodyPr/>
                    <a:lstStyle/>
                    <a:p>
                      <a:pPr marL="57150" algn="l" fontAlgn="ctr"/>
                      <a:r>
                        <a:rPr lang="es-CO" sz="900" b="1" i="0" u="none" strike="noStrike" noProof="0">
                          <a:solidFill>
                            <a:srgbClr val="000000"/>
                          </a:solidFill>
                          <a:effectLst/>
                          <a:latin typeface="Verdana"/>
                          <a:ea typeface="Verdana"/>
                        </a:rPr>
                        <a:t>Acción:</a:t>
                      </a:r>
                      <a:r>
                        <a:rPr lang="es-CO" sz="900" b="0" i="0" u="none" strike="noStrike" noProof="0">
                          <a:solidFill>
                            <a:srgbClr val="000000"/>
                          </a:solidFill>
                          <a:effectLst/>
                          <a:latin typeface="Verdana"/>
                          <a:ea typeface="Verdana"/>
                        </a:rPr>
                        <a:t> 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p>
                    <a:p>
                      <a:pPr marL="57150" algn="l" fontAlgn="ctr"/>
                      <a:endParaRPr lang="es-CO" sz="900" b="0" i="0" u="none" strike="noStrike" noProof="0">
                        <a:solidFill>
                          <a:srgbClr val="000000"/>
                        </a:solidFill>
                        <a:effectLst/>
                        <a:latin typeface="Verdana"/>
                        <a:ea typeface="Verdana"/>
                      </a:endParaRPr>
                    </a:p>
                    <a:p>
                      <a:pPr marL="57150" algn="l" fontAlgn="ctr"/>
                      <a:r>
                        <a:rPr lang="es-CO" sz="900" b="1" i="0" u="none" strike="noStrike" noProof="0">
                          <a:solidFill>
                            <a:srgbClr val="000000"/>
                          </a:solidFill>
                          <a:effectLst/>
                          <a:latin typeface="Verdana"/>
                          <a:ea typeface="Verdana"/>
                        </a:rPr>
                        <a:t>Indicador: </a:t>
                      </a:r>
                      <a:r>
                        <a:rPr lang="es-CO" sz="900" b="0" i="0" u="none" strike="noStrike" noProof="0">
                          <a:solidFill>
                            <a:srgbClr val="000000"/>
                          </a:solidFill>
                          <a:effectLst/>
                          <a:latin typeface="Verdana"/>
                          <a:ea typeface="Verdana"/>
                        </a:rPr>
                        <a:t>Registro sistematizado con información pública de los vigilados liquidados y en liquidación.</a:t>
                      </a:r>
                    </a:p>
                  </a:txBody>
                  <a:tcPr marL="0" marR="0" marT="0" marB="0" anchor="ctr"/>
                </a:tc>
                <a:tc>
                  <a:txBody>
                    <a:bodyPr/>
                    <a:lstStyle/>
                    <a:p>
                      <a:pPr marL="57150" lvl="0" algn="l">
                        <a:lnSpc>
                          <a:spcPct val="100000"/>
                        </a:lnSpc>
                        <a:spcBef>
                          <a:spcPts val="0"/>
                        </a:spcBef>
                        <a:spcAft>
                          <a:spcPts val="0"/>
                        </a:spcAft>
                        <a:buNone/>
                      </a:pPr>
                      <a:r>
                        <a:rPr lang="es-CO" sz="900" b="0" i="0" u="none" strike="noStrike" noProof="0" dirty="0">
                          <a:latin typeface="Verdana"/>
                          <a:ea typeface="Verdana"/>
                          <a:cs typeface="Calibri"/>
                        </a:rPr>
                        <a:t>Se efectuó reunión entre la Oficina de Liquidaciones y la Dirección de Innovación y Desarrollo el 3 de marzo de 2026 en la que se retomaron los siguientes puntos del año 2025 y primer trimestre de 2026, así:</a:t>
                      </a:r>
                      <a:endParaRPr lang="es-CO" sz="900" noProof="0" dirty="0">
                        <a:latin typeface="Verdana"/>
                        <a:ea typeface="Verdana"/>
                      </a:endParaRPr>
                    </a:p>
                    <a:p>
                      <a:pPr marL="57150" lvl="0" algn="l">
                        <a:lnSpc>
                          <a:spcPct val="100000"/>
                        </a:lnSpc>
                        <a:spcBef>
                          <a:spcPts val="0"/>
                        </a:spcBef>
                        <a:spcAft>
                          <a:spcPts val="0"/>
                        </a:spcAft>
                        <a:buNone/>
                      </a:pPr>
                      <a:endParaRPr lang="es-CO" sz="900" b="0" i="0" u="none" strike="noStrike" noProof="0" dirty="0">
                        <a:latin typeface="Verdana"/>
                        <a:ea typeface="Verdana"/>
                        <a:cs typeface="Calibri"/>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i) Las fases previstas para dar cumplimiento a la meta del indicador "Registro sistematizado con  información pública de los vigilados liquidados y en liquidación".</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err="1">
                          <a:latin typeface="Verdana"/>
                          <a:ea typeface="Verdana"/>
                          <a:cs typeface="Calibri"/>
                        </a:rPr>
                        <a:t>ii</a:t>
                      </a:r>
                      <a:r>
                        <a:rPr lang="es-CO" sz="900" b="0" i="0" u="none" strike="noStrike" noProof="0" dirty="0">
                          <a:latin typeface="Verdana"/>
                          <a:ea typeface="Verdana"/>
                          <a:cs typeface="Calibri"/>
                        </a:rPr>
                        <a:t>) El estado de avance con corte a 31 de marzo de 2026, y</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err="1">
                          <a:latin typeface="Verdana"/>
                          <a:ea typeface="Verdana"/>
                          <a:cs typeface="Calibri"/>
                        </a:rPr>
                        <a:t>iii</a:t>
                      </a:r>
                      <a:r>
                        <a:rPr lang="es-CO" sz="900" b="0" i="0" u="none" strike="noStrike" noProof="0" dirty="0">
                          <a:latin typeface="Verdana"/>
                          <a:ea typeface="Verdana"/>
                          <a:cs typeface="Calibri"/>
                        </a:rPr>
                        <a:t>) Las actividades pendientes y la fecha de finalización prevista, así:</a:t>
                      </a:r>
                      <a:endParaRPr lang="es-CO" sz="900" noProof="0" dirty="0">
                        <a:latin typeface="Verdana"/>
                        <a:ea typeface="Verdana"/>
                      </a:endParaRPr>
                    </a:p>
                    <a:p>
                      <a:pPr marL="57150" lvl="0" algn="l">
                        <a:lnSpc>
                          <a:spcPct val="100000"/>
                        </a:lnSpc>
                        <a:spcBef>
                          <a:spcPts val="0"/>
                        </a:spcBef>
                        <a:spcAft>
                          <a:spcPts val="0"/>
                        </a:spcAft>
                        <a:buNone/>
                      </a:pPr>
                      <a:endParaRPr lang="es-CO" sz="900" b="0" i="0" u="none" strike="noStrike" noProof="0" dirty="0">
                        <a:latin typeface="Verdana"/>
                        <a:ea typeface="Verdana"/>
                        <a:cs typeface="Calibri"/>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La Oficina de Liquidaciones ha decidido implementar un Tablero de Control en Power BI, el cual se actualizará mensualmente. Este tablero está diseñado para ejecutarse en dos fases, como se describe a continuación:</a:t>
                      </a:r>
                      <a:endParaRPr lang="es-CO" sz="900" noProof="0" dirty="0">
                        <a:latin typeface="Verdana"/>
                        <a:ea typeface="Verdana"/>
                      </a:endParaRPr>
                    </a:p>
                    <a:p>
                      <a:pPr marL="57150" lvl="0" algn="l">
                        <a:lnSpc>
                          <a:spcPct val="100000"/>
                        </a:lnSpc>
                        <a:spcBef>
                          <a:spcPts val="0"/>
                        </a:spcBef>
                        <a:spcAft>
                          <a:spcPts val="0"/>
                        </a:spcAft>
                        <a:buNone/>
                      </a:pPr>
                      <a:endParaRPr lang="es-CO" sz="900" b="0" i="0" u="none" strike="noStrike" noProof="0" dirty="0">
                        <a:latin typeface="Verdana"/>
                        <a:ea typeface="Verdana"/>
                        <a:cs typeface="Calibri"/>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1. Primera Fase. Ejecutada en un 100% a 31 de marzo de 2026, está compuesta por:</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a) Base de datos de las entidades liquidadas y en liquidación ordenadas por la SNS.</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b) Base de datos de  las entidades liquidadas y en liquidación No ordenadas por la SNS.</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Dicha información se puede visualizar por municipios en el mapa de Colombia.</a:t>
                      </a:r>
                      <a:endParaRPr lang="es-CO" sz="900" noProof="0" dirty="0">
                        <a:latin typeface="Verdana"/>
                        <a:ea typeface="Verdana"/>
                      </a:endParaRPr>
                    </a:p>
                    <a:p>
                      <a:pPr marL="57150" lvl="0" algn="l">
                        <a:lnSpc>
                          <a:spcPct val="100000"/>
                        </a:lnSpc>
                        <a:spcBef>
                          <a:spcPts val="0"/>
                        </a:spcBef>
                        <a:spcAft>
                          <a:spcPts val="0"/>
                        </a:spcAft>
                        <a:buNone/>
                      </a:pPr>
                      <a:endParaRPr lang="es-CO" sz="900" b="0" i="0" u="none" strike="noStrike" noProof="0" dirty="0">
                        <a:latin typeface="Verdana"/>
                        <a:ea typeface="Verdana"/>
                        <a:cs typeface="Calibri"/>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De las EPS en liquidación por Intervención Forzosa Administrativa para Liquidar (IFAL), se puede visualizar:</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c) Información Financiera saldo a corte de Activos y Pasivos</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d) Avance de cronograma de liquidación por hitos.</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                           </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2.  Segunda Fase: Está en proceso de desarrollo con un avance del 90% a 31 de marzo de 2026. La misma está compuesta por:</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1. Información del Saldo a Corte de las Acreencias, calificadas, graduadas y pagadas de los procesos de EPS en intervención forzosa administrativa para liquidar IFAL en liquidación.</a:t>
                      </a:r>
                      <a:endParaRPr lang="es-CO" sz="900" noProof="0" dirty="0">
                        <a:latin typeface="Verdana"/>
                        <a:ea typeface="Verdana"/>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A esta fase le falta ajustar la ventana de visualización de la información según reunión con DID para que sea más gráfica, y actualizar el ABC de dicho tablero de control incorporando esta segunda fase. Precisamente la reunión del 3 de marzo se centró en avanzar con la finalización de esta fase.   </a:t>
                      </a:r>
                      <a:endParaRPr lang="es-CO" sz="900" noProof="0" dirty="0">
                        <a:latin typeface="Verdana"/>
                        <a:ea typeface="Verdana"/>
                      </a:endParaRPr>
                    </a:p>
                    <a:p>
                      <a:pPr marL="57150" lvl="0" algn="l">
                        <a:lnSpc>
                          <a:spcPct val="100000"/>
                        </a:lnSpc>
                        <a:spcBef>
                          <a:spcPts val="0"/>
                        </a:spcBef>
                        <a:spcAft>
                          <a:spcPts val="0"/>
                        </a:spcAft>
                        <a:buNone/>
                      </a:pPr>
                      <a:endParaRPr lang="es-CO" sz="900" b="0" i="0" u="none" strike="noStrike" noProof="0" dirty="0">
                        <a:latin typeface="Verdana"/>
                        <a:ea typeface="Verdana"/>
                        <a:cs typeface="Calibri"/>
                      </a:endParaRPr>
                    </a:p>
                    <a:p>
                      <a:pPr marL="57150" lvl="0" algn="l">
                        <a:lnSpc>
                          <a:spcPct val="100000"/>
                        </a:lnSpc>
                        <a:spcBef>
                          <a:spcPts val="0"/>
                        </a:spcBef>
                        <a:spcAft>
                          <a:spcPts val="0"/>
                        </a:spcAft>
                        <a:buNone/>
                      </a:pPr>
                      <a:r>
                        <a:rPr lang="es-CO" sz="900" b="0" i="0" u="none" strike="noStrike" noProof="0" dirty="0">
                          <a:latin typeface="Verdana"/>
                          <a:ea typeface="Verdana"/>
                          <a:cs typeface="Calibri"/>
                        </a:rPr>
                        <a:t>Por lo tanto, el total del avance del indicador a 31 de marzo de 2026, se mantiene en 95%, dado que de las 2 fases se han alcanzado 1,90, o lo que es lo mismo, ((1,90/2)*100=95%)). Se tiene previsto que la meta se cumpla en un 100% antes del mes de agosto</a:t>
                      </a:r>
                      <a:r>
                        <a:rPr lang="en-US" sz="900" b="0" i="0" u="none" strike="noStrike" noProof="0" dirty="0">
                          <a:latin typeface="Verdana"/>
                          <a:ea typeface="Verdana"/>
                          <a:cs typeface="Calibri"/>
                        </a:rPr>
                        <a:t> de 2026.</a:t>
                      </a:r>
                      <a:endParaRPr lang="en-US" sz="900" dirty="0">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a:solidFill>
                            <a:srgbClr val="000000"/>
                          </a:solidFill>
                          <a:effectLst/>
                          <a:latin typeface="Verdana" panose="020B0604030504040204" pitchFamily="34" charset="0"/>
                          <a:ea typeface="Verdana" panose="020B0604030504040204" pitchFamily="34" charset="0"/>
                        </a:rPr>
                        <a:t>Oficina de Liquidaciones</a:t>
                      </a:r>
                    </a:p>
                    <a:p>
                      <a:pPr marL="0" algn="ctr" defTabSz="914446" rtl="0" eaLnBrk="1" fontAlgn="ctr" latinLnBrk="0" hangingPunct="1"/>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975DEC40-5039-B39A-2D26-975DFF2E9B94}"/>
              </a:ext>
            </a:extLst>
          </p:cNvPr>
          <p:cNvSpPr/>
          <p:nvPr/>
        </p:nvSpPr>
        <p:spPr>
          <a:xfrm>
            <a:off x="8646635" y="3973578"/>
            <a:ext cx="707548" cy="624344"/>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chemeClr val="bg1"/>
                </a:solidFill>
                <a:latin typeface="Verdana"/>
                <a:ea typeface="Verdana"/>
                <a:cs typeface="Arial"/>
                <a:sym typeface="Arial"/>
              </a:rPr>
              <a:t>100</a:t>
            </a:r>
            <a:r>
              <a:rPr kumimoji="0" lang="es-CO" sz="1200" b="0" i="0" u="none" strike="noStrike" kern="0" cap="none" spc="0" normalizeH="0" baseline="0" noProof="0">
                <a:ln>
                  <a:noFill/>
                </a:ln>
                <a:solidFill>
                  <a:schemeClr val="bg1"/>
                </a:solidFill>
                <a:effectLst/>
                <a:uLnTx/>
                <a:uFillTx/>
                <a:latin typeface="Verdana"/>
                <a:ea typeface="Verdana"/>
                <a:cs typeface="Arial"/>
                <a:sym typeface="Arial"/>
              </a:rPr>
              <a:t>% </a:t>
            </a:r>
            <a:endParaRPr kumimoji="0" lang="es-CO" sz="1400" b="0" i="0" u="none" strike="noStrike" kern="0" cap="none" spc="0" normalizeH="0" baseline="0" noProof="0">
              <a:ln>
                <a:noFill/>
              </a:ln>
              <a:solidFill>
                <a:schemeClr val="bg1"/>
              </a:solidFill>
              <a:effectLst/>
              <a:uLnTx/>
              <a:uFillTx/>
              <a:latin typeface="Verdana"/>
              <a:ea typeface="Verdana"/>
              <a:cs typeface="Arial"/>
              <a:sym typeface="Arial"/>
            </a:endParaRPr>
          </a:p>
        </p:txBody>
      </p:sp>
      <p:sp>
        <p:nvSpPr>
          <p:cNvPr id="7" name="Google Shape;434;p25">
            <a:extLst>
              <a:ext uri="{FF2B5EF4-FFF2-40B4-BE49-F238E27FC236}">
                <a16:creationId xmlns:a16="http://schemas.microsoft.com/office/drawing/2014/main" id="{9A5BEA87-83D3-5D8E-4B24-9B4F796D578F}"/>
              </a:ext>
            </a:extLst>
          </p:cNvPr>
          <p:cNvSpPr/>
          <p:nvPr/>
        </p:nvSpPr>
        <p:spPr>
          <a:xfrm>
            <a:off x="9626252" y="397075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95%</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F2D7ADD6-079B-8F65-68C7-943DA1311941}"/>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3" name="Imagen 2">
            <a:extLst>
              <a:ext uri="{FF2B5EF4-FFF2-40B4-BE49-F238E27FC236}">
                <a16:creationId xmlns:a16="http://schemas.microsoft.com/office/drawing/2014/main" id="{7C8ED1C6-D887-7091-0C16-146221DBEDE5}"/>
              </a:ext>
            </a:extLst>
          </p:cNvPr>
          <p:cNvPicPr>
            <a:picLocks noChangeAspect="1"/>
          </p:cNvPicPr>
          <p:nvPr/>
        </p:nvPicPr>
        <p:blipFill>
          <a:blip r:embed="rId2"/>
          <a:stretch>
            <a:fillRect/>
          </a:stretch>
        </p:blipFill>
        <p:spPr>
          <a:xfrm>
            <a:off x="7019263" y="6498007"/>
            <a:ext cx="4334535" cy="342200"/>
          </a:xfrm>
          <a:prstGeom prst="rect">
            <a:avLst/>
          </a:prstGeom>
        </p:spPr>
      </p:pic>
    </p:spTree>
    <p:extLst>
      <p:ext uri="{BB962C8B-B14F-4D97-AF65-F5344CB8AC3E}">
        <p14:creationId xmlns:p14="http://schemas.microsoft.com/office/powerpoint/2010/main" val="159360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42CE-A633-B597-D8B9-702A66D0E1E7}"/>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8E4EDD91-16FC-32BF-A986-7C6CC3E1632A}"/>
              </a:ext>
            </a:extLst>
          </p:cNvPr>
          <p:cNvGraphicFramePr>
            <a:graphicFrameLocks noGrp="1"/>
          </p:cNvGraphicFramePr>
          <p:nvPr>
            <p:extLst>
              <p:ext uri="{D42A27DB-BD31-4B8C-83A1-F6EECF244321}">
                <p14:modId xmlns:p14="http://schemas.microsoft.com/office/powerpoint/2010/main" val="2887595916"/>
              </p:ext>
            </p:extLst>
          </p:nvPr>
        </p:nvGraphicFramePr>
        <p:xfrm>
          <a:off x="228600" y="2133600"/>
          <a:ext cx="11125200" cy="3154680"/>
        </p:xfrm>
        <a:graphic>
          <a:graphicData uri="http://schemas.openxmlformats.org/drawingml/2006/table">
            <a:tbl>
              <a:tblPr firstRow="1">
                <a:tableStyleId>{616DA210-FB5B-4158-B5E0-FEB733F419BA}</a:tableStyleId>
              </a:tblPr>
              <a:tblGrid>
                <a:gridCol w="1533896">
                  <a:extLst>
                    <a:ext uri="{9D8B030D-6E8A-4147-A177-3AD203B41FA5}">
                      <a16:colId xmlns:a16="http://schemas.microsoft.com/office/drawing/2014/main" val="4294001460"/>
                    </a:ext>
                  </a:extLst>
                </a:gridCol>
                <a:gridCol w="593370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33158">
                <a:tc>
                  <a:txBody>
                    <a:bodyPr/>
                    <a:lstStyle/>
                    <a:p>
                      <a:pPr algn="ctr" fontAlgn="ctr"/>
                      <a:r>
                        <a:rPr lang="es-CO" sz="900" b="1" i="0" u="none" strike="noStrike" noProof="0" dirty="0">
                          <a:solidFill>
                            <a:srgbClr val="FFFFFF"/>
                          </a:solidFill>
                          <a:effectLst/>
                          <a:latin typeface="Verdana"/>
                          <a:ea typeface="Verdana"/>
                        </a:rPr>
                        <a:t>Acción Estratégica e 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a:ea typeface="Verdana"/>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a:ea typeface="Verdana"/>
                          <a:cs typeface="+mn-cs"/>
                        </a:rPr>
                        <a:t>Meta</a:t>
                      </a:r>
                    </a:p>
                    <a:p>
                      <a:pPr marL="0" algn="ctr" defTabSz="914446" rtl="0" eaLnBrk="1" fontAlgn="ctr" latinLnBrk="0" hangingPunct="1"/>
                      <a:r>
                        <a:rPr lang="es-CO" sz="900" b="1" u="none" strike="noStrike" kern="1200" noProof="0">
                          <a:solidFill>
                            <a:srgbClr val="FFFFFF"/>
                          </a:solidFill>
                          <a:effectLst/>
                          <a:latin typeface="Verdana"/>
                          <a:ea typeface="Verdana"/>
                          <a:cs typeface="+mn-cs"/>
                        </a:rPr>
                        <a:t>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a:ea typeface="Verdana"/>
                        </a:rPr>
                        <a:t>% de Cumplimiento 2026 T-I</a:t>
                      </a:r>
                      <a:endParaRPr lang="es-CO" sz="900" b="1" u="none" strike="noStrike" kern="1200" noProof="0">
                        <a:solidFill>
                          <a:srgbClr val="FFFFFF"/>
                        </a:solidFill>
                        <a:effectLst/>
                        <a:latin typeface="Verdana"/>
                        <a:ea typeface="Verdana"/>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a:ea typeface="Verdana"/>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98951">
                <a:tc>
                  <a:txBody>
                    <a:bodyPr/>
                    <a:lstStyle/>
                    <a:p>
                      <a:pPr algn="l" fontAlgn="ctr"/>
                      <a:r>
                        <a:rPr lang="es-CO" sz="900" b="1" i="0" u="none" strike="noStrike" noProof="0">
                          <a:solidFill>
                            <a:srgbClr val="000000"/>
                          </a:solidFill>
                          <a:effectLst/>
                          <a:latin typeface="Verdana"/>
                          <a:ea typeface="Verdana"/>
                        </a:rPr>
                        <a:t>Acción:</a:t>
                      </a:r>
                      <a:r>
                        <a:rPr lang="es-CO" sz="900" b="0" i="0" u="none" strike="noStrike" noProof="0">
                          <a:solidFill>
                            <a:srgbClr val="000000"/>
                          </a:solidFill>
                          <a:effectLst/>
                          <a:latin typeface="Verdana"/>
                          <a:ea typeface="Verdana"/>
                        </a:rPr>
                        <a:t> Impulsar acciones de inspección y vigilancia tendientes a monitorear las responsabilidades de los generadores, recaudadores y administradores de recursos y generar alertas que contribuyan a la sostenibilidad financiera del sistema.</a:t>
                      </a:r>
                    </a:p>
                    <a:p>
                      <a:pPr algn="l" fontAlgn="ctr"/>
                      <a:endParaRPr lang="es-CO" sz="900" b="0" i="0" u="none" strike="noStrike" noProof="0">
                        <a:solidFill>
                          <a:srgbClr val="000000"/>
                        </a:solidFill>
                        <a:effectLst/>
                        <a:latin typeface="Verdana"/>
                        <a:ea typeface="Verdana"/>
                      </a:endParaRPr>
                    </a:p>
                    <a:p>
                      <a:pPr algn="l" fontAlgn="ctr"/>
                      <a:r>
                        <a:rPr lang="es-CO" sz="900" b="1" i="0" u="none" strike="noStrike" noProof="0">
                          <a:solidFill>
                            <a:srgbClr val="000000"/>
                          </a:solidFill>
                          <a:effectLst/>
                          <a:latin typeface="Verdana"/>
                          <a:ea typeface="Verdana"/>
                        </a:rPr>
                        <a:t>Indicador: </a:t>
                      </a:r>
                      <a:r>
                        <a:rPr lang="es-CO" sz="900" b="0" i="0" u="none" strike="noStrike" noProof="0">
                          <a:solidFill>
                            <a:srgbClr val="000000"/>
                          </a:solidFill>
                          <a:effectLst/>
                          <a:latin typeface="Verdana"/>
                          <a:ea typeface="Verdana"/>
                        </a:rPr>
                        <a:t>Porcentaje de alertas generadas en desarrollo de las acciones de IV a generadores, recaudadores y administradores de recursos del SGSSS.</a:t>
                      </a:r>
                    </a:p>
                  </a:txBody>
                  <a:tcPr marL="0" marR="0" marT="0" marB="0" anchor="ctr"/>
                </a:tc>
                <a:tc>
                  <a:txBody>
                    <a:bodyPr/>
                    <a:lstStyle/>
                    <a:p>
                      <a:pPr lvl="0" algn="l">
                        <a:lnSpc>
                          <a:spcPct val="100000"/>
                        </a:lnSpc>
                        <a:spcBef>
                          <a:spcPts val="0"/>
                        </a:spcBef>
                        <a:spcAft>
                          <a:spcPts val="0"/>
                        </a:spcAft>
                        <a:buNone/>
                      </a:pPr>
                      <a:r>
                        <a:rPr lang="es-CO" sz="900" b="0" i="0" u="none" strike="noStrike" noProof="0" dirty="0">
                          <a:solidFill>
                            <a:srgbClr val="000000"/>
                          </a:solidFill>
                          <a:effectLst/>
                          <a:latin typeface="Verdana"/>
                          <a:ea typeface="Verdana"/>
                        </a:rPr>
                        <a:t>DET: Desde la Dirección de Inspección y Vigilancia de Generadores, Recaudadores y Administradores de Recursos del SGSS, no se recibieron alertas en el cuarto trimestre de 2025, por tal motivo no se realizaron acciones de gestión al respecto durante el primer trimestre de 2026.</a:t>
                      </a:r>
                    </a:p>
                    <a:p>
                      <a:pPr lvl="0" algn="l">
                        <a:lnSpc>
                          <a:spcPct val="100000"/>
                        </a:lnSpc>
                        <a:spcBef>
                          <a:spcPts val="0"/>
                        </a:spcBef>
                        <a:spcAft>
                          <a:spcPts val="0"/>
                        </a:spcAft>
                        <a:buNone/>
                      </a:pPr>
                      <a:endParaRPr lang="es-CO" sz="900" b="0" i="0" u="none" strike="noStrike" noProof="0" dirty="0">
                        <a:solidFill>
                          <a:srgbClr val="000000"/>
                        </a:solidFill>
                        <a:effectLst/>
                        <a:latin typeface="Verdana"/>
                        <a:ea typeface="Verdana"/>
                      </a:endParaRPr>
                    </a:p>
                    <a:p>
                      <a:pPr lvl="0" algn="l">
                        <a:buNone/>
                      </a:pPr>
                      <a:r>
                        <a:rPr lang="es-CO" sz="900" b="0" i="0" u="none" strike="noStrike" noProof="0" dirty="0">
                          <a:solidFill>
                            <a:srgbClr val="000000"/>
                          </a:solidFill>
                          <a:effectLst/>
                          <a:latin typeface="Verdana"/>
                          <a:ea typeface="Verdana"/>
                        </a:rPr>
                        <a:t>El avance de este indicador se reflejará en los siguientes trimestres de la vigencia 2026. </a:t>
                      </a:r>
                      <a:endParaRPr lang="es-CO" sz="900" dirty="0">
                        <a:latin typeface="Verdana"/>
                        <a:ea typeface="Verdana"/>
                      </a:endParaRPr>
                    </a:p>
                  </a:txBody>
                  <a:tcPr marL="0" marR="0" marT="0" marB="0" anchor="ctr"/>
                </a:tc>
                <a:tc>
                  <a:txBody>
                    <a:bodyPr/>
                    <a:lstStyle/>
                    <a:p>
                      <a:pPr algn="ctr" fontAlgn="ctr"/>
                      <a:endParaRPr lang="es-CO" sz="900" b="0" i="0" u="none" strike="noStrike" noProof="0">
                        <a:solidFill>
                          <a:srgbClr val="000000"/>
                        </a:solidFill>
                        <a:effectLst/>
                        <a:latin typeface="Verdana"/>
                        <a:ea typeface="Verdana"/>
                      </a:endParaRPr>
                    </a:p>
                  </a:txBody>
                  <a:tcPr marL="0" marR="0" marT="0" marB="0" anchor="ctr"/>
                </a:tc>
                <a:tc>
                  <a:txBody>
                    <a:bodyPr/>
                    <a:lstStyle/>
                    <a:p>
                      <a:pPr marL="0" algn="ctr" defTabSz="914446" rtl="0" eaLnBrk="1" fontAlgn="ctr" latinLnBrk="0" hangingPunct="1"/>
                      <a:endParaRPr lang="es-CO" sz="900" u="none" strike="noStrike" kern="1200" noProof="0" dirty="0">
                        <a:solidFill>
                          <a:srgbClr val="FFFFFF"/>
                        </a:solidFill>
                        <a:effectLst/>
                        <a:latin typeface="Verdana"/>
                        <a:ea typeface="Verdana"/>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a:ea typeface="Verdana"/>
                        </a:rPr>
                        <a:t> Delegatura para Entidades Territoriales   y Generadores, Recaudadores y Administradores de recursos del SGSSS</a:t>
                      </a:r>
                      <a:endParaRPr lang="es-CO" sz="900" b="1" u="none" strike="noStrike" kern="1200" noProof="0" dirty="0">
                        <a:solidFill>
                          <a:srgbClr val="FFFFFF"/>
                        </a:solidFill>
                        <a:effectLst/>
                        <a:latin typeface="Verdana"/>
                        <a:ea typeface="Verdana"/>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C1091462-9522-503C-7D3B-2F8EF9F987D5}"/>
              </a:ext>
            </a:extLst>
          </p:cNvPr>
          <p:cNvSpPr/>
          <p:nvPr/>
        </p:nvSpPr>
        <p:spPr>
          <a:xfrm>
            <a:off x="7822284" y="3584709"/>
            <a:ext cx="699169"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a:t>
            </a:r>
          </a:p>
        </p:txBody>
      </p:sp>
      <p:sp>
        <p:nvSpPr>
          <p:cNvPr id="7" name="Google Shape;434;p25">
            <a:extLst>
              <a:ext uri="{FF2B5EF4-FFF2-40B4-BE49-F238E27FC236}">
                <a16:creationId xmlns:a16="http://schemas.microsoft.com/office/drawing/2014/main" id="{7147B944-1003-7B3E-7D49-48423BF2FC08}"/>
              </a:ext>
            </a:extLst>
          </p:cNvPr>
          <p:cNvSpPr/>
          <p:nvPr/>
        </p:nvSpPr>
        <p:spPr>
          <a:xfrm>
            <a:off x="8909137" y="358470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rgbClr val="2D2D2D"/>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sym typeface="Arial"/>
              </a:rPr>
              <a:t>N/A</a:t>
            </a:r>
            <a:r>
              <a:rPr kumimoji="0" lang="es-CO" sz="1200" b="0" i="0" u="none" strike="noStrike" kern="0" cap="none" spc="0" normalizeH="0" baseline="0" noProof="0" dirty="0">
                <a:ln>
                  <a:noFill/>
                </a:ln>
                <a:solidFill>
                  <a:schemeClr val="tx2">
                    <a:lumMod val="50000"/>
                  </a:schemeClr>
                </a:solidFill>
                <a:effectLst/>
                <a:uLnTx/>
                <a:uFillTx/>
                <a:latin typeface="Verdana"/>
                <a:ea typeface="Verdana"/>
                <a:cs typeface="Arial"/>
                <a:sym typeface="Arial"/>
              </a:rPr>
              <a:t> </a:t>
            </a:r>
            <a:endParaRPr lang="es-CO" sz="1400" b="0" i="0" u="none" strike="noStrike" kern="0" cap="none" spc="0" normalizeH="0" baseline="0" noProof="0" dirty="0">
              <a:ln>
                <a:noFill/>
              </a:ln>
              <a:solidFill>
                <a:schemeClr val="tx2">
                  <a:lumMod val="50000"/>
                </a:schemeClr>
              </a:solidFill>
              <a:effectLst/>
              <a:uLnTx/>
              <a:uFillTx/>
              <a:latin typeface="Verdana"/>
              <a:ea typeface="Verdana"/>
              <a:cs typeface="Arial"/>
            </a:endParaRPr>
          </a:p>
        </p:txBody>
      </p:sp>
      <p:sp>
        <p:nvSpPr>
          <p:cNvPr id="2" name="CuadroTexto 1">
            <a:extLst>
              <a:ext uri="{FF2B5EF4-FFF2-40B4-BE49-F238E27FC236}">
                <a16:creationId xmlns:a16="http://schemas.microsoft.com/office/drawing/2014/main" id="{DDBD7A44-5C26-EFEC-8B73-5300130CAF2E}"/>
              </a:ext>
            </a:extLst>
          </p:cNvPr>
          <p:cNvSpPr txBox="1"/>
          <p:nvPr/>
        </p:nvSpPr>
        <p:spPr>
          <a:xfrm>
            <a:off x="1131925" y="188893"/>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pic>
        <p:nvPicPr>
          <p:cNvPr id="3" name="Imagen 2">
            <a:extLst>
              <a:ext uri="{FF2B5EF4-FFF2-40B4-BE49-F238E27FC236}">
                <a16:creationId xmlns:a16="http://schemas.microsoft.com/office/drawing/2014/main" id="{3856D111-52F2-B8DC-D51F-B6B961A0551E}"/>
              </a:ext>
            </a:extLst>
          </p:cNvPr>
          <p:cNvPicPr>
            <a:picLocks noChangeAspect="1"/>
          </p:cNvPicPr>
          <p:nvPr/>
        </p:nvPicPr>
        <p:blipFill>
          <a:blip r:embed="rId2"/>
          <a:stretch>
            <a:fillRect/>
          </a:stretch>
        </p:blipFill>
        <p:spPr>
          <a:xfrm>
            <a:off x="7019265" y="5397363"/>
            <a:ext cx="4334535" cy="342200"/>
          </a:xfrm>
          <a:prstGeom prst="rect">
            <a:avLst/>
          </a:prstGeom>
        </p:spPr>
      </p:pic>
    </p:spTree>
    <p:extLst>
      <p:ext uri="{BB962C8B-B14F-4D97-AF65-F5344CB8AC3E}">
        <p14:creationId xmlns:p14="http://schemas.microsoft.com/office/powerpoint/2010/main" val="357872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133CC-4F11-A0B0-DF9A-445C5DDDE61B}"/>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C4CC5ACC-65E0-D8BF-FC47-91EA3FBBE16F}"/>
              </a:ext>
            </a:extLst>
          </p:cNvPr>
          <p:cNvGraphicFramePr>
            <a:graphicFrameLocks noGrp="1"/>
          </p:cNvGraphicFramePr>
          <p:nvPr>
            <p:extLst>
              <p:ext uri="{D42A27DB-BD31-4B8C-83A1-F6EECF244321}">
                <p14:modId xmlns:p14="http://schemas.microsoft.com/office/powerpoint/2010/main" val="3132866909"/>
              </p:ext>
            </p:extLst>
          </p:nvPr>
        </p:nvGraphicFramePr>
        <p:xfrm>
          <a:off x="225552" y="1510430"/>
          <a:ext cx="11125198" cy="2382720"/>
        </p:xfrm>
        <a:graphic>
          <a:graphicData uri="http://schemas.openxmlformats.org/drawingml/2006/table">
            <a:tbl>
              <a:tblPr firstRow="1">
                <a:tableStyleId>{616DA210-FB5B-4158-B5E0-FEB733F419BA}</a:tableStyleId>
              </a:tblPr>
              <a:tblGrid>
                <a:gridCol w="2092960">
                  <a:extLst>
                    <a:ext uri="{9D8B030D-6E8A-4147-A177-3AD203B41FA5}">
                      <a16:colId xmlns:a16="http://schemas.microsoft.com/office/drawing/2014/main" val="4294001460"/>
                    </a:ext>
                  </a:extLst>
                </a:gridCol>
                <a:gridCol w="6368288">
                  <a:extLst>
                    <a:ext uri="{9D8B030D-6E8A-4147-A177-3AD203B41FA5}">
                      <a16:colId xmlns:a16="http://schemas.microsoft.com/office/drawing/2014/main" val="1680724253"/>
                    </a:ext>
                  </a:extLst>
                </a:gridCol>
                <a:gridCol w="761999">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1063751">
                  <a:extLst>
                    <a:ext uri="{9D8B030D-6E8A-4147-A177-3AD203B41FA5}">
                      <a16:colId xmlns:a16="http://schemas.microsoft.com/office/drawing/2014/main" val="1490449559"/>
                    </a:ext>
                  </a:extLst>
                </a:gridCol>
              </a:tblGrid>
              <a:tr h="432000">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l" fontAlgn="ctr"/>
                      <a:r>
                        <a:rPr lang="es-CO" sz="800" b="1" i="0" u="none" strike="noStrike" noProof="0">
                          <a:solidFill>
                            <a:srgbClr val="000000"/>
                          </a:solidFill>
                          <a:effectLst/>
                          <a:latin typeface="Verdana"/>
                          <a:ea typeface="Verdana"/>
                        </a:rPr>
                        <a:t>Acción:</a:t>
                      </a:r>
                      <a:r>
                        <a:rPr lang="es-CO" sz="800" b="0" i="0" u="none" strike="noStrike" noProof="0">
                          <a:solidFill>
                            <a:srgbClr val="000000"/>
                          </a:solidFill>
                          <a:effectLst/>
                          <a:latin typeface="Verdana"/>
                          <a:ea typeface="Verdana"/>
                        </a:rPr>
                        <a:t> 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p>
                    <a:p>
                      <a:pPr algn="l" fontAlgn="ctr"/>
                      <a:endParaRPr lang="es-CO" sz="800" b="0" i="0" u="none" strike="noStrike" noProof="0">
                        <a:solidFill>
                          <a:srgbClr val="000000"/>
                        </a:solidFill>
                        <a:effectLst/>
                        <a:latin typeface="Verdana"/>
                        <a:ea typeface="Verdana"/>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i="0" u="none" strike="noStrike" noProof="0">
                          <a:solidFill>
                            <a:srgbClr val="000000"/>
                          </a:solidFill>
                          <a:effectLst/>
                          <a:latin typeface="Verdana"/>
                          <a:ea typeface="Verdana"/>
                        </a:rPr>
                        <a:t>Indicador:</a:t>
                      </a:r>
                      <a:r>
                        <a:rPr lang="es-CO" sz="800" b="0" i="0" u="none" strike="noStrike" noProof="0">
                          <a:solidFill>
                            <a:srgbClr val="000000"/>
                          </a:solidFill>
                          <a:effectLst/>
                          <a:latin typeface="Verdana"/>
                          <a:ea typeface="Verdana"/>
                        </a:rPr>
                        <a:t> Alertas identificadas y gestionadas en el monitoreo y vigilancia de los recursos financieros en las Empresas Sociales del Estado priorizadas durante el período evaluado.</a:t>
                      </a:r>
                    </a:p>
                  </a:txBody>
                  <a:tcPr marL="0" marR="0" marT="0" marB="0" anchor="ctr"/>
                </a:tc>
                <a:tc>
                  <a:txBody>
                    <a:bodyPr/>
                    <a:lstStyle/>
                    <a:p>
                      <a:pPr marL="114300"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De acuerdo con el reporte de información financiera efectuado por las Empresas Sociales del Estado (ESE) al cierre de la vigencia anterior, se da inicio al análisis de cuatro (4) indicadores financieros relacionados con el estado de la cartera, los pasivos —especialmente aquellos asociados al talento humano en salud—, las pérdidas operacionales y la generación de recaudo frente a los ingresos causados.</a:t>
                      </a:r>
                      <a:endParaRPr lang="en-US" sz="800" dirty="0">
                        <a:latin typeface="Verdana"/>
                        <a:ea typeface="Verdana"/>
                      </a:endParaRPr>
                    </a:p>
                    <a:p>
                      <a:pPr marL="114300" lvl="0" algn="l">
                        <a:lnSpc>
                          <a:spcPct val="100000"/>
                        </a:lnSpc>
                        <a:spcBef>
                          <a:spcPts val="0"/>
                        </a:spcBef>
                        <a:spcAft>
                          <a:spcPts val="0"/>
                        </a:spcAft>
                        <a:buNone/>
                      </a:pPr>
                      <a:endParaRPr lang="es-CO" sz="800" dirty="0">
                        <a:latin typeface="Verdana"/>
                        <a:ea typeface="Verdana"/>
                      </a:endParaRPr>
                    </a:p>
                    <a:p>
                      <a:pPr marL="114300"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Lo anterior, con el propósito de determinar el nivel de criticidad de la situación financiera de las ESE priorizadas, identificar alertas y definir las acciones de inspección y vigilancia a que haya lugar, que permitan corroborar dichas condiciones, así como la formulación de planes de mejoramiento en caso de requerirse en el marco de procesos de auditoría.</a:t>
                      </a:r>
                      <a:endParaRPr lang="es-CO" sz="800" dirty="0">
                        <a:latin typeface="Verdana"/>
                        <a:ea typeface="Verdana"/>
                      </a:endParaRPr>
                    </a:p>
                    <a:p>
                      <a:pPr marL="114300" lvl="0" algn="l">
                        <a:lnSpc>
                          <a:spcPct val="100000"/>
                        </a:lnSpc>
                        <a:spcBef>
                          <a:spcPts val="0"/>
                        </a:spcBef>
                        <a:spcAft>
                          <a:spcPts val="0"/>
                        </a:spcAft>
                        <a:buNone/>
                      </a:pPr>
                      <a:endParaRPr lang="es-CO" sz="800" b="0" i="0" u="none" strike="noStrike" noProof="0" dirty="0">
                        <a:solidFill>
                          <a:srgbClr val="000000"/>
                        </a:solidFill>
                        <a:effectLst/>
                        <a:latin typeface="Verdana"/>
                        <a:ea typeface="Verdana"/>
                      </a:endParaRPr>
                    </a:p>
                    <a:p>
                      <a:pPr marL="114300" lvl="0" algn="l">
                        <a:lnSpc>
                          <a:spcPct val="100000"/>
                        </a:lnSpc>
                        <a:spcBef>
                          <a:spcPts val="0"/>
                        </a:spcBef>
                        <a:spcAft>
                          <a:spcPts val="0"/>
                        </a:spcAft>
                        <a:buNone/>
                      </a:pPr>
                      <a:r>
                        <a:rPr lang="es-CO" sz="800" b="0" i="0" u="none" strike="noStrike" noProof="0" dirty="0">
                          <a:solidFill>
                            <a:srgbClr val="000000"/>
                          </a:solidFill>
                          <a:effectLst/>
                          <a:latin typeface="Verdana"/>
                          <a:ea typeface="Verdana"/>
                        </a:rPr>
                        <a:t>Es importante precisar que, con corte a 31 de marzo de 2026, la información cuantitativa se encuentra en proceso de consolidación y análisis, por lo cual se reporta el análisis cualitativo y, al igual que en las vigencias anteriores, los resultados cuantitativos del indicador serán reportados en el corte correspondiente al primer semestre de la vigencia 2026.</a:t>
                      </a:r>
                      <a:endParaRPr lang="es-CO" sz="800" dirty="0">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Prestadores de Servicios de Salud</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A741EAF1-830D-E92B-685E-00FF64F6724E}"/>
              </a:ext>
            </a:extLst>
          </p:cNvPr>
          <p:cNvSpPr/>
          <p:nvPr/>
        </p:nvSpPr>
        <p:spPr>
          <a:xfrm>
            <a:off x="8757816" y="254819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algn="ctr" rtl="0">
              <a:buClr>
                <a:srgbClr val="000000"/>
              </a:buClr>
              <a:defRPr/>
            </a:pPr>
            <a:r>
              <a:rPr lang="es-CO" sz="1200">
                <a:solidFill>
                  <a:schemeClr val="bg1"/>
                </a:solidFill>
                <a:latin typeface="Verdana"/>
                <a:ea typeface="Verdana"/>
                <a:cs typeface="Arial"/>
                <a:sym typeface="Arial"/>
              </a:rPr>
              <a:t> 88</a:t>
            </a:r>
            <a:r>
              <a:rPr kumimoji="0" lang="es-CO" sz="1200" b="0" i="0" u="none" strike="noStrike" kern="0" cap="none" spc="0" normalizeH="0" baseline="0" noProof="0">
                <a:ln>
                  <a:noFill/>
                </a:ln>
                <a:solidFill>
                  <a:schemeClr val="bg1"/>
                </a:solidFill>
                <a:effectLst/>
                <a:uLnTx/>
                <a:uFillTx/>
                <a:latin typeface="Verdana"/>
                <a:ea typeface="Verdana"/>
                <a:cs typeface="Arial"/>
                <a:sym typeface="Arial"/>
              </a:rPr>
              <a:t> </a:t>
            </a:r>
            <a:endParaRPr kumimoji="0" lang="es-CO" sz="1400" b="0" i="0" u="none" strike="noStrike" kern="0" cap="none" spc="0" normalizeH="0" baseline="0" noProof="0">
              <a:ln>
                <a:noFill/>
              </a:ln>
              <a:solidFill>
                <a:schemeClr val="bg1"/>
              </a:solidFill>
              <a:effectLst/>
              <a:uLnTx/>
              <a:uFillTx/>
              <a:latin typeface="Verdana"/>
              <a:ea typeface="Verdana"/>
              <a:cs typeface="Arial"/>
              <a:sym typeface="Arial"/>
            </a:endParaRPr>
          </a:p>
        </p:txBody>
      </p:sp>
      <p:sp>
        <p:nvSpPr>
          <p:cNvPr id="10" name="Google Shape;434;p25">
            <a:extLst>
              <a:ext uri="{FF2B5EF4-FFF2-40B4-BE49-F238E27FC236}">
                <a16:creationId xmlns:a16="http://schemas.microsoft.com/office/drawing/2014/main" id="{699BD825-E839-DD2C-B252-F890651377F2}"/>
              </a:ext>
            </a:extLst>
          </p:cNvPr>
          <p:cNvSpPr/>
          <p:nvPr/>
        </p:nvSpPr>
        <p:spPr>
          <a:xfrm>
            <a:off x="9549228" y="254819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rgbClr val="2D2D2D"/>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sym typeface="Arial"/>
              </a:rPr>
              <a:t>N/A</a:t>
            </a:r>
            <a:endParaRPr lang="es-CO" sz="1200" b="0" i="0" u="none" strike="noStrike" kern="0" cap="none" spc="0" normalizeH="0" baseline="0" noProof="0" dirty="0">
              <a:ln>
                <a:noFill/>
              </a:ln>
              <a:solidFill>
                <a:schemeClr val="tx2">
                  <a:lumMod val="50000"/>
                </a:schemeClr>
              </a:solidFill>
              <a:effectLst/>
              <a:uLnTx/>
              <a:uFillTx/>
              <a:latin typeface="Verdana"/>
              <a:ea typeface="Verdana"/>
              <a:cs typeface="Arial"/>
            </a:endParaRPr>
          </a:p>
        </p:txBody>
      </p:sp>
      <p:sp>
        <p:nvSpPr>
          <p:cNvPr id="2" name="CuadroTexto 1">
            <a:extLst>
              <a:ext uri="{FF2B5EF4-FFF2-40B4-BE49-F238E27FC236}">
                <a16:creationId xmlns:a16="http://schemas.microsoft.com/office/drawing/2014/main" id="{EBA770D3-7352-DBBD-8C17-D7DCBAEA49F2}"/>
              </a:ext>
            </a:extLst>
          </p:cNvPr>
          <p:cNvSpPr txBox="1"/>
          <p:nvPr/>
        </p:nvSpPr>
        <p:spPr>
          <a:xfrm>
            <a:off x="1058857" y="178455"/>
            <a:ext cx="8716212" cy="954107"/>
          </a:xfrm>
          <a:prstGeom prst="rect">
            <a:avLst/>
          </a:prstGeom>
          <a:noFill/>
        </p:spPr>
        <p:txBody>
          <a:bodyPr wrap="square" rtlCol="0">
            <a:spAutoFit/>
          </a:bodyPr>
          <a:lstStyle/>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Resultados Acciones Estratégicas </a:t>
            </a:r>
          </a:p>
          <a:p>
            <a:pPr algn="ctr" defTabSz="609630" rtl="0"/>
            <a:r>
              <a:rPr lang="es-CO" sz="2800" b="1" kern="1200" noProof="0">
                <a:solidFill>
                  <a:prstClr val="white"/>
                </a:solidFill>
                <a:latin typeface="Verdana" panose="020B0604030504040204" pitchFamily="34" charset="0"/>
                <a:ea typeface="Verdana" panose="020B0604030504040204" pitchFamily="34" charset="0"/>
                <a:cs typeface="+mn-cs"/>
              </a:rPr>
              <a:t>Plan Estratégico Sectorial</a:t>
            </a:r>
          </a:p>
        </p:txBody>
      </p:sp>
      <p:graphicFrame>
        <p:nvGraphicFramePr>
          <p:cNvPr id="5" name="Table 4">
            <a:extLst>
              <a:ext uri="{FF2B5EF4-FFF2-40B4-BE49-F238E27FC236}">
                <a16:creationId xmlns:a16="http://schemas.microsoft.com/office/drawing/2014/main" id="{2341692D-106C-469E-0005-F9E958BBBE77}"/>
              </a:ext>
            </a:extLst>
          </p:cNvPr>
          <p:cNvGraphicFramePr>
            <a:graphicFrameLocks noGrp="1"/>
          </p:cNvGraphicFramePr>
          <p:nvPr>
            <p:extLst>
              <p:ext uri="{D42A27DB-BD31-4B8C-83A1-F6EECF244321}">
                <p14:modId xmlns:p14="http://schemas.microsoft.com/office/powerpoint/2010/main" val="2554891479"/>
              </p:ext>
            </p:extLst>
          </p:nvPr>
        </p:nvGraphicFramePr>
        <p:xfrm>
          <a:off x="242887" y="4200859"/>
          <a:ext cx="10984862" cy="1971675"/>
        </p:xfrm>
        <a:graphic>
          <a:graphicData uri="http://schemas.openxmlformats.org/drawingml/2006/table">
            <a:tbl>
              <a:tblPr bandRow="1">
                <a:tableStyleId>{5C22544A-7EE6-4342-B048-85BDC9FD1C3A}</a:tableStyleId>
              </a:tblPr>
              <a:tblGrid>
                <a:gridCol w="1431290">
                  <a:extLst>
                    <a:ext uri="{9D8B030D-6E8A-4147-A177-3AD203B41FA5}">
                      <a16:colId xmlns:a16="http://schemas.microsoft.com/office/drawing/2014/main" val="444586865"/>
                    </a:ext>
                  </a:extLst>
                </a:gridCol>
                <a:gridCol w="6896099">
                  <a:extLst>
                    <a:ext uri="{9D8B030D-6E8A-4147-A177-3AD203B41FA5}">
                      <a16:colId xmlns:a16="http://schemas.microsoft.com/office/drawing/2014/main" val="2066143861"/>
                    </a:ext>
                  </a:extLst>
                </a:gridCol>
                <a:gridCol w="761999">
                  <a:extLst>
                    <a:ext uri="{9D8B030D-6E8A-4147-A177-3AD203B41FA5}">
                      <a16:colId xmlns:a16="http://schemas.microsoft.com/office/drawing/2014/main" val="1149607239"/>
                    </a:ext>
                  </a:extLst>
                </a:gridCol>
                <a:gridCol w="914400">
                  <a:extLst>
                    <a:ext uri="{9D8B030D-6E8A-4147-A177-3AD203B41FA5}">
                      <a16:colId xmlns:a16="http://schemas.microsoft.com/office/drawing/2014/main" val="1668427544"/>
                    </a:ext>
                  </a:extLst>
                </a:gridCol>
                <a:gridCol w="981074">
                  <a:extLst>
                    <a:ext uri="{9D8B030D-6E8A-4147-A177-3AD203B41FA5}">
                      <a16:colId xmlns:a16="http://schemas.microsoft.com/office/drawing/2014/main" val="3732485607"/>
                    </a:ext>
                  </a:extLst>
                </a:gridCol>
              </a:tblGrid>
              <a:tr h="466725">
                <a:tc>
                  <a:txBody>
                    <a:bodyPr/>
                    <a:lstStyle/>
                    <a:p>
                      <a:pPr marL="0" indent="0" algn="ctr" fontAlgn="base">
                        <a:lnSpc>
                          <a:spcPts val="975"/>
                        </a:lnSpc>
                        <a:buNone/>
                      </a:pPr>
                      <a:r>
                        <a:rPr lang="es-CO" sz="800" b="1" i="0" u="none" strike="noStrike">
                          <a:solidFill>
                            <a:srgbClr val="FFFFFF"/>
                          </a:solidFill>
                          <a:effectLst/>
                          <a:latin typeface="Verdana" panose="020B0604030504040204" pitchFamily="34" charset="0"/>
                        </a:rPr>
                        <a:t>Acción Estratégica e Indicador</a:t>
                      </a:r>
                      <a:endParaRPr lang="en-US" b="1" i="0">
                        <a:solidFill>
                          <a:srgbClr val="000000"/>
                        </a:solidFill>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23813" cap="flat" cmpd="sng" algn="ctr">
                      <a:solidFill>
                        <a:srgbClr val="000000"/>
                      </a:solidFill>
                      <a:prstDash val="solid"/>
                      <a:round/>
                      <a:headEnd type="none" w="med" len="med"/>
                      <a:tailEnd type="none" w="med" len="med"/>
                    </a:lnB>
                    <a:solidFill>
                      <a:srgbClr val="32B4A8"/>
                    </a:solidFill>
                  </a:tcPr>
                </a:tc>
                <a:tc>
                  <a:txBody>
                    <a:bodyPr/>
                    <a:lstStyle/>
                    <a:p>
                      <a:pPr marL="0" indent="0" algn="ctr" fontAlgn="base">
                        <a:lnSpc>
                          <a:spcPts val="975"/>
                        </a:lnSpc>
                        <a:buNone/>
                      </a:pPr>
                      <a:r>
                        <a:rPr lang="es-CO" sz="800" b="1" i="0" u="none" strike="noStrike">
                          <a:solidFill>
                            <a:srgbClr val="FFFFFF"/>
                          </a:solidFill>
                          <a:effectLst/>
                          <a:latin typeface="Verdana" panose="020B0604030504040204" pitchFamily="34" charset="0"/>
                        </a:rPr>
                        <a:t>Análisis Cualitativo</a:t>
                      </a:r>
                      <a:endParaRPr lang="en-US" b="1" i="0">
                        <a:solidFill>
                          <a:srgbClr val="000000"/>
                        </a:solidFill>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23813" cap="flat" cmpd="sng" algn="ctr">
                      <a:solidFill>
                        <a:srgbClr val="000000"/>
                      </a:solidFill>
                      <a:prstDash val="solid"/>
                      <a:round/>
                      <a:headEnd type="none" w="med" len="med"/>
                      <a:tailEnd type="none" w="med" len="med"/>
                    </a:lnB>
                    <a:solidFill>
                      <a:srgbClr val="32B4A8"/>
                    </a:solidFill>
                  </a:tcPr>
                </a:tc>
                <a:tc>
                  <a:txBody>
                    <a:bodyPr/>
                    <a:lstStyle/>
                    <a:p>
                      <a:pPr marL="0" indent="0" algn="ctr" fontAlgn="base">
                        <a:lnSpc>
                          <a:spcPts val="975"/>
                        </a:lnSpc>
                        <a:buNone/>
                      </a:pPr>
                      <a:r>
                        <a:rPr lang="es-CO" sz="800" b="1" i="0" u="none" strike="noStrike">
                          <a:solidFill>
                            <a:srgbClr val="FFFFFF"/>
                          </a:solidFill>
                          <a:effectLst/>
                          <a:latin typeface="Verdana" panose="020B0604030504040204" pitchFamily="34" charset="0"/>
                        </a:rPr>
                        <a:t>Meta</a:t>
                      </a:r>
                      <a:endParaRPr lang="en-US" b="1" i="0">
                        <a:solidFill>
                          <a:srgbClr val="000000"/>
                        </a:solidFill>
                        <a:effectLst/>
                      </a:endParaRPr>
                    </a:p>
                    <a:p>
                      <a:pPr marL="0" indent="0" algn="ctr" fontAlgn="base">
                        <a:lnSpc>
                          <a:spcPts val="975"/>
                        </a:lnSpc>
                        <a:buNone/>
                      </a:pPr>
                      <a:r>
                        <a:rPr lang="es-CO" sz="800" b="1" i="0" u="none" strike="noStrike">
                          <a:solidFill>
                            <a:srgbClr val="FFFFFF"/>
                          </a:solidFill>
                          <a:effectLst/>
                          <a:latin typeface="Verdana" panose="020B0604030504040204" pitchFamily="34" charset="0"/>
                        </a:rPr>
                        <a:t>Vigencia</a:t>
                      </a:r>
                      <a:endParaRPr lang="en-US" b="1" i="0">
                        <a:solidFill>
                          <a:srgbClr val="000000"/>
                        </a:solidFill>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23813" cap="flat" cmpd="sng" algn="ctr">
                      <a:solidFill>
                        <a:srgbClr val="000000"/>
                      </a:solidFill>
                      <a:prstDash val="solid"/>
                      <a:round/>
                      <a:headEnd type="none" w="med" len="med"/>
                      <a:tailEnd type="none" w="med" len="med"/>
                    </a:lnB>
                    <a:solidFill>
                      <a:srgbClr val="32B4A8"/>
                    </a:solidFill>
                  </a:tcPr>
                </a:tc>
                <a:tc>
                  <a:txBody>
                    <a:bodyPr/>
                    <a:lstStyle/>
                    <a:p>
                      <a:pPr marL="0" indent="0" algn="ctr" fontAlgn="base">
                        <a:lnSpc>
                          <a:spcPts val="975"/>
                        </a:lnSpc>
                        <a:buNone/>
                      </a:pPr>
                      <a:r>
                        <a:rPr lang="es-CO" sz="800" b="1" i="0" u="none" strike="noStrike">
                          <a:solidFill>
                            <a:srgbClr val="FFFFFF"/>
                          </a:solidFill>
                          <a:effectLst/>
                          <a:latin typeface="Verdana" panose="020B0604030504040204" pitchFamily="34" charset="0"/>
                        </a:rPr>
                        <a:t>% de Cumplimiento 2026 T-I</a:t>
                      </a:r>
                      <a:endParaRPr lang="es-CO" b="1" i="0">
                        <a:solidFill>
                          <a:srgbClr val="000000"/>
                        </a:solidFill>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23813" cap="flat" cmpd="sng" algn="ctr">
                      <a:solidFill>
                        <a:srgbClr val="000000"/>
                      </a:solidFill>
                      <a:prstDash val="solid"/>
                      <a:round/>
                      <a:headEnd type="none" w="med" len="med"/>
                      <a:tailEnd type="none" w="med" len="med"/>
                    </a:lnB>
                    <a:solidFill>
                      <a:srgbClr val="32B4A8"/>
                    </a:solidFill>
                  </a:tcPr>
                </a:tc>
                <a:tc>
                  <a:txBody>
                    <a:bodyPr/>
                    <a:lstStyle/>
                    <a:p>
                      <a:pPr marL="0" indent="0" algn="ctr" fontAlgn="base">
                        <a:lnSpc>
                          <a:spcPts val="975"/>
                        </a:lnSpc>
                        <a:buNone/>
                      </a:pPr>
                      <a:r>
                        <a:rPr lang="es-CO" sz="800" b="1" i="0" u="none" strike="noStrike">
                          <a:solidFill>
                            <a:srgbClr val="FFFFFF"/>
                          </a:solidFill>
                          <a:effectLst/>
                          <a:latin typeface="Verdana" panose="020B0604030504040204" pitchFamily="34" charset="0"/>
                        </a:rPr>
                        <a:t>Área Responsable</a:t>
                      </a:r>
                      <a:endParaRPr lang="en-US" b="1" i="0">
                        <a:solidFill>
                          <a:srgbClr val="000000"/>
                        </a:solidFill>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23813" cap="flat" cmpd="sng" algn="ctr">
                      <a:solidFill>
                        <a:srgbClr val="000000"/>
                      </a:solidFill>
                      <a:prstDash val="solid"/>
                      <a:round/>
                      <a:headEnd type="none" w="med" len="med"/>
                      <a:tailEnd type="none" w="med" len="med"/>
                    </a:lnB>
                    <a:solidFill>
                      <a:srgbClr val="32B4A8"/>
                    </a:solidFill>
                  </a:tcPr>
                </a:tc>
                <a:extLst>
                  <a:ext uri="{0D108BD9-81ED-4DB2-BD59-A6C34878D82A}">
                    <a16:rowId xmlns:a16="http://schemas.microsoft.com/office/drawing/2014/main" val="2628430962"/>
                  </a:ext>
                </a:extLst>
              </a:tr>
              <a:tr h="1504950">
                <a:tc>
                  <a:txBody>
                    <a:bodyPr/>
                    <a:lstStyle/>
                    <a:p>
                      <a:pPr marL="0" indent="0" algn="l" fontAlgn="base">
                        <a:lnSpc>
                          <a:spcPts val="975"/>
                        </a:lnSpc>
                        <a:buNone/>
                      </a:pPr>
                      <a:r>
                        <a:rPr lang="es-CO" sz="800" b="1" i="0" u="none" strike="noStrike">
                          <a:solidFill>
                            <a:srgbClr val="000000"/>
                          </a:solidFill>
                          <a:effectLst/>
                          <a:latin typeface="Verdana"/>
                          <a:ea typeface="Verdana"/>
                        </a:rPr>
                        <a:t>Acción:</a:t>
                      </a:r>
                      <a:r>
                        <a:rPr lang="es-CO" sz="800" b="0" i="0" u="none" strike="noStrike">
                          <a:solidFill>
                            <a:srgbClr val="000000"/>
                          </a:solidFill>
                          <a:effectLst/>
                          <a:latin typeface="Verdana"/>
                          <a:ea typeface="Verdana"/>
                        </a:rPr>
                        <a:t> Fortalecer la capacidad financiera de la superintendencia nacional de salud a través del recaudo de la contribución de los vigilados.</a:t>
                      </a:r>
                      <a:endParaRPr lang="en-US" sz="800" b="0" i="0">
                        <a:solidFill>
                          <a:srgbClr val="000000"/>
                        </a:solidFill>
                        <a:effectLst/>
                        <a:latin typeface="Verdana"/>
                        <a:ea typeface="Verdana"/>
                      </a:endParaRPr>
                    </a:p>
                    <a:p>
                      <a:pPr marL="0" indent="0" algn="l" fontAlgn="base">
                        <a:lnSpc>
                          <a:spcPts val="975"/>
                        </a:lnSpc>
                        <a:buNone/>
                      </a:pPr>
                      <a:r>
                        <a:rPr lang="es-CO" sz="800" b="1" i="0" u="none" strike="noStrike">
                          <a:solidFill>
                            <a:srgbClr val="000000"/>
                          </a:solidFill>
                          <a:effectLst/>
                          <a:latin typeface="Verdana"/>
                          <a:ea typeface="Verdana"/>
                        </a:rPr>
                        <a:t>Indicador: </a:t>
                      </a:r>
                      <a:r>
                        <a:rPr lang="es-CO" sz="800" b="0" i="0" u="none" strike="noStrike">
                          <a:solidFill>
                            <a:srgbClr val="000000"/>
                          </a:solidFill>
                          <a:effectLst/>
                          <a:latin typeface="Verdana"/>
                          <a:ea typeface="Verdana"/>
                        </a:rPr>
                        <a:t>Recaudo de la contribución a favor de la Superintendencia Nacional de Salud.</a:t>
                      </a:r>
                      <a:endParaRPr lang="en-US" sz="800" b="0" i="0">
                        <a:solidFill>
                          <a:srgbClr val="000000"/>
                        </a:solidFill>
                        <a:effectLst/>
                        <a:latin typeface="Verdana"/>
                        <a:ea typeface="Verdana"/>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23813"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noFill/>
                  </a:tcPr>
                </a:tc>
                <a:tc>
                  <a:txBody>
                    <a:bodyPr/>
                    <a:lstStyle/>
                    <a:p>
                      <a:pPr marL="0" indent="0" algn="l" fontAlgn="base">
                        <a:lnSpc>
                          <a:spcPts val="975"/>
                        </a:lnSpc>
                        <a:buNone/>
                      </a:pPr>
                      <a:r>
                        <a:rPr lang="es-CO" sz="800" b="0" i="0" u="none" strike="noStrike" dirty="0">
                          <a:solidFill>
                            <a:srgbClr val="000000"/>
                          </a:solidFill>
                          <a:effectLst/>
                          <a:latin typeface="Verdana"/>
                          <a:ea typeface="Verdana"/>
                        </a:rPr>
                        <a:t>La periodicidad de medición de este indicador es Anual, motivo por el cual respecto del primer trimestre de 2026 no se reporta un resultado cuantitativo asociado al porcentaje de recaudo de la contribución a favor de la Superintendencia Nacional de Salud. </a:t>
                      </a:r>
                      <a:endParaRPr lang="en-US" sz="800" b="0" i="0" dirty="0">
                        <a:solidFill>
                          <a:srgbClr val="000000"/>
                        </a:solidFill>
                        <a:effectLst/>
                        <a:latin typeface="Verdana"/>
                        <a:ea typeface="Verdana"/>
                      </a:endParaRPr>
                    </a:p>
                    <a:p>
                      <a:pPr marL="0" indent="0" algn="l" fontAlgn="base">
                        <a:lnSpc>
                          <a:spcPts val="975"/>
                        </a:lnSpc>
                        <a:buNone/>
                      </a:pPr>
                      <a:r>
                        <a:rPr lang="es-CO" sz="800" b="0" i="0" u="none" strike="noStrike" dirty="0">
                          <a:solidFill>
                            <a:srgbClr val="000000"/>
                          </a:solidFill>
                          <a:effectLst/>
                          <a:latin typeface="Verdana"/>
                          <a:ea typeface="Verdana"/>
                        </a:rPr>
                        <a:t>No obstante, el Grupo de Contribución de la entidad se encuentra en el proceso de preparación para el recaudo correspondiente a la vigencia 2026,  el cual se tiene previsto que inicie en el mes de julio del año en curso. </a:t>
                      </a:r>
                      <a:endParaRPr lang="es-CO" sz="800" b="0" i="0" dirty="0">
                        <a:solidFill>
                          <a:srgbClr val="000000"/>
                        </a:solidFill>
                        <a:effectLst/>
                        <a:latin typeface="Verdana"/>
                        <a:ea typeface="Verdana"/>
                      </a:endParaRPr>
                    </a:p>
                    <a:p>
                      <a:pPr marL="0" indent="0" algn="l" fontAlgn="base">
                        <a:lnSpc>
                          <a:spcPts val="975"/>
                        </a:lnSpc>
                        <a:buNone/>
                      </a:pPr>
                      <a:r>
                        <a:rPr lang="es-CO" sz="800" b="0" i="0" u="none" strike="noStrike" dirty="0">
                          <a:solidFill>
                            <a:srgbClr val="000000"/>
                          </a:solidFill>
                          <a:effectLst/>
                          <a:latin typeface="Verdana"/>
                          <a:ea typeface="Verdana"/>
                        </a:rPr>
                        <a:t>De igual manera, se está avanzando en la proyección de la resolución de contribución la cual se puso a disposición de la ciudadanía para la recepción de comentarios y observaciones y la Dirección Financiera se encuentra revisando y dando respuesta a los requerimientos recibidos, con el fin de elaborar el acta de comentarios consolidada y proceder a su respectiva publicación en la página web institucional, conforme a la normativa vigente.</a:t>
                      </a:r>
                      <a:endParaRPr lang="es-CO" sz="800" b="0" i="0" dirty="0">
                        <a:solidFill>
                          <a:srgbClr val="000000"/>
                        </a:solidFill>
                        <a:effectLst/>
                        <a:latin typeface="Verdana"/>
                        <a:ea typeface="Verdana"/>
                      </a:endParaRPr>
                    </a:p>
                    <a:p>
                      <a:pPr marL="0" indent="0" algn="l" fontAlgn="base">
                        <a:lnSpc>
                          <a:spcPts val="975"/>
                        </a:lnSpc>
                        <a:buNone/>
                      </a:pPr>
                      <a:r>
                        <a:rPr lang="es-CO" sz="800" b="0" i="0" u="none" strike="noStrike" dirty="0">
                          <a:solidFill>
                            <a:srgbClr val="000000"/>
                          </a:solidFill>
                          <a:effectLst/>
                          <a:latin typeface="Verdana"/>
                          <a:ea typeface="Verdana"/>
                        </a:rPr>
                        <a:t>Una vez se dé inicio al proceso de recaudo y se cuente con resultados consolidados, se procederá a reportar el avance cuantitativo del indicador.</a:t>
                      </a:r>
                      <a:endParaRPr lang="es-CO" sz="800" b="0" i="0" dirty="0">
                        <a:solidFill>
                          <a:srgbClr val="000000"/>
                        </a:solidFill>
                        <a:effectLst/>
                        <a:latin typeface="Verdana"/>
                        <a:ea typeface="Verdana"/>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23813"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noFill/>
                  </a:tcPr>
                </a:tc>
                <a:tc>
                  <a:txBody>
                    <a:bodyPr/>
                    <a:lstStyle/>
                    <a:p>
                      <a:pPr fontAlgn="ctr">
                        <a:buNone/>
                      </a:pPr>
                      <a:endParaRPr lang="en-US">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23813"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noFill/>
                  </a:tcPr>
                </a:tc>
                <a:tc>
                  <a:txBody>
                    <a:bodyPr/>
                    <a:lstStyle/>
                    <a:p>
                      <a:pPr fontAlgn="ctr">
                        <a:buNone/>
                      </a:pPr>
                      <a:endParaRPr lang="en-US">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23813"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noFill/>
                  </a:tcPr>
                </a:tc>
                <a:tc>
                  <a:txBody>
                    <a:bodyPr/>
                    <a:lstStyle/>
                    <a:p>
                      <a:pPr marL="0" indent="0" algn="ctr" fontAlgn="base">
                        <a:lnSpc>
                          <a:spcPts val="975"/>
                        </a:lnSpc>
                        <a:buNone/>
                      </a:pPr>
                      <a:r>
                        <a:rPr lang="es-CO" sz="800" b="1" i="0" u="none" strike="noStrike" dirty="0">
                          <a:solidFill>
                            <a:srgbClr val="000000"/>
                          </a:solidFill>
                          <a:effectLst/>
                          <a:latin typeface="Verdana" panose="020B0604030504040204" pitchFamily="34" charset="0"/>
                        </a:rPr>
                        <a:t>Secretaría General</a:t>
                      </a:r>
                      <a:endParaRPr lang="es-CO" b="0" i="0" dirty="0">
                        <a:solidFill>
                          <a:srgbClr val="000000"/>
                        </a:solidFill>
                        <a:effectLst/>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23813"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901766"/>
                  </a:ext>
                </a:extLst>
              </a:tr>
            </a:tbl>
          </a:graphicData>
        </a:graphic>
      </p:graphicFrame>
      <p:sp>
        <p:nvSpPr>
          <p:cNvPr id="6" name="Google Shape;434;p25">
            <a:extLst>
              <a:ext uri="{FF2B5EF4-FFF2-40B4-BE49-F238E27FC236}">
                <a16:creationId xmlns:a16="http://schemas.microsoft.com/office/drawing/2014/main" id="{CEAEE2B4-07EF-5ED2-E010-57DC8D56828C}"/>
              </a:ext>
            </a:extLst>
          </p:cNvPr>
          <p:cNvSpPr/>
          <p:nvPr/>
        </p:nvSpPr>
        <p:spPr>
          <a:xfrm>
            <a:off x="8633537" y="510343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defPPr>
              <a:defRPr kern="0"/>
            </a:def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rPr>
              <a:t>86% </a:t>
            </a:r>
            <a:endParaRPr kumimoji="0" lang="es-CO" sz="14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4EA95BE5-9157-FBCC-2E7F-A27ACE0A6BED}"/>
              </a:ext>
            </a:extLst>
          </p:cNvPr>
          <p:cNvSpPr/>
          <p:nvPr/>
        </p:nvSpPr>
        <p:spPr>
          <a:xfrm>
            <a:off x="9462379" y="5104900"/>
            <a:ext cx="677780" cy="60588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rgbClr val="2D2D2D"/>
            </a:solidFill>
          </a:ln>
        </p:spPr>
        <p:txBody>
          <a:bodyPr spcFirstLastPara="1" wrap="square" lIns="91425" tIns="91425" rIns="91425" bIns="91425" anchor="ctr" anchorCtr="0">
            <a:noAutofit/>
          </a:bodyPr>
          <a:lstStyle>
            <a:defPPr>
              <a:defRPr kern="0"/>
            </a:def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schemeClr val="tx2">
                    <a:lumMod val="50000"/>
                  </a:schemeClr>
                </a:solidFill>
                <a:latin typeface="Verdana"/>
                <a:ea typeface="Verdana"/>
                <a:cs typeface="Arial"/>
                <a:sym typeface="Arial"/>
              </a:rPr>
              <a:t>N/A</a:t>
            </a:r>
            <a:r>
              <a:rPr kumimoji="0" lang="es-CO" sz="1200" b="0" i="0" u="none" strike="noStrike" kern="0" cap="none" spc="0" normalizeH="0" baseline="0" noProof="0" dirty="0">
                <a:ln>
                  <a:noFill/>
                </a:ln>
                <a:solidFill>
                  <a:schemeClr val="tx2">
                    <a:lumMod val="50000"/>
                  </a:schemeClr>
                </a:solidFill>
                <a:effectLst/>
                <a:uLnTx/>
                <a:uFillTx/>
                <a:latin typeface="Verdana"/>
                <a:ea typeface="Verdana"/>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a:ea typeface="Verdana"/>
              <a:cs typeface="Arial"/>
              <a:sym typeface="Arial"/>
            </a:endParaRPr>
          </a:p>
        </p:txBody>
      </p:sp>
      <p:pic>
        <p:nvPicPr>
          <p:cNvPr id="3" name="Imagen 2">
            <a:extLst>
              <a:ext uri="{FF2B5EF4-FFF2-40B4-BE49-F238E27FC236}">
                <a16:creationId xmlns:a16="http://schemas.microsoft.com/office/drawing/2014/main" id="{46C6063A-0CD4-7454-2347-5B809D14D2F9}"/>
              </a:ext>
            </a:extLst>
          </p:cNvPr>
          <p:cNvPicPr>
            <a:picLocks noChangeAspect="1"/>
          </p:cNvPicPr>
          <p:nvPr/>
        </p:nvPicPr>
        <p:blipFill>
          <a:blip r:embed="rId2"/>
          <a:stretch>
            <a:fillRect/>
          </a:stretch>
        </p:blipFill>
        <p:spPr>
          <a:xfrm>
            <a:off x="7016215" y="6444185"/>
            <a:ext cx="4334535" cy="342200"/>
          </a:xfrm>
          <a:prstGeom prst="rect">
            <a:avLst/>
          </a:prstGeom>
        </p:spPr>
      </p:pic>
    </p:spTree>
    <p:extLst>
      <p:ext uri="{BB962C8B-B14F-4D97-AF65-F5344CB8AC3E}">
        <p14:creationId xmlns:p14="http://schemas.microsoft.com/office/powerpoint/2010/main" val="270076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9943-4D93-F3B1-61BA-5375633A853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814BFBD-707B-7D76-BC80-F4F28636CFC0}"/>
              </a:ext>
            </a:extLst>
          </p:cNvPr>
          <p:cNvSpPr txBox="1"/>
          <p:nvPr/>
        </p:nvSpPr>
        <p:spPr>
          <a:xfrm>
            <a:off x="1600200" y="2514600"/>
            <a:ext cx="7086600" cy="2785378"/>
          </a:xfrm>
          <a:prstGeom prst="rect">
            <a:avLst/>
          </a:prstGeom>
          <a:noFill/>
        </p:spPr>
        <p:txBody>
          <a:bodyPr wrap="square">
            <a:spAutoFit/>
          </a:bodyPr>
          <a:lstStyle/>
          <a:p>
            <a:pPr algn="ctr"/>
            <a:r>
              <a:rPr lang="es-CO" sz="2500" b="0" i="0" noProof="0">
                <a:solidFill>
                  <a:schemeClr val="tx1"/>
                </a:solidFill>
                <a:effectLst/>
                <a:latin typeface="Verdana" panose="020B0604030504040204" pitchFamily="34" charset="0"/>
                <a:ea typeface="Verdana" panose="020B0604030504040204" pitchFamily="34" charset="0"/>
              </a:rPr>
              <a:t>El </a:t>
            </a:r>
            <a:r>
              <a:rPr lang="es-CO" sz="2500" noProof="0">
                <a:solidFill>
                  <a:schemeClr val="tx1"/>
                </a:solidFill>
                <a:latin typeface="Verdana" panose="020B0604030504040204" pitchFamily="34" charset="0"/>
                <a:ea typeface="Verdana" panose="020B0604030504040204" pitchFamily="34" charset="0"/>
              </a:rPr>
              <a:t>Plan Estratégico Institucional establece de </a:t>
            </a:r>
            <a:r>
              <a:rPr lang="es-CO" sz="2500" b="0" i="0" noProof="0">
                <a:solidFill>
                  <a:schemeClr val="tx1"/>
                </a:solidFill>
                <a:effectLst/>
                <a:latin typeface="Verdana" panose="020B0604030504040204" pitchFamily="34" charset="0"/>
                <a:ea typeface="Verdana" panose="020B0604030504040204" pitchFamily="34" charset="0"/>
              </a:rPr>
              <a:t>manera participativa y concertada los objetivos, las grandes estrategias y productos que se adelantarán durante el cuatrienio, en total cumplimiento y alineación con las directrices del Gobierno Nacional.</a:t>
            </a:r>
            <a:endParaRPr lang="es-CO" sz="2500" noProof="0">
              <a:solidFill>
                <a:schemeClr val="tx1"/>
              </a:solidFill>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5E912A4C-8216-233D-BD13-A7A4CBB6A2B4}"/>
              </a:ext>
            </a:extLst>
          </p:cNvPr>
          <p:cNvSpPr txBox="1">
            <a:spLocks/>
          </p:cNvSpPr>
          <p:nvPr/>
        </p:nvSpPr>
        <p:spPr>
          <a:xfrm>
            <a:off x="1676400" y="76246"/>
            <a:ext cx="8217825"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l" defTabSz="1371600" rtl="0" eaLnBrk="1" fontAlgn="auto" latinLnBrk="0" hangingPunct="1">
              <a:lnSpc>
                <a:spcPct val="90000"/>
              </a:lnSpc>
              <a:spcBef>
                <a:spcPts val="0"/>
              </a:spcBef>
              <a:spcAft>
                <a:spcPts val="0"/>
              </a:spcAft>
              <a:buClr>
                <a:srgbClr val="FFFFFF"/>
              </a:buClr>
              <a:buSzPts val="1400"/>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Plan Estratégico Institucional</a:t>
            </a:r>
          </a:p>
        </p:txBody>
      </p:sp>
    </p:spTree>
    <p:extLst>
      <p:ext uri="{BB962C8B-B14F-4D97-AF65-F5344CB8AC3E}">
        <p14:creationId xmlns:p14="http://schemas.microsoft.com/office/powerpoint/2010/main" val="13799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Shape 266">
            <a:extLst>
              <a:ext uri="{FF2B5EF4-FFF2-40B4-BE49-F238E27FC236}">
                <a16:creationId xmlns:a16="http://schemas.microsoft.com/office/drawing/2014/main" id="{C14420A5-D2D5-4F5F-BCC5-CAE388EEC137}"/>
              </a:ext>
            </a:extLst>
          </p:cNvPr>
          <p:cNvSpPr/>
          <p:nvPr/>
        </p:nvSpPr>
        <p:spPr>
          <a:xfrm>
            <a:off x="7623726" y="1662522"/>
            <a:ext cx="1890319" cy="1572265"/>
          </a:xfrm>
          <a:custGeom>
            <a:avLst/>
            <a:gdLst>
              <a:gd name="connsiteX0" fmla="*/ 2300572 w 3945127"/>
              <a:gd name="connsiteY0" fmla="*/ 3283223 h 3281344"/>
              <a:gd name="connsiteX1" fmla="*/ 2275775 w 3945127"/>
              <a:gd name="connsiteY1" fmla="*/ 3258425 h 3281344"/>
              <a:gd name="connsiteX2" fmla="*/ 2300572 w 3945127"/>
              <a:gd name="connsiteY2" fmla="*/ 3233627 h 3281344"/>
              <a:gd name="connsiteX3" fmla="*/ 3423118 w 3945127"/>
              <a:gd name="connsiteY3" fmla="*/ 2768728 h 3281344"/>
              <a:gd name="connsiteX4" fmla="*/ 3888017 w 3945127"/>
              <a:gd name="connsiteY4" fmla="*/ 1656578 h 3281344"/>
              <a:gd name="connsiteX5" fmla="*/ 3447040 w 3945127"/>
              <a:gd name="connsiteY5" fmla="*/ 548185 h 3281344"/>
              <a:gd name="connsiteX6" fmla="*/ 2292308 w 3945127"/>
              <a:gd name="connsiteY6" fmla="*/ 58864 h 3281344"/>
              <a:gd name="connsiteX7" fmla="*/ 1170262 w 3945127"/>
              <a:gd name="connsiteY7" fmla="*/ 531778 h 3281344"/>
              <a:gd name="connsiteX8" fmla="*/ 765229 w 3945127"/>
              <a:gd name="connsiteY8" fmla="*/ 1240398 h 3281344"/>
              <a:gd name="connsiteX9" fmla="*/ 204269 w 3945127"/>
              <a:gd name="connsiteY9" fmla="*/ 1671106 h 3281344"/>
              <a:gd name="connsiteX10" fmla="*/ 34191 w 3945127"/>
              <a:gd name="connsiteY10" fmla="*/ 1671106 h 3281344"/>
              <a:gd name="connsiteX11" fmla="*/ 9393 w 3945127"/>
              <a:gd name="connsiteY11" fmla="*/ 1646308 h 3281344"/>
              <a:gd name="connsiteX12" fmla="*/ 34191 w 3945127"/>
              <a:gd name="connsiteY12" fmla="*/ 1621510 h 3281344"/>
              <a:gd name="connsiteX13" fmla="*/ 204269 w 3945127"/>
              <a:gd name="connsiteY13" fmla="*/ 1621510 h 3281344"/>
              <a:gd name="connsiteX14" fmla="*/ 717262 w 3945127"/>
              <a:gd name="connsiteY14" fmla="*/ 1227749 h 3281344"/>
              <a:gd name="connsiteX15" fmla="*/ 1134944 w 3945127"/>
              <a:gd name="connsiteY15" fmla="*/ 496961 h 3281344"/>
              <a:gd name="connsiteX16" fmla="*/ 1664968 w 3945127"/>
              <a:gd name="connsiteY16" fmla="*/ 138017 h 3281344"/>
              <a:gd name="connsiteX17" fmla="*/ 2292057 w 3945127"/>
              <a:gd name="connsiteY17" fmla="*/ 9393 h 3281344"/>
              <a:gd name="connsiteX18" fmla="*/ 2300698 w 3945127"/>
              <a:gd name="connsiteY18" fmla="*/ 9393 h 3281344"/>
              <a:gd name="connsiteX19" fmla="*/ 3482733 w 3945127"/>
              <a:gd name="connsiteY19" fmla="*/ 513994 h 3281344"/>
              <a:gd name="connsiteX20" fmla="*/ 3821514 w 3945127"/>
              <a:gd name="connsiteY20" fmla="*/ 1041138 h 3281344"/>
              <a:gd name="connsiteX21" fmla="*/ 3937614 w 3945127"/>
              <a:gd name="connsiteY21" fmla="*/ 1656954 h 3281344"/>
              <a:gd name="connsiteX22" fmla="*/ 3458186 w 3945127"/>
              <a:gd name="connsiteY22" fmla="*/ 2803796 h 3281344"/>
              <a:gd name="connsiteX23" fmla="*/ 2300572 w 3945127"/>
              <a:gd name="connsiteY23" fmla="*/ 3283223 h 32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45127" h="3281344">
                <a:moveTo>
                  <a:pt x="2300572" y="3283223"/>
                </a:moveTo>
                <a:cubicBezTo>
                  <a:pt x="2286922" y="3283223"/>
                  <a:pt x="2275775" y="3272077"/>
                  <a:pt x="2275775" y="3258425"/>
                </a:cubicBezTo>
                <a:cubicBezTo>
                  <a:pt x="2275775" y="3244773"/>
                  <a:pt x="2286922" y="3233627"/>
                  <a:pt x="2300572" y="3233627"/>
                </a:cubicBezTo>
                <a:cubicBezTo>
                  <a:pt x="2724642" y="3233627"/>
                  <a:pt x="3123289" y="3068558"/>
                  <a:pt x="3423118" y="2768728"/>
                </a:cubicBezTo>
                <a:cubicBezTo>
                  <a:pt x="3720317" y="2471529"/>
                  <a:pt x="3885387" y="2076640"/>
                  <a:pt x="3888017" y="1656578"/>
                </a:cubicBezTo>
                <a:cubicBezTo>
                  <a:pt x="3890648" y="1241024"/>
                  <a:pt x="3733970" y="847388"/>
                  <a:pt x="3447040" y="548185"/>
                </a:cubicBezTo>
                <a:cubicBezTo>
                  <a:pt x="3142201" y="230320"/>
                  <a:pt x="2732158" y="56609"/>
                  <a:pt x="2292308" y="58864"/>
                </a:cubicBezTo>
                <a:cubicBezTo>
                  <a:pt x="1873622" y="60993"/>
                  <a:pt x="1464581" y="233326"/>
                  <a:pt x="1170262" y="531778"/>
                </a:cubicBezTo>
                <a:cubicBezTo>
                  <a:pt x="975135" y="729661"/>
                  <a:pt x="834988" y="974760"/>
                  <a:pt x="765229" y="1240398"/>
                </a:cubicBezTo>
                <a:cubicBezTo>
                  <a:pt x="698725" y="1494014"/>
                  <a:pt x="468030" y="1671106"/>
                  <a:pt x="204269" y="1671106"/>
                </a:cubicBezTo>
                <a:lnTo>
                  <a:pt x="34191" y="1671106"/>
                </a:lnTo>
                <a:cubicBezTo>
                  <a:pt x="20540" y="1671106"/>
                  <a:pt x="9393" y="1660085"/>
                  <a:pt x="9393" y="1646308"/>
                </a:cubicBezTo>
                <a:cubicBezTo>
                  <a:pt x="9393" y="1632657"/>
                  <a:pt x="20540" y="1621510"/>
                  <a:pt x="34191" y="1621510"/>
                </a:cubicBezTo>
                <a:lnTo>
                  <a:pt x="204269" y="1621510"/>
                </a:lnTo>
                <a:cubicBezTo>
                  <a:pt x="445486" y="1621510"/>
                  <a:pt x="656393" y="1459572"/>
                  <a:pt x="717262" y="1227749"/>
                </a:cubicBezTo>
                <a:cubicBezTo>
                  <a:pt x="789276" y="953719"/>
                  <a:pt x="933679" y="700980"/>
                  <a:pt x="1134944" y="496961"/>
                </a:cubicBezTo>
                <a:cubicBezTo>
                  <a:pt x="1286863" y="343038"/>
                  <a:pt x="1465083" y="222180"/>
                  <a:pt x="1664968" y="138017"/>
                </a:cubicBezTo>
                <a:cubicBezTo>
                  <a:pt x="1864856" y="53729"/>
                  <a:pt x="2075763" y="10520"/>
                  <a:pt x="2292057" y="9393"/>
                </a:cubicBezTo>
                <a:cubicBezTo>
                  <a:pt x="2294937" y="9393"/>
                  <a:pt x="2297818" y="9393"/>
                  <a:pt x="2300698" y="9393"/>
                </a:cubicBezTo>
                <a:cubicBezTo>
                  <a:pt x="2750944" y="9393"/>
                  <a:pt x="3170505" y="188364"/>
                  <a:pt x="3482733" y="513994"/>
                </a:cubicBezTo>
                <a:cubicBezTo>
                  <a:pt x="3629142" y="666539"/>
                  <a:pt x="3742987" y="843882"/>
                  <a:pt x="3821514" y="1041138"/>
                </a:cubicBezTo>
                <a:cubicBezTo>
                  <a:pt x="3899916" y="1238144"/>
                  <a:pt x="3938866" y="1445294"/>
                  <a:pt x="3937614" y="1656954"/>
                </a:cubicBezTo>
                <a:cubicBezTo>
                  <a:pt x="3934857" y="2090041"/>
                  <a:pt x="3764654" y="2497328"/>
                  <a:pt x="3458186" y="2803796"/>
                </a:cubicBezTo>
                <a:cubicBezTo>
                  <a:pt x="3148837" y="3113019"/>
                  <a:pt x="2737793" y="3283223"/>
                  <a:pt x="2300572" y="3283223"/>
                </a:cubicBezTo>
                <a:close/>
              </a:path>
            </a:pathLst>
          </a:custGeom>
          <a:solidFill>
            <a:srgbClr val="E76F51"/>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B9E91B5-234C-4444-AA5C-280CDC76BB6E}"/>
              </a:ext>
            </a:extLst>
          </p:cNvPr>
          <p:cNvSpPr/>
          <p:nvPr/>
        </p:nvSpPr>
        <p:spPr>
          <a:xfrm>
            <a:off x="7937218" y="3206823"/>
            <a:ext cx="804136" cy="1572265"/>
          </a:xfrm>
          <a:custGeom>
            <a:avLst/>
            <a:gdLst>
              <a:gd name="connsiteX0" fmla="*/ 1646308 w 1678244"/>
              <a:gd name="connsiteY0" fmla="*/ 3283223 h 3281344"/>
              <a:gd name="connsiteX1" fmla="*/ 488820 w 1678244"/>
              <a:gd name="connsiteY1" fmla="*/ 2803796 h 3281344"/>
              <a:gd name="connsiteX2" fmla="*/ 9393 w 1678244"/>
              <a:gd name="connsiteY2" fmla="*/ 1646308 h 3281344"/>
              <a:gd name="connsiteX3" fmla="*/ 488820 w 1678244"/>
              <a:gd name="connsiteY3" fmla="*/ 488820 h 3281344"/>
              <a:gd name="connsiteX4" fmla="*/ 1646308 w 1678244"/>
              <a:gd name="connsiteY4" fmla="*/ 9393 h 3281344"/>
              <a:gd name="connsiteX5" fmla="*/ 1671105 w 1678244"/>
              <a:gd name="connsiteY5" fmla="*/ 34191 h 3281344"/>
              <a:gd name="connsiteX6" fmla="*/ 1646308 w 1678244"/>
              <a:gd name="connsiteY6" fmla="*/ 58989 h 3281344"/>
              <a:gd name="connsiteX7" fmla="*/ 523887 w 1678244"/>
              <a:gd name="connsiteY7" fmla="*/ 523888 h 3281344"/>
              <a:gd name="connsiteX8" fmla="*/ 58989 w 1678244"/>
              <a:gd name="connsiteY8" fmla="*/ 1646308 h 3281344"/>
              <a:gd name="connsiteX9" fmla="*/ 523887 w 1678244"/>
              <a:gd name="connsiteY9" fmla="*/ 2768728 h 3281344"/>
              <a:gd name="connsiteX10" fmla="*/ 1646308 w 1678244"/>
              <a:gd name="connsiteY10" fmla="*/ 3233628 h 3281344"/>
              <a:gd name="connsiteX11" fmla="*/ 1671105 w 1678244"/>
              <a:gd name="connsiteY11" fmla="*/ 3258425 h 3281344"/>
              <a:gd name="connsiteX12" fmla="*/ 1646308 w 1678244"/>
              <a:gd name="connsiteY12" fmla="*/ 3283223 h 32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244" h="3281344">
                <a:moveTo>
                  <a:pt x="1646308" y="3283223"/>
                </a:moveTo>
                <a:cubicBezTo>
                  <a:pt x="1209088" y="3283223"/>
                  <a:pt x="798043" y="3112894"/>
                  <a:pt x="488820" y="2803796"/>
                </a:cubicBezTo>
                <a:cubicBezTo>
                  <a:pt x="179597" y="2494573"/>
                  <a:pt x="9393" y="2083529"/>
                  <a:pt x="9393" y="1646308"/>
                </a:cubicBezTo>
                <a:cubicBezTo>
                  <a:pt x="9393" y="1209088"/>
                  <a:pt x="179722" y="798043"/>
                  <a:pt x="488820" y="488820"/>
                </a:cubicBezTo>
                <a:cubicBezTo>
                  <a:pt x="798043" y="179597"/>
                  <a:pt x="1209088" y="9393"/>
                  <a:pt x="1646308" y="9393"/>
                </a:cubicBezTo>
                <a:cubicBezTo>
                  <a:pt x="1659960" y="9393"/>
                  <a:pt x="1671105" y="20540"/>
                  <a:pt x="1671105" y="34191"/>
                </a:cubicBezTo>
                <a:cubicBezTo>
                  <a:pt x="1671105" y="47843"/>
                  <a:pt x="1659960" y="58989"/>
                  <a:pt x="1646308" y="58989"/>
                </a:cubicBezTo>
                <a:cubicBezTo>
                  <a:pt x="1222238" y="58989"/>
                  <a:pt x="823718" y="224058"/>
                  <a:pt x="523887" y="523888"/>
                </a:cubicBezTo>
                <a:cubicBezTo>
                  <a:pt x="224058" y="823717"/>
                  <a:pt x="58989" y="1222363"/>
                  <a:pt x="58989" y="1646308"/>
                </a:cubicBezTo>
                <a:cubicBezTo>
                  <a:pt x="58989" y="2070378"/>
                  <a:pt x="224058" y="2468898"/>
                  <a:pt x="523887" y="2768728"/>
                </a:cubicBezTo>
                <a:cubicBezTo>
                  <a:pt x="823718" y="3068558"/>
                  <a:pt x="1222363" y="3233628"/>
                  <a:pt x="1646308" y="3233628"/>
                </a:cubicBezTo>
                <a:cubicBezTo>
                  <a:pt x="1659960" y="3233628"/>
                  <a:pt x="1671105" y="3244773"/>
                  <a:pt x="1671105" y="3258425"/>
                </a:cubicBezTo>
                <a:cubicBezTo>
                  <a:pt x="1671105" y="3272076"/>
                  <a:pt x="1659960" y="3283223"/>
                  <a:pt x="1646308" y="3283223"/>
                </a:cubicBezTo>
                <a:close/>
              </a:path>
            </a:pathLst>
          </a:custGeom>
          <a:solidFill>
            <a:srgbClr val="F4A261"/>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9F48A279-7A8C-4C14-8E69-946A962F2E6C}"/>
              </a:ext>
            </a:extLst>
          </p:cNvPr>
          <p:cNvSpPr/>
          <p:nvPr/>
        </p:nvSpPr>
        <p:spPr>
          <a:xfrm>
            <a:off x="2527950" y="1662573"/>
            <a:ext cx="1890319" cy="1572265"/>
          </a:xfrm>
          <a:custGeom>
            <a:avLst/>
            <a:gdLst>
              <a:gd name="connsiteX0" fmla="*/ 1580215 w 3945127"/>
              <a:gd name="connsiteY0" fmla="*/ 3281866 h 3281344"/>
              <a:gd name="connsiteX1" fmla="*/ 1579214 w 3945127"/>
              <a:gd name="connsiteY1" fmla="*/ 3281866 h 3281344"/>
              <a:gd name="connsiteX2" fmla="*/ 488855 w 3945127"/>
              <a:gd name="connsiteY2" fmla="*/ 2803817 h 3281344"/>
              <a:gd name="connsiteX3" fmla="*/ 9428 w 3945127"/>
              <a:gd name="connsiteY3" fmla="*/ 1656975 h 3281344"/>
              <a:gd name="connsiteX4" fmla="*/ 125528 w 3945127"/>
              <a:gd name="connsiteY4" fmla="*/ 1041159 h 3281344"/>
              <a:gd name="connsiteX5" fmla="*/ 464308 w 3945127"/>
              <a:gd name="connsiteY5" fmla="*/ 514015 h 3281344"/>
              <a:gd name="connsiteX6" fmla="*/ 1654985 w 3945127"/>
              <a:gd name="connsiteY6" fmla="*/ 9414 h 3281344"/>
              <a:gd name="connsiteX7" fmla="*/ 2282073 w 3945127"/>
              <a:gd name="connsiteY7" fmla="*/ 138038 h 3281344"/>
              <a:gd name="connsiteX8" fmla="*/ 2812097 w 3945127"/>
              <a:gd name="connsiteY8" fmla="*/ 496982 h 3281344"/>
              <a:gd name="connsiteX9" fmla="*/ 3229780 w 3945127"/>
              <a:gd name="connsiteY9" fmla="*/ 1227895 h 3281344"/>
              <a:gd name="connsiteX10" fmla="*/ 3742771 w 3945127"/>
              <a:gd name="connsiteY10" fmla="*/ 1621656 h 3281344"/>
              <a:gd name="connsiteX11" fmla="*/ 3914228 w 3945127"/>
              <a:gd name="connsiteY11" fmla="*/ 1621656 h 3281344"/>
              <a:gd name="connsiteX12" fmla="*/ 3939026 w 3945127"/>
              <a:gd name="connsiteY12" fmla="*/ 1646454 h 3281344"/>
              <a:gd name="connsiteX13" fmla="*/ 3914228 w 3945127"/>
              <a:gd name="connsiteY13" fmla="*/ 1671252 h 3281344"/>
              <a:gd name="connsiteX14" fmla="*/ 3742521 w 3945127"/>
              <a:gd name="connsiteY14" fmla="*/ 1671252 h 3281344"/>
              <a:gd name="connsiteX15" fmla="*/ 3181561 w 3945127"/>
              <a:gd name="connsiteY15" fmla="*/ 1240544 h 3281344"/>
              <a:gd name="connsiteX16" fmla="*/ 2776529 w 3945127"/>
              <a:gd name="connsiteY16" fmla="*/ 531924 h 3281344"/>
              <a:gd name="connsiteX17" fmla="*/ 1654484 w 3945127"/>
              <a:gd name="connsiteY17" fmla="*/ 59135 h 3281344"/>
              <a:gd name="connsiteX18" fmla="*/ 499751 w 3945127"/>
              <a:gd name="connsiteY18" fmla="*/ 548456 h 3281344"/>
              <a:gd name="connsiteX19" fmla="*/ 58774 w 3945127"/>
              <a:gd name="connsiteY19" fmla="*/ 1656849 h 3281344"/>
              <a:gd name="connsiteX20" fmla="*/ 523673 w 3945127"/>
              <a:gd name="connsiteY20" fmla="*/ 2769000 h 3281344"/>
              <a:gd name="connsiteX21" fmla="*/ 1580967 w 3945127"/>
              <a:gd name="connsiteY21" fmla="*/ 3232646 h 3281344"/>
              <a:gd name="connsiteX22" fmla="*/ 1604763 w 3945127"/>
              <a:gd name="connsiteY22" fmla="*/ 3258321 h 3281344"/>
              <a:gd name="connsiteX23" fmla="*/ 1580215 w 3945127"/>
              <a:gd name="connsiteY23" fmla="*/ 3281866 h 32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45127" h="3281344">
                <a:moveTo>
                  <a:pt x="1580215" y="3281866"/>
                </a:moveTo>
                <a:cubicBezTo>
                  <a:pt x="1579840" y="3281866"/>
                  <a:pt x="1579589" y="3281866"/>
                  <a:pt x="1579214" y="3281866"/>
                </a:cubicBezTo>
                <a:cubicBezTo>
                  <a:pt x="1167918" y="3265334"/>
                  <a:pt x="780669" y="3095631"/>
                  <a:pt x="488855" y="2803817"/>
                </a:cubicBezTo>
                <a:cubicBezTo>
                  <a:pt x="182388" y="2497350"/>
                  <a:pt x="12184" y="2090062"/>
                  <a:pt x="9428" y="1656975"/>
                </a:cubicBezTo>
                <a:cubicBezTo>
                  <a:pt x="8051" y="1445315"/>
                  <a:pt x="47126" y="1238165"/>
                  <a:pt x="125528" y="1041159"/>
                </a:cubicBezTo>
                <a:cubicBezTo>
                  <a:pt x="203929" y="844028"/>
                  <a:pt x="317900" y="666560"/>
                  <a:pt x="464308" y="514015"/>
                </a:cubicBezTo>
                <a:cubicBezTo>
                  <a:pt x="778540" y="186256"/>
                  <a:pt x="1201608" y="7160"/>
                  <a:pt x="1654985" y="9414"/>
                </a:cubicBezTo>
                <a:cubicBezTo>
                  <a:pt x="1871153" y="10541"/>
                  <a:pt x="2082186" y="53750"/>
                  <a:pt x="2282073" y="138038"/>
                </a:cubicBezTo>
                <a:cubicBezTo>
                  <a:pt x="2481833" y="222201"/>
                  <a:pt x="2660179" y="343059"/>
                  <a:pt x="2812097" y="496982"/>
                </a:cubicBezTo>
                <a:cubicBezTo>
                  <a:pt x="3013361" y="701001"/>
                  <a:pt x="3157766" y="953740"/>
                  <a:pt x="3229780" y="1227895"/>
                </a:cubicBezTo>
                <a:cubicBezTo>
                  <a:pt x="3290647" y="1459718"/>
                  <a:pt x="3501556" y="1621656"/>
                  <a:pt x="3742771" y="1621656"/>
                </a:cubicBezTo>
                <a:lnTo>
                  <a:pt x="3914228" y="1621656"/>
                </a:lnTo>
                <a:cubicBezTo>
                  <a:pt x="3927880" y="1621656"/>
                  <a:pt x="3939026" y="1632678"/>
                  <a:pt x="3939026" y="1646454"/>
                </a:cubicBezTo>
                <a:cubicBezTo>
                  <a:pt x="3939026" y="1660106"/>
                  <a:pt x="3928005" y="1671252"/>
                  <a:pt x="3914228" y="1671252"/>
                </a:cubicBezTo>
                <a:lnTo>
                  <a:pt x="3742521" y="1671252"/>
                </a:lnTo>
                <a:cubicBezTo>
                  <a:pt x="3478887" y="1671252"/>
                  <a:pt x="3248190" y="1494160"/>
                  <a:pt x="3181561" y="1240544"/>
                </a:cubicBezTo>
                <a:cubicBezTo>
                  <a:pt x="3111802" y="974781"/>
                  <a:pt x="2971781" y="729807"/>
                  <a:pt x="2776529" y="531924"/>
                </a:cubicBezTo>
                <a:cubicBezTo>
                  <a:pt x="2482210" y="233598"/>
                  <a:pt x="2073294" y="61264"/>
                  <a:pt x="1654484" y="59135"/>
                </a:cubicBezTo>
                <a:cubicBezTo>
                  <a:pt x="1214383" y="56881"/>
                  <a:pt x="804591" y="230717"/>
                  <a:pt x="499751" y="548456"/>
                </a:cubicBezTo>
                <a:cubicBezTo>
                  <a:pt x="212696" y="847660"/>
                  <a:pt x="56143" y="1241296"/>
                  <a:pt x="58774" y="1656849"/>
                </a:cubicBezTo>
                <a:cubicBezTo>
                  <a:pt x="61404" y="2076912"/>
                  <a:pt x="226598" y="2471800"/>
                  <a:pt x="523673" y="2769000"/>
                </a:cubicBezTo>
                <a:cubicBezTo>
                  <a:pt x="806720" y="3052047"/>
                  <a:pt x="1182196" y="3216615"/>
                  <a:pt x="1580967" y="3232646"/>
                </a:cubicBezTo>
                <a:cubicBezTo>
                  <a:pt x="1594618" y="3233147"/>
                  <a:pt x="1605264" y="3244669"/>
                  <a:pt x="1604763" y="3258321"/>
                </a:cubicBezTo>
                <a:cubicBezTo>
                  <a:pt x="1604387" y="3271346"/>
                  <a:pt x="1593366" y="3281866"/>
                  <a:pt x="1580215" y="3281866"/>
                </a:cubicBezTo>
                <a:close/>
              </a:path>
            </a:pathLst>
          </a:custGeom>
          <a:solidFill>
            <a:srgbClr val="264653"/>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6066091F-841C-4204-92DE-F1D438378BA9}"/>
              </a:ext>
            </a:extLst>
          </p:cNvPr>
          <p:cNvSpPr/>
          <p:nvPr/>
        </p:nvSpPr>
        <p:spPr>
          <a:xfrm>
            <a:off x="3263618" y="3201764"/>
            <a:ext cx="72012" cy="42008"/>
          </a:xfrm>
          <a:custGeom>
            <a:avLst/>
            <a:gdLst>
              <a:gd name="connsiteX0" fmla="*/ 110866 w 150290"/>
              <a:gd name="connsiteY0" fmla="*/ 81443 h 87669"/>
              <a:gd name="connsiteX1" fmla="*/ 43360 w 150290"/>
              <a:gd name="connsiteY1" fmla="*/ 80066 h 87669"/>
              <a:gd name="connsiteX2" fmla="*/ 9420 w 150290"/>
              <a:gd name="connsiteY2" fmla="*/ 43370 h 87669"/>
              <a:gd name="connsiteX3" fmla="*/ 46116 w 150290"/>
              <a:gd name="connsiteY3" fmla="*/ 9429 h 87669"/>
              <a:gd name="connsiteX4" fmla="*/ 110866 w 150290"/>
              <a:gd name="connsiteY4" fmla="*/ 10682 h 87669"/>
              <a:gd name="connsiteX5" fmla="*/ 146185 w 150290"/>
              <a:gd name="connsiteY5" fmla="*/ 46000 h 87669"/>
              <a:gd name="connsiteX6" fmla="*/ 110866 w 150290"/>
              <a:gd name="connsiteY6" fmla="*/ 81443 h 8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90" h="87669">
                <a:moveTo>
                  <a:pt x="110866" y="81443"/>
                </a:moveTo>
                <a:cubicBezTo>
                  <a:pt x="88448" y="81443"/>
                  <a:pt x="65779" y="80942"/>
                  <a:pt x="43360" y="80066"/>
                </a:cubicBezTo>
                <a:cubicBezTo>
                  <a:pt x="23823" y="79314"/>
                  <a:pt x="8669" y="62782"/>
                  <a:pt x="9420" y="43370"/>
                </a:cubicBezTo>
                <a:cubicBezTo>
                  <a:pt x="10171" y="23832"/>
                  <a:pt x="26578" y="8552"/>
                  <a:pt x="46116" y="9429"/>
                </a:cubicBezTo>
                <a:cubicBezTo>
                  <a:pt x="67532" y="10306"/>
                  <a:pt x="89324" y="10682"/>
                  <a:pt x="110866" y="10682"/>
                </a:cubicBezTo>
                <a:cubicBezTo>
                  <a:pt x="130404" y="10682"/>
                  <a:pt x="146185" y="26462"/>
                  <a:pt x="146185" y="46000"/>
                </a:cubicBezTo>
                <a:cubicBezTo>
                  <a:pt x="146310" y="65538"/>
                  <a:pt x="130404" y="81443"/>
                  <a:pt x="110866" y="81443"/>
                </a:cubicBezTo>
                <a:close/>
              </a:path>
            </a:pathLst>
          </a:custGeom>
          <a:solidFill>
            <a:srgbClr val="A1AFB8"/>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02CF9DFF-C3E7-4162-8247-70FF4F0E5919}"/>
              </a:ext>
            </a:extLst>
          </p:cNvPr>
          <p:cNvSpPr/>
          <p:nvPr/>
        </p:nvSpPr>
        <p:spPr>
          <a:xfrm>
            <a:off x="3300357" y="3206823"/>
            <a:ext cx="804136" cy="1572265"/>
          </a:xfrm>
          <a:custGeom>
            <a:avLst/>
            <a:gdLst>
              <a:gd name="connsiteX0" fmla="*/ 34191 w 1678244"/>
              <a:gd name="connsiteY0" fmla="*/ 3283223 h 3281344"/>
              <a:gd name="connsiteX1" fmla="*/ 9393 w 1678244"/>
              <a:gd name="connsiteY1" fmla="*/ 3258425 h 3281344"/>
              <a:gd name="connsiteX2" fmla="*/ 34191 w 1678244"/>
              <a:gd name="connsiteY2" fmla="*/ 3233628 h 3281344"/>
              <a:gd name="connsiteX3" fmla="*/ 1156611 w 1678244"/>
              <a:gd name="connsiteY3" fmla="*/ 2768728 h 3281344"/>
              <a:gd name="connsiteX4" fmla="*/ 1621510 w 1678244"/>
              <a:gd name="connsiteY4" fmla="*/ 1646308 h 3281344"/>
              <a:gd name="connsiteX5" fmla="*/ 1156611 w 1678244"/>
              <a:gd name="connsiteY5" fmla="*/ 523888 h 3281344"/>
              <a:gd name="connsiteX6" fmla="*/ 34191 w 1678244"/>
              <a:gd name="connsiteY6" fmla="*/ 58989 h 3281344"/>
              <a:gd name="connsiteX7" fmla="*/ 9393 w 1678244"/>
              <a:gd name="connsiteY7" fmla="*/ 34191 h 3281344"/>
              <a:gd name="connsiteX8" fmla="*/ 34191 w 1678244"/>
              <a:gd name="connsiteY8" fmla="*/ 9393 h 3281344"/>
              <a:gd name="connsiteX9" fmla="*/ 1191679 w 1678244"/>
              <a:gd name="connsiteY9" fmla="*/ 488820 h 3281344"/>
              <a:gd name="connsiteX10" fmla="*/ 1671106 w 1678244"/>
              <a:gd name="connsiteY10" fmla="*/ 1646308 h 3281344"/>
              <a:gd name="connsiteX11" fmla="*/ 1191679 w 1678244"/>
              <a:gd name="connsiteY11" fmla="*/ 2803796 h 3281344"/>
              <a:gd name="connsiteX12" fmla="*/ 34191 w 1678244"/>
              <a:gd name="connsiteY12" fmla="*/ 3283223 h 32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244" h="3281344">
                <a:moveTo>
                  <a:pt x="34191" y="3283223"/>
                </a:moveTo>
                <a:cubicBezTo>
                  <a:pt x="20540" y="3283223"/>
                  <a:pt x="9393" y="3272076"/>
                  <a:pt x="9393" y="3258425"/>
                </a:cubicBezTo>
                <a:cubicBezTo>
                  <a:pt x="9393" y="3244773"/>
                  <a:pt x="20540" y="3233628"/>
                  <a:pt x="34191" y="3233628"/>
                </a:cubicBezTo>
                <a:cubicBezTo>
                  <a:pt x="458261" y="3233628"/>
                  <a:pt x="856907" y="3068558"/>
                  <a:pt x="1156611" y="2768728"/>
                </a:cubicBezTo>
                <a:cubicBezTo>
                  <a:pt x="1456441" y="2468898"/>
                  <a:pt x="1621510" y="2070253"/>
                  <a:pt x="1621510" y="1646308"/>
                </a:cubicBezTo>
                <a:cubicBezTo>
                  <a:pt x="1621510" y="1222238"/>
                  <a:pt x="1456441" y="823717"/>
                  <a:pt x="1156611" y="523888"/>
                </a:cubicBezTo>
                <a:cubicBezTo>
                  <a:pt x="856782" y="224058"/>
                  <a:pt x="458136" y="58989"/>
                  <a:pt x="34191" y="58989"/>
                </a:cubicBezTo>
                <a:cubicBezTo>
                  <a:pt x="20540" y="58989"/>
                  <a:pt x="9393" y="47843"/>
                  <a:pt x="9393" y="34191"/>
                </a:cubicBezTo>
                <a:cubicBezTo>
                  <a:pt x="9393" y="20540"/>
                  <a:pt x="20540" y="9393"/>
                  <a:pt x="34191" y="9393"/>
                </a:cubicBezTo>
                <a:cubicBezTo>
                  <a:pt x="471412" y="9393"/>
                  <a:pt x="882456" y="179723"/>
                  <a:pt x="1191679" y="488820"/>
                </a:cubicBezTo>
                <a:cubicBezTo>
                  <a:pt x="1500902" y="798043"/>
                  <a:pt x="1671106" y="1209088"/>
                  <a:pt x="1671106" y="1646308"/>
                </a:cubicBezTo>
                <a:cubicBezTo>
                  <a:pt x="1671106" y="2083529"/>
                  <a:pt x="1500777" y="2494573"/>
                  <a:pt x="1191679" y="2803796"/>
                </a:cubicBezTo>
                <a:cubicBezTo>
                  <a:pt x="882581" y="3113019"/>
                  <a:pt x="471412" y="3283223"/>
                  <a:pt x="34191" y="3283223"/>
                </a:cubicBezTo>
                <a:close/>
              </a:path>
            </a:pathLst>
          </a:custGeom>
          <a:solidFill>
            <a:srgbClr val="287271"/>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75225C8F-8281-4DBF-A0AD-F897D942EA69}"/>
              </a:ext>
            </a:extLst>
          </p:cNvPr>
          <p:cNvSpPr/>
          <p:nvPr/>
        </p:nvSpPr>
        <p:spPr>
          <a:xfrm>
            <a:off x="7670834" y="4751063"/>
            <a:ext cx="1842311" cy="1572265"/>
          </a:xfrm>
          <a:custGeom>
            <a:avLst/>
            <a:gdLst>
              <a:gd name="connsiteX0" fmla="*/ 2202383 w 3844934"/>
              <a:gd name="connsiteY0" fmla="*/ 3283474 h 3281344"/>
              <a:gd name="connsiteX1" fmla="*/ 2193742 w 3844934"/>
              <a:gd name="connsiteY1" fmla="*/ 3283474 h 3281344"/>
              <a:gd name="connsiteX2" fmla="*/ 1566779 w 3844934"/>
              <a:gd name="connsiteY2" fmla="*/ 3154850 h 3281344"/>
              <a:gd name="connsiteX3" fmla="*/ 1036755 w 3844934"/>
              <a:gd name="connsiteY3" fmla="*/ 2795906 h 3281344"/>
              <a:gd name="connsiteX4" fmla="*/ 565343 w 3844934"/>
              <a:gd name="connsiteY4" fmla="*/ 1646559 h 3281344"/>
              <a:gd name="connsiteX5" fmla="*/ 565343 w 3844934"/>
              <a:gd name="connsiteY5" fmla="*/ 982525 h 3281344"/>
              <a:gd name="connsiteX6" fmla="*/ 34191 w 3844934"/>
              <a:gd name="connsiteY6" fmla="*/ 451373 h 3281344"/>
              <a:gd name="connsiteX7" fmla="*/ 9393 w 3844934"/>
              <a:gd name="connsiteY7" fmla="*/ 426575 h 3281344"/>
              <a:gd name="connsiteX8" fmla="*/ 34191 w 3844934"/>
              <a:gd name="connsiteY8" fmla="*/ 401777 h 3281344"/>
              <a:gd name="connsiteX9" fmla="*/ 614939 w 3844934"/>
              <a:gd name="connsiteY9" fmla="*/ 982525 h 3281344"/>
              <a:gd name="connsiteX10" fmla="*/ 614939 w 3844934"/>
              <a:gd name="connsiteY10" fmla="*/ 1646559 h 3281344"/>
              <a:gd name="connsiteX11" fmla="*/ 1072073 w 3844934"/>
              <a:gd name="connsiteY11" fmla="*/ 2761089 h 3281344"/>
              <a:gd name="connsiteX12" fmla="*/ 2194117 w 3844934"/>
              <a:gd name="connsiteY12" fmla="*/ 3233878 h 3281344"/>
              <a:gd name="connsiteX13" fmla="*/ 3348850 w 3844934"/>
              <a:gd name="connsiteY13" fmla="*/ 2744557 h 3281344"/>
              <a:gd name="connsiteX14" fmla="*/ 3789827 w 3844934"/>
              <a:gd name="connsiteY14" fmla="*/ 1636164 h 3281344"/>
              <a:gd name="connsiteX15" fmla="*/ 3324929 w 3844934"/>
              <a:gd name="connsiteY15" fmla="*/ 523888 h 3281344"/>
              <a:gd name="connsiteX16" fmla="*/ 2202383 w 3844934"/>
              <a:gd name="connsiteY16" fmla="*/ 58989 h 3281344"/>
              <a:gd name="connsiteX17" fmla="*/ 2177585 w 3844934"/>
              <a:gd name="connsiteY17" fmla="*/ 34192 h 3281344"/>
              <a:gd name="connsiteX18" fmla="*/ 2202383 w 3844934"/>
              <a:gd name="connsiteY18" fmla="*/ 9393 h 3281344"/>
              <a:gd name="connsiteX19" fmla="*/ 3359872 w 3844934"/>
              <a:gd name="connsiteY19" fmla="*/ 488820 h 3281344"/>
              <a:gd name="connsiteX20" fmla="*/ 3839299 w 3844934"/>
              <a:gd name="connsiteY20" fmla="*/ 1635788 h 3281344"/>
              <a:gd name="connsiteX21" fmla="*/ 3723199 w 3844934"/>
              <a:gd name="connsiteY21" fmla="*/ 2251604 h 3281344"/>
              <a:gd name="connsiteX22" fmla="*/ 3384419 w 3844934"/>
              <a:gd name="connsiteY22" fmla="*/ 2778748 h 3281344"/>
              <a:gd name="connsiteX23" fmla="*/ 2202383 w 3844934"/>
              <a:gd name="connsiteY23" fmla="*/ 3283474 h 32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4934" h="3281344">
                <a:moveTo>
                  <a:pt x="2202383" y="3283474"/>
                </a:moveTo>
                <a:cubicBezTo>
                  <a:pt x="2199503" y="3283474"/>
                  <a:pt x="2196622" y="3283474"/>
                  <a:pt x="2193742" y="3283474"/>
                </a:cubicBezTo>
                <a:cubicBezTo>
                  <a:pt x="1977574" y="3282347"/>
                  <a:pt x="1766665" y="3239138"/>
                  <a:pt x="1566779" y="3154850"/>
                </a:cubicBezTo>
                <a:cubicBezTo>
                  <a:pt x="1367018" y="3070687"/>
                  <a:pt x="1188674" y="2949829"/>
                  <a:pt x="1036755" y="2795906"/>
                </a:cubicBezTo>
                <a:cubicBezTo>
                  <a:pt x="732792" y="2487810"/>
                  <a:pt x="565343" y="2079646"/>
                  <a:pt x="565343" y="1646559"/>
                </a:cubicBezTo>
                <a:lnTo>
                  <a:pt x="565343" y="982525"/>
                </a:lnTo>
                <a:cubicBezTo>
                  <a:pt x="565343" y="689583"/>
                  <a:pt x="327007" y="451373"/>
                  <a:pt x="34191" y="451373"/>
                </a:cubicBezTo>
                <a:cubicBezTo>
                  <a:pt x="20540" y="451373"/>
                  <a:pt x="9393" y="440226"/>
                  <a:pt x="9393" y="426575"/>
                </a:cubicBezTo>
                <a:cubicBezTo>
                  <a:pt x="9393" y="412924"/>
                  <a:pt x="20540" y="401777"/>
                  <a:pt x="34191" y="401777"/>
                </a:cubicBezTo>
                <a:cubicBezTo>
                  <a:pt x="354436" y="401777"/>
                  <a:pt x="614939" y="662281"/>
                  <a:pt x="614939" y="982525"/>
                </a:cubicBezTo>
                <a:lnTo>
                  <a:pt x="614939" y="1646559"/>
                </a:lnTo>
                <a:cubicBezTo>
                  <a:pt x="614939" y="2066495"/>
                  <a:pt x="777252" y="2462387"/>
                  <a:pt x="1072073" y="2761089"/>
                </a:cubicBezTo>
                <a:cubicBezTo>
                  <a:pt x="1366392" y="3059416"/>
                  <a:pt x="1775308" y="3231749"/>
                  <a:pt x="2194117" y="3233878"/>
                </a:cubicBezTo>
                <a:cubicBezTo>
                  <a:pt x="2633718" y="3236257"/>
                  <a:pt x="3044011" y="3062296"/>
                  <a:pt x="3348850" y="2744557"/>
                </a:cubicBezTo>
                <a:cubicBezTo>
                  <a:pt x="3635904" y="2445353"/>
                  <a:pt x="3792457" y="2051717"/>
                  <a:pt x="3789827" y="1636164"/>
                </a:cubicBezTo>
                <a:cubicBezTo>
                  <a:pt x="3787198" y="1216102"/>
                  <a:pt x="3622128" y="821088"/>
                  <a:pt x="3324929" y="523888"/>
                </a:cubicBezTo>
                <a:cubicBezTo>
                  <a:pt x="3025100" y="224058"/>
                  <a:pt x="2626453" y="58989"/>
                  <a:pt x="2202383" y="58989"/>
                </a:cubicBezTo>
                <a:cubicBezTo>
                  <a:pt x="2188732" y="58989"/>
                  <a:pt x="2177585" y="47843"/>
                  <a:pt x="2177585" y="34192"/>
                </a:cubicBezTo>
                <a:cubicBezTo>
                  <a:pt x="2177585" y="20540"/>
                  <a:pt x="2188732" y="9393"/>
                  <a:pt x="2202383" y="9393"/>
                </a:cubicBezTo>
                <a:cubicBezTo>
                  <a:pt x="2639604" y="9393"/>
                  <a:pt x="3050648" y="179723"/>
                  <a:pt x="3359872" y="488820"/>
                </a:cubicBezTo>
                <a:cubicBezTo>
                  <a:pt x="3666339" y="795288"/>
                  <a:pt x="3836542" y="1202575"/>
                  <a:pt x="3839299" y="1635788"/>
                </a:cubicBezTo>
                <a:cubicBezTo>
                  <a:pt x="3840676" y="1847447"/>
                  <a:pt x="3801601" y="2054597"/>
                  <a:pt x="3723199" y="2251604"/>
                </a:cubicBezTo>
                <a:cubicBezTo>
                  <a:pt x="3644797" y="2448735"/>
                  <a:pt x="3530827" y="2626077"/>
                  <a:pt x="3384419" y="2778748"/>
                </a:cubicBezTo>
                <a:cubicBezTo>
                  <a:pt x="3072065" y="3104377"/>
                  <a:pt x="2652630" y="3283474"/>
                  <a:pt x="2202383" y="3283474"/>
                </a:cubicBezTo>
                <a:close/>
              </a:path>
            </a:pathLst>
          </a:custGeom>
          <a:solidFill>
            <a:srgbClr val="E9C46A"/>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CD4FFA4-1B4E-4DC1-99DE-ACC35F1E48EB}"/>
              </a:ext>
            </a:extLst>
          </p:cNvPr>
          <p:cNvSpPr/>
          <p:nvPr/>
        </p:nvSpPr>
        <p:spPr>
          <a:xfrm>
            <a:off x="4406523" y="4951571"/>
            <a:ext cx="42008" cy="42008"/>
          </a:xfrm>
          <a:custGeom>
            <a:avLst/>
            <a:gdLst>
              <a:gd name="connsiteX0" fmla="*/ 48344 w 87669"/>
              <a:gd name="connsiteY0" fmla="*/ 87013 h 87669"/>
              <a:gd name="connsiteX1" fmla="*/ 40704 w 87669"/>
              <a:gd name="connsiteY1" fmla="*/ 86261 h 87669"/>
              <a:gd name="connsiteX2" fmla="*/ 33440 w 87669"/>
              <a:gd name="connsiteY2" fmla="*/ 84007 h 87669"/>
              <a:gd name="connsiteX3" fmla="*/ 26677 w 87669"/>
              <a:gd name="connsiteY3" fmla="*/ 80500 h 87669"/>
              <a:gd name="connsiteX4" fmla="*/ 20791 w 87669"/>
              <a:gd name="connsiteY4" fmla="*/ 75741 h 87669"/>
              <a:gd name="connsiteX5" fmla="*/ 15906 w 87669"/>
              <a:gd name="connsiteY5" fmla="*/ 69854 h 87669"/>
              <a:gd name="connsiteX6" fmla="*/ 12399 w 87669"/>
              <a:gd name="connsiteY6" fmla="*/ 63092 h 87669"/>
              <a:gd name="connsiteX7" fmla="*/ 10145 w 87669"/>
              <a:gd name="connsiteY7" fmla="*/ 55827 h 87669"/>
              <a:gd name="connsiteX8" fmla="*/ 9393 w 87669"/>
              <a:gd name="connsiteY8" fmla="*/ 48313 h 87669"/>
              <a:gd name="connsiteX9" fmla="*/ 10145 w 87669"/>
              <a:gd name="connsiteY9" fmla="*/ 40673 h 87669"/>
              <a:gd name="connsiteX10" fmla="*/ 12399 w 87669"/>
              <a:gd name="connsiteY10" fmla="*/ 33409 h 87669"/>
              <a:gd name="connsiteX11" fmla="*/ 15906 w 87669"/>
              <a:gd name="connsiteY11" fmla="*/ 26646 h 87669"/>
              <a:gd name="connsiteX12" fmla="*/ 20791 w 87669"/>
              <a:gd name="connsiteY12" fmla="*/ 20760 h 87669"/>
              <a:gd name="connsiteX13" fmla="*/ 26677 w 87669"/>
              <a:gd name="connsiteY13" fmla="*/ 15875 h 87669"/>
              <a:gd name="connsiteX14" fmla="*/ 33440 w 87669"/>
              <a:gd name="connsiteY14" fmla="*/ 12369 h 87669"/>
              <a:gd name="connsiteX15" fmla="*/ 40704 w 87669"/>
              <a:gd name="connsiteY15" fmla="*/ 10114 h 87669"/>
              <a:gd name="connsiteX16" fmla="*/ 75771 w 87669"/>
              <a:gd name="connsiteY16" fmla="*/ 20760 h 87669"/>
              <a:gd name="connsiteX17" fmla="*/ 80656 w 87669"/>
              <a:gd name="connsiteY17" fmla="*/ 26646 h 87669"/>
              <a:gd name="connsiteX18" fmla="*/ 84163 w 87669"/>
              <a:gd name="connsiteY18" fmla="*/ 33409 h 87669"/>
              <a:gd name="connsiteX19" fmla="*/ 86417 w 87669"/>
              <a:gd name="connsiteY19" fmla="*/ 40673 h 87669"/>
              <a:gd name="connsiteX20" fmla="*/ 87169 w 87669"/>
              <a:gd name="connsiteY20" fmla="*/ 48313 h 87669"/>
              <a:gd name="connsiteX21" fmla="*/ 86417 w 87669"/>
              <a:gd name="connsiteY21" fmla="*/ 55827 h 87669"/>
              <a:gd name="connsiteX22" fmla="*/ 84163 w 87669"/>
              <a:gd name="connsiteY22" fmla="*/ 63092 h 87669"/>
              <a:gd name="connsiteX23" fmla="*/ 80656 w 87669"/>
              <a:gd name="connsiteY23" fmla="*/ 69854 h 87669"/>
              <a:gd name="connsiteX24" fmla="*/ 75771 w 87669"/>
              <a:gd name="connsiteY24" fmla="*/ 75741 h 87669"/>
              <a:gd name="connsiteX25" fmla="*/ 48344 w 87669"/>
              <a:gd name="connsiteY25" fmla="*/ 87013 h 8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69" h="87669">
                <a:moveTo>
                  <a:pt x="48344" y="87013"/>
                </a:moveTo>
                <a:cubicBezTo>
                  <a:pt x="45839" y="87013"/>
                  <a:pt x="43209" y="86763"/>
                  <a:pt x="40704" y="86261"/>
                </a:cubicBezTo>
                <a:cubicBezTo>
                  <a:pt x="38199" y="85760"/>
                  <a:pt x="35694" y="85009"/>
                  <a:pt x="33440" y="84007"/>
                </a:cubicBezTo>
                <a:cubicBezTo>
                  <a:pt x="31061" y="83130"/>
                  <a:pt x="28806" y="81878"/>
                  <a:pt x="26677" y="80500"/>
                </a:cubicBezTo>
                <a:cubicBezTo>
                  <a:pt x="24548" y="79123"/>
                  <a:pt x="22543" y="77495"/>
                  <a:pt x="20791" y="75741"/>
                </a:cubicBezTo>
                <a:cubicBezTo>
                  <a:pt x="18912" y="73862"/>
                  <a:pt x="17283" y="71984"/>
                  <a:pt x="15906" y="69854"/>
                </a:cubicBezTo>
                <a:cubicBezTo>
                  <a:pt x="14529" y="67725"/>
                  <a:pt x="13276" y="65471"/>
                  <a:pt x="12399" y="63092"/>
                </a:cubicBezTo>
                <a:cubicBezTo>
                  <a:pt x="11397" y="60712"/>
                  <a:pt x="10646" y="58332"/>
                  <a:pt x="10145" y="55827"/>
                </a:cubicBezTo>
                <a:cubicBezTo>
                  <a:pt x="9644" y="53323"/>
                  <a:pt x="9393" y="50693"/>
                  <a:pt x="9393" y="48313"/>
                </a:cubicBezTo>
                <a:cubicBezTo>
                  <a:pt x="9393" y="45808"/>
                  <a:pt x="9644" y="43178"/>
                  <a:pt x="10145" y="40673"/>
                </a:cubicBezTo>
                <a:cubicBezTo>
                  <a:pt x="10646" y="38168"/>
                  <a:pt x="11397" y="35663"/>
                  <a:pt x="12399" y="33409"/>
                </a:cubicBezTo>
                <a:cubicBezTo>
                  <a:pt x="13276" y="31030"/>
                  <a:pt x="14529" y="28775"/>
                  <a:pt x="15906" y="26646"/>
                </a:cubicBezTo>
                <a:cubicBezTo>
                  <a:pt x="17283" y="24517"/>
                  <a:pt x="18912" y="22513"/>
                  <a:pt x="20791" y="20760"/>
                </a:cubicBezTo>
                <a:cubicBezTo>
                  <a:pt x="22543" y="18881"/>
                  <a:pt x="24548" y="17253"/>
                  <a:pt x="26677" y="15875"/>
                </a:cubicBezTo>
                <a:cubicBezTo>
                  <a:pt x="28806" y="14498"/>
                  <a:pt x="31061" y="13371"/>
                  <a:pt x="33440" y="12369"/>
                </a:cubicBezTo>
                <a:cubicBezTo>
                  <a:pt x="35820" y="11366"/>
                  <a:pt x="38199" y="10615"/>
                  <a:pt x="40704" y="10114"/>
                </a:cubicBezTo>
                <a:cubicBezTo>
                  <a:pt x="53353" y="7609"/>
                  <a:pt x="66754" y="11743"/>
                  <a:pt x="75771" y="20760"/>
                </a:cubicBezTo>
                <a:cubicBezTo>
                  <a:pt x="77650" y="22513"/>
                  <a:pt x="79278" y="24517"/>
                  <a:pt x="80656" y="26646"/>
                </a:cubicBezTo>
                <a:cubicBezTo>
                  <a:pt x="82033" y="28775"/>
                  <a:pt x="83286" y="31030"/>
                  <a:pt x="84163" y="33409"/>
                </a:cubicBezTo>
                <a:cubicBezTo>
                  <a:pt x="85165" y="35789"/>
                  <a:pt x="85917" y="38168"/>
                  <a:pt x="86417" y="40673"/>
                </a:cubicBezTo>
                <a:cubicBezTo>
                  <a:pt x="86918" y="43178"/>
                  <a:pt x="87169" y="45808"/>
                  <a:pt x="87169" y="48313"/>
                </a:cubicBezTo>
                <a:cubicBezTo>
                  <a:pt x="87169" y="50818"/>
                  <a:pt x="86918" y="53448"/>
                  <a:pt x="86417" y="55827"/>
                </a:cubicBezTo>
                <a:cubicBezTo>
                  <a:pt x="85917" y="58332"/>
                  <a:pt x="85165" y="60712"/>
                  <a:pt x="84163" y="63092"/>
                </a:cubicBezTo>
                <a:cubicBezTo>
                  <a:pt x="83286" y="65471"/>
                  <a:pt x="82033" y="67725"/>
                  <a:pt x="80656" y="69854"/>
                </a:cubicBezTo>
                <a:cubicBezTo>
                  <a:pt x="79278" y="71984"/>
                  <a:pt x="77650" y="73988"/>
                  <a:pt x="75771" y="75741"/>
                </a:cubicBezTo>
                <a:cubicBezTo>
                  <a:pt x="68633" y="82880"/>
                  <a:pt x="58489" y="87013"/>
                  <a:pt x="48344" y="87013"/>
                </a:cubicBezTo>
                <a:close/>
              </a:path>
            </a:pathLst>
          </a:custGeom>
          <a:solidFill>
            <a:srgbClr val="95A2AB"/>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AACC7994-B171-4830-9A01-B868ED0A7286}"/>
              </a:ext>
            </a:extLst>
          </p:cNvPr>
          <p:cNvSpPr/>
          <p:nvPr/>
        </p:nvSpPr>
        <p:spPr>
          <a:xfrm>
            <a:off x="4506408" y="2664391"/>
            <a:ext cx="3102523" cy="2310390"/>
          </a:xfrm>
          <a:custGeom>
            <a:avLst/>
            <a:gdLst>
              <a:gd name="connsiteX0" fmla="*/ 12215 w 6475019"/>
              <a:gd name="connsiteY0" fmla="*/ 4795898 h 4821822"/>
              <a:gd name="connsiteX1" fmla="*/ 33757 w 6475019"/>
              <a:gd name="connsiteY1" fmla="*/ 4745300 h 4821822"/>
              <a:gd name="connsiteX2" fmla="*/ 33757 w 6475019"/>
              <a:gd name="connsiteY2" fmla="*/ 4745300 h 4821822"/>
              <a:gd name="connsiteX3" fmla="*/ 33757 w 6475019"/>
              <a:gd name="connsiteY3" fmla="*/ 4745425 h 4821822"/>
              <a:gd name="connsiteX4" fmla="*/ 33757 w 6475019"/>
              <a:gd name="connsiteY4" fmla="*/ 4745425 h 4821822"/>
              <a:gd name="connsiteX5" fmla="*/ 84354 w 6475019"/>
              <a:gd name="connsiteY5" fmla="*/ 4766967 h 4821822"/>
              <a:gd name="connsiteX6" fmla="*/ 84354 w 6475019"/>
              <a:gd name="connsiteY6" fmla="*/ 4766967 h 4821822"/>
              <a:gd name="connsiteX7" fmla="*/ 62813 w 6475019"/>
              <a:gd name="connsiteY7" fmla="*/ 4817564 h 4821822"/>
              <a:gd name="connsiteX8" fmla="*/ 62813 w 6475019"/>
              <a:gd name="connsiteY8" fmla="*/ 4817564 h 4821822"/>
              <a:gd name="connsiteX9" fmla="*/ 48285 w 6475019"/>
              <a:gd name="connsiteY9" fmla="*/ 4820445 h 4821822"/>
              <a:gd name="connsiteX10" fmla="*/ 48285 w 6475019"/>
              <a:gd name="connsiteY10" fmla="*/ 4820445 h 4821822"/>
              <a:gd name="connsiteX11" fmla="*/ 12215 w 6475019"/>
              <a:gd name="connsiteY11" fmla="*/ 4795898 h 4821822"/>
              <a:gd name="connsiteX12" fmla="*/ 6414218 w 6475019"/>
              <a:gd name="connsiteY12" fmla="*/ 4776611 h 4821822"/>
              <a:gd name="connsiteX13" fmla="*/ 6414218 w 6475019"/>
              <a:gd name="connsiteY13" fmla="*/ 4776611 h 4821822"/>
              <a:gd name="connsiteX14" fmla="*/ 6392802 w 6475019"/>
              <a:gd name="connsiteY14" fmla="*/ 4725887 h 4821822"/>
              <a:gd name="connsiteX15" fmla="*/ 6392802 w 6475019"/>
              <a:gd name="connsiteY15" fmla="*/ 4725887 h 4821822"/>
              <a:gd name="connsiteX16" fmla="*/ 6443526 w 6475019"/>
              <a:gd name="connsiteY16" fmla="*/ 4704471 h 4821822"/>
              <a:gd name="connsiteX17" fmla="*/ 6443526 w 6475019"/>
              <a:gd name="connsiteY17" fmla="*/ 4704471 h 4821822"/>
              <a:gd name="connsiteX18" fmla="*/ 6464942 w 6475019"/>
              <a:gd name="connsiteY18" fmla="*/ 4755194 h 4821822"/>
              <a:gd name="connsiteX19" fmla="*/ 6464942 w 6475019"/>
              <a:gd name="connsiteY19" fmla="*/ 4755194 h 4821822"/>
              <a:gd name="connsiteX20" fmla="*/ 6428872 w 6475019"/>
              <a:gd name="connsiteY20" fmla="*/ 4779491 h 4821822"/>
              <a:gd name="connsiteX21" fmla="*/ 6428872 w 6475019"/>
              <a:gd name="connsiteY21" fmla="*/ 4779491 h 4821822"/>
              <a:gd name="connsiteX22" fmla="*/ 6414218 w 6475019"/>
              <a:gd name="connsiteY22" fmla="*/ 4776611 h 4821822"/>
              <a:gd name="connsiteX23" fmla="*/ 198325 w 6475019"/>
              <a:gd name="connsiteY23" fmla="*/ 4692824 h 4821822"/>
              <a:gd name="connsiteX24" fmla="*/ 199327 w 6475019"/>
              <a:gd name="connsiteY24" fmla="*/ 4637842 h 4821822"/>
              <a:gd name="connsiteX25" fmla="*/ 199327 w 6475019"/>
              <a:gd name="connsiteY25" fmla="*/ 4637842 h 4821822"/>
              <a:gd name="connsiteX26" fmla="*/ 254308 w 6475019"/>
              <a:gd name="connsiteY26" fmla="*/ 4638844 h 4821822"/>
              <a:gd name="connsiteX27" fmla="*/ 254308 w 6475019"/>
              <a:gd name="connsiteY27" fmla="*/ 4638844 h 4821822"/>
              <a:gd name="connsiteX28" fmla="*/ 253306 w 6475019"/>
              <a:gd name="connsiteY28" fmla="*/ 4693825 h 4821822"/>
              <a:gd name="connsiteX29" fmla="*/ 253306 w 6475019"/>
              <a:gd name="connsiteY29" fmla="*/ 4693825 h 4821822"/>
              <a:gd name="connsiteX30" fmla="*/ 226254 w 6475019"/>
              <a:gd name="connsiteY30" fmla="*/ 4704721 h 4821822"/>
              <a:gd name="connsiteX31" fmla="*/ 226254 w 6475019"/>
              <a:gd name="connsiteY31" fmla="*/ 4704721 h 4821822"/>
              <a:gd name="connsiteX32" fmla="*/ 198325 w 6475019"/>
              <a:gd name="connsiteY32" fmla="*/ 4692824 h 4821822"/>
              <a:gd name="connsiteX33" fmla="*/ 6224226 w 6475019"/>
              <a:gd name="connsiteY33" fmla="*/ 4652370 h 4821822"/>
              <a:gd name="connsiteX34" fmla="*/ 6223349 w 6475019"/>
              <a:gd name="connsiteY34" fmla="*/ 4597389 h 4821822"/>
              <a:gd name="connsiteX35" fmla="*/ 6223349 w 6475019"/>
              <a:gd name="connsiteY35" fmla="*/ 4597389 h 4821822"/>
              <a:gd name="connsiteX36" fmla="*/ 6278330 w 6475019"/>
              <a:gd name="connsiteY36" fmla="*/ 4596512 h 4821822"/>
              <a:gd name="connsiteX37" fmla="*/ 6278330 w 6475019"/>
              <a:gd name="connsiteY37" fmla="*/ 4596512 h 4821822"/>
              <a:gd name="connsiteX38" fmla="*/ 6279083 w 6475019"/>
              <a:gd name="connsiteY38" fmla="*/ 4651493 h 4821822"/>
              <a:gd name="connsiteX39" fmla="*/ 6279083 w 6475019"/>
              <a:gd name="connsiteY39" fmla="*/ 4651493 h 4821822"/>
              <a:gd name="connsiteX40" fmla="*/ 6251152 w 6475019"/>
              <a:gd name="connsiteY40" fmla="*/ 4663266 h 4821822"/>
              <a:gd name="connsiteX41" fmla="*/ 6251152 w 6475019"/>
              <a:gd name="connsiteY41" fmla="*/ 4663266 h 4821822"/>
              <a:gd name="connsiteX42" fmla="*/ 6224226 w 6475019"/>
              <a:gd name="connsiteY42" fmla="*/ 4652370 h 4821822"/>
              <a:gd name="connsiteX43" fmla="*/ 332459 w 6475019"/>
              <a:gd name="connsiteY43" fmla="*/ 4527754 h 4821822"/>
              <a:gd name="connsiteX44" fmla="*/ 312796 w 6475019"/>
              <a:gd name="connsiteY44" fmla="*/ 4476405 h 4821822"/>
              <a:gd name="connsiteX45" fmla="*/ 312796 w 6475019"/>
              <a:gd name="connsiteY45" fmla="*/ 4476405 h 4821822"/>
              <a:gd name="connsiteX46" fmla="*/ 364271 w 6475019"/>
              <a:gd name="connsiteY46" fmla="*/ 4456867 h 4821822"/>
              <a:gd name="connsiteX47" fmla="*/ 364271 w 6475019"/>
              <a:gd name="connsiteY47" fmla="*/ 4456867 h 4821822"/>
              <a:gd name="connsiteX48" fmla="*/ 383809 w 6475019"/>
              <a:gd name="connsiteY48" fmla="*/ 4508216 h 4821822"/>
              <a:gd name="connsiteX49" fmla="*/ 383809 w 6475019"/>
              <a:gd name="connsiteY49" fmla="*/ 4508216 h 4821822"/>
              <a:gd name="connsiteX50" fmla="*/ 348240 w 6475019"/>
              <a:gd name="connsiteY50" fmla="*/ 4531261 h 4821822"/>
              <a:gd name="connsiteX51" fmla="*/ 348240 w 6475019"/>
              <a:gd name="connsiteY51" fmla="*/ 4531261 h 4821822"/>
              <a:gd name="connsiteX52" fmla="*/ 332459 w 6475019"/>
              <a:gd name="connsiteY52" fmla="*/ 4527754 h 4821822"/>
              <a:gd name="connsiteX53" fmla="*/ 6094225 w 6475019"/>
              <a:gd name="connsiteY53" fmla="*/ 4466260 h 4821822"/>
              <a:gd name="connsiteX54" fmla="*/ 6094225 w 6475019"/>
              <a:gd name="connsiteY54" fmla="*/ 4466260 h 4821822"/>
              <a:gd name="connsiteX55" fmla="*/ 6114013 w 6475019"/>
              <a:gd name="connsiteY55" fmla="*/ 4414911 h 4821822"/>
              <a:gd name="connsiteX56" fmla="*/ 6114013 w 6475019"/>
              <a:gd name="connsiteY56" fmla="*/ 4414911 h 4821822"/>
              <a:gd name="connsiteX57" fmla="*/ 6165362 w 6475019"/>
              <a:gd name="connsiteY57" fmla="*/ 4434699 h 4821822"/>
              <a:gd name="connsiteX58" fmla="*/ 6165362 w 6475019"/>
              <a:gd name="connsiteY58" fmla="*/ 4434699 h 4821822"/>
              <a:gd name="connsiteX59" fmla="*/ 6165362 w 6475019"/>
              <a:gd name="connsiteY59" fmla="*/ 4434699 h 4821822"/>
              <a:gd name="connsiteX60" fmla="*/ 6165362 w 6475019"/>
              <a:gd name="connsiteY60" fmla="*/ 4434699 h 4821822"/>
              <a:gd name="connsiteX61" fmla="*/ 6145574 w 6475019"/>
              <a:gd name="connsiteY61" fmla="*/ 4486049 h 4821822"/>
              <a:gd name="connsiteX62" fmla="*/ 6145574 w 6475019"/>
              <a:gd name="connsiteY62" fmla="*/ 4486049 h 4821822"/>
              <a:gd name="connsiteX63" fmla="*/ 6129793 w 6475019"/>
              <a:gd name="connsiteY63" fmla="*/ 4489430 h 4821822"/>
              <a:gd name="connsiteX64" fmla="*/ 6129793 w 6475019"/>
              <a:gd name="connsiteY64" fmla="*/ 4489430 h 4821822"/>
              <a:gd name="connsiteX65" fmla="*/ 6094225 w 6475019"/>
              <a:gd name="connsiteY65" fmla="*/ 4466260 h 4821822"/>
              <a:gd name="connsiteX66" fmla="*/ 394830 w 6475019"/>
              <a:gd name="connsiteY66" fmla="*/ 4324486 h 4821822"/>
              <a:gd name="connsiteX67" fmla="*/ 357382 w 6475019"/>
              <a:gd name="connsiteY67" fmla="*/ 4284284 h 4821822"/>
              <a:gd name="connsiteX68" fmla="*/ 357382 w 6475019"/>
              <a:gd name="connsiteY68" fmla="*/ 4284284 h 4821822"/>
              <a:gd name="connsiteX69" fmla="*/ 357382 w 6475019"/>
              <a:gd name="connsiteY69" fmla="*/ 4284158 h 4821822"/>
              <a:gd name="connsiteX70" fmla="*/ 357382 w 6475019"/>
              <a:gd name="connsiteY70" fmla="*/ 4284158 h 4821822"/>
              <a:gd name="connsiteX71" fmla="*/ 397585 w 6475019"/>
              <a:gd name="connsiteY71" fmla="*/ 4246711 h 4821822"/>
              <a:gd name="connsiteX72" fmla="*/ 397585 w 6475019"/>
              <a:gd name="connsiteY72" fmla="*/ 4246711 h 4821822"/>
              <a:gd name="connsiteX73" fmla="*/ 435032 w 6475019"/>
              <a:gd name="connsiteY73" fmla="*/ 4287039 h 4821822"/>
              <a:gd name="connsiteX74" fmla="*/ 435032 w 6475019"/>
              <a:gd name="connsiteY74" fmla="*/ 4286913 h 4821822"/>
              <a:gd name="connsiteX75" fmla="*/ 396208 w 6475019"/>
              <a:gd name="connsiteY75" fmla="*/ 4324486 h 4821822"/>
              <a:gd name="connsiteX76" fmla="*/ 396208 w 6475019"/>
              <a:gd name="connsiteY76" fmla="*/ 4324486 h 4821822"/>
              <a:gd name="connsiteX77" fmla="*/ 394830 w 6475019"/>
              <a:gd name="connsiteY77" fmla="*/ 4324486 h 4821822"/>
              <a:gd name="connsiteX78" fmla="*/ 6043877 w 6475019"/>
              <a:gd name="connsiteY78" fmla="*/ 4244832 h 4821822"/>
              <a:gd name="connsiteX79" fmla="*/ 6043877 w 6475019"/>
              <a:gd name="connsiteY79" fmla="*/ 4244832 h 4821822"/>
              <a:gd name="connsiteX80" fmla="*/ 6081450 w 6475019"/>
              <a:gd name="connsiteY80" fmla="*/ 4204755 h 4821822"/>
              <a:gd name="connsiteX81" fmla="*/ 6081450 w 6475019"/>
              <a:gd name="connsiteY81" fmla="*/ 4204755 h 4821822"/>
              <a:gd name="connsiteX82" fmla="*/ 6121527 w 6475019"/>
              <a:gd name="connsiteY82" fmla="*/ 4242327 h 4821822"/>
              <a:gd name="connsiteX83" fmla="*/ 6121527 w 6475019"/>
              <a:gd name="connsiteY83" fmla="*/ 4242327 h 4821822"/>
              <a:gd name="connsiteX84" fmla="*/ 6083954 w 6475019"/>
              <a:gd name="connsiteY84" fmla="*/ 4282530 h 4821822"/>
              <a:gd name="connsiteX85" fmla="*/ 6083954 w 6475019"/>
              <a:gd name="connsiteY85" fmla="*/ 4282530 h 4821822"/>
              <a:gd name="connsiteX86" fmla="*/ 6082702 w 6475019"/>
              <a:gd name="connsiteY86" fmla="*/ 4282530 h 4821822"/>
              <a:gd name="connsiteX87" fmla="*/ 6082702 w 6475019"/>
              <a:gd name="connsiteY87" fmla="*/ 4282530 h 4821822"/>
              <a:gd name="connsiteX88" fmla="*/ 6043877 w 6475019"/>
              <a:gd name="connsiteY88" fmla="*/ 4244832 h 4821822"/>
              <a:gd name="connsiteX89" fmla="*/ 357633 w 6475019"/>
              <a:gd name="connsiteY89" fmla="*/ 4071998 h 4821822"/>
              <a:gd name="connsiteX90" fmla="*/ 396583 w 6475019"/>
              <a:gd name="connsiteY90" fmla="*/ 4033047 h 4821822"/>
              <a:gd name="connsiteX91" fmla="*/ 396583 w 6475019"/>
              <a:gd name="connsiteY91" fmla="*/ 4033047 h 4821822"/>
              <a:gd name="connsiteX92" fmla="*/ 435534 w 6475019"/>
              <a:gd name="connsiteY92" fmla="*/ 4071998 h 4821822"/>
              <a:gd name="connsiteX93" fmla="*/ 435534 w 6475019"/>
              <a:gd name="connsiteY93" fmla="*/ 4071998 h 4821822"/>
              <a:gd name="connsiteX94" fmla="*/ 396583 w 6475019"/>
              <a:gd name="connsiteY94" fmla="*/ 4110948 h 4821822"/>
              <a:gd name="connsiteX95" fmla="*/ 396583 w 6475019"/>
              <a:gd name="connsiteY95" fmla="*/ 4110948 h 4821822"/>
              <a:gd name="connsiteX96" fmla="*/ 357633 w 6475019"/>
              <a:gd name="connsiteY96" fmla="*/ 4071998 h 4821822"/>
              <a:gd name="connsiteX97" fmla="*/ 6043501 w 6475019"/>
              <a:gd name="connsiteY97" fmla="*/ 4030042 h 4821822"/>
              <a:gd name="connsiteX98" fmla="*/ 6082452 w 6475019"/>
              <a:gd name="connsiteY98" fmla="*/ 3991091 h 4821822"/>
              <a:gd name="connsiteX99" fmla="*/ 6082452 w 6475019"/>
              <a:gd name="connsiteY99" fmla="*/ 3991091 h 4821822"/>
              <a:gd name="connsiteX100" fmla="*/ 6121402 w 6475019"/>
              <a:gd name="connsiteY100" fmla="*/ 4030042 h 4821822"/>
              <a:gd name="connsiteX101" fmla="*/ 6121402 w 6475019"/>
              <a:gd name="connsiteY101" fmla="*/ 4030042 h 4821822"/>
              <a:gd name="connsiteX102" fmla="*/ 6082452 w 6475019"/>
              <a:gd name="connsiteY102" fmla="*/ 4068992 h 4821822"/>
              <a:gd name="connsiteX103" fmla="*/ 6082452 w 6475019"/>
              <a:gd name="connsiteY103" fmla="*/ 4068992 h 4821822"/>
              <a:gd name="connsiteX104" fmla="*/ 6043501 w 6475019"/>
              <a:gd name="connsiteY104" fmla="*/ 4030042 h 4821822"/>
              <a:gd name="connsiteX105" fmla="*/ 357633 w 6475019"/>
              <a:gd name="connsiteY105" fmla="*/ 3858460 h 4821822"/>
              <a:gd name="connsiteX106" fmla="*/ 396583 w 6475019"/>
              <a:gd name="connsiteY106" fmla="*/ 3819509 h 4821822"/>
              <a:gd name="connsiteX107" fmla="*/ 396583 w 6475019"/>
              <a:gd name="connsiteY107" fmla="*/ 3819509 h 4821822"/>
              <a:gd name="connsiteX108" fmla="*/ 435534 w 6475019"/>
              <a:gd name="connsiteY108" fmla="*/ 3858460 h 4821822"/>
              <a:gd name="connsiteX109" fmla="*/ 435534 w 6475019"/>
              <a:gd name="connsiteY109" fmla="*/ 3858460 h 4821822"/>
              <a:gd name="connsiteX110" fmla="*/ 396583 w 6475019"/>
              <a:gd name="connsiteY110" fmla="*/ 3897411 h 4821822"/>
              <a:gd name="connsiteX111" fmla="*/ 396583 w 6475019"/>
              <a:gd name="connsiteY111" fmla="*/ 3897411 h 4821822"/>
              <a:gd name="connsiteX112" fmla="*/ 357633 w 6475019"/>
              <a:gd name="connsiteY112" fmla="*/ 3858460 h 4821822"/>
              <a:gd name="connsiteX113" fmla="*/ 6043501 w 6475019"/>
              <a:gd name="connsiteY113" fmla="*/ 3816504 h 4821822"/>
              <a:gd name="connsiteX114" fmla="*/ 6082452 w 6475019"/>
              <a:gd name="connsiteY114" fmla="*/ 3777554 h 4821822"/>
              <a:gd name="connsiteX115" fmla="*/ 6082452 w 6475019"/>
              <a:gd name="connsiteY115" fmla="*/ 3777554 h 4821822"/>
              <a:gd name="connsiteX116" fmla="*/ 6121402 w 6475019"/>
              <a:gd name="connsiteY116" fmla="*/ 3816504 h 4821822"/>
              <a:gd name="connsiteX117" fmla="*/ 6121402 w 6475019"/>
              <a:gd name="connsiteY117" fmla="*/ 3816504 h 4821822"/>
              <a:gd name="connsiteX118" fmla="*/ 6082452 w 6475019"/>
              <a:gd name="connsiteY118" fmla="*/ 3855454 h 4821822"/>
              <a:gd name="connsiteX119" fmla="*/ 6082452 w 6475019"/>
              <a:gd name="connsiteY119" fmla="*/ 3855454 h 4821822"/>
              <a:gd name="connsiteX120" fmla="*/ 6043501 w 6475019"/>
              <a:gd name="connsiteY120" fmla="*/ 3816504 h 4821822"/>
              <a:gd name="connsiteX121" fmla="*/ 357633 w 6475019"/>
              <a:gd name="connsiteY121" fmla="*/ 3644922 h 4821822"/>
              <a:gd name="connsiteX122" fmla="*/ 396583 w 6475019"/>
              <a:gd name="connsiteY122" fmla="*/ 3605972 h 4821822"/>
              <a:gd name="connsiteX123" fmla="*/ 396583 w 6475019"/>
              <a:gd name="connsiteY123" fmla="*/ 3605972 h 4821822"/>
              <a:gd name="connsiteX124" fmla="*/ 435534 w 6475019"/>
              <a:gd name="connsiteY124" fmla="*/ 3644922 h 4821822"/>
              <a:gd name="connsiteX125" fmla="*/ 435534 w 6475019"/>
              <a:gd name="connsiteY125" fmla="*/ 3644922 h 4821822"/>
              <a:gd name="connsiteX126" fmla="*/ 396583 w 6475019"/>
              <a:gd name="connsiteY126" fmla="*/ 3683873 h 4821822"/>
              <a:gd name="connsiteX127" fmla="*/ 396583 w 6475019"/>
              <a:gd name="connsiteY127" fmla="*/ 3683873 h 4821822"/>
              <a:gd name="connsiteX128" fmla="*/ 357633 w 6475019"/>
              <a:gd name="connsiteY128" fmla="*/ 3644922 h 4821822"/>
              <a:gd name="connsiteX129" fmla="*/ 6043501 w 6475019"/>
              <a:gd name="connsiteY129" fmla="*/ 3602966 h 4821822"/>
              <a:gd name="connsiteX130" fmla="*/ 6082452 w 6475019"/>
              <a:gd name="connsiteY130" fmla="*/ 3564016 h 4821822"/>
              <a:gd name="connsiteX131" fmla="*/ 6082452 w 6475019"/>
              <a:gd name="connsiteY131" fmla="*/ 3564016 h 4821822"/>
              <a:gd name="connsiteX132" fmla="*/ 6121402 w 6475019"/>
              <a:gd name="connsiteY132" fmla="*/ 3602966 h 4821822"/>
              <a:gd name="connsiteX133" fmla="*/ 6121402 w 6475019"/>
              <a:gd name="connsiteY133" fmla="*/ 3602966 h 4821822"/>
              <a:gd name="connsiteX134" fmla="*/ 6082452 w 6475019"/>
              <a:gd name="connsiteY134" fmla="*/ 3641916 h 4821822"/>
              <a:gd name="connsiteX135" fmla="*/ 6082452 w 6475019"/>
              <a:gd name="connsiteY135" fmla="*/ 3641916 h 4821822"/>
              <a:gd name="connsiteX136" fmla="*/ 6043501 w 6475019"/>
              <a:gd name="connsiteY136" fmla="*/ 3602966 h 4821822"/>
              <a:gd name="connsiteX137" fmla="*/ 357633 w 6475019"/>
              <a:gd name="connsiteY137" fmla="*/ 3431384 h 4821822"/>
              <a:gd name="connsiteX138" fmla="*/ 396583 w 6475019"/>
              <a:gd name="connsiteY138" fmla="*/ 3392434 h 4821822"/>
              <a:gd name="connsiteX139" fmla="*/ 396583 w 6475019"/>
              <a:gd name="connsiteY139" fmla="*/ 3392434 h 4821822"/>
              <a:gd name="connsiteX140" fmla="*/ 435534 w 6475019"/>
              <a:gd name="connsiteY140" fmla="*/ 3431384 h 4821822"/>
              <a:gd name="connsiteX141" fmla="*/ 435534 w 6475019"/>
              <a:gd name="connsiteY141" fmla="*/ 3431384 h 4821822"/>
              <a:gd name="connsiteX142" fmla="*/ 396583 w 6475019"/>
              <a:gd name="connsiteY142" fmla="*/ 3470334 h 4821822"/>
              <a:gd name="connsiteX143" fmla="*/ 396583 w 6475019"/>
              <a:gd name="connsiteY143" fmla="*/ 3470334 h 4821822"/>
              <a:gd name="connsiteX144" fmla="*/ 357633 w 6475019"/>
              <a:gd name="connsiteY144" fmla="*/ 3431384 h 4821822"/>
              <a:gd name="connsiteX145" fmla="*/ 6043501 w 6475019"/>
              <a:gd name="connsiteY145" fmla="*/ 3389428 h 4821822"/>
              <a:gd name="connsiteX146" fmla="*/ 6082452 w 6475019"/>
              <a:gd name="connsiteY146" fmla="*/ 3350477 h 4821822"/>
              <a:gd name="connsiteX147" fmla="*/ 6082452 w 6475019"/>
              <a:gd name="connsiteY147" fmla="*/ 3350477 h 4821822"/>
              <a:gd name="connsiteX148" fmla="*/ 6121402 w 6475019"/>
              <a:gd name="connsiteY148" fmla="*/ 3389428 h 4821822"/>
              <a:gd name="connsiteX149" fmla="*/ 6121402 w 6475019"/>
              <a:gd name="connsiteY149" fmla="*/ 3389428 h 4821822"/>
              <a:gd name="connsiteX150" fmla="*/ 6082452 w 6475019"/>
              <a:gd name="connsiteY150" fmla="*/ 3428379 h 4821822"/>
              <a:gd name="connsiteX151" fmla="*/ 6082452 w 6475019"/>
              <a:gd name="connsiteY151" fmla="*/ 3428379 h 4821822"/>
              <a:gd name="connsiteX152" fmla="*/ 6043501 w 6475019"/>
              <a:gd name="connsiteY152" fmla="*/ 3389428 h 4821822"/>
              <a:gd name="connsiteX153" fmla="*/ 357633 w 6475019"/>
              <a:gd name="connsiteY153" fmla="*/ 3217846 h 4821822"/>
              <a:gd name="connsiteX154" fmla="*/ 396583 w 6475019"/>
              <a:gd name="connsiteY154" fmla="*/ 3178896 h 4821822"/>
              <a:gd name="connsiteX155" fmla="*/ 396583 w 6475019"/>
              <a:gd name="connsiteY155" fmla="*/ 3178896 h 4821822"/>
              <a:gd name="connsiteX156" fmla="*/ 435534 w 6475019"/>
              <a:gd name="connsiteY156" fmla="*/ 3217846 h 4821822"/>
              <a:gd name="connsiteX157" fmla="*/ 435534 w 6475019"/>
              <a:gd name="connsiteY157" fmla="*/ 3217846 h 4821822"/>
              <a:gd name="connsiteX158" fmla="*/ 396583 w 6475019"/>
              <a:gd name="connsiteY158" fmla="*/ 3256797 h 4821822"/>
              <a:gd name="connsiteX159" fmla="*/ 396583 w 6475019"/>
              <a:gd name="connsiteY159" fmla="*/ 3256797 h 4821822"/>
              <a:gd name="connsiteX160" fmla="*/ 357633 w 6475019"/>
              <a:gd name="connsiteY160" fmla="*/ 3217846 h 4821822"/>
              <a:gd name="connsiteX161" fmla="*/ 6043501 w 6475019"/>
              <a:gd name="connsiteY161" fmla="*/ 3175891 h 4821822"/>
              <a:gd name="connsiteX162" fmla="*/ 6082452 w 6475019"/>
              <a:gd name="connsiteY162" fmla="*/ 3136940 h 4821822"/>
              <a:gd name="connsiteX163" fmla="*/ 6082452 w 6475019"/>
              <a:gd name="connsiteY163" fmla="*/ 3136940 h 4821822"/>
              <a:gd name="connsiteX164" fmla="*/ 6121402 w 6475019"/>
              <a:gd name="connsiteY164" fmla="*/ 3175891 h 4821822"/>
              <a:gd name="connsiteX165" fmla="*/ 6121402 w 6475019"/>
              <a:gd name="connsiteY165" fmla="*/ 3175891 h 4821822"/>
              <a:gd name="connsiteX166" fmla="*/ 6082452 w 6475019"/>
              <a:gd name="connsiteY166" fmla="*/ 3214841 h 4821822"/>
              <a:gd name="connsiteX167" fmla="*/ 6082452 w 6475019"/>
              <a:gd name="connsiteY167" fmla="*/ 3214841 h 4821822"/>
              <a:gd name="connsiteX168" fmla="*/ 6043501 w 6475019"/>
              <a:gd name="connsiteY168" fmla="*/ 3175891 h 4821822"/>
              <a:gd name="connsiteX169" fmla="*/ 357633 w 6475019"/>
              <a:gd name="connsiteY169" fmla="*/ 3004183 h 4821822"/>
              <a:gd name="connsiteX170" fmla="*/ 396583 w 6475019"/>
              <a:gd name="connsiteY170" fmla="*/ 2965233 h 4821822"/>
              <a:gd name="connsiteX171" fmla="*/ 396583 w 6475019"/>
              <a:gd name="connsiteY171" fmla="*/ 2965233 h 4821822"/>
              <a:gd name="connsiteX172" fmla="*/ 435534 w 6475019"/>
              <a:gd name="connsiteY172" fmla="*/ 3004183 h 4821822"/>
              <a:gd name="connsiteX173" fmla="*/ 435534 w 6475019"/>
              <a:gd name="connsiteY173" fmla="*/ 3004183 h 4821822"/>
              <a:gd name="connsiteX174" fmla="*/ 396583 w 6475019"/>
              <a:gd name="connsiteY174" fmla="*/ 3043134 h 4821822"/>
              <a:gd name="connsiteX175" fmla="*/ 396583 w 6475019"/>
              <a:gd name="connsiteY175" fmla="*/ 3043134 h 4821822"/>
              <a:gd name="connsiteX176" fmla="*/ 357633 w 6475019"/>
              <a:gd name="connsiteY176" fmla="*/ 3004183 h 4821822"/>
              <a:gd name="connsiteX177" fmla="*/ 6043501 w 6475019"/>
              <a:gd name="connsiteY177" fmla="*/ 2962353 h 4821822"/>
              <a:gd name="connsiteX178" fmla="*/ 6082452 w 6475019"/>
              <a:gd name="connsiteY178" fmla="*/ 2923402 h 4821822"/>
              <a:gd name="connsiteX179" fmla="*/ 6082452 w 6475019"/>
              <a:gd name="connsiteY179" fmla="*/ 2923402 h 4821822"/>
              <a:gd name="connsiteX180" fmla="*/ 6121402 w 6475019"/>
              <a:gd name="connsiteY180" fmla="*/ 2962353 h 4821822"/>
              <a:gd name="connsiteX181" fmla="*/ 6121402 w 6475019"/>
              <a:gd name="connsiteY181" fmla="*/ 2962353 h 4821822"/>
              <a:gd name="connsiteX182" fmla="*/ 6082452 w 6475019"/>
              <a:gd name="connsiteY182" fmla="*/ 3001303 h 4821822"/>
              <a:gd name="connsiteX183" fmla="*/ 6082452 w 6475019"/>
              <a:gd name="connsiteY183" fmla="*/ 3001303 h 4821822"/>
              <a:gd name="connsiteX184" fmla="*/ 6043501 w 6475019"/>
              <a:gd name="connsiteY184" fmla="*/ 2962353 h 4821822"/>
              <a:gd name="connsiteX185" fmla="*/ 357633 w 6475019"/>
              <a:gd name="connsiteY185" fmla="*/ 2790645 h 4821822"/>
              <a:gd name="connsiteX186" fmla="*/ 396583 w 6475019"/>
              <a:gd name="connsiteY186" fmla="*/ 2751695 h 4821822"/>
              <a:gd name="connsiteX187" fmla="*/ 396583 w 6475019"/>
              <a:gd name="connsiteY187" fmla="*/ 2751695 h 4821822"/>
              <a:gd name="connsiteX188" fmla="*/ 435534 w 6475019"/>
              <a:gd name="connsiteY188" fmla="*/ 2790645 h 4821822"/>
              <a:gd name="connsiteX189" fmla="*/ 435534 w 6475019"/>
              <a:gd name="connsiteY189" fmla="*/ 2790645 h 4821822"/>
              <a:gd name="connsiteX190" fmla="*/ 396583 w 6475019"/>
              <a:gd name="connsiteY190" fmla="*/ 2829596 h 4821822"/>
              <a:gd name="connsiteX191" fmla="*/ 396583 w 6475019"/>
              <a:gd name="connsiteY191" fmla="*/ 2829596 h 4821822"/>
              <a:gd name="connsiteX192" fmla="*/ 357633 w 6475019"/>
              <a:gd name="connsiteY192" fmla="*/ 2790645 h 4821822"/>
              <a:gd name="connsiteX193" fmla="*/ 6043501 w 6475019"/>
              <a:gd name="connsiteY193" fmla="*/ 2748690 h 4821822"/>
              <a:gd name="connsiteX194" fmla="*/ 6082452 w 6475019"/>
              <a:gd name="connsiteY194" fmla="*/ 2709739 h 4821822"/>
              <a:gd name="connsiteX195" fmla="*/ 6082452 w 6475019"/>
              <a:gd name="connsiteY195" fmla="*/ 2709739 h 4821822"/>
              <a:gd name="connsiteX196" fmla="*/ 6121402 w 6475019"/>
              <a:gd name="connsiteY196" fmla="*/ 2748690 h 4821822"/>
              <a:gd name="connsiteX197" fmla="*/ 6121402 w 6475019"/>
              <a:gd name="connsiteY197" fmla="*/ 2748690 h 4821822"/>
              <a:gd name="connsiteX198" fmla="*/ 6082452 w 6475019"/>
              <a:gd name="connsiteY198" fmla="*/ 2787640 h 4821822"/>
              <a:gd name="connsiteX199" fmla="*/ 6082452 w 6475019"/>
              <a:gd name="connsiteY199" fmla="*/ 2787640 h 4821822"/>
              <a:gd name="connsiteX200" fmla="*/ 6043501 w 6475019"/>
              <a:gd name="connsiteY200" fmla="*/ 2748690 h 4821822"/>
              <a:gd name="connsiteX201" fmla="*/ 357633 w 6475019"/>
              <a:gd name="connsiteY201" fmla="*/ 2577108 h 4821822"/>
              <a:gd name="connsiteX202" fmla="*/ 396583 w 6475019"/>
              <a:gd name="connsiteY202" fmla="*/ 2538157 h 4821822"/>
              <a:gd name="connsiteX203" fmla="*/ 396583 w 6475019"/>
              <a:gd name="connsiteY203" fmla="*/ 2538157 h 4821822"/>
              <a:gd name="connsiteX204" fmla="*/ 435534 w 6475019"/>
              <a:gd name="connsiteY204" fmla="*/ 2577108 h 4821822"/>
              <a:gd name="connsiteX205" fmla="*/ 435534 w 6475019"/>
              <a:gd name="connsiteY205" fmla="*/ 2577108 h 4821822"/>
              <a:gd name="connsiteX206" fmla="*/ 396583 w 6475019"/>
              <a:gd name="connsiteY206" fmla="*/ 2616058 h 4821822"/>
              <a:gd name="connsiteX207" fmla="*/ 396583 w 6475019"/>
              <a:gd name="connsiteY207" fmla="*/ 2616058 h 4821822"/>
              <a:gd name="connsiteX208" fmla="*/ 357633 w 6475019"/>
              <a:gd name="connsiteY208" fmla="*/ 2577108 h 4821822"/>
              <a:gd name="connsiteX209" fmla="*/ 6043501 w 6475019"/>
              <a:gd name="connsiteY209" fmla="*/ 2535151 h 4821822"/>
              <a:gd name="connsiteX210" fmla="*/ 6082452 w 6475019"/>
              <a:gd name="connsiteY210" fmla="*/ 2496201 h 4821822"/>
              <a:gd name="connsiteX211" fmla="*/ 6082452 w 6475019"/>
              <a:gd name="connsiteY211" fmla="*/ 2496201 h 4821822"/>
              <a:gd name="connsiteX212" fmla="*/ 6121402 w 6475019"/>
              <a:gd name="connsiteY212" fmla="*/ 2535151 h 4821822"/>
              <a:gd name="connsiteX213" fmla="*/ 6121402 w 6475019"/>
              <a:gd name="connsiteY213" fmla="*/ 2535151 h 4821822"/>
              <a:gd name="connsiteX214" fmla="*/ 6082452 w 6475019"/>
              <a:gd name="connsiteY214" fmla="*/ 2574102 h 4821822"/>
              <a:gd name="connsiteX215" fmla="*/ 6082452 w 6475019"/>
              <a:gd name="connsiteY215" fmla="*/ 2574102 h 4821822"/>
              <a:gd name="connsiteX216" fmla="*/ 6043501 w 6475019"/>
              <a:gd name="connsiteY216" fmla="*/ 2535151 h 4821822"/>
              <a:gd name="connsiteX217" fmla="*/ 357633 w 6475019"/>
              <a:gd name="connsiteY217" fmla="*/ 2363570 h 4821822"/>
              <a:gd name="connsiteX218" fmla="*/ 396583 w 6475019"/>
              <a:gd name="connsiteY218" fmla="*/ 2324619 h 4821822"/>
              <a:gd name="connsiteX219" fmla="*/ 396583 w 6475019"/>
              <a:gd name="connsiteY219" fmla="*/ 2324619 h 4821822"/>
              <a:gd name="connsiteX220" fmla="*/ 435534 w 6475019"/>
              <a:gd name="connsiteY220" fmla="*/ 2363570 h 4821822"/>
              <a:gd name="connsiteX221" fmla="*/ 435534 w 6475019"/>
              <a:gd name="connsiteY221" fmla="*/ 2363570 h 4821822"/>
              <a:gd name="connsiteX222" fmla="*/ 396583 w 6475019"/>
              <a:gd name="connsiteY222" fmla="*/ 2402520 h 4821822"/>
              <a:gd name="connsiteX223" fmla="*/ 396583 w 6475019"/>
              <a:gd name="connsiteY223" fmla="*/ 2402520 h 4821822"/>
              <a:gd name="connsiteX224" fmla="*/ 357633 w 6475019"/>
              <a:gd name="connsiteY224" fmla="*/ 2363570 h 4821822"/>
              <a:gd name="connsiteX225" fmla="*/ 6043501 w 6475019"/>
              <a:gd name="connsiteY225" fmla="*/ 2321614 h 4821822"/>
              <a:gd name="connsiteX226" fmla="*/ 6082452 w 6475019"/>
              <a:gd name="connsiteY226" fmla="*/ 2282663 h 4821822"/>
              <a:gd name="connsiteX227" fmla="*/ 6082452 w 6475019"/>
              <a:gd name="connsiteY227" fmla="*/ 2282663 h 4821822"/>
              <a:gd name="connsiteX228" fmla="*/ 6121402 w 6475019"/>
              <a:gd name="connsiteY228" fmla="*/ 2321614 h 4821822"/>
              <a:gd name="connsiteX229" fmla="*/ 6121402 w 6475019"/>
              <a:gd name="connsiteY229" fmla="*/ 2321614 h 4821822"/>
              <a:gd name="connsiteX230" fmla="*/ 6082452 w 6475019"/>
              <a:gd name="connsiteY230" fmla="*/ 2360564 h 4821822"/>
              <a:gd name="connsiteX231" fmla="*/ 6082452 w 6475019"/>
              <a:gd name="connsiteY231" fmla="*/ 2360564 h 4821822"/>
              <a:gd name="connsiteX232" fmla="*/ 6043501 w 6475019"/>
              <a:gd name="connsiteY232" fmla="*/ 2321614 h 4821822"/>
              <a:gd name="connsiteX233" fmla="*/ 357633 w 6475019"/>
              <a:gd name="connsiteY233" fmla="*/ 2150032 h 4821822"/>
              <a:gd name="connsiteX234" fmla="*/ 396583 w 6475019"/>
              <a:gd name="connsiteY234" fmla="*/ 2111082 h 4821822"/>
              <a:gd name="connsiteX235" fmla="*/ 396583 w 6475019"/>
              <a:gd name="connsiteY235" fmla="*/ 2111082 h 4821822"/>
              <a:gd name="connsiteX236" fmla="*/ 435534 w 6475019"/>
              <a:gd name="connsiteY236" fmla="*/ 2150032 h 4821822"/>
              <a:gd name="connsiteX237" fmla="*/ 435534 w 6475019"/>
              <a:gd name="connsiteY237" fmla="*/ 2150032 h 4821822"/>
              <a:gd name="connsiteX238" fmla="*/ 396583 w 6475019"/>
              <a:gd name="connsiteY238" fmla="*/ 2188982 h 4821822"/>
              <a:gd name="connsiteX239" fmla="*/ 396583 w 6475019"/>
              <a:gd name="connsiteY239" fmla="*/ 2188982 h 4821822"/>
              <a:gd name="connsiteX240" fmla="*/ 357633 w 6475019"/>
              <a:gd name="connsiteY240" fmla="*/ 2150032 h 4821822"/>
              <a:gd name="connsiteX241" fmla="*/ 6043501 w 6475019"/>
              <a:gd name="connsiteY241" fmla="*/ 2108076 h 4821822"/>
              <a:gd name="connsiteX242" fmla="*/ 6082452 w 6475019"/>
              <a:gd name="connsiteY242" fmla="*/ 2069125 h 4821822"/>
              <a:gd name="connsiteX243" fmla="*/ 6082452 w 6475019"/>
              <a:gd name="connsiteY243" fmla="*/ 2069125 h 4821822"/>
              <a:gd name="connsiteX244" fmla="*/ 6121402 w 6475019"/>
              <a:gd name="connsiteY244" fmla="*/ 2108076 h 4821822"/>
              <a:gd name="connsiteX245" fmla="*/ 6121402 w 6475019"/>
              <a:gd name="connsiteY245" fmla="*/ 2108076 h 4821822"/>
              <a:gd name="connsiteX246" fmla="*/ 6082452 w 6475019"/>
              <a:gd name="connsiteY246" fmla="*/ 2147026 h 4821822"/>
              <a:gd name="connsiteX247" fmla="*/ 6082452 w 6475019"/>
              <a:gd name="connsiteY247" fmla="*/ 2147026 h 4821822"/>
              <a:gd name="connsiteX248" fmla="*/ 6043501 w 6475019"/>
              <a:gd name="connsiteY248" fmla="*/ 2108076 h 4821822"/>
              <a:gd name="connsiteX249" fmla="*/ 357633 w 6475019"/>
              <a:gd name="connsiteY249" fmla="*/ 1936494 h 4821822"/>
              <a:gd name="connsiteX250" fmla="*/ 396583 w 6475019"/>
              <a:gd name="connsiteY250" fmla="*/ 1897544 h 4821822"/>
              <a:gd name="connsiteX251" fmla="*/ 396583 w 6475019"/>
              <a:gd name="connsiteY251" fmla="*/ 1897544 h 4821822"/>
              <a:gd name="connsiteX252" fmla="*/ 435534 w 6475019"/>
              <a:gd name="connsiteY252" fmla="*/ 1936494 h 4821822"/>
              <a:gd name="connsiteX253" fmla="*/ 435534 w 6475019"/>
              <a:gd name="connsiteY253" fmla="*/ 1936494 h 4821822"/>
              <a:gd name="connsiteX254" fmla="*/ 396583 w 6475019"/>
              <a:gd name="connsiteY254" fmla="*/ 1975444 h 4821822"/>
              <a:gd name="connsiteX255" fmla="*/ 396583 w 6475019"/>
              <a:gd name="connsiteY255" fmla="*/ 1975444 h 4821822"/>
              <a:gd name="connsiteX256" fmla="*/ 357633 w 6475019"/>
              <a:gd name="connsiteY256" fmla="*/ 1936494 h 4821822"/>
              <a:gd name="connsiteX257" fmla="*/ 6043501 w 6475019"/>
              <a:gd name="connsiteY257" fmla="*/ 1894538 h 4821822"/>
              <a:gd name="connsiteX258" fmla="*/ 6082452 w 6475019"/>
              <a:gd name="connsiteY258" fmla="*/ 1855587 h 4821822"/>
              <a:gd name="connsiteX259" fmla="*/ 6082452 w 6475019"/>
              <a:gd name="connsiteY259" fmla="*/ 1855587 h 4821822"/>
              <a:gd name="connsiteX260" fmla="*/ 6121402 w 6475019"/>
              <a:gd name="connsiteY260" fmla="*/ 1894538 h 4821822"/>
              <a:gd name="connsiteX261" fmla="*/ 6121402 w 6475019"/>
              <a:gd name="connsiteY261" fmla="*/ 1894538 h 4821822"/>
              <a:gd name="connsiteX262" fmla="*/ 6082452 w 6475019"/>
              <a:gd name="connsiteY262" fmla="*/ 1933488 h 4821822"/>
              <a:gd name="connsiteX263" fmla="*/ 6082452 w 6475019"/>
              <a:gd name="connsiteY263" fmla="*/ 1933488 h 4821822"/>
              <a:gd name="connsiteX264" fmla="*/ 6043501 w 6475019"/>
              <a:gd name="connsiteY264" fmla="*/ 1894538 h 4821822"/>
              <a:gd name="connsiteX265" fmla="*/ 357633 w 6475019"/>
              <a:gd name="connsiteY265" fmla="*/ 1722956 h 4821822"/>
              <a:gd name="connsiteX266" fmla="*/ 396583 w 6475019"/>
              <a:gd name="connsiteY266" fmla="*/ 1684006 h 4821822"/>
              <a:gd name="connsiteX267" fmla="*/ 396583 w 6475019"/>
              <a:gd name="connsiteY267" fmla="*/ 1684006 h 4821822"/>
              <a:gd name="connsiteX268" fmla="*/ 435534 w 6475019"/>
              <a:gd name="connsiteY268" fmla="*/ 1722956 h 4821822"/>
              <a:gd name="connsiteX269" fmla="*/ 435534 w 6475019"/>
              <a:gd name="connsiteY269" fmla="*/ 1722956 h 4821822"/>
              <a:gd name="connsiteX270" fmla="*/ 396583 w 6475019"/>
              <a:gd name="connsiteY270" fmla="*/ 1761906 h 4821822"/>
              <a:gd name="connsiteX271" fmla="*/ 396583 w 6475019"/>
              <a:gd name="connsiteY271" fmla="*/ 1761906 h 4821822"/>
              <a:gd name="connsiteX272" fmla="*/ 357633 w 6475019"/>
              <a:gd name="connsiteY272" fmla="*/ 1722956 h 4821822"/>
              <a:gd name="connsiteX273" fmla="*/ 6043501 w 6475019"/>
              <a:gd name="connsiteY273" fmla="*/ 1681000 h 4821822"/>
              <a:gd name="connsiteX274" fmla="*/ 6082452 w 6475019"/>
              <a:gd name="connsiteY274" fmla="*/ 1642050 h 4821822"/>
              <a:gd name="connsiteX275" fmla="*/ 6082452 w 6475019"/>
              <a:gd name="connsiteY275" fmla="*/ 1642050 h 4821822"/>
              <a:gd name="connsiteX276" fmla="*/ 6121402 w 6475019"/>
              <a:gd name="connsiteY276" fmla="*/ 1681000 h 4821822"/>
              <a:gd name="connsiteX277" fmla="*/ 6121402 w 6475019"/>
              <a:gd name="connsiteY277" fmla="*/ 1681000 h 4821822"/>
              <a:gd name="connsiteX278" fmla="*/ 6082452 w 6475019"/>
              <a:gd name="connsiteY278" fmla="*/ 1719950 h 4821822"/>
              <a:gd name="connsiteX279" fmla="*/ 6082452 w 6475019"/>
              <a:gd name="connsiteY279" fmla="*/ 1719950 h 4821822"/>
              <a:gd name="connsiteX280" fmla="*/ 6043501 w 6475019"/>
              <a:gd name="connsiteY280" fmla="*/ 1681000 h 4821822"/>
              <a:gd name="connsiteX281" fmla="*/ 357633 w 6475019"/>
              <a:gd name="connsiteY281" fmla="*/ 1509418 h 4821822"/>
              <a:gd name="connsiteX282" fmla="*/ 396583 w 6475019"/>
              <a:gd name="connsiteY282" fmla="*/ 1470468 h 4821822"/>
              <a:gd name="connsiteX283" fmla="*/ 396583 w 6475019"/>
              <a:gd name="connsiteY283" fmla="*/ 1470468 h 4821822"/>
              <a:gd name="connsiteX284" fmla="*/ 435534 w 6475019"/>
              <a:gd name="connsiteY284" fmla="*/ 1509418 h 4821822"/>
              <a:gd name="connsiteX285" fmla="*/ 435534 w 6475019"/>
              <a:gd name="connsiteY285" fmla="*/ 1509418 h 4821822"/>
              <a:gd name="connsiteX286" fmla="*/ 396583 w 6475019"/>
              <a:gd name="connsiteY286" fmla="*/ 1548368 h 4821822"/>
              <a:gd name="connsiteX287" fmla="*/ 396583 w 6475019"/>
              <a:gd name="connsiteY287" fmla="*/ 1548368 h 4821822"/>
              <a:gd name="connsiteX288" fmla="*/ 357633 w 6475019"/>
              <a:gd name="connsiteY288" fmla="*/ 1509418 h 4821822"/>
              <a:gd name="connsiteX289" fmla="*/ 6043501 w 6475019"/>
              <a:gd name="connsiteY289" fmla="*/ 1467462 h 4821822"/>
              <a:gd name="connsiteX290" fmla="*/ 6082452 w 6475019"/>
              <a:gd name="connsiteY290" fmla="*/ 1428512 h 4821822"/>
              <a:gd name="connsiteX291" fmla="*/ 6082452 w 6475019"/>
              <a:gd name="connsiteY291" fmla="*/ 1428512 h 4821822"/>
              <a:gd name="connsiteX292" fmla="*/ 6121402 w 6475019"/>
              <a:gd name="connsiteY292" fmla="*/ 1467462 h 4821822"/>
              <a:gd name="connsiteX293" fmla="*/ 6121402 w 6475019"/>
              <a:gd name="connsiteY293" fmla="*/ 1467462 h 4821822"/>
              <a:gd name="connsiteX294" fmla="*/ 6082452 w 6475019"/>
              <a:gd name="connsiteY294" fmla="*/ 1506413 h 4821822"/>
              <a:gd name="connsiteX295" fmla="*/ 6082452 w 6475019"/>
              <a:gd name="connsiteY295" fmla="*/ 1506413 h 4821822"/>
              <a:gd name="connsiteX296" fmla="*/ 6043501 w 6475019"/>
              <a:gd name="connsiteY296" fmla="*/ 1467462 h 4821822"/>
              <a:gd name="connsiteX297" fmla="*/ 357633 w 6475019"/>
              <a:gd name="connsiteY297" fmla="*/ 1295881 h 4821822"/>
              <a:gd name="connsiteX298" fmla="*/ 396583 w 6475019"/>
              <a:gd name="connsiteY298" fmla="*/ 1256930 h 4821822"/>
              <a:gd name="connsiteX299" fmla="*/ 396583 w 6475019"/>
              <a:gd name="connsiteY299" fmla="*/ 1256930 h 4821822"/>
              <a:gd name="connsiteX300" fmla="*/ 435534 w 6475019"/>
              <a:gd name="connsiteY300" fmla="*/ 1295881 h 4821822"/>
              <a:gd name="connsiteX301" fmla="*/ 435534 w 6475019"/>
              <a:gd name="connsiteY301" fmla="*/ 1295881 h 4821822"/>
              <a:gd name="connsiteX302" fmla="*/ 396583 w 6475019"/>
              <a:gd name="connsiteY302" fmla="*/ 1334831 h 4821822"/>
              <a:gd name="connsiteX303" fmla="*/ 396583 w 6475019"/>
              <a:gd name="connsiteY303" fmla="*/ 1334831 h 4821822"/>
              <a:gd name="connsiteX304" fmla="*/ 357633 w 6475019"/>
              <a:gd name="connsiteY304" fmla="*/ 1295881 h 4821822"/>
              <a:gd name="connsiteX305" fmla="*/ 6043501 w 6475019"/>
              <a:gd name="connsiteY305" fmla="*/ 1253924 h 4821822"/>
              <a:gd name="connsiteX306" fmla="*/ 6082452 w 6475019"/>
              <a:gd name="connsiteY306" fmla="*/ 1214974 h 4821822"/>
              <a:gd name="connsiteX307" fmla="*/ 6082452 w 6475019"/>
              <a:gd name="connsiteY307" fmla="*/ 1214974 h 4821822"/>
              <a:gd name="connsiteX308" fmla="*/ 6121402 w 6475019"/>
              <a:gd name="connsiteY308" fmla="*/ 1253924 h 4821822"/>
              <a:gd name="connsiteX309" fmla="*/ 6121402 w 6475019"/>
              <a:gd name="connsiteY309" fmla="*/ 1253924 h 4821822"/>
              <a:gd name="connsiteX310" fmla="*/ 6082452 w 6475019"/>
              <a:gd name="connsiteY310" fmla="*/ 1292874 h 4821822"/>
              <a:gd name="connsiteX311" fmla="*/ 6082452 w 6475019"/>
              <a:gd name="connsiteY311" fmla="*/ 1292874 h 4821822"/>
              <a:gd name="connsiteX312" fmla="*/ 6043501 w 6475019"/>
              <a:gd name="connsiteY312" fmla="*/ 1253924 h 4821822"/>
              <a:gd name="connsiteX313" fmla="*/ 357633 w 6475019"/>
              <a:gd name="connsiteY313" fmla="*/ 1082342 h 4821822"/>
              <a:gd name="connsiteX314" fmla="*/ 396583 w 6475019"/>
              <a:gd name="connsiteY314" fmla="*/ 1043392 h 4821822"/>
              <a:gd name="connsiteX315" fmla="*/ 396583 w 6475019"/>
              <a:gd name="connsiteY315" fmla="*/ 1043392 h 4821822"/>
              <a:gd name="connsiteX316" fmla="*/ 435534 w 6475019"/>
              <a:gd name="connsiteY316" fmla="*/ 1082342 h 4821822"/>
              <a:gd name="connsiteX317" fmla="*/ 435534 w 6475019"/>
              <a:gd name="connsiteY317" fmla="*/ 1082342 h 4821822"/>
              <a:gd name="connsiteX318" fmla="*/ 396583 w 6475019"/>
              <a:gd name="connsiteY318" fmla="*/ 1121293 h 4821822"/>
              <a:gd name="connsiteX319" fmla="*/ 396583 w 6475019"/>
              <a:gd name="connsiteY319" fmla="*/ 1121293 h 4821822"/>
              <a:gd name="connsiteX320" fmla="*/ 357633 w 6475019"/>
              <a:gd name="connsiteY320" fmla="*/ 1082342 h 4821822"/>
              <a:gd name="connsiteX321" fmla="*/ 6043501 w 6475019"/>
              <a:gd name="connsiteY321" fmla="*/ 1040386 h 4821822"/>
              <a:gd name="connsiteX322" fmla="*/ 6082452 w 6475019"/>
              <a:gd name="connsiteY322" fmla="*/ 1001436 h 4821822"/>
              <a:gd name="connsiteX323" fmla="*/ 6082452 w 6475019"/>
              <a:gd name="connsiteY323" fmla="*/ 1001436 h 4821822"/>
              <a:gd name="connsiteX324" fmla="*/ 6121402 w 6475019"/>
              <a:gd name="connsiteY324" fmla="*/ 1040386 h 4821822"/>
              <a:gd name="connsiteX325" fmla="*/ 6121402 w 6475019"/>
              <a:gd name="connsiteY325" fmla="*/ 1040386 h 4821822"/>
              <a:gd name="connsiteX326" fmla="*/ 6082452 w 6475019"/>
              <a:gd name="connsiteY326" fmla="*/ 1079337 h 4821822"/>
              <a:gd name="connsiteX327" fmla="*/ 6082452 w 6475019"/>
              <a:gd name="connsiteY327" fmla="*/ 1079337 h 4821822"/>
              <a:gd name="connsiteX328" fmla="*/ 6043501 w 6475019"/>
              <a:gd name="connsiteY328" fmla="*/ 1040386 h 4821822"/>
              <a:gd name="connsiteX329" fmla="*/ 357633 w 6475019"/>
              <a:gd name="connsiteY329" fmla="*/ 868805 h 4821822"/>
              <a:gd name="connsiteX330" fmla="*/ 396583 w 6475019"/>
              <a:gd name="connsiteY330" fmla="*/ 829854 h 4821822"/>
              <a:gd name="connsiteX331" fmla="*/ 396583 w 6475019"/>
              <a:gd name="connsiteY331" fmla="*/ 829854 h 4821822"/>
              <a:gd name="connsiteX332" fmla="*/ 435534 w 6475019"/>
              <a:gd name="connsiteY332" fmla="*/ 868805 h 4821822"/>
              <a:gd name="connsiteX333" fmla="*/ 435534 w 6475019"/>
              <a:gd name="connsiteY333" fmla="*/ 868805 h 4821822"/>
              <a:gd name="connsiteX334" fmla="*/ 396583 w 6475019"/>
              <a:gd name="connsiteY334" fmla="*/ 907755 h 4821822"/>
              <a:gd name="connsiteX335" fmla="*/ 396583 w 6475019"/>
              <a:gd name="connsiteY335" fmla="*/ 907755 h 4821822"/>
              <a:gd name="connsiteX336" fmla="*/ 357633 w 6475019"/>
              <a:gd name="connsiteY336" fmla="*/ 868805 h 4821822"/>
              <a:gd name="connsiteX337" fmla="*/ 6043501 w 6475019"/>
              <a:gd name="connsiteY337" fmla="*/ 826849 h 4821822"/>
              <a:gd name="connsiteX338" fmla="*/ 6082452 w 6475019"/>
              <a:gd name="connsiteY338" fmla="*/ 787898 h 4821822"/>
              <a:gd name="connsiteX339" fmla="*/ 6082452 w 6475019"/>
              <a:gd name="connsiteY339" fmla="*/ 787898 h 4821822"/>
              <a:gd name="connsiteX340" fmla="*/ 6121402 w 6475019"/>
              <a:gd name="connsiteY340" fmla="*/ 826849 h 4821822"/>
              <a:gd name="connsiteX341" fmla="*/ 6121402 w 6475019"/>
              <a:gd name="connsiteY341" fmla="*/ 826849 h 4821822"/>
              <a:gd name="connsiteX342" fmla="*/ 6082452 w 6475019"/>
              <a:gd name="connsiteY342" fmla="*/ 865799 h 4821822"/>
              <a:gd name="connsiteX343" fmla="*/ 6082452 w 6475019"/>
              <a:gd name="connsiteY343" fmla="*/ 865799 h 4821822"/>
              <a:gd name="connsiteX344" fmla="*/ 6043501 w 6475019"/>
              <a:gd name="connsiteY344" fmla="*/ 826849 h 4821822"/>
              <a:gd name="connsiteX345" fmla="*/ 406227 w 6475019"/>
              <a:gd name="connsiteY345" fmla="*/ 694593 h 4821822"/>
              <a:gd name="connsiteX346" fmla="*/ 376545 w 6475019"/>
              <a:gd name="connsiteY346" fmla="*/ 648128 h 4821822"/>
              <a:gd name="connsiteX347" fmla="*/ 376545 w 6475019"/>
              <a:gd name="connsiteY347" fmla="*/ 648128 h 4821822"/>
              <a:gd name="connsiteX348" fmla="*/ 422884 w 6475019"/>
              <a:gd name="connsiteY348" fmla="*/ 618445 h 4821822"/>
              <a:gd name="connsiteX349" fmla="*/ 422884 w 6475019"/>
              <a:gd name="connsiteY349" fmla="*/ 618445 h 4821822"/>
              <a:gd name="connsiteX350" fmla="*/ 452567 w 6475019"/>
              <a:gd name="connsiteY350" fmla="*/ 664785 h 4821822"/>
              <a:gd name="connsiteX351" fmla="*/ 452567 w 6475019"/>
              <a:gd name="connsiteY351" fmla="*/ 664785 h 4821822"/>
              <a:gd name="connsiteX352" fmla="*/ 414618 w 6475019"/>
              <a:gd name="connsiteY352" fmla="*/ 695344 h 4821822"/>
              <a:gd name="connsiteX353" fmla="*/ 414618 w 6475019"/>
              <a:gd name="connsiteY353" fmla="*/ 695344 h 4821822"/>
              <a:gd name="connsiteX354" fmla="*/ 406227 w 6475019"/>
              <a:gd name="connsiteY354" fmla="*/ 694593 h 4821822"/>
              <a:gd name="connsiteX355" fmla="*/ 6016699 w 6475019"/>
              <a:gd name="connsiteY355" fmla="*/ 626211 h 4821822"/>
              <a:gd name="connsiteX356" fmla="*/ 6043752 w 6475019"/>
              <a:gd name="connsiteY356" fmla="*/ 578368 h 4821822"/>
              <a:gd name="connsiteX357" fmla="*/ 6043752 w 6475019"/>
              <a:gd name="connsiteY357" fmla="*/ 578368 h 4821822"/>
              <a:gd name="connsiteX358" fmla="*/ 6091719 w 6475019"/>
              <a:gd name="connsiteY358" fmla="*/ 605421 h 4821822"/>
              <a:gd name="connsiteX359" fmla="*/ 6091719 w 6475019"/>
              <a:gd name="connsiteY359" fmla="*/ 605421 h 4821822"/>
              <a:gd name="connsiteX360" fmla="*/ 6091594 w 6475019"/>
              <a:gd name="connsiteY360" fmla="*/ 605421 h 4821822"/>
              <a:gd name="connsiteX361" fmla="*/ 6091594 w 6475019"/>
              <a:gd name="connsiteY361" fmla="*/ 605421 h 4821822"/>
              <a:gd name="connsiteX362" fmla="*/ 6064543 w 6475019"/>
              <a:gd name="connsiteY362" fmla="*/ 653263 h 4821822"/>
              <a:gd name="connsiteX363" fmla="*/ 6064543 w 6475019"/>
              <a:gd name="connsiteY363" fmla="*/ 653263 h 4821822"/>
              <a:gd name="connsiteX364" fmla="*/ 6054021 w 6475019"/>
              <a:gd name="connsiteY364" fmla="*/ 654641 h 4821822"/>
              <a:gd name="connsiteX365" fmla="*/ 6054021 w 6475019"/>
              <a:gd name="connsiteY365" fmla="*/ 654641 h 4821822"/>
              <a:gd name="connsiteX366" fmla="*/ 6016699 w 6475019"/>
              <a:gd name="connsiteY366" fmla="*/ 626211 h 4821822"/>
              <a:gd name="connsiteX367" fmla="*/ 470225 w 6475019"/>
              <a:gd name="connsiteY367" fmla="*/ 491325 h 4821822"/>
              <a:gd name="connsiteX368" fmla="*/ 454320 w 6475019"/>
              <a:gd name="connsiteY368" fmla="*/ 438598 h 4821822"/>
              <a:gd name="connsiteX369" fmla="*/ 454320 w 6475019"/>
              <a:gd name="connsiteY369" fmla="*/ 438598 h 4821822"/>
              <a:gd name="connsiteX370" fmla="*/ 507047 w 6475019"/>
              <a:gd name="connsiteY370" fmla="*/ 422692 h 4821822"/>
              <a:gd name="connsiteX371" fmla="*/ 507047 w 6475019"/>
              <a:gd name="connsiteY371" fmla="*/ 422692 h 4821822"/>
              <a:gd name="connsiteX372" fmla="*/ 522953 w 6475019"/>
              <a:gd name="connsiteY372" fmla="*/ 475419 h 4821822"/>
              <a:gd name="connsiteX373" fmla="*/ 522953 w 6475019"/>
              <a:gd name="connsiteY373" fmla="*/ 475419 h 4821822"/>
              <a:gd name="connsiteX374" fmla="*/ 488636 w 6475019"/>
              <a:gd name="connsiteY374" fmla="*/ 495834 h 4821822"/>
              <a:gd name="connsiteX375" fmla="*/ 488636 w 6475019"/>
              <a:gd name="connsiteY375" fmla="*/ 495834 h 4821822"/>
              <a:gd name="connsiteX376" fmla="*/ 470225 w 6475019"/>
              <a:gd name="connsiteY376" fmla="*/ 491325 h 4821822"/>
              <a:gd name="connsiteX377" fmla="*/ 5936295 w 6475019"/>
              <a:gd name="connsiteY377" fmla="*/ 440852 h 4821822"/>
              <a:gd name="connsiteX378" fmla="*/ 5936295 w 6475019"/>
              <a:gd name="connsiteY378" fmla="*/ 440852 h 4821822"/>
              <a:gd name="connsiteX379" fmla="*/ 5949194 w 6475019"/>
              <a:gd name="connsiteY379" fmla="*/ 387499 h 4821822"/>
              <a:gd name="connsiteX380" fmla="*/ 5949194 w 6475019"/>
              <a:gd name="connsiteY380" fmla="*/ 387499 h 4821822"/>
              <a:gd name="connsiteX381" fmla="*/ 6002672 w 6475019"/>
              <a:gd name="connsiteY381" fmla="*/ 400399 h 4821822"/>
              <a:gd name="connsiteX382" fmla="*/ 6002672 w 6475019"/>
              <a:gd name="connsiteY382" fmla="*/ 400399 h 4821822"/>
              <a:gd name="connsiteX383" fmla="*/ 6002798 w 6475019"/>
              <a:gd name="connsiteY383" fmla="*/ 400399 h 4821822"/>
              <a:gd name="connsiteX384" fmla="*/ 6002798 w 6475019"/>
              <a:gd name="connsiteY384" fmla="*/ 400399 h 4821822"/>
              <a:gd name="connsiteX385" fmla="*/ 5989772 w 6475019"/>
              <a:gd name="connsiteY385" fmla="*/ 453877 h 4821822"/>
              <a:gd name="connsiteX386" fmla="*/ 5989772 w 6475019"/>
              <a:gd name="connsiteY386" fmla="*/ 453877 h 4821822"/>
              <a:gd name="connsiteX387" fmla="*/ 5969483 w 6475019"/>
              <a:gd name="connsiteY387" fmla="*/ 459513 h 4821822"/>
              <a:gd name="connsiteX388" fmla="*/ 5969483 w 6475019"/>
              <a:gd name="connsiteY388" fmla="*/ 459513 h 4821822"/>
              <a:gd name="connsiteX389" fmla="*/ 5936295 w 6475019"/>
              <a:gd name="connsiteY389" fmla="*/ 440852 h 4821822"/>
              <a:gd name="connsiteX390" fmla="*/ 587077 w 6475019"/>
              <a:gd name="connsiteY390" fmla="*/ 313105 h 4821822"/>
              <a:gd name="connsiteX391" fmla="*/ 586200 w 6475019"/>
              <a:gd name="connsiteY391" fmla="*/ 258124 h 4821822"/>
              <a:gd name="connsiteX392" fmla="*/ 586200 w 6475019"/>
              <a:gd name="connsiteY392" fmla="*/ 258124 h 4821822"/>
              <a:gd name="connsiteX393" fmla="*/ 586200 w 6475019"/>
              <a:gd name="connsiteY393" fmla="*/ 258124 h 4821822"/>
              <a:gd name="connsiteX394" fmla="*/ 586200 w 6475019"/>
              <a:gd name="connsiteY394" fmla="*/ 258124 h 4821822"/>
              <a:gd name="connsiteX395" fmla="*/ 641181 w 6475019"/>
              <a:gd name="connsiteY395" fmla="*/ 257247 h 4821822"/>
              <a:gd name="connsiteX396" fmla="*/ 641181 w 6475019"/>
              <a:gd name="connsiteY396" fmla="*/ 257247 h 4821822"/>
              <a:gd name="connsiteX397" fmla="*/ 642183 w 6475019"/>
              <a:gd name="connsiteY397" fmla="*/ 312229 h 4821822"/>
              <a:gd name="connsiteX398" fmla="*/ 642183 w 6475019"/>
              <a:gd name="connsiteY398" fmla="*/ 312229 h 4821822"/>
              <a:gd name="connsiteX399" fmla="*/ 614129 w 6475019"/>
              <a:gd name="connsiteY399" fmla="*/ 324001 h 4821822"/>
              <a:gd name="connsiteX400" fmla="*/ 614129 w 6475019"/>
              <a:gd name="connsiteY400" fmla="*/ 324001 h 4821822"/>
              <a:gd name="connsiteX401" fmla="*/ 587077 w 6475019"/>
              <a:gd name="connsiteY401" fmla="*/ 313105 h 4821822"/>
              <a:gd name="connsiteX402" fmla="*/ 5808296 w 6475019"/>
              <a:gd name="connsiteY402" fmla="*/ 284299 h 4821822"/>
              <a:gd name="connsiteX403" fmla="*/ 5808296 w 6475019"/>
              <a:gd name="connsiteY403" fmla="*/ 284299 h 4821822"/>
              <a:gd name="connsiteX404" fmla="*/ 5806293 w 6475019"/>
              <a:gd name="connsiteY404" fmla="*/ 229318 h 4821822"/>
              <a:gd name="connsiteX405" fmla="*/ 5806293 w 6475019"/>
              <a:gd name="connsiteY405" fmla="*/ 229318 h 4821822"/>
              <a:gd name="connsiteX406" fmla="*/ 5861275 w 6475019"/>
              <a:gd name="connsiteY406" fmla="*/ 227314 h 4821822"/>
              <a:gd name="connsiteX407" fmla="*/ 5861275 w 6475019"/>
              <a:gd name="connsiteY407" fmla="*/ 227314 h 4821822"/>
              <a:gd name="connsiteX408" fmla="*/ 5863278 w 6475019"/>
              <a:gd name="connsiteY408" fmla="*/ 282296 h 4821822"/>
              <a:gd name="connsiteX409" fmla="*/ 5863278 w 6475019"/>
              <a:gd name="connsiteY409" fmla="*/ 282296 h 4821822"/>
              <a:gd name="connsiteX410" fmla="*/ 5834848 w 6475019"/>
              <a:gd name="connsiteY410" fmla="*/ 294695 h 4821822"/>
              <a:gd name="connsiteX411" fmla="*/ 5834848 w 6475019"/>
              <a:gd name="connsiteY411" fmla="*/ 294695 h 4821822"/>
              <a:gd name="connsiteX412" fmla="*/ 5808296 w 6475019"/>
              <a:gd name="connsiteY412" fmla="*/ 284299 h 4821822"/>
              <a:gd name="connsiteX413" fmla="*/ 747888 w 6475019"/>
              <a:gd name="connsiteY413" fmla="*/ 173335 h 4821822"/>
              <a:gd name="connsiteX414" fmla="*/ 761915 w 6475019"/>
              <a:gd name="connsiteY414" fmla="*/ 120107 h 4821822"/>
              <a:gd name="connsiteX415" fmla="*/ 761915 w 6475019"/>
              <a:gd name="connsiteY415" fmla="*/ 120107 h 4821822"/>
              <a:gd name="connsiteX416" fmla="*/ 761915 w 6475019"/>
              <a:gd name="connsiteY416" fmla="*/ 120107 h 4821822"/>
              <a:gd name="connsiteX417" fmla="*/ 761915 w 6475019"/>
              <a:gd name="connsiteY417" fmla="*/ 120107 h 4821822"/>
              <a:gd name="connsiteX418" fmla="*/ 815143 w 6475019"/>
              <a:gd name="connsiteY418" fmla="*/ 134009 h 4821822"/>
              <a:gd name="connsiteX419" fmla="*/ 815143 w 6475019"/>
              <a:gd name="connsiteY419" fmla="*/ 134009 h 4821822"/>
              <a:gd name="connsiteX420" fmla="*/ 801240 w 6475019"/>
              <a:gd name="connsiteY420" fmla="*/ 187237 h 4821822"/>
              <a:gd name="connsiteX421" fmla="*/ 801240 w 6475019"/>
              <a:gd name="connsiteY421" fmla="*/ 187237 h 4821822"/>
              <a:gd name="connsiteX422" fmla="*/ 781703 w 6475019"/>
              <a:gd name="connsiteY422" fmla="*/ 192497 h 4821822"/>
              <a:gd name="connsiteX423" fmla="*/ 781703 w 6475019"/>
              <a:gd name="connsiteY423" fmla="*/ 192497 h 4821822"/>
              <a:gd name="connsiteX424" fmla="*/ 747888 w 6475019"/>
              <a:gd name="connsiteY424" fmla="*/ 173335 h 4821822"/>
              <a:gd name="connsiteX425" fmla="*/ 5642852 w 6475019"/>
              <a:gd name="connsiteY425" fmla="*/ 168075 h 4821822"/>
              <a:gd name="connsiteX426" fmla="*/ 5626070 w 6475019"/>
              <a:gd name="connsiteY426" fmla="*/ 115598 h 4821822"/>
              <a:gd name="connsiteX427" fmla="*/ 5626070 w 6475019"/>
              <a:gd name="connsiteY427" fmla="*/ 115598 h 4821822"/>
              <a:gd name="connsiteX428" fmla="*/ 5678420 w 6475019"/>
              <a:gd name="connsiteY428" fmla="*/ 98816 h 4821822"/>
              <a:gd name="connsiteX429" fmla="*/ 5678420 w 6475019"/>
              <a:gd name="connsiteY429" fmla="*/ 98816 h 4821822"/>
              <a:gd name="connsiteX430" fmla="*/ 5695204 w 6475019"/>
              <a:gd name="connsiteY430" fmla="*/ 151167 h 4821822"/>
              <a:gd name="connsiteX431" fmla="*/ 5695204 w 6475019"/>
              <a:gd name="connsiteY431" fmla="*/ 151167 h 4821822"/>
              <a:gd name="connsiteX432" fmla="*/ 5660511 w 6475019"/>
              <a:gd name="connsiteY432" fmla="*/ 172333 h 4821822"/>
              <a:gd name="connsiteX433" fmla="*/ 5660511 w 6475019"/>
              <a:gd name="connsiteY433" fmla="*/ 172333 h 4821822"/>
              <a:gd name="connsiteX434" fmla="*/ 5642852 w 6475019"/>
              <a:gd name="connsiteY434" fmla="*/ 168075 h 4821822"/>
              <a:gd name="connsiteX435" fmla="*/ 940635 w 6475019"/>
              <a:gd name="connsiteY435" fmla="*/ 82409 h 4821822"/>
              <a:gd name="connsiteX436" fmla="*/ 968689 w 6475019"/>
              <a:gd name="connsiteY436" fmla="*/ 35068 h 4821822"/>
              <a:gd name="connsiteX437" fmla="*/ 968689 w 6475019"/>
              <a:gd name="connsiteY437" fmla="*/ 35068 h 4821822"/>
              <a:gd name="connsiteX438" fmla="*/ 1016031 w 6475019"/>
              <a:gd name="connsiteY438" fmla="*/ 63122 h 4821822"/>
              <a:gd name="connsiteX439" fmla="*/ 1016031 w 6475019"/>
              <a:gd name="connsiteY439" fmla="*/ 63122 h 4821822"/>
              <a:gd name="connsiteX440" fmla="*/ 988102 w 6475019"/>
              <a:gd name="connsiteY440" fmla="*/ 110463 h 4821822"/>
              <a:gd name="connsiteX441" fmla="*/ 988102 w 6475019"/>
              <a:gd name="connsiteY441" fmla="*/ 110463 h 4821822"/>
              <a:gd name="connsiteX442" fmla="*/ 978333 w 6475019"/>
              <a:gd name="connsiteY442" fmla="*/ 111716 h 4821822"/>
              <a:gd name="connsiteX443" fmla="*/ 978333 w 6475019"/>
              <a:gd name="connsiteY443" fmla="*/ 111716 h 4821822"/>
              <a:gd name="connsiteX444" fmla="*/ 940635 w 6475019"/>
              <a:gd name="connsiteY444" fmla="*/ 82409 h 4821822"/>
              <a:gd name="connsiteX445" fmla="*/ 5452108 w 6475019"/>
              <a:gd name="connsiteY445" fmla="*/ 101446 h 4821822"/>
              <a:gd name="connsiteX446" fmla="*/ 5452108 w 6475019"/>
              <a:gd name="connsiteY446" fmla="*/ 101446 h 4821822"/>
              <a:gd name="connsiteX447" fmla="*/ 5421674 w 6475019"/>
              <a:gd name="connsiteY447" fmla="*/ 55733 h 4821822"/>
              <a:gd name="connsiteX448" fmla="*/ 5421674 w 6475019"/>
              <a:gd name="connsiteY448" fmla="*/ 55733 h 4821822"/>
              <a:gd name="connsiteX449" fmla="*/ 5467388 w 6475019"/>
              <a:gd name="connsiteY449" fmla="*/ 25173 h 4821822"/>
              <a:gd name="connsiteX450" fmla="*/ 5467388 w 6475019"/>
              <a:gd name="connsiteY450" fmla="*/ 25173 h 4821822"/>
              <a:gd name="connsiteX451" fmla="*/ 5467388 w 6475019"/>
              <a:gd name="connsiteY451" fmla="*/ 25173 h 4821822"/>
              <a:gd name="connsiteX452" fmla="*/ 5467388 w 6475019"/>
              <a:gd name="connsiteY452" fmla="*/ 25173 h 4821822"/>
              <a:gd name="connsiteX453" fmla="*/ 5497822 w 6475019"/>
              <a:gd name="connsiteY453" fmla="*/ 70887 h 4821822"/>
              <a:gd name="connsiteX454" fmla="*/ 5497822 w 6475019"/>
              <a:gd name="connsiteY454" fmla="*/ 70887 h 4821822"/>
              <a:gd name="connsiteX455" fmla="*/ 5459748 w 6475019"/>
              <a:gd name="connsiteY455" fmla="*/ 102197 h 4821822"/>
              <a:gd name="connsiteX456" fmla="*/ 5459748 w 6475019"/>
              <a:gd name="connsiteY456" fmla="*/ 102197 h 4821822"/>
              <a:gd name="connsiteX457" fmla="*/ 5452108 w 6475019"/>
              <a:gd name="connsiteY457" fmla="*/ 101446 h 4821822"/>
              <a:gd name="connsiteX458" fmla="*/ 5208262 w 6475019"/>
              <a:gd name="connsiteY458" fmla="*/ 48343 h 4821822"/>
              <a:gd name="connsiteX459" fmla="*/ 5247212 w 6475019"/>
              <a:gd name="connsiteY459" fmla="*/ 9393 h 4821822"/>
              <a:gd name="connsiteX460" fmla="*/ 5247212 w 6475019"/>
              <a:gd name="connsiteY460" fmla="*/ 9393 h 4821822"/>
              <a:gd name="connsiteX461" fmla="*/ 5286162 w 6475019"/>
              <a:gd name="connsiteY461" fmla="*/ 48343 h 4821822"/>
              <a:gd name="connsiteX462" fmla="*/ 5286162 w 6475019"/>
              <a:gd name="connsiteY462" fmla="*/ 48343 h 4821822"/>
              <a:gd name="connsiteX463" fmla="*/ 5247212 w 6475019"/>
              <a:gd name="connsiteY463" fmla="*/ 87294 h 4821822"/>
              <a:gd name="connsiteX464" fmla="*/ 5247212 w 6475019"/>
              <a:gd name="connsiteY464" fmla="*/ 87294 h 4821822"/>
              <a:gd name="connsiteX465" fmla="*/ 5208262 w 6475019"/>
              <a:gd name="connsiteY465" fmla="*/ 48343 h 4821822"/>
              <a:gd name="connsiteX466" fmla="*/ 4994724 w 6475019"/>
              <a:gd name="connsiteY466" fmla="*/ 48343 h 4821822"/>
              <a:gd name="connsiteX467" fmla="*/ 5033674 w 6475019"/>
              <a:gd name="connsiteY467" fmla="*/ 9393 h 4821822"/>
              <a:gd name="connsiteX468" fmla="*/ 5033674 w 6475019"/>
              <a:gd name="connsiteY468" fmla="*/ 9393 h 4821822"/>
              <a:gd name="connsiteX469" fmla="*/ 5072624 w 6475019"/>
              <a:gd name="connsiteY469" fmla="*/ 48343 h 4821822"/>
              <a:gd name="connsiteX470" fmla="*/ 5072624 w 6475019"/>
              <a:gd name="connsiteY470" fmla="*/ 48343 h 4821822"/>
              <a:gd name="connsiteX471" fmla="*/ 5033674 w 6475019"/>
              <a:gd name="connsiteY471" fmla="*/ 87294 h 4821822"/>
              <a:gd name="connsiteX472" fmla="*/ 5033674 w 6475019"/>
              <a:gd name="connsiteY472" fmla="*/ 87294 h 4821822"/>
              <a:gd name="connsiteX473" fmla="*/ 4994724 w 6475019"/>
              <a:gd name="connsiteY473" fmla="*/ 48343 h 4821822"/>
              <a:gd name="connsiteX474" fmla="*/ 4781185 w 6475019"/>
              <a:gd name="connsiteY474" fmla="*/ 48343 h 4821822"/>
              <a:gd name="connsiteX475" fmla="*/ 4820137 w 6475019"/>
              <a:gd name="connsiteY475" fmla="*/ 9393 h 4821822"/>
              <a:gd name="connsiteX476" fmla="*/ 4820137 w 6475019"/>
              <a:gd name="connsiteY476" fmla="*/ 9393 h 4821822"/>
              <a:gd name="connsiteX477" fmla="*/ 4859087 w 6475019"/>
              <a:gd name="connsiteY477" fmla="*/ 48343 h 4821822"/>
              <a:gd name="connsiteX478" fmla="*/ 4859087 w 6475019"/>
              <a:gd name="connsiteY478" fmla="*/ 48343 h 4821822"/>
              <a:gd name="connsiteX479" fmla="*/ 4820137 w 6475019"/>
              <a:gd name="connsiteY479" fmla="*/ 87294 h 4821822"/>
              <a:gd name="connsiteX480" fmla="*/ 4820137 w 6475019"/>
              <a:gd name="connsiteY480" fmla="*/ 87294 h 4821822"/>
              <a:gd name="connsiteX481" fmla="*/ 4781185 w 6475019"/>
              <a:gd name="connsiteY481" fmla="*/ 48343 h 4821822"/>
              <a:gd name="connsiteX482" fmla="*/ 4567648 w 6475019"/>
              <a:gd name="connsiteY482" fmla="*/ 48343 h 4821822"/>
              <a:gd name="connsiteX483" fmla="*/ 4606598 w 6475019"/>
              <a:gd name="connsiteY483" fmla="*/ 9393 h 4821822"/>
              <a:gd name="connsiteX484" fmla="*/ 4606598 w 6475019"/>
              <a:gd name="connsiteY484" fmla="*/ 9393 h 4821822"/>
              <a:gd name="connsiteX485" fmla="*/ 4645549 w 6475019"/>
              <a:gd name="connsiteY485" fmla="*/ 48343 h 4821822"/>
              <a:gd name="connsiteX486" fmla="*/ 4645549 w 6475019"/>
              <a:gd name="connsiteY486" fmla="*/ 48343 h 4821822"/>
              <a:gd name="connsiteX487" fmla="*/ 4606598 w 6475019"/>
              <a:gd name="connsiteY487" fmla="*/ 87294 h 4821822"/>
              <a:gd name="connsiteX488" fmla="*/ 4606598 w 6475019"/>
              <a:gd name="connsiteY488" fmla="*/ 87294 h 4821822"/>
              <a:gd name="connsiteX489" fmla="*/ 4567648 w 6475019"/>
              <a:gd name="connsiteY489" fmla="*/ 48343 h 4821822"/>
              <a:gd name="connsiteX490" fmla="*/ 4354110 w 6475019"/>
              <a:gd name="connsiteY490" fmla="*/ 48343 h 4821822"/>
              <a:gd name="connsiteX491" fmla="*/ 4393061 w 6475019"/>
              <a:gd name="connsiteY491" fmla="*/ 9393 h 4821822"/>
              <a:gd name="connsiteX492" fmla="*/ 4393061 w 6475019"/>
              <a:gd name="connsiteY492" fmla="*/ 9393 h 4821822"/>
              <a:gd name="connsiteX493" fmla="*/ 4432011 w 6475019"/>
              <a:gd name="connsiteY493" fmla="*/ 48343 h 4821822"/>
              <a:gd name="connsiteX494" fmla="*/ 4432011 w 6475019"/>
              <a:gd name="connsiteY494" fmla="*/ 48343 h 4821822"/>
              <a:gd name="connsiteX495" fmla="*/ 4393061 w 6475019"/>
              <a:gd name="connsiteY495" fmla="*/ 87294 h 4821822"/>
              <a:gd name="connsiteX496" fmla="*/ 4393061 w 6475019"/>
              <a:gd name="connsiteY496" fmla="*/ 87294 h 4821822"/>
              <a:gd name="connsiteX497" fmla="*/ 4354110 w 6475019"/>
              <a:gd name="connsiteY497" fmla="*/ 48343 h 4821822"/>
              <a:gd name="connsiteX498" fmla="*/ 4140572 w 6475019"/>
              <a:gd name="connsiteY498" fmla="*/ 48343 h 4821822"/>
              <a:gd name="connsiteX499" fmla="*/ 4179523 w 6475019"/>
              <a:gd name="connsiteY499" fmla="*/ 9393 h 4821822"/>
              <a:gd name="connsiteX500" fmla="*/ 4179523 w 6475019"/>
              <a:gd name="connsiteY500" fmla="*/ 9393 h 4821822"/>
              <a:gd name="connsiteX501" fmla="*/ 4218473 w 6475019"/>
              <a:gd name="connsiteY501" fmla="*/ 48343 h 4821822"/>
              <a:gd name="connsiteX502" fmla="*/ 4218473 w 6475019"/>
              <a:gd name="connsiteY502" fmla="*/ 48343 h 4821822"/>
              <a:gd name="connsiteX503" fmla="*/ 4179523 w 6475019"/>
              <a:gd name="connsiteY503" fmla="*/ 87294 h 4821822"/>
              <a:gd name="connsiteX504" fmla="*/ 4179523 w 6475019"/>
              <a:gd name="connsiteY504" fmla="*/ 87294 h 4821822"/>
              <a:gd name="connsiteX505" fmla="*/ 4140572 w 6475019"/>
              <a:gd name="connsiteY505" fmla="*/ 48343 h 4821822"/>
              <a:gd name="connsiteX506" fmla="*/ 3927034 w 6475019"/>
              <a:gd name="connsiteY506" fmla="*/ 48343 h 4821822"/>
              <a:gd name="connsiteX507" fmla="*/ 3965984 w 6475019"/>
              <a:gd name="connsiteY507" fmla="*/ 9393 h 4821822"/>
              <a:gd name="connsiteX508" fmla="*/ 3965984 w 6475019"/>
              <a:gd name="connsiteY508" fmla="*/ 9393 h 4821822"/>
              <a:gd name="connsiteX509" fmla="*/ 4004935 w 6475019"/>
              <a:gd name="connsiteY509" fmla="*/ 48343 h 4821822"/>
              <a:gd name="connsiteX510" fmla="*/ 4004935 w 6475019"/>
              <a:gd name="connsiteY510" fmla="*/ 48343 h 4821822"/>
              <a:gd name="connsiteX511" fmla="*/ 3965984 w 6475019"/>
              <a:gd name="connsiteY511" fmla="*/ 87294 h 4821822"/>
              <a:gd name="connsiteX512" fmla="*/ 3965984 w 6475019"/>
              <a:gd name="connsiteY512" fmla="*/ 87294 h 4821822"/>
              <a:gd name="connsiteX513" fmla="*/ 3927034 w 6475019"/>
              <a:gd name="connsiteY513" fmla="*/ 48343 h 4821822"/>
              <a:gd name="connsiteX514" fmla="*/ 3713497 w 6475019"/>
              <a:gd name="connsiteY514" fmla="*/ 48343 h 4821822"/>
              <a:gd name="connsiteX515" fmla="*/ 3752447 w 6475019"/>
              <a:gd name="connsiteY515" fmla="*/ 9393 h 4821822"/>
              <a:gd name="connsiteX516" fmla="*/ 3752447 w 6475019"/>
              <a:gd name="connsiteY516" fmla="*/ 9393 h 4821822"/>
              <a:gd name="connsiteX517" fmla="*/ 3791397 w 6475019"/>
              <a:gd name="connsiteY517" fmla="*/ 48343 h 4821822"/>
              <a:gd name="connsiteX518" fmla="*/ 3791397 w 6475019"/>
              <a:gd name="connsiteY518" fmla="*/ 48343 h 4821822"/>
              <a:gd name="connsiteX519" fmla="*/ 3752447 w 6475019"/>
              <a:gd name="connsiteY519" fmla="*/ 87294 h 4821822"/>
              <a:gd name="connsiteX520" fmla="*/ 3752447 w 6475019"/>
              <a:gd name="connsiteY520" fmla="*/ 87294 h 4821822"/>
              <a:gd name="connsiteX521" fmla="*/ 3713497 w 6475019"/>
              <a:gd name="connsiteY521" fmla="*/ 48343 h 4821822"/>
              <a:gd name="connsiteX522" fmla="*/ 3499959 w 6475019"/>
              <a:gd name="connsiteY522" fmla="*/ 48343 h 4821822"/>
              <a:gd name="connsiteX523" fmla="*/ 3538909 w 6475019"/>
              <a:gd name="connsiteY523" fmla="*/ 9393 h 4821822"/>
              <a:gd name="connsiteX524" fmla="*/ 3538909 w 6475019"/>
              <a:gd name="connsiteY524" fmla="*/ 9393 h 4821822"/>
              <a:gd name="connsiteX525" fmla="*/ 3577859 w 6475019"/>
              <a:gd name="connsiteY525" fmla="*/ 48343 h 4821822"/>
              <a:gd name="connsiteX526" fmla="*/ 3577859 w 6475019"/>
              <a:gd name="connsiteY526" fmla="*/ 48343 h 4821822"/>
              <a:gd name="connsiteX527" fmla="*/ 3538909 w 6475019"/>
              <a:gd name="connsiteY527" fmla="*/ 87294 h 4821822"/>
              <a:gd name="connsiteX528" fmla="*/ 3538909 w 6475019"/>
              <a:gd name="connsiteY528" fmla="*/ 87294 h 4821822"/>
              <a:gd name="connsiteX529" fmla="*/ 3499959 w 6475019"/>
              <a:gd name="connsiteY529" fmla="*/ 48343 h 4821822"/>
              <a:gd name="connsiteX530" fmla="*/ 3286420 w 6475019"/>
              <a:gd name="connsiteY530" fmla="*/ 48343 h 4821822"/>
              <a:gd name="connsiteX531" fmla="*/ 3325371 w 6475019"/>
              <a:gd name="connsiteY531" fmla="*/ 9393 h 4821822"/>
              <a:gd name="connsiteX532" fmla="*/ 3325371 w 6475019"/>
              <a:gd name="connsiteY532" fmla="*/ 9393 h 4821822"/>
              <a:gd name="connsiteX533" fmla="*/ 3364321 w 6475019"/>
              <a:gd name="connsiteY533" fmla="*/ 48343 h 4821822"/>
              <a:gd name="connsiteX534" fmla="*/ 3364321 w 6475019"/>
              <a:gd name="connsiteY534" fmla="*/ 48343 h 4821822"/>
              <a:gd name="connsiteX535" fmla="*/ 3325371 w 6475019"/>
              <a:gd name="connsiteY535" fmla="*/ 87294 h 4821822"/>
              <a:gd name="connsiteX536" fmla="*/ 3325371 w 6475019"/>
              <a:gd name="connsiteY536" fmla="*/ 87294 h 4821822"/>
              <a:gd name="connsiteX537" fmla="*/ 3286420 w 6475019"/>
              <a:gd name="connsiteY537" fmla="*/ 48343 h 4821822"/>
              <a:gd name="connsiteX538" fmla="*/ 3072883 w 6475019"/>
              <a:gd name="connsiteY538" fmla="*/ 48343 h 4821822"/>
              <a:gd name="connsiteX539" fmla="*/ 3111834 w 6475019"/>
              <a:gd name="connsiteY539" fmla="*/ 9393 h 4821822"/>
              <a:gd name="connsiteX540" fmla="*/ 3111834 w 6475019"/>
              <a:gd name="connsiteY540" fmla="*/ 9393 h 4821822"/>
              <a:gd name="connsiteX541" fmla="*/ 3150784 w 6475019"/>
              <a:gd name="connsiteY541" fmla="*/ 48343 h 4821822"/>
              <a:gd name="connsiteX542" fmla="*/ 3150784 w 6475019"/>
              <a:gd name="connsiteY542" fmla="*/ 48343 h 4821822"/>
              <a:gd name="connsiteX543" fmla="*/ 3111834 w 6475019"/>
              <a:gd name="connsiteY543" fmla="*/ 87294 h 4821822"/>
              <a:gd name="connsiteX544" fmla="*/ 3111834 w 6475019"/>
              <a:gd name="connsiteY544" fmla="*/ 87294 h 4821822"/>
              <a:gd name="connsiteX545" fmla="*/ 3072883 w 6475019"/>
              <a:gd name="connsiteY545" fmla="*/ 48343 h 4821822"/>
              <a:gd name="connsiteX546" fmla="*/ 2859220 w 6475019"/>
              <a:gd name="connsiteY546" fmla="*/ 48343 h 4821822"/>
              <a:gd name="connsiteX547" fmla="*/ 2898170 w 6475019"/>
              <a:gd name="connsiteY547" fmla="*/ 9393 h 4821822"/>
              <a:gd name="connsiteX548" fmla="*/ 2898170 w 6475019"/>
              <a:gd name="connsiteY548" fmla="*/ 9393 h 4821822"/>
              <a:gd name="connsiteX549" fmla="*/ 2937121 w 6475019"/>
              <a:gd name="connsiteY549" fmla="*/ 48343 h 4821822"/>
              <a:gd name="connsiteX550" fmla="*/ 2937121 w 6475019"/>
              <a:gd name="connsiteY550" fmla="*/ 48343 h 4821822"/>
              <a:gd name="connsiteX551" fmla="*/ 2898170 w 6475019"/>
              <a:gd name="connsiteY551" fmla="*/ 87294 h 4821822"/>
              <a:gd name="connsiteX552" fmla="*/ 2898170 w 6475019"/>
              <a:gd name="connsiteY552" fmla="*/ 87294 h 4821822"/>
              <a:gd name="connsiteX553" fmla="*/ 2859220 w 6475019"/>
              <a:gd name="connsiteY553" fmla="*/ 48343 h 4821822"/>
              <a:gd name="connsiteX554" fmla="*/ 2645682 w 6475019"/>
              <a:gd name="connsiteY554" fmla="*/ 48343 h 4821822"/>
              <a:gd name="connsiteX555" fmla="*/ 2684632 w 6475019"/>
              <a:gd name="connsiteY555" fmla="*/ 9393 h 4821822"/>
              <a:gd name="connsiteX556" fmla="*/ 2684632 w 6475019"/>
              <a:gd name="connsiteY556" fmla="*/ 9393 h 4821822"/>
              <a:gd name="connsiteX557" fmla="*/ 2723583 w 6475019"/>
              <a:gd name="connsiteY557" fmla="*/ 48343 h 4821822"/>
              <a:gd name="connsiteX558" fmla="*/ 2723583 w 6475019"/>
              <a:gd name="connsiteY558" fmla="*/ 48343 h 4821822"/>
              <a:gd name="connsiteX559" fmla="*/ 2684632 w 6475019"/>
              <a:gd name="connsiteY559" fmla="*/ 87294 h 4821822"/>
              <a:gd name="connsiteX560" fmla="*/ 2684632 w 6475019"/>
              <a:gd name="connsiteY560" fmla="*/ 87294 h 4821822"/>
              <a:gd name="connsiteX561" fmla="*/ 2645682 w 6475019"/>
              <a:gd name="connsiteY561" fmla="*/ 48343 h 4821822"/>
              <a:gd name="connsiteX562" fmla="*/ 2432144 w 6475019"/>
              <a:gd name="connsiteY562" fmla="*/ 48343 h 4821822"/>
              <a:gd name="connsiteX563" fmla="*/ 2471094 w 6475019"/>
              <a:gd name="connsiteY563" fmla="*/ 9393 h 4821822"/>
              <a:gd name="connsiteX564" fmla="*/ 2471094 w 6475019"/>
              <a:gd name="connsiteY564" fmla="*/ 9393 h 4821822"/>
              <a:gd name="connsiteX565" fmla="*/ 2510044 w 6475019"/>
              <a:gd name="connsiteY565" fmla="*/ 48343 h 4821822"/>
              <a:gd name="connsiteX566" fmla="*/ 2510044 w 6475019"/>
              <a:gd name="connsiteY566" fmla="*/ 48343 h 4821822"/>
              <a:gd name="connsiteX567" fmla="*/ 2471094 w 6475019"/>
              <a:gd name="connsiteY567" fmla="*/ 87294 h 4821822"/>
              <a:gd name="connsiteX568" fmla="*/ 2471094 w 6475019"/>
              <a:gd name="connsiteY568" fmla="*/ 87294 h 4821822"/>
              <a:gd name="connsiteX569" fmla="*/ 2432144 w 6475019"/>
              <a:gd name="connsiteY569" fmla="*/ 48343 h 4821822"/>
              <a:gd name="connsiteX570" fmla="*/ 2218606 w 6475019"/>
              <a:gd name="connsiteY570" fmla="*/ 48343 h 4821822"/>
              <a:gd name="connsiteX571" fmla="*/ 2257557 w 6475019"/>
              <a:gd name="connsiteY571" fmla="*/ 9393 h 4821822"/>
              <a:gd name="connsiteX572" fmla="*/ 2257557 w 6475019"/>
              <a:gd name="connsiteY572" fmla="*/ 9393 h 4821822"/>
              <a:gd name="connsiteX573" fmla="*/ 2296507 w 6475019"/>
              <a:gd name="connsiteY573" fmla="*/ 48343 h 4821822"/>
              <a:gd name="connsiteX574" fmla="*/ 2296507 w 6475019"/>
              <a:gd name="connsiteY574" fmla="*/ 48343 h 4821822"/>
              <a:gd name="connsiteX575" fmla="*/ 2257557 w 6475019"/>
              <a:gd name="connsiteY575" fmla="*/ 87294 h 4821822"/>
              <a:gd name="connsiteX576" fmla="*/ 2257557 w 6475019"/>
              <a:gd name="connsiteY576" fmla="*/ 87294 h 4821822"/>
              <a:gd name="connsiteX577" fmla="*/ 2218606 w 6475019"/>
              <a:gd name="connsiteY577" fmla="*/ 48343 h 4821822"/>
              <a:gd name="connsiteX578" fmla="*/ 2005068 w 6475019"/>
              <a:gd name="connsiteY578" fmla="*/ 48343 h 4821822"/>
              <a:gd name="connsiteX579" fmla="*/ 2044019 w 6475019"/>
              <a:gd name="connsiteY579" fmla="*/ 9393 h 4821822"/>
              <a:gd name="connsiteX580" fmla="*/ 2044019 w 6475019"/>
              <a:gd name="connsiteY580" fmla="*/ 9393 h 4821822"/>
              <a:gd name="connsiteX581" fmla="*/ 2082969 w 6475019"/>
              <a:gd name="connsiteY581" fmla="*/ 48343 h 4821822"/>
              <a:gd name="connsiteX582" fmla="*/ 2082969 w 6475019"/>
              <a:gd name="connsiteY582" fmla="*/ 48343 h 4821822"/>
              <a:gd name="connsiteX583" fmla="*/ 2044019 w 6475019"/>
              <a:gd name="connsiteY583" fmla="*/ 87294 h 4821822"/>
              <a:gd name="connsiteX584" fmla="*/ 2044019 w 6475019"/>
              <a:gd name="connsiteY584" fmla="*/ 87294 h 4821822"/>
              <a:gd name="connsiteX585" fmla="*/ 2005068 w 6475019"/>
              <a:gd name="connsiteY585" fmla="*/ 48343 h 4821822"/>
              <a:gd name="connsiteX586" fmla="*/ 1791530 w 6475019"/>
              <a:gd name="connsiteY586" fmla="*/ 48343 h 4821822"/>
              <a:gd name="connsiteX587" fmla="*/ 1830480 w 6475019"/>
              <a:gd name="connsiteY587" fmla="*/ 9393 h 4821822"/>
              <a:gd name="connsiteX588" fmla="*/ 1830480 w 6475019"/>
              <a:gd name="connsiteY588" fmla="*/ 9393 h 4821822"/>
              <a:gd name="connsiteX589" fmla="*/ 1869431 w 6475019"/>
              <a:gd name="connsiteY589" fmla="*/ 48343 h 4821822"/>
              <a:gd name="connsiteX590" fmla="*/ 1869431 w 6475019"/>
              <a:gd name="connsiteY590" fmla="*/ 48343 h 4821822"/>
              <a:gd name="connsiteX591" fmla="*/ 1830480 w 6475019"/>
              <a:gd name="connsiteY591" fmla="*/ 87294 h 4821822"/>
              <a:gd name="connsiteX592" fmla="*/ 1830480 w 6475019"/>
              <a:gd name="connsiteY592" fmla="*/ 87294 h 4821822"/>
              <a:gd name="connsiteX593" fmla="*/ 1791530 w 6475019"/>
              <a:gd name="connsiteY593" fmla="*/ 48343 h 4821822"/>
              <a:gd name="connsiteX594" fmla="*/ 1577992 w 6475019"/>
              <a:gd name="connsiteY594" fmla="*/ 48343 h 4821822"/>
              <a:gd name="connsiteX595" fmla="*/ 1616943 w 6475019"/>
              <a:gd name="connsiteY595" fmla="*/ 9393 h 4821822"/>
              <a:gd name="connsiteX596" fmla="*/ 1616943 w 6475019"/>
              <a:gd name="connsiteY596" fmla="*/ 9393 h 4821822"/>
              <a:gd name="connsiteX597" fmla="*/ 1655893 w 6475019"/>
              <a:gd name="connsiteY597" fmla="*/ 48343 h 4821822"/>
              <a:gd name="connsiteX598" fmla="*/ 1655893 w 6475019"/>
              <a:gd name="connsiteY598" fmla="*/ 48343 h 4821822"/>
              <a:gd name="connsiteX599" fmla="*/ 1616943 w 6475019"/>
              <a:gd name="connsiteY599" fmla="*/ 87294 h 4821822"/>
              <a:gd name="connsiteX600" fmla="*/ 1616943 w 6475019"/>
              <a:gd name="connsiteY600" fmla="*/ 87294 h 4821822"/>
              <a:gd name="connsiteX601" fmla="*/ 1577992 w 6475019"/>
              <a:gd name="connsiteY601" fmla="*/ 48343 h 4821822"/>
              <a:gd name="connsiteX602" fmla="*/ 1364455 w 6475019"/>
              <a:gd name="connsiteY602" fmla="*/ 48343 h 4821822"/>
              <a:gd name="connsiteX603" fmla="*/ 1403405 w 6475019"/>
              <a:gd name="connsiteY603" fmla="*/ 9393 h 4821822"/>
              <a:gd name="connsiteX604" fmla="*/ 1403405 w 6475019"/>
              <a:gd name="connsiteY604" fmla="*/ 9393 h 4821822"/>
              <a:gd name="connsiteX605" fmla="*/ 1442355 w 6475019"/>
              <a:gd name="connsiteY605" fmla="*/ 48343 h 4821822"/>
              <a:gd name="connsiteX606" fmla="*/ 1442355 w 6475019"/>
              <a:gd name="connsiteY606" fmla="*/ 48343 h 4821822"/>
              <a:gd name="connsiteX607" fmla="*/ 1403405 w 6475019"/>
              <a:gd name="connsiteY607" fmla="*/ 87294 h 4821822"/>
              <a:gd name="connsiteX608" fmla="*/ 1403405 w 6475019"/>
              <a:gd name="connsiteY608" fmla="*/ 87294 h 4821822"/>
              <a:gd name="connsiteX609" fmla="*/ 1364455 w 6475019"/>
              <a:gd name="connsiteY609" fmla="*/ 48343 h 4821822"/>
              <a:gd name="connsiteX610" fmla="*/ 1150917 w 6475019"/>
              <a:gd name="connsiteY610" fmla="*/ 48343 h 4821822"/>
              <a:gd name="connsiteX611" fmla="*/ 1189867 w 6475019"/>
              <a:gd name="connsiteY611" fmla="*/ 9393 h 4821822"/>
              <a:gd name="connsiteX612" fmla="*/ 1189867 w 6475019"/>
              <a:gd name="connsiteY612" fmla="*/ 9393 h 4821822"/>
              <a:gd name="connsiteX613" fmla="*/ 1228817 w 6475019"/>
              <a:gd name="connsiteY613" fmla="*/ 48343 h 4821822"/>
              <a:gd name="connsiteX614" fmla="*/ 1228817 w 6475019"/>
              <a:gd name="connsiteY614" fmla="*/ 48343 h 4821822"/>
              <a:gd name="connsiteX615" fmla="*/ 1189867 w 6475019"/>
              <a:gd name="connsiteY615" fmla="*/ 87294 h 4821822"/>
              <a:gd name="connsiteX616" fmla="*/ 1189867 w 6475019"/>
              <a:gd name="connsiteY616" fmla="*/ 87294 h 4821822"/>
              <a:gd name="connsiteX617" fmla="*/ 1150917 w 6475019"/>
              <a:gd name="connsiteY617" fmla="*/ 48343 h 48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6475019" h="4821822">
                <a:moveTo>
                  <a:pt x="12215" y="4795898"/>
                </a:moveTo>
                <a:cubicBezTo>
                  <a:pt x="4200" y="4775984"/>
                  <a:pt x="13843" y="4753315"/>
                  <a:pt x="33757" y="4745300"/>
                </a:cubicBezTo>
                <a:lnTo>
                  <a:pt x="33757" y="4745300"/>
                </a:lnTo>
                <a:cubicBezTo>
                  <a:pt x="33757" y="4745300"/>
                  <a:pt x="33757" y="4745300"/>
                  <a:pt x="33757" y="4745425"/>
                </a:cubicBezTo>
                <a:lnTo>
                  <a:pt x="33757" y="4745425"/>
                </a:lnTo>
                <a:cubicBezTo>
                  <a:pt x="53670" y="4737410"/>
                  <a:pt x="76339" y="4747053"/>
                  <a:pt x="84354" y="4766967"/>
                </a:cubicBezTo>
                <a:lnTo>
                  <a:pt x="84354" y="4766967"/>
                </a:lnTo>
                <a:cubicBezTo>
                  <a:pt x="92370" y="4786880"/>
                  <a:pt x="82852" y="4809549"/>
                  <a:pt x="62813" y="4817564"/>
                </a:cubicBezTo>
                <a:lnTo>
                  <a:pt x="62813" y="4817564"/>
                </a:lnTo>
                <a:cubicBezTo>
                  <a:pt x="58054" y="4819443"/>
                  <a:pt x="53169" y="4820445"/>
                  <a:pt x="48285" y="4820445"/>
                </a:cubicBezTo>
                <a:lnTo>
                  <a:pt x="48285" y="4820445"/>
                </a:lnTo>
                <a:cubicBezTo>
                  <a:pt x="32880" y="4820320"/>
                  <a:pt x="18352" y="4811052"/>
                  <a:pt x="12215" y="4795898"/>
                </a:cubicBezTo>
                <a:close/>
                <a:moveTo>
                  <a:pt x="6414218" y="4776611"/>
                </a:moveTo>
                <a:lnTo>
                  <a:pt x="6414218" y="4776611"/>
                </a:lnTo>
                <a:cubicBezTo>
                  <a:pt x="6394305" y="4768470"/>
                  <a:pt x="6384786" y="4745801"/>
                  <a:pt x="6392802" y="4725887"/>
                </a:cubicBezTo>
                <a:lnTo>
                  <a:pt x="6392802" y="4725887"/>
                </a:lnTo>
                <a:cubicBezTo>
                  <a:pt x="6400818" y="4705974"/>
                  <a:pt x="6423611" y="4696455"/>
                  <a:pt x="6443526" y="4704471"/>
                </a:cubicBezTo>
                <a:lnTo>
                  <a:pt x="6443526" y="4704471"/>
                </a:lnTo>
                <a:cubicBezTo>
                  <a:pt x="6463439" y="4712611"/>
                  <a:pt x="6472957" y="4735280"/>
                  <a:pt x="6464942" y="4755194"/>
                </a:cubicBezTo>
                <a:lnTo>
                  <a:pt x="6464942" y="4755194"/>
                </a:lnTo>
                <a:cubicBezTo>
                  <a:pt x="6458805" y="4770223"/>
                  <a:pt x="6444276" y="4779491"/>
                  <a:pt x="6428872" y="4779491"/>
                </a:cubicBezTo>
                <a:lnTo>
                  <a:pt x="6428872" y="4779491"/>
                </a:lnTo>
                <a:cubicBezTo>
                  <a:pt x="6423987" y="4779491"/>
                  <a:pt x="6418977" y="4778614"/>
                  <a:pt x="6414218" y="4776611"/>
                </a:cubicBezTo>
                <a:close/>
                <a:moveTo>
                  <a:pt x="198325" y="4692824"/>
                </a:moveTo>
                <a:cubicBezTo>
                  <a:pt x="183421" y="4677418"/>
                  <a:pt x="183922" y="4652746"/>
                  <a:pt x="199327" y="4637842"/>
                </a:cubicBezTo>
                <a:lnTo>
                  <a:pt x="199327" y="4637842"/>
                </a:lnTo>
                <a:cubicBezTo>
                  <a:pt x="214732" y="4622938"/>
                  <a:pt x="239404" y="4623439"/>
                  <a:pt x="254308" y="4638844"/>
                </a:cubicBezTo>
                <a:lnTo>
                  <a:pt x="254308" y="4638844"/>
                </a:lnTo>
                <a:cubicBezTo>
                  <a:pt x="269212" y="4654374"/>
                  <a:pt x="268837" y="4678921"/>
                  <a:pt x="253306" y="4693825"/>
                </a:cubicBezTo>
                <a:lnTo>
                  <a:pt x="253306" y="4693825"/>
                </a:lnTo>
                <a:cubicBezTo>
                  <a:pt x="245792" y="4701089"/>
                  <a:pt x="236022" y="4704721"/>
                  <a:pt x="226254" y="4704721"/>
                </a:cubicBezTo>
                <a:lnTo>
                  <a:pt x="226254" y="4704721"/>
                </a:lnTo>
                <a:cubicBezTo>
                  <a:pt x="216109" y="4704721"/>
                  <a:pt x="205965" y="4700714"/>
                  <a:pt x="198325" y="4692824"/>
                </a:cubicBezTo>
                <a:close/>
                <a:moveTo>
                  <a:pt x="6224226" y="4652370"/>
                </a:moveTo>
                <a:cubicBezTo>
                  <a:pt x="6208822" y="4637466"/>
                  <a:pt x="6208446" y="4612794"/>
                  <a:pt x="6223349" y="4597389"/>
                </a:cubicBezTo>
                <a:lnTo>
                  <a:pt x="6223349" y="4597389"/>
                </a:lnTo>
                <a:cubicBezTo>
                  <a:pt x="6238254" y="4581858"/>
                  <a:pt x="6262926" y="4581483"/>
                  <a:pt x="6278330" y="4596512"/>
                </a:cubicBezTo>
                <a:lnTo>
                  <a:pt x="6278330" y="4596512"/>
                </a:lnTo>
                <a:cubicBezTo>
                  <a:pt x="6293735" y="4611416"/>
                  <a:pt x="6294111" y="4636089"/>
                  <a:pt x="6279083" y="4651493"/>
                </a:cubicBezTo>
                <a:lnTo>
                  <a:pt x="6279083" y="4651493"/>
                </a:lnTo>
                <a:cubicBezTo>
                  <a:pt x="6271567" y="4659383"/>
                  <a:pt x="6261298" y="4663266"/>
                  <a:pt x="6251152" y="4663266"/>
                </a:cubicBezTo>
                <a:lnTo>
                  <a:pt x="6251152" y="4663266"/>
                </a:lnTo>
                <a:cubicBezTo>
                  <a:pt x="6241510" y="4663391"/>
                  <a:pt x="6231741" y="4659760"/>
                  <a:pt x="6224226" y="4652370"/>
                </a:cubicBezTo>
                <a:close/>
                <a:moveTo>
                  <a:pt x="332459" y="4527754"/>
                </a:moveTo>
                <a:cubicBezTo>
                  <a:pt x="312796" y="4518987"/>
                  <a:pt x="304030" y="4495943"/>
                  <a:pt x="312796" y="4476405"/>
                </a:cubicBezTo>
                <a:lnTo>
                  <a:pt x="312796" y="4476405"/>
                </a:lnTo>
                <a:cubicBezTo>
                  <a:pt x="321563" y="4456867"/>
                  <a:pt x="344608" y="4447975"/>
                  <a:pt x="364271" y="4456867"/>
                </a:cubicBezTo>
                <a:lnTo>
                  <a:pt x="364271" y="4456867"/>
                </a:lnTo>
                <a:cubicBezTo>
                  <a:pt x="383809" y="4465509"/>
                  <a:pt x="392575" y="4488678"/>
                  <a:pt x="383809" y="4508216"/>
                </a:cubicBezTo>
                <a:lnTo>
                  <a:pt x="383809" y="4508216"/>
                </a:lnTo>
                <a:cubicBezTo>
                  <a:pt x="377421" y="4522619"/>
                  <a:pt x="363144" y="4531261"/>
                  <a:pt x="348240" y="4531261"/>
                </a:cubicBezTo>
                <a:lnTo>
                  <a:pt x="348240" y="4531261"/>
                </a:lnTo>
                <a:cubicBezTo>
                  <a:pt x="342980" y="4531136"/>
                  <a:pt x="337594" y="4530009"/>
                  <a:pt x="332459" y="4527754"/>
                </a:cubicBezTo>
                <a:close/>
                <a:moveTo>
                  <a:pt x="6094225" y="4466260"/>
                </a:moveTo>
                <a:lnTo>
                  <a:pt x="6094225" y="4466260"/>
                </a:lnTo>
                <a:cubicBezTo>
                  <a:pt x="6085457" y="4446597"/>
                  <a:pt x="6094350" y="4423553"/>
                  <a:pt x="6114013" y="4414911"/>
                </a:cubicBezTo>
                <a:lnTo>
                  <a:pt x="6114013" y="4414911"/>
                </a:lnTo>
                <a:cubicBezTo>
                  <a:pt x="6133677" y="4406270"/>
                  <a:pt x="6156721" y="4415161"/>
                  <a:pt x="6165362" y="4434699"/>
                </a:cubicBezTo>
                <a:lnTo>
                  <a:pt x="6165362" y="4434699"/>
                </a:lnTo>
                <a:lnTo>
                  <a:pt x="6165362" y="4434699"/>
                </a:lnTo>
                <a:lnTo>
                  <a:pt x="6165362" y="4434699"/>
                </a:lnTo>
                <a:cubicBezTo>
                  <a:pt x="6174004" y="4454362"/>
                  <a:pt x="6165111" y="4477407"/>
                  <a:pt x="6145574" y="4486049"/>
                </a:cubicBezTo>
                <a:lnTo>
                  <a:pt x="6145574" y="4486049"/>
                </a:lnTo>
                <a:cubicBezTo>
                  <a:pt x="6140439" y="4488303"/>
                  <a:pt x="6135054" y="4489430"/>
                  <a:pt x="6129793" y="4489430"/>
                </a:cubicBezTo>
                <a:lnTo>
                  <a:pt x="6129793" y="4489430"/>
                </a:lnTo>
                <a:cubicBezTo>
                  <a:pt x="6114890" y="4489430"/>
                  <a:pt x="6100738" y="4480788"/>
                  <a:pt x="6094225" y="4466260"/>
                </a:cubicBezTo>
                <a:close/>
                <a:moveTo>
                  <a:pt x="394830" y="4324486"/>
                </a:moveTo>
                <a:cubicBezTo>
                  <a:pt x="373288" y="4323735"/>
                  <a:pt x="356506" y="4305700"/>
                  <a:pt x="357382" y="4284284"/>
                </a:cubicBezTo>
                <a:lnTo>
                  <a:pt x="357382" y="4284284"/>
                </a:lnTo>
                <a:cubicBezTo>
                  <a:pt x="357382" y="4284284"/>
                  <a:pt x="357382" y="4284284"/>
                  <a:pt x="357382" y="4284158"/>
                </a:cubicBezTo>
                <a:lnTo>
                  <a:pt x="357382" y="4284158"/>
                </a:lnTo>
                <a:cubicBezTo>
                  <a:pt x="358134" y="4262742"/>
                  <a:pt x="376168" y="4245959"/>
                  <a:pt x="397585" y="4246711"/>
                </a:cubicBezTo>
                <a:lnTo>
                  <a:pt x="397585" y="4246711"/>
                </a:lnTo>
                <a:cubicBezTo>
                  <a:pt x="419002" y="4247463"/>
                  <a:pt x="435909" y="4265497"/>
                  <a:pt x="435032" y="4287039"/>
                </a:cubicBezTo>
                <a:lnTo>
                  <a:pt x="435032" y="4286913"/>
                </a:lnTo>
                <a:cubicBezTo>
                  <a:pt x="434281" y="4307954"/>
                  <a:pt x="416998" y="4324486"/>
                  <a:pt x="396208" y="4324486"/>
                </a:cubicBezTo>
                <a:lnTo>
                  <a:pt x="396208" y="4324486"/>
                </a:lnTo>
                <a:cubicBezTo>
                  <a:pt x="395706" y="4324486"/>
                  <a:pt x="395331" y="4324486"/>
                  <a:pt x="394830" y="4324486"/>
                </a:cubicBezTo>
                <a:close/>
                <a:moveTo>
                  <a:pt x="6043877" y="4244832"/>
                </a:moveTo>
                <a:lnTo>
                  <a:pt x="6043877" y="4244832"/>
                </a:lnTo>
                <a:cubicBezTo>
                  <a:pt x="6043125" y="4223416"/>
                  <a:pt x="6060034" y="4205381"/>
                  <a:pt x="6081450" y="4204755"/>
                </a:cubicBezTo>
                <a:lnTo>
                  <a:pt x="6081450" y="4204755"/>
                </a:lnTo>
                <a:cubicBezTo>
                  <a:pt x="6102991" y="4204129"/>
                  <a:pt x="6120902" y="4220911"/>
                  <a:pt x="6121527" y="4242327"/>
                </a:cubicBezTo>
                <a:lnTo>
                  <a:pt x="6121527" y="4242327"/>
                </a:lnTo>
                <a:cubicBezTo>
                  <a:pt x="6122279" y="4263869"/>
                  <a:pt x="6105372" y="4281779"/>
                  <a:pt x="6083954" y="4282530"/>
                </a:cubicBezTo>
                <a:lnTo>
                  <a:pt x="6083954" y="4282530"/>
                </a:lnTo>
                <a:cubicBezTo>
                  <a:pt x="6083580" y="4282530"/>
                  <a:pt x="6083078" y="4282530"/>
                  <a:pt x="6082702" y="4282530"/>
                </a:cubicBezTo>
                <a:lnTo>
                  <a:pt x="6082702" y="4282530"/>
                </a:lnTo>
                <a:cubicBezTo>
                  <a:pt x="6061786" y="4282530"/>
                  <a:pt x="6044503" y="4265873"/>
                  <a:pt x="6043877" y="4244832"/>
                </a:cubicBezTo>
                <a:close/>
                <a:moveTo>
                  <a:pt x="357633" y="4071998"/>
                </a:moveTo>
                <a:cubicBezTo>
                  <a:pt x="357633" y="4050456"/>
                  <a:pt x="375042" y="4033047"/>
                  <a:pt x="396583" y="4033047"/>
                </a:cubicBezTo>
                <a:lnTo>
                  <a:pt x="396583" y="4033047"/>
                </a:lnTo>
                <a:cubicBezTo>
                  <a:pt x="418125" y="4033047"/>
                  <a:pt x="435534" y="4050456"/>
                  <a:pt x="435534" y="4071998"/>
                </a:cubicBezTo>
                <a:lnTo>
                  <a:pt x="435534" y="4071998"/>
                </a:lnTo>
                <a:cubicBezTo>
                  <a:pt x="435534" y="4093539"/>
                  <a:pt x="418125" y="4110948"/>
                  <a:pt x="396583" y="4110948"/>
                </a:cubicBezTo>
                <a:lnTo>
                  <a:pt x="396583" y="4110948"/>
                </a:lnTo>
                <a:cubicBezTo>
                  <a:pt x="375042" y="4110823"/>
                  <a:pt x="357633" y="4093539"/>
                  <a:pt x="357633" y="4071998"/>
                </a:cubicBezTo>
                <a:close/>
                <a:moveTo>
                  <a:pt x="6043501" y="4030042"/>
                </a:moveTo>
                <a:cubicBezTo>
                  <a:pt x="6043501" y="4008500"/>
                  <a:pt x="6060910" y="3991091"/>
                  <a:pt x="6082452" y="3991091"/>
                </a:cubicBezTo>
                <a:lnTo>
                  <a:pt x="6082452" y="3991091"/>
                </a:lnTo>
                <a:cubicBezTo>
                  <a:pt x="6103869" y="3991091"/>
                  <a:pt x="6121402" y="4008500"/>
                  <a:pt x="6121402" y="4030042"/>
                </a:cubicBezTo>
                <a:lnTo>
                  <a:pt x="6121402" y="4030042"/>
                </a:lnTo>
                <a:cubicBezTo>
                  <a:pt x="6121402" y="4051584"/>
                  <a:pt x="6103869" y="4068992"/>
                  <a:pt x="6082452" y="4068992"/>
                </a:cubicBezTo>
                <a:lnTo>
                  <a:pt x="6082452" y="4068992"/>
                </a:lnTo>
                <a:cubicBezTo>
                  <a:pt x="6060910" y="4068992"/>
                  <a:pt x="6043501" y="4051584"/>
                  <a:pt x="6043501" y="4030042"/>
                </a:cubicBezTo>
                <a:close/>
                <a:moveTo>
                  <a:pt x="357633" y="3858460"/>
                </a:moveTo>
                <a:cubicBezTo>
                  <a:pt x="357633" y="3836918"/>
                  <a:pt x="375042" y="3819509"/>
                  <a:pt x="396583" y="3819509"/>
                </a:cubicBezTo>
                <a:lnTo>
                  <a:pt x="396583" y="3819509"/>
                </a:lnTo>
                <a:cubicBezTo>
                  <a:pt x="418125" y="3819509"/>
                  <a:pt x="435534" y="3836918"/>
                  <a:pt x="435534" y="3858460"/>
                </a:cubicBezTo>
                <a:lnTo>
                  <a:pt x="435534" y="3858460"/>
                </a:lnTo>
                <a:cubicBezTo>
                  <a:pt x="435534" y="3880002"/>
                  <a:pt x="418125" y="3897411"/>
                  <a:pt x="396583" y="3897411"/>
                </a:cubicBezTo>
                <a:lnTo>
                  <a:pt x="396583" y="3897411"/>
                </a:lnTo>
                <a:cubicBezTo>
                  <a:pt x="375042" y="3897285"/>
                  <a:pt x="357633" y="3879876"/>
                  <a:pt x="357633" y="3858460"/>
                </a:cubicBezTo>
                <a:close/>
                <a:moveTo>
                  <a:pt x="6043501" y="3816504"/>
                </a:moveTo>
                <a:cubicBezTo>
                  <a:pt x="6043501" y="3794963"/>
                  <a:pt x="6060910" y="3777554"/>
                  <a:pt x="6082452" y="3777554"/>
                </a:cubicBezTo>
                <a:lnTo>
                  <a:pt x="6082452" y="3777554"/>
                </a:lnTo>
                <a:cubicBezTo>
                  <a:pt x="6103869" y="3777554"/>
                  <a:pt x="6121402" y="3794963"/>
                  <a:pt x="6121402" y="3816504"/>
                </a:cubicBezTo>
                <a:lnTo>
                  <a:pt x="6121402" y="3816504"/>
                </a:lnTo>
                <a:cubicBezTo>
                  <a:pt x="6121402" y="3838046"/>
                  <a:pt x="6103869" y="3855454"/>
                  <a:pt x="6082452" y="3855454"/>
                </a:cubicBezTo>
                <a:lnTo>
                  <a:pt x="6082452" y="3855454"/>
                </a:lnTo>
                <a:cubicBezTo>
                  <a:pt x="6060910" y="3855329"/>
                  <a:pt x="6043501" y="3838046"/>
                  <a:pt x="6043501" y="3816504"/>
                </a:cubicBezTo>
                <a:close/>
                <a:moveTo>
                  <a:pt x="357633" y="3644922"/>
                </a:moveTo>
                <a:cubicBezTo>
                  <a:pt x="357633" y="3623381"/>
                  <a:pt x="375042" y="3605972"/>
                  <a:pt x="396583" y="3605972"/>
                </a:cubicBezTo>
                <a:lnTo>
                  <a:pt x="396583" y="3605972"/>
                </a:lnTo>
                <a:cubicBezTo>
                  <a:pt x="418125" y="3605972"/>
                  <a:pt x="435534" y="3623381"/>
                  <a:pt x="435534" y="3644922"/>
                </a:cubicBezTo>
                <a:lnTo>
                  <a:pt x="435534" y="3644922"/>
                </a:lnTo>
                <a:cubicBezTo>
                  <a:pt x="435534" y="3666464"/>
                  <a:pt x="418125" y="3683873"/>
                  <a:pt x="396583" y="3683873"/>
                </a:cubicBezTo>
                <a:lnTo>
                  <a:pt x="396583" y="3683873"/>
                </a:lnTo>
                <a:cubicBezTo>
                  <a:pt x="375042" y="3683747"/>
                  <a:pt x="357633" y="3666339"/>
                  <a:pt x="357633" y="3644922"/>
                </a:cubicBezTo>
                <a:close/>
                <a:moveTo>
                  <a:pt x="6043501" y="3602966"/>
                </a:moveTo>
                <a:cubicBezTo>
                  <a:pt x="6043501" y="3581424"/>
                  <a:pt x="6060910" y="3564016"/>
                  <a:pt x="6082452" y="3564016"/>
                </a:cubicBezTo>
                <a:lnTo>
                  <a:pt x="6082452" y="3564016"/>
                </a:lnTo>
                <a:cubicBezTo>
                  <a:pt x="6103869" y="3564016"/>
                  <a:pt x="6121402" y="3581424"/>
                  <a:pt x="6121402" y="3602966"/>
                </a:cubicBezTo>
                <a:lnTo>
                  <a:pt x="6121402" y="3602966"/>
                </a:lnTo>
                <a:cubicBezTo>
                  <a:pt x="6121402" y="3624507"/>
                  <a:pt x="6103869" y="3641916"/>
                  <a:pt x="6082452" y="3641916"/>
                </a:cubicBezTo>
                <a:lnTo>
                  <a:pt x="6082452" y="3641916"/>
                </a:lnTo>
                <a:cubicBezTo>
                  <a:pt x="6060910" y="3641791"/>
                  <a:pt x="6043501" y="3624383"/>
                  <a:pt x="6043501" y="3602966"/>
                </a:cubicBezTo>
                <a:close/>
                <a:moveTo>
                  <a:pt x="357633" y="3431384"/>
                </a:moveTo>
                <a:cubicBezTo>
                  <a:pt x="357633" y="3409843"/>
                  <a:pt x="375042" y="3392434"/>
                  <a:pt x="396583" y="3392434"/>
                </a:cubicBezTo>
                <a:lnTo>
                  <a:pt x="396583" y="3392434"/>
                </a:lnTo>
                <a:cubicBezTo>
                  <a:pt x="418125" y="3392434"/>
                  <a:pt x="435534" y="3409843"/>
                  <a:pt x="435534" y="3431384"/>
                </a:cubicBezTo>
                <a:lnTo>
                  <a:pt x="435534" y="3431384"/>
                </a:lnTo>
                <a:cubicBezTo>
                  <a:pt x="435534" y="3452926"/>
                  <a:pt x="418125" y="3470334"/>
                  <a:pt x="396583" y="3470334"/>
                </a:cubicBezTo>
                <a:lnTo>
                  <a:pt x="396583" y="3470334"/>
                </a:lnTo>
                <a:cubicBezTo>
                  <a:pt x="375042" y="3470210"/>
                  <a:pt x="357633" y="3452801"/>
                  <a:pt x="357633" y="3431384"/>
                </a:cubicBezTo>
                <a:close/>
                <a:moveTo>
                  <a:pt x="6043501" y="3389428"/>
                </a:moveTo>
                <a:cubicBezTo>
                  <a:pt x="6043501" y="3367886"/>
                  <a:pt x="6060910" y="3350477"/>
                  <a:pt x="6082452" y="3350477"/>
                </a:cubicBezTo>
                <a:lnTo>
                  <a:pt x="6082452" y="3350477"/>
                </a:lnTo>
                <a:cubicBezTo>
                  <a:pt x="6103869" y="3350477"/>
                  <a:pt x="6121402" y="3367886"/>
                  <a:pt x="6121402" y="3389428"/>
                </a:cubicBezTo>
                <a:lnTo>
                  <a:pt x="6121402" y="3389428"/>
                </a:lnTo>
                <a:cubicBezTo>
                  <a:pt x="6121402" y="3410970"/>
                  <a:pt x="6103869" y="3428379"/>
                  <a:pt x="6082452" y="3428379"/>
                </a:cubicBezTo>
                <a:lnTo>
                  <a:pt x="6082452" y="3428379"/>
                </a:lnTo>
                <a:cubicBezTo>
                  <a:pt x="6060910" y="3428253"/>
                  <a:pt x="6043501" y="3410844"/>
                  <a:pt x="6043501" y="3389428"/>
                </a:cubicBezTo>
                <a:close/>
                <a:moveTo>
                  <a:pt x="357633" y="3217846"/>
                </a:moveTo>
                <a:cubicBezTo>
                  <a:pt x="357633" y="3196304"/>
                  <a:pt x="375042" y="3178896"/>
                  <a:pt x="396583" y="3178896"/>
                </a:cubicBezTo>
                <a:lnTo>
                  <a:pt x="396583" y="3178896"/>
                </a:lnTo>
                <a:cubicBezTo>
                  <a:pt x="418125" y="3178896"/>
                  <a:pt x="435534" y="3196304"/>
                  <a:pt x="435534" y="3217846"/>
                </a:cubicBezTo>
                <a:lnTo>
                  <a:pt x="435534" y="3217846"/>
                </a:lnTo>
                <a:cubicBezTo>
                  <a:pt x="435534" y="3239388"/>
                  <a:pt x="418125" y="3256797"/>
                  <a:pt x="396583" y="3256797"/>
                </a:cubicBezTo>
                <a:lnTo>
                  <a:pt x="396583" y="3256797"/>
                </a:lnTo>
                <a:cubicBezTo>
                  <a:pt x="375042" y="3256671"/>
                  <a:pt x="357633" y="3239263"/>
                  <a:pt x="357633" y="3217846"/>
                </a:cubicBezTo>
                <a:close/>
                <a:moveTo>
                  <a:pt x="6043501" y="3175891"/>
                </a:moveTo>
                <a:cubicBezTo>
                  <a:pt x="6043501" y="3154349"/>
                  <a:pt x="6060910" y="3136940"/>
                  <a:pt x="6082452" y="3136940"/>
                </a:cubicBezTo>
                <a:lnTo>
                  <a:pt x="6082452" y="3136940"/>
                </a:lnTo>
                <a:cubicBezTo>
                  <a:pt x="6103869" y="3136940"/>
                  <a:pt x="6121402" y="3154349"/>
                  <a:pt x="6121402" y="3175891"/>
                </a:cubicBezTo>
                <a:lnTo>
                  <a:pt x="6121402" y="3175891"/>
                </a:lnTo>
                <a:cubicBezTo>
                  <a:pt x="6121402" y="3197432"/>
                  <a:pt x="6103869" y="3214841"/>
                  <a:pt x="6082452" y="3214841"/>
                </a:cubicBezTo>
                <a:lnTo>
                  <a:pt x="6082452" y="3214841"/>
                </a:lnTo>
                <a:cubicBezTo>
                  <a:pt x="6060910" y="3214715"/>
                  <a:pt x="6043501" y="3197307"/>
                  <a:pt x="6043501" y="3175891"/>
                </a:cubicBezTo>
                <a:close/>
                <a:moveTo>
                  <a:pt x="357633" y="3004183"/>
                </a:moveTo>
                <a:cubicBezTo>
                  <a:pt x="357633" y="2982642"/>
                  <a:pt x="375042" y="2965233"/>
                  <a:pt x="396583" y="2965233"/>
                </a:cubicBezTo>
                <a:lnTo>
                  <a:pt x="396583" y="2965233"/>
                </a:lnTo>
                <a:cubicBezTo>
                  <a:pt x="418125" y="2965233"/>
                  <a:pt x="435534" y="2982642"/>
                  <a:pt x="435534" y="3004183"/>
                </a:cubicBezTo>
                <a:lnTo>
                  <a:pt x="435534" y="3004183"/>
                </a:lnTo>
                <a:cubicBezTo>
                  <a:pt x="435534" y="3025725"/>
                  <a:pt x="418125" y="3043134"/>
                  <a:pt x="396583" y="3043134"/>
                </a:cubicBezTo>
                <a:lnTo>
                  <a:pt x="396583" y="3043134"/>
                </a:lnTo>
                <a:cubicBezTo>
                  <a:pt x="375042" y="3043134"/>
                  <a:pt x="357633" y="3025725"/>
                  <a:pt x="357633" y="3004183"/>
                </a:cubicBezTo>
                <a:close/>
                <a:moveTo>
                  <a:pt x="6043501" y="2962353"/>
                </a:moveTo>
                <a:cubicBezTo>
                  <a:pt x="6043501" y="2940811"/>
                  <a:pt x="6060910" y="2923402"/>
                  <a:pt x="6082452" y="2923402"/>
                </a:cubicBezTo>
                <a:lnTo>
                  <a:pt x="6082452" y="2923402"/>
                </a:lnTo>
                <a:cubicBezTo>
                  <a:pt x="6103869" y="2923402"/>
                  <a:pt x="6121402" y="2940811"/>
                  <a:pt x="6121402" y="2962353"/>
                </a:cubicBezTo>
                <a:lnTo>
                  <a:pt x="6121402" y="2962353"/>
                </a:lnTo>
                <a:cubicBezTo>
                  <a:pt x="6121402" y="2983894"/>
                  <a:pt x="6103869" y="3001303"/>
                  <a:pt x="6082452" y="3001303"/>
                </a:cubicBezTo>
                <a:lnTo>
                  <a:pt x="6082452" y="3001303"/>
                </a:lnTo>
                <a:cubicBezTo>
                  <a:pt x="6060910" y="3001177"/>
                  <a:pt x="6043501" y="2983769"/>
                  <a:pt x="6043501" y="2962353"/>
                </a:cubicBezTo>
                <a:close/>
                <a:moveTo>
                  <a:pt x="357633" y="2790645"/>
                </a:moveTo>
                <a:cubicBezTo>
                  <a:pt x="357633" y="2769104"/>
                  <a:pt x="375042" y="2751695"/>
                  <a:pt x="396583" y="2751695"/>
                </a:cubicBezTo>
                <a:lnTo>
                  <a:pt x="396583" y="2751695"/>
                </a:lnTo>
                <a:cubicBezTo>
                  <a:pt x="418125" y="2751695"/>
                  <a:pt x="435534" y="2769104"/>
                  <a:pt x="435534" y="2790645"/>
                </a:cubicBezTo>
                <a:lnTo>
                  <a:pt x="435534" y="2790645"/>
                </a:lnTo>
                <a:cubicBezTo>
                  <a:pt x="435534" y="2812187"/>
                  <a:pt x="418125" y="2829596"/>
                  <a:pt x="396583" y="2829596"/>
                </a:cubicBezTo>
                <a:lnTo>
                  <a:pt x="396583" y="2829596"/>
                </a:lnTo>
                <a:cubicBezTo>
                  <a:pt x="375042" y="2829596"/>
                  <a:pt x="357633" y="2812187"/>
                  <a:pt x="357633" y="2790645"/>
                </a:cubicBezTo>
                <a:close/>
                <a:moveTo>
                  <a:pt x="6043501" y="2748690"/>
                </a:moveTo>
                <a:cubicBezTo>
                  <a:pt x="6043501" y="2727148"/>
                  <a:pt x="6060910" y="2709739"/>
                  <a:pt x="6082452" y="2709739"/>
                </a:cubicBezTo>
                <a:lnTo>
                  <a:pt x="6082452" y="2709739"/>
                </a:lnTo>
                <a:cubicBezTo>
                  <a:pt x="6103869" y="2709739"/>
                  <a:pt x="6121402" y="2727148"/>
                  <a:pt x="6121402" y="2748690"/>
                </a:cubicBezTo>
                <a:lnTo>
                  <a:pt x="6121402" y="2748690"/>
                </a:lnTo>
                <a:cubicBezTo>
                  <a:pt x="6121402" y="2770231"/>
                  <a:pt x="6103869" y="2787640"/>
                  <a:pt x="6082452" y="2787640"/>
                </a:cubicBezTo>
                <a:lnTo>
                  <a:pt x="6082452" y="2787640"/>
                </a:lnTo>
                <a:cubicBezTo>
                  <a:pt x="6060910" y="2787640"/>
                  <a:pt x="6043501" y="2770231"/>
                  <a:pt x="6043501" y="2748690"/>
                </a:cubicBezTo>
                <a:close/>
                <a:moveTo>
                  <a:pt x="357633" y="2577108"/>
                </a:moveTo>
                <a:cubicBezTo>
                  <a:pt x="357633" y="2555566"/>
                  <a:pt x="375042" y="2538157"/>
                  <a:pt x="396583" y="2538157"/>
                </a:cubicBezTo>
                <a:lnTo>
                  <a:pt x="396583" y="2538157"/>
                </a:lnTo>
                <a:cubicBezTo>
                  <a:pt x="418125" y="2538157"/>
                  <a:pt x="435534" y="2555566"/>
                  <a:pt x="435534" y="2577108"/>
                </a:cubicBezTo>
                <a:lnTo>
                  <a:pt x="435534" y="2577108"/>
                </a:lnTo>
                <a:cubicBezTo>
                  <a:pt x="435534" y="2598649"/>
                  <a:pt x="418125" y="2616058"/>
                  <a:pt x="396583" y="2616058"/>
                </a:cubicBezTo>
                <a:lnTo>
                  <a:pt x="396583" y="2616058"/>
                </a:lnTo>
                <a:cubicBezTo>
                  <a:pt x="375042" y="2616058"/>
                  <a:pt x="357633" y="2598649"/>
                  <a:pt x="357633" y="2577108"/>
                </a:cubicBezTo>
                <a:close/>
                <a:moveTo>
                  <a:pt x="6043501" y="2535151"/>
                </a:moveTo>
                <a:cubicBezTo>
                  <a:pt x="6043501" y="2513610"/>
                  <a:pt x="6060910" y="2496201"/>
                  <a:pt x="6082452" y="2496201"/>
                </a:cubicBezTo>
                <a:lnTo>
                  <a:pt x="6082452" y="2496201"/>
                </a:lnTo>
                <a:cubicBezTo>
                  <a:pt x="6103869" y="2496201"/>
                  <a:pt x="6121402" y="2513610"/>
                  <a:pt x="6121402" y="2535151"/>
                </a:cubicBezTo>
                <a:lnTo>
                  <a:pt x="6121402" y="2535151"/>
                </a:lnTo>
                <a:cubicBezTo>
                  <a:pt x="6121402" y="2556693"/>
                  <a:pt x="6103869" y="2574102"/>
                  <a:pt x="6082452" y="2574102"/>
                </a:cubicBezTo>
                <a:lnTo>
                  <a:pt x="6082452" y="2574102"/>
                </a:lnTo>
                <a:cubicBezTo>
                  <a:pt x="6060910" y="2574102"/>
                  <a:pt x="6043501" y="2556693"/>
                  <a:pt x="6043501" y="2535151"/>
                </a:cubicBezTo>
                <a:close/>
                <a:moveTo>
                  <a:pt x="357633" y="2363570"/>
                </a:moveTo>
                <a:cubicBezTo>
                  <a:pt x="357633" y="2342028"/>
                  <a:pt x="375042" y="2324619"/>
                  <a:pt x="396583" y="2324619"/>
                </a:cubicBezTo>
                <a:lnTo>
                  <a:pt x="396583" y="2324619"/>
                </a:lnTo>
                <a:cubicBezTo>
                  <a:pt x="418125" y="2324619"/>
                  <a:pt x="435534" y="2342028"/>
                  <a:pt x="435534" y="2363570"/>
                </a:cubicBezTo>
                <a:lnTo>
                  <a:pt x="435534" y="2363570"/>
                </a:lnTo>
                <a:cubicBezTo>
                  <a:pt x="435534" y="2385112"/>
                  <a:pt x="418125" y="2402520"/>
                  <a:pt x="396583" y="2402520"/>
                </a:cubicBezTo>
                <a:lnTo>
                  <a:pt x="396583" y="2402520"/>
                </a:lnTo>
                <a:cubicBezTo>
                  <a:pt x="375042" y="2402520"/>
                  <a:pt x="357633" y="2385112"/>
                  <a:pt x="357633" y="2363570"/>
                </a:cubicBezTo>
                <a:close/>
                <a:moveTo>
                  <a:pt x="6043501" y="2321614"/>
                </a:moveTo>
                <a:cubicBezTo>
                  <a:pt x="6043501" y="2300072"/>
                  <a:pt x="6060910" y="2282663"/>
                  <a:pt x="6082452" y="2282663"/>
                </a:cubicBezTo>
                <a:lnTo>
                  <a:pt x="6082452" y="2282663"/>
                </a:lnTo>
                <a:cubicBezTo>
                  <a:pt x="6103869" y="2282663"/>
                  <a:pt x="6121402" y="2300072"/>
                  <a:pt x="6121402" y="2321614"/>
                </a:cubicBezTo>
                <a:lnTo>
                  <a:pt x="6121402" y="2321614"/>
                </a:lnTo>
                <a:cubicBezTo>
                  <a:pt x="6121402" y="2343155"/>
                  <a:pt x="6103869" y="2360564"/>
                  <a:pt x="6082452" y="2360564"/>
                </a:cubicBezTo>
                <a:lnTo>
                  <a:pt x="6082452" y="2360564"/>
                </a:lnTo>
                <a:cubicBezTo>
                  <a:pt x="6060910" y="2360564"/>
                  <a:pt x="6043501" y="2343155"/>
                  <a:pt x="6043501" y="2321614"/>
                </a:cubicBezTo>
                <a:close/>
                <a:moveTo>
                  <a:pt x="357633" y="2150032"/>
                </a:moveTo>
                <a:cubicBezTo>
                  <a:pt x="357633" y="2128490"/>
                  <a:pt x="375042" y="2111082"/>
                  <a:pt x="396583" y="2111082"/>
                </a:cubicBezTo>
                <a:lnTo>
                  <a:pt x="396583" y="2111082"/>
                </a:lnTo>
                <a:cubicBezTo>
                  <a:pt x="418125" y="2111082"/>
                  <a:pt x="435534" y="2128490"/>
                  <a:pt x="435534" y="2150032"/>
                </a:cubicBezTo>
                <a:lnTo>
                  <a:pt x="435534" y="2150032"/>
                </a:lnTo>
                <a:cubicBezTo>
                  <a:pt x="435534" y="2171573"/>
                  <a:pt x="418125" y="2188982"/>
                  <a:pt x="396583" y="2188982"/>
                </a:cubicBezTo>
                <a:lnTo>
                  <a:pt x="396583" y="2188982"/>
                </a:lnTo>
                <a:cubicBezTo>
                  <a:pt x="375042" y="2188982"/>
                  <a:pt x="357633" y="2171573"/>
                  <a:pt x="357633" y="2150032"/>
                </a:cubicBezTo>
                <a:close/>
                <a:moveTo>
                  <a:pt x="6043501" y="2108076"/>
                </a:moveTo>
                <a:cubicBezTo>
                  <a:pt x="6043501" y="2086534"/>
                  <a:pt x="6060910" y="2069125"/>
                  <a:pt x="6082452" y="2069125"/>
                </a:cubicBezTo>
                <a:lnTo>
                  <a:pt x="6082452" y="2069125"/>
                </a:lnTo>
                <a:cubicBezTo>
                  <a:pt x="6103869" y="2069125"/>
                  <a:pt x="6121402" y="2086534"/>
                  <a:pt x="6121402" y="2108076"/>
                </a:cubicBezTo>
                <a:lnTo>
                  <a:pt x="6121402" y="2108076"/>
                </a:lnTo>
                <a:cubicBezTo>
                  <a:pt x="6121402" y="2129617"/>
                  <a:pt x="6103869" y="2147026"/>
                  <a:pt x="6082452" y="2147026"/>
                </a:cubicBezTo>
                <a:lnTo>
                  <a:pt x="6082452" y="2147026"/>
                </a:lnTo>
                <a:cubicBezTo>
                  <a:pt x="6060910" y="2147026"/>
                  <a:pt x="6043501" y="2129617"/>
                  <a:pt x="6043501" y="2108076"/>
                </a:cubicBezTo>
                <a:close/>
                <a:moveTo>
                  <a:pt x="357633" y="1936494"/>
                </a:moveTo>
                <a:cubicBezTo>
                  <a:pt x="357633" y="1914952"/>
                  <a:pt x="375042" y="1897544"/>
                  <a:pt x="396583" y="1897544"/>
                </a:cubicBezTo>
                <a:lnTo>
                  <a:pt x="396583" y="1897544"/>
                </a:lnTo>
                <a:cubicBezTo>
                  <a:pt x="418125" y="1897544"/>
                  <a:pt x="435534" y="1914952"/>
                  <a:pt x="435534" y="1936494"/>
                </a:cubicBezTo>
                <a:lnTo>
                  <a:pt x="435534" y="1936494"/>
                </a:lnTo>
                <a:cubicBezTo>
                  <a:pt x="435534" y="1958036"/>
                  <a:pt x="418125" y="1975444"/>
                  <a:pt x="396583" y="1975444"/>
                </a:cubicBezTo>
                <a:lnTo>
                  <a:pt x="396583" y="1975444"/>
                </a:lnTo>
                <a:cubicBezTo>
                  <a:pt x="375042" y="1975444"/>
                  <a:pt x="357633" y="1958036"/>
                  <a:pt x="357633" y="1936494"/>
                </a:cubicBezTo>
                <a:close/>
                <a:moveTo>
                  <a:pt x="6043501" y="1894538"/>
                </a:moveTo>
                <a:cubicBezTo>
                  <a:pt x="6043501" y="1872996"/>
                  <a:pt x="6060910" y="1855587"/>
                  <a:pt x="6082452" y="1855587"/>
                </a:cubicBezTo>
                <a:lnTo>
                  <a:pt x="6082452" y="1855587"/>
                </a:lnTo>
                <a:cubicBezTo>
                  <a:pt x="6103869" y="1855587"/>
                  <a:pt x="6121402" y="1872996"/>
                  <a:pt x="6121402" y="1894538"/>
                </a:cubicBezTo>
                <a:lnTo>
                  <a:pt x="6121402" y="1894538"/>
                </a:lnTo>
                <a:cubicBezTo>
                  <a:pt x="6121402" y="1916080"/>
                  <a:pt x="6103869" y="1933488"/>
                  <a:pt x="6082452" y="1933488"/>
                </a:cubicBezTo>
                <a:lnTo>
                  <a:pt x="6082452" y="1933488"/>
                </a:lnTo>
                <a:cubicBezTo>
                  <a:pt x="6060910" y="1933488"/>
                  <a:pt x="6043501" y="1916080"/>
                  <a:pt x="6043501" y="1894538"/>
                </a:cubicBezTo>
                <a:close/>
                <a:moveTo>
                  <a:pt x="357633" y="1722956"/>
                </a:moveTo>
                <a:cubicBezTo>
                  <a:pt x="357633" y="1701414"/>
                  <a:pt x="375042" y="1684006"/>
                  <a:pt x="396583" y="1684006"/>
                </a:cubicBezTo>
                <a:lnTo>
                  <a:pt x="396583" y="1684006"/>
                </a:lnTo>
                <a:cubicBezTo>
                  <a:pt x="418125" y="1684006"/>
                  <a:pt x="435534" y="1701414"/>
                  <a:pt x="435534" y="1722956"/>
                </a:cubicBezTo>
                <a:lnTo>
                  <a:pt x="435534" y="1722956"/>
                </a:lnTo>
                <a:cubicBezTo>
                  <a:pt x="435534" y="1744498"/>
                  <a:pt x="418125" y="1761906"/>
                  <a:pt x="396583" y="1761906"/>
                </a:cubicBezTo>
                <a:lnTo>
                  <a:pt x="396583" y="1761906"/>
                </a:lnTo>
                <a:cubicBezTo>
                  <a:pt x="375042" y="1761906"/>
                  <a:pt x="357633" y="1744498"/>
                  <a:pt x="357633" y="1722956"/>
                </a:cubicBezTo>
                <a:close/>
                <a:moveTo>
                  <a:pt x="6043501" y="1681000"/>
                </a:moveTo>
                <a:cubicBezTo>
                  <a:pt x="6043501" y="1659458"/>
                  <a:pt x="6060910" y="1642050"/>
                  <a:pt x="6082452" y="1642050"/>
                </a:cubicBezTo>
                <a:lnTo>
                  <a:pt x="6082452" y="1642050"/>
                </a:lnTo>
                <a:cubicBezTo>
                  <a:pt x="6103869" y="1642050"/>
                  <a:pt x="6121402" y="1659458"/>
                  <a:pt x="6121402" y="1681000"/>
                </a:cubicBezTo>
                <a:lnTo>
                  <a:pt x="6121402" y="1681000"/>
                </a:lnTo>
                <a:cubicBezTo>
                  <a:pt x="6121402" y="1702542"/>
                  <a:pt x="6103869" y="1719950"/>
                  <a:pt x="6082452" y="1719950"/>
                </a:cubicBezTo>
                <a:lnTo>
                  <a:pt x="6082452" y="1719950"/>
                </a:lnTo>
                <a:cubicBezTo>
                  <a:pt x="6060910" y="1719950"/>
                  <a:pt x="6043501" y="1702542"/>
                  <a:pt x="6043501" y="1681000"/>
                </a:cubicBezTo>
                <a:close/>
                <a:moveTo>
                  <a:pt x="357633" y="1509418"/>
                </a:moveTo>
                <a:cubicBezTo>
                  <a:pt x="357633" y="1487877"/>
                  <a:pt x="375042" y="1470468"/>
                  <a:pt x="396583" y="1470468"/>
                </a:cubicBezTo>
                <a:lnTo>
                  <a:pt x="396583" y="1470468"/>
                </a:lnTo>
                <a:cubicBezTo>
                  <a:pt x="418125" y="1470468"/>
                  <a:pt x="435534" y="1487877"/>
                  <a:pt x="435534" y="1509418"/>
                </a:cubicBezTo>
                <a:lnTo>
                  <a:pt x="435534" y="1509418"/>
                </a:lnTo>
                <a:cubicBezTo>
                  <a:pt x="435534" y="1530960"/>
                  <a:pt x="418125" y="1548368"/>
                  <a:pt x="396583" y="1548368"/>
                </a:cubicBezTo>
                <a:lnTo>
                  <a:pt x="396583" y="1548368"/>
                </a:lnTo>
                <a:cubicBezTo>
                  <a:pt x="375042" y="1548243"/>
                  <a:pt x="357633" y="1530835"/>
                  <a:pt x="357633" y="1509418"/>
                </a:cubicBezTo>
                <a:close/>
                <a:moveTo>
                  <a:pt x="6043501" y="1467462"/>
                </a:moveTo>
                <a:cubicBezTo>
                  <a:pt x="6043501" y="1445920"/>
                  <a:pt x="6060910" y="1428512"/>
                  <a:pt x="6082452" y="1428512"/>
                </a:cubicBezTo>
                <a:lnTo>
                  <a:pt x="6082452" y="1428512"/>
                </a:lnTo>
                <a:cubicBezTo>
                  <a:pt x="6103869" y="1428512"/>
                  <a:pt x="6121402" y="1445920"/>
                  <a:pt x="6121402" y="1467462"/>
                </a:cubicBezTo>
                <a:lnTo>
                  <a:pt x="6121402" y="1467462"/>
                </a:lnTo>
                <a:cubicBezTo>
                  <a:pt x="6121402" y="1489004"/>
                  <a:pt x="6103869" y="1506413"/>
                  <a:pt x="6082452" y="1506413"/>
                </a:cubicBezTo>
                <a:lnTo>
                  <a:pt x="6082452" y="1506413"/>
                </a:lnTo>
                <a:cubicBezTo>
                  <a:pt x="6060910" y="1506413"/>
                  <a:pt x="6043501" y="1489004"/>
                  <a:pt x="6043501" y="1467462"/>
                </a:cubicBezTo>
                <a:close/>
                <a:moveTo>
                  <a:pt x="357633" y="1295881"/>
                </a:moveTo>
                <a:cubicBezTo>
                  <a:pt x="357633" y="1274339"/>
                  <a:pt x="375042" y="1256930"/>
                  <a:pt x="396583" y="1256930"/>
                </a:cubicBezTo>
                <a:lnTo>
                  <a:pt x="396583" y="1256930"/>
                </a:lnTo>
                <a:cubicBezTo>
                  <a:pt x="418125" y="1256930"/>
                  <a:pt x="435534" y="1274339"/>
                  <a:pt x="435534" y="1295881"/>
                </a:cubicBezTo>
                <a:lnTo>
                  <a:pt x="435534" y="1295881"/>
                </a:lnTo>
                <a:cubicBezTo>
                  <a:pt x="435534" y="1317422"/>
                  <a:pt x="418125" y="1334831"/>
                  <a:pt x="396583" y="1334831"/>
                </a:cubicBezTo>
                <a:lnTo>
                  <a:pt x="396583" y="1334831"/>
                </a:lnTo>
                <a:cubicBezTo>
                  <a:pt x="375042" y="1334705"/>
                  <a:pt x="357633" y="1317297"/>
                  <a:pt x="357633" y="1295881"/>
                </a:cubicBezTo>
                <a:close/>
                <a:moveTo>
                  <a:pt x="6043501" y="1253924"/>
                </a:moveTo>
                <a:cubicBezTo>
                  <a:pt x="6043501" y="1232383"/>
                  <a:pt x="6060910" y="1214974"/>
                  <a:pt x="6082452" y="1214974"/>
                </a:cubicBezTo>
                <a:lnTo>
                  <a:pt x="6082452" y="1214974"/>
                </a:lnTo>
                <a:cubicBezTo>
                  <a:pt x="6103869" y="1214974"/>
                  <a:pt x="6121402" y="1232383"/>
                  <a:pt x="6121402" y="1253924"/>
                </a:cubicBezTo>
                <a:lnTo>
                  <a:pt x="6121402" y="1253924"/>
                </a:lnTo>
                <a:cubicBezTo>
                  <a:pt x="6121402" y="1275466"/>
                  <a:pt x="6103869" y="1292874"/>
                  <a:pt x="6082452" y="1292874"/>
                </a:cubicBezTo>
                <a:lnTo>
                  <a:pt x="6082452" y="1292874"/>
                </a:lnTo>
                <a:cubicBezTo>
                  <a:pt x="6060910" y="1292750"/>
                  <a:pt x="6043501" y="1275341"/>
                  <a:pt x="6043501" y="1253924"/>
                </a:cubicBezTo>
                <a:close/>
                <a:moveTo>
                  <a:pt x="357633" y="1082342"/>
                </a:moveTo>
                <a:cubicBezTo>
                  <a:pt x="357633" y="1060801"/>
                  <a:pt x="375042" y="1043392"/>
                  <a:pt x="396583" y="1043392"/>
                </a:cubicBezTo>
                <a:lnTo>
                  <a:pt x="396583" y="1043392"/>
                </a:lnTo>
                <a:cubicBezTo>
                  <a:pt x="418125" y="1043392"/>
                  <a:pt x="435534" y="1060801"/>
                  <a:pt x="435534" y="1082342"/>
                </a:cubicBezTo>
                <a:lnTo>
                  <a:pt x="435534" y="1082342"/>
                </a:lnTo>
                <a:cubicBezTo>
                  <a:pt x="435534" y="1103884"/>
                  <a:pt x="418125" y="1121293"/>
                  <a:pt x="396583" y="1121293"/>
                </a:cubicBezTo>
                <a:lnTo>
                  <a:pt x="396583" y="1121293"/>
                </a:lnTo>
                <a:cubicBezTo>
                  <a:pt x="375042" y="1121168"/>
                  <a:pt x="357633" y="1103759"/>
                  <a:pt x="357633" y="1082342"/>
                </a:cubicBezTo>
                <a:close/>
                <a:moveTo>
                  <a:pt x="6043501" y="1040386"/>
                </a:moveTo>
                <a:cubicBezTo>
                  <a:pt x="6043501" y="1018845"/>
                  <a:pt x="6060910" y="1001436"/>
                  <a:pt x="6082452" y="1001436"/>
                </a:cubicBezTo>
                <a:lnTo>
                  <a:pt x="6082452" y="1001436"/>
                </a:lnTo>
                <a:cubicBezTo>
                  <a:pt x="6103869" y="1001436"/>
                  <a:pt x="6121402" y="1018845"/>
                  <a:pt x="6121402" y="1040386"/>
                </a:cubicBezTo>
                <a:lnTo>
                  <a:pt x="6121402" y="1040386"/>
                </a:lnTo>
                <a:cubicBezTo>
                  <a:pt x="6121402" y="1061928"/>
                  <a:pt x="6103869" y="1079337"/>
                  <a:pt x="6082452" y="1079337"/>
                </a:cubicBezTo>
                <a:lnTo>
                  <a:pt x="6082452" y="1079337"/>
                </a:lnTo>
                <a:cubicBezTo>
                  <a:pt x="6060910" y="1079211"/>
                  <a:pt x="6043501" y="1061803"/>
                  <a:pt x="6043501" y="1040386"/>
                </a:cubicBezTo>
                <a:close/>
                <a:moveTo>
                  <a:pt x="357633" y="868805"/>
                </a:moveTo>
                <a:cubicBezTo>
                  <a:pt x="357633" y="847263"/>
                  <a:pt x="375042" y="829854"/>
                  <a:pt x="396583" y="829854"/>
                </a:cubicBezTo>
                <a:lnTo>
                  <a:pt x="396583" y="829854"/>
                </a:lnTo>
                <a:cubicBezTo>
                  <a:pt x="418125" y="829854"/>
                  <a:pt x="435534" y="847263"/>
                  <a:pt x="435534" y="868805"/>
                </a:cubicBezTo>
                <a:lnTo>
                  <a:pt x="435534" y="868805"/>
                </a:lnTo>
                <a:cubicBezTo>
                  <a:pt x="435534" y="890346"/>
                  <a:pt x="418125" y="907755"/>
                  <a:pt x="396583" y="907755"/>
                </a:cubicBezTo>
                <a:lnTo>
                  <a:pt x="396583" y="907755"/>
                </a:lnTo>
                <a:cubicBezTo>
                  <a:pt x="375042" y="907630"/>
                  <a:pt x="357633" y="890221"/>
                  <a:pt x="357633" y="868805"/>
                </a:cubicBezTo>
                <a:close/>
                <a:moveTo>
                  <a:pt x="6043501" y="826849"/>
                </a:moveTo>
                <a:cubicBezTo>
                  <a:pt x="6043501" y="805307"/>
                  <a:pt x="6060910" y="787898"/>
                  <a:pt x="6082452" y="787898"/>
                </a:cubicBezTo>
                <a:lnTo>
                  <a:pt x="6082452" y="787898"/>
                </a:lnTo>
                <a:cubicBezTo>
                  <a:pt x="6103869" y="787898"/>
                  <a:pt x="6121402" y="805307"/>
                  <a:pt x="6121402" y="826849"/>
                </a:cubicBezTo>
                <a:lnTo>
                  <a:pt x="6121402" y="826849"/>
                </a:lnTo>
                <a:cubicBezTo>
                  <a:pt x="6121402" y="848390"/>
                  <a:pt x="6103869" y="865799"/>
                  <a:pt x="6082452" y="865799"/>
                </a:cubicBezTo>
                <a:lnTo>
                  <a:pt x="6082452" y="865799"/>
                </a:lnTo>
                <a:cubicBezTo>
                  <a:pt x="6060910" y="865674"/>
                  <a:pt x="6043501" y="848265"/>
                  <a:pt x="6043501" y="826849"/>
                </a:cubicBezTo>
                <a:close/>
                <a:moveTo>
                  <a:pt x="406227" y="694593"/>
                </a:moveTo>
                <a:cubicBezTo>
                  <a:pt x="385186" y="689959"/>
                  <a:pt x="372036" y="669169"/>
                  <a:pt x="376545" y="648128"/>
                </a:cubicBezTo>
                <a:lnTo>
                  <a:pt x="376545" y="648128"/>
                </a:lnTo>
                <a:cubicBezTo>
                  <a:pt x="381178" y="627213"/>
                  <a:pt x="401968" y="613937"/>
                  <a:pt x="422884" y="618445"/>
                </a:cubicBezTo>
                <a:lnTo>
                  <a:pt x="422884" y="618445"/>
                </a:lnTo>
                <a:cubicBezTo>
                  <a:pt x="443925" y="623080"/>
                  <a:pt x="457201" y="643870"/>
                  <a:pt x="452567" y="664785"/>
                </a:cubicBezTo>
                <a:lnTo>
                  <a:pt x="452567" y="664785"/>
                </a:lnTo>
                <a:cubicBezTo>
                  <a:pt x="448559" y="682945"/>
                  <a:pt x="432527" y="695344"/>
                  <a:pt x="414618" y="695344"/>
                </a:cubicBezTo>
                <a:lnTo>
                  <a:pt x="414618" y="695344"/>
                </a:lnTo>
                <a:cubicBezTo>
                  <a:pt x="411863" y="695470"/>
                  <a:pt x="409107" y="695219"/>
                  <a:pt x="406227" y="694593"/>
                </a:cubicBezTo>
                <a:close/>
                <a:moveTo>
                  <a:pt x="6016699" y="626211"/>
                </a:moveTo>
                <a:cubicBezTo>
                  <a:pt x="6010939" y="605421"/>
                  <a:pt x="6023087" y="584004"/>
                  <a:pt x="6043752" y="578368"/>
                </a:cubicBezTo>
                <a:lnTo>
                  <a:pt x="6043752" y="578368"/>
                </a:lnTo>
                <a:cubicBezTo>
                  <a:pt x="6064543" y="572607"/>
                  <a:pt x="6085959" y="584756"/>
                  <a:pt x="6091719" y="605421"/>
                </a:cubicBezTo>
                <a:lnTo>
                  <a:pt x="6091719" y="605421"/>
                </a:lnTo>
                <a:cubicBezTo>
                  <a:pt x="6091719" y="605421"/>
                  <a:pt x="6091719" y="605421"/>
                  <a:pt x="6091594" y="605421"/>
                </a:cubicBezTo>
                <a:lnTo>
                  <a:pt x="6091594" y="605421"/>
                </a:lnTo>
                <a:cubicBezTo>
                  <a:pt x="6097356" y="626085"/>
                  <a:pt x="6085206" y="647502"/>
                  <a:pt x="6064543" y="653263"/>
                </a:cubicBezTo>
                <a:lnTo>
                  <a:pt x="6064543" y="653263"/>
                </a:lnTo>
                <a:cubicBezTo>
                  <a:pt x="6061036" y="654140"/>
                  <a:pt x="6057528" y="654641"/>
                  <a:pt x="6054021" y="654641"/>
                </a:cubicBezTo>
                <a:lnTo>
                  <a:pt x="6054021" y="654641"/>
                </a:lnTo>
                <a:cubicBezTo>
                  <a:pt x="6037114" y="654766"/>
                  <a:pt x="6021459" y="643494"/>
                  <a:pt x="6016699" y="626211"/>
                </a:cubicBezTo>
                <a:close/>
                <a:moveTo>
                  <a:pt x="470225" y="491325"/>
                </a:moveTo>
                <a:cubicBezTo>
                  <a:pt x="451314" y="481180"/>
                  <a:pt x="444176" y="457510"/>
                  <a:pt x="454320" y="438598"/>
                </a:cubicBezTo>
                <a:lnTo>
                  <a:pt x="454320" y="438598"/>
                </a:lnTo>
                <a:cubicBezTo>
                  <a:pt x="464465" y="419686"/>
                  <a:pt x="488010" y="412548"/>
                  <a:pt x="507047" y="422692"/>
                </a:cubicBezTo>
                <a:lnTo>
                  <a:pt x="507047" y="422692"/>
                </a:lnTo>
                <a:cubicBezTo>
                  <a:pt x="525958" y="432837"/>
                  <a:pt x="533097" y="456382"/>
                  <a:pt x="522953" y="475419"/>
                </a:cubicBezTo>
                <a:lnTo>
                  <a:pt x="522953" y="475419"/>
                </a:lnTo>
                <a:cubicBezTo>
                  <a:pt x="515939" y="488444"/>
                  <a:pt x="502538" y="495834"/>
                  <a:pt x="488636" y="495834"/>
                </a:cubicBezTo>
                <a:lnTo>
                  <a:pt x="488636" y="495834"/>
                </a:lnTo>
                <a:cubicBezTo>
                  <a:pt x="482374" y="495959"/>
                  <a:pt x="476112" y="494456"/>
                  <a:pt x="470225" y="491325"/>
                </a:cubicBezTo>
                <a:close/>
                <a:moveTo>
                  <a:pt x="5936295" y="440852"/>
                </a:moveTo>
                <a:lnTo>
                  <a:pt x="5936295" y="440852"/>
                </a:lnTo>
                <a:cubicBezTo>
                  <a:pt x="5925148" y="422567"/>
                  <a:pt x="5930909" y="398646"/>
                  <a:pt x="5949194" y="387499"/>
                </a:cubicBezTo>
                <a:lnTo>
                  <a:pt x="5949194" y="387499"/>
                </a:lnTo>
                <a:cubicBezTo>
                  <a:pt x="5967605" y="376227"/>
                  <a:pt x="5991526" y="382114"/>
                  <a:pt x="6002672" y="400399"/>
                </a:cubicBezTo>
                <a:lnTo>
                  <a:pt x="6002672" y="400399"/>
                </a:lnTo>
                <a:cubicBezTo>
                  <a:pt x="6002672" y="400399"/>
                  <a:pt x="6002672" y="400399"/>
                  <a:pt x="6002798" y="400399"/>
                </a:cubicBezTo>
                <a:lnTo>
                  <a:pt x="6002798" y="400399"/>
                </a:lnTo>
                <a:cubicBezTo>
                  <a:pt x="6013944" y="418684"/>
                  <a:pt x="6008058" y="442606"/>
                  <a:pt x="5989772" y="453877"/>
                </a:cubicBezTo>
                <a:lnTo>
                  <a:pt x="5989772" y="453877"/>
                </a:lnTo>
                <a:cubicBezTo>
                  <a:pt x="5983510" y="457635"/>
                  <a:pt x="5976497" y="459513"/>
                  <a:pt x="5969483" y="459513"/>
                </a:cubicBezTo>
                <a:lnTo>
                  <a:pt x="5969483" y="459513"/>
                </a:lnTo>
                <a:cubicBezTo>
                  <a:pt x="5956459" y="459513"/>
                  <a:pt x="5943558" y="452875"/>
                  <a:pt x="5936295" y="440852"/>
                </a:cubicBezTo>
                <a:close/>
                <a:moveTo>
                  <a:pt x="587077" y="313105"/>
                </a:moveTo>
                <a:cubicBezTo>
                  <a:pt x="571672" y="298202"/>
                  <a:pt x="571171" y="273529"/>
                  <a:pt x="586200" y="258124"/>
                </a:cubicBezTo>
                <a:lnTo>
                  <a:pt x="586200" y="258124"/>
                </a:lnTo>
                <a:lnTo>
                  <a:pt x="586200" y="258124"/>
                </a:lnTo>
                <a:lnTo>
                  <a:pt x="586200" y="258124"/>
                </a:lnTo>
                <a:cubicBezTo>
                  <a:pt x="601104" y="242719"/>
                  <a:pt x="625777" y="242343"/>
                  <a:pt x="641181" y="257247"/>
                </a:cubicBezTo>
                <a:lnTo>
                  <a:pt x="641181" y="257247"/>
                </a:lnTo>
                <a:cubicBezTo>
                  <a:pt x="656711" y="272151"/>
                  <a:pt x="657087" y="296824"/>
                  <a:pt x="642183" y="312229"/>
                </a:cubicBezTo>
                <a:lnTo>
                  <a:pt x="642183" y="312229"/>
                </a:lnTo>
                <a:cubicBezTo>
                  <a:pt x="634543" y="320119"/>
                  <a:pt x="624399" y="324001"/>
                  <a:pt x="614129" y="324001"/>
                </a:cubicBezTo>
                <a:lnTo>
                  <a:pt x="614129" y="324001"/>
                </a:lnTo>
                <a:cubicBezTo>
                  <a:pt x="604485" y="324001"/>
                  <a:pt x="594716" y="320369"/>
                  <a:pt x="587077" y="313105"/>
                </a:cubicBezTo>
                <a:close/>
                <a:moveTo>
                  <a:pt x="5808296" y="284299"/>
                </a:moveTo>
                <a:lnTo>
                  <a:pt x="5808296" y="284299"/>
                </a:lnTo>
                <a:cubicBezTo>
                  <a:pt x="5792641" y="269646"/>
                  <a:pt x="5791640" y="245099"/>
                  <a:pt x="5806293" y="229318"/>
                </a:cubicBezTo>
                <a:lnTo>
                  <a:pt x="5806293" y="229318"/>
                </a:lnTo>
                <a:cubicBezTo>
                  <a:pt x="5820946" y="213663"/>
                  <a:pt x="5845494" y="212661"/>
                  <a:pt x="5861275" y="227314"/>
                </a:cubicBezTo>
                <a:lnTo>
                  <a:pt x="5861275" y="227314"/>
                </a:lnTo>
                <a:cubicBezTo>
                  <a:pt x="5877054" y="241968"/>
                  <a:pt x="5877932" y="266515"/>
                  <a:pt x="5863278" y="282296"/>
                </a:cubicBezTo>
                <a:lnTo>
                  <a:pt x="5863278" y="282296"/>
                </a:lnTo>
                <a:cubicBezTo>
                  <a:pt x="5855638" y="290562"/>
                  <a:pt x="5845244" y="294695"/>
                  <a:pt x="5834848" y="294695"/>
                </a:cubicBezTo>
                <a:lnTo>
                  <a:pt x="5834848" y="294695"/>
                </a:lnTo>
                <a:cubicBezTo>
                  <a:pt x="5825454" y="294695"/>
                  <a:pt x="5815812" y="291313"/>
                  <a:pt x="5808296" y="284299"/>
                </a:cubicBezTo>
                <a:close/>
                <a:moveTo>
                  <a:pt x="747888" y="173335"/>
                </a:moveTo>
                <a:cubicBezTo>
                  <a:pt x="737116" y="154799"/>
                  <a:pt x="743379" y="131003"/>
                  <a:pt x="761915" y="120107"/>
                </a:cubicBezTo>
                <a:lnTo>
                  <a:pt x="761915" y="120107"/>
                </a:lnTo>
                <a:lnTo>
                  <a:pt x="761915" y="120107"/>
                </a:lnTo>
                <a:lnTo>
                  <a:pt x="761915" y="120107"/>
                </a:lnTo>
                <a:cubicBezTo>
                  <a:pt x="780450" y="109336"/>
                  <a:pt x="804247" y="115473"/>
                  <a:pt x="815143" y="134009"/>
                </a:cubicBezTo>
                <a:lnTo>
                  <a:pt x="815143" y="134009"/>
                </a:lnTo>
                <a:cubicBezTo>
                  <a:pt x="826039" y="152670"/>
                  <a:pt x="819777" y="176341"/>
                  <a:pt x="801240" y="187237"/>
                </a:cubicBezTo>
                <a:lnTo>
                  <a:pt x="801240" y="187237"/>
                </a:lnTo>
                <a:cubicBezTo>
                  <a:pt x="795104" y="190869"/>
                  <a:pt x="788341" y="192497"/>
                  <a:pt x="781703" y="192497"/>
                </a:cubicBezTo>
                <a:lnTo>
                  <a:pt x="781703" y="192497"/>
                </a:lnTo>
                <a:cubicBezTo>
                  <a:pt x="768177" y="192622"/>
                  <a:pt x="755151" y="185609"/>
                  <a:pt x="747888" y="173335"/>
                </a:cubicBezTo>
                <a:close/>
                <a:moveTo>
                  <a:pt x="5642852" y="168075"/>
                </a:moveTo>
                <a:cubicBezTo>
                  <a:pt x="5623689" y="158181"/>
                  <a:pt x="5616175" y="134886"/>
                  <a:pt x="5626070" y="115598"/>
                </a:cubicBezTo>
                <a:lnTo>
                  <a:pt x="5626070" y="115598"/>
                </a:lnTo>
                <a:cubicBezTo>
                  <a:pt x="5635839" y="96436"/>
                  <a:pt x="5659259" y="89047"/>
                  <a:pt x="5678420" y="98816"/>
                </a:cubicBezTo>
                <a:lnTo>
                  <a:pt x="5678420" y="98816"/>
                </a:lnTo>
                <a:cubicBezTo>
                  <a:pt x="5697457" y="108585"/>
                  <a:pt x="5705097" y="132130"/>
                  <a:pt x="5695204" y="151167"/>
                </a:cubicBezTo>
                <a:lnTo>
                  <a:pt x="5695204" y="151167"/>
                </a:lnTo>
                <a:cubicBezTo>
                  <a:pt x="5688315" y="164568"/>
                  <a:pt x="5674664" y="172333"/>
                  <a:pt x="5660511" y="172333"/>
                </a:cubicBezTo>
                <a:lnTo>
                  <a:pt x="5660511" y="172333"/>
                </a:lnTo>
                <a:cubicBezTo>
                  <a:pt x="5654625" y="172458"/>
                  <a:pt x="5648613" y="170955"/>
                  <a:pt x="5642852" y="168075"/>
                </a:cubicBezTo>
                <a:close/>
                <a:moveTo>
                  <a:pt x="940635" y="82409"/>
                </a:moveTo>
                <a:cubicBezTo>
                  <a:pt x="935250" y="61619"/>
                  <a:pt x="947774" y="40453"/>
                  <a:pt x="968689" y="35068"/>
                </a:cubicBezTo>
                <a:lnTo>
                  <a:pt x="968689" y="35068"/>
                </a:lnTo>
                <a:cubicBezTo>
                  <a:pt x="989480" y="29682"/>
                  <a:pt x="1010771" y="42332"/>
                  <a:pt x="1016031" y="63122"/>
                </a:cubicBezTo>
                <a:lnTo>
                  <a:pt x="1016031" y="63122"/>
                </a:lnTo>
                <a:cubicBezTo>
                  <a:pt x="1021416" y="83912"/>
                  <a:pt x="1008892" y="105203"/>
                  <a:pt x="988102" y="110463"/>
                </a:cubicBezTo>
                <a:lnTo>
                  <a:pt x="988102" y="110463"/>
                </a:lnTo>
                <a:cubicBezTo>
                  <a:pt x="984846" y="111340"/>
                  <a:pt x="981589" y="111716"/>
                  <a:pt x="978333" y="111716"/>
                </a:cubicBezTo>
                <a:lnTo>
                  <a:pt x="978333" y="111716"/>
                </a:lnTo>
                <a:cubicBezTo>
                  <a:pt x="960924" y="111590"/>
                  <a:pt x="945144" y="99943"/>
                  <a:pt x="940635" y="82409"/>
                </a:cubicBezTo>
                <a:close/>
                <a:moveTo>
                  <a:pt x="5452108" y="101446"/>
                </a:moveTo>
                <a:lnTo>
                  <a:pt x="5452108" y="101446"/>
                </a:lnTo>
                <a:cubicBezTo>
                  <a:pt x="5431067" y="97188"/>
                  <a:pt x="5417416" y="76773"/>
                  <a:pt x="5421674" y="55733"/>
                </a:cubicBezTo>
                <a:lnTo>
                  <a:pt x="5421674" y="55733"/>
                </a:lnTo>
                <a:cubicBezTo>
                  <a:pt x="5425808" y="34692"/>
                  <a:pt x="5446348" y="21041"/>
                  <a:pt x="5467388" y="25173"/>
                </a:cubicBezTo>
                <a:lnTo>
                  <a:pt x="5467388" y="25173"/>
                </a:lnTo>
                <a:lnTo>
                  <a:pt x="5467388" y="25173"/>
                </a:lnTo>
                <a:lnTo>
                  <a:pt x="5467388" y="25173"/>
                </a:lnTo>
                <a:cubicBezTo>
                  <a:pt x="5488429" y="29432"/>
                  <a:pt x="5502080" y="49971"/>
                  <a:pt x="5497822" y="70887"/>
                </a:cubicBezTo>
                <a:lnTo>
                  <a:pt x="5497822" y="70887"/>
                </a:lnTo>
                <a:cubicBezTo>
                  <a:pt x="5494190" y="89423"/>
                  <a:pt x="5477907" y="102197"/>
                  <a:pt x="5459748" y="102197"/>
                </a:cubicBezTo>
                <a:lnTo>
                  <a:pt x="5459748" y="102197"/>
                </a:lnTo>
                <a:cubicBezTo>
                  <a:pt x="5457244" y="102323"/>
                  <a:pt x="5454613" y="101947"/>
                  <a:pt x="5452108" y="101446"/>
                </a:cubicBezTo>
                <a:close/>
                <a:moveTo>
                  <a:pt x="5208262" y="48343"/>
                </a:moveTo>
                <a:cubicBezTo>
                  <a:pt x="5208262" y="26802"/>
                  <a:pt x="5225671" y="9393"/>
                  <a:pt x="5247212" y="9393"/>
                </a:cubicBezTo>
                <a:lnTo>
                  <a:pt x="5247212" y="9393"/>
                </a:lnTo>
                <a:cubicBezTo>
                  <a:pt x="5268754" y="9393"/>
                  <a:pt x="5286162" y="26927"/>
                  <a:pt x="5286162" y="48343"/>
                </a:cubicBezTo>
                <a:lnTo>
                  <a:pt x="5286162" y="48343"/>
                </a:lnTo>
                <a:cubicBezTo>
                  <a:pt x="5286162" y="69760"/>
                  <a:pt x="5268754" y="87294"/>
                  <a:pt x="5247212" y="87294"/>
                </a:cubicBezTo>
                <a:lnTo>
                  <a:pt x="5247212" y="87294"/>
                </a:lnTo>
                <a:cubicBezTo>
                  <a:pt x="5225671" y="87168"/>
                  <a:pt x="5208262" y="69760"/>
                  <a:pt x="5208262" y="48343"/>
                </a:cubicBezTo>
                <a:close/>
                <a:moveTo>
                  <a:pt x="4994724" y="48343"/>
                </a:moveTo>
                <a:cubicBezTo>
                  <a:pt x="4994724" y="26802"/>
                  <a:pt x="5012133" y="9393"/>
                  <a:pt x="5033674" y="9393"/>
                </a:cubicBezTo>
                <a:lnTo>
                  <a:pt x="5033674" y="9393"/>
                </a:lnTo>
                <a:cubicBezTo>
                  <a:pt x="5055215" y="9393"/>
                  <a:pt x="5072624" y="26927"/>
                  <a:pt x="5072624" y="48343"/>
                </a:cubicBezTo>
                <a:lnTo>
                  <a:pt x="5072624" y="48343"/>
                </a:lnTo>
                <a:cubicBezTo>
                  <a:pt x="5072624" y="69760"/>
                  <a:pt x="5055215" y="87294"/>
                  <a:pt x="5033674" y="87294"/>
                </a:cubicBezTo>
                <a:lnTo>
                  <a:pt x="5033674" y="87294"/>
                </a:lnTo>
                <a:cubicBezTo>
                  <a:pt x="5012133" y="87168"/>
                  <a:pt x="4994724" y="69760"/>
                  <a:pt x="4994724" y="48343"/>
                </a:cubicBezTo>
                <a:close/>
                <a:moveTo>
                  <a:pt x="4781185" y="48343"/>
                </a:moveTo>
                <a:cubicBezTo>
                  <a:pt x="4781185" y="26802"/>
                  <a:pt x="4798594" y="9393"/>
                  <a:pt x="4820137" y="9393"/>
                </a:cubicBezTo>
                <a:lnTo>
                  <a:pt x="4820137" y="9393"/>
                </a:lnTo>
                <a:cubicBezTo>
                  <a:pt x="4841678" y="9393"/>
                  <a:pt x="4859087" y="26927"/>
                  <a:pt x="4859087" y="48343"/>
                </a:cubicBezTo>
                <a:lnTo>
                  <a:pt x="4859087" y="48343"/>
                </a:lnTo>
                <a:cubicBezTo>
                  <a:pt x="4859087" y="69760"/>
                  <a:pt x="4841678" y="87294"/>
                  <a:pt x="4820137" y="87294"/>
                </a:cubicBezTo>
                <a:lnTo>
                  <a:pt x="4820137" y="87294"/>
                </a:lnTo>
                <a:cubicBezTo>
                  <a:pt x="4798594" y="87168"/>
                  <a:pt x="4781185" y="69760"/>
                  <a:pt x="4781185" y="48343"/>
                </a:cubicBezTo>
                <a:close/>
                <a:moveTo>
                  <a:pt x="4567648" y="48343"/>
                </a:moveTo>
                <a:cubicBezTo>
                  <a:pt x="4567648" y="26802"/>
                  <a:pt x="4585057" y="9393"/>
                  <a:pt x="4606598" y="9393"/>
                </a:cubicBezTo>
                <a:lnTo>
                  <a:pt x="4606598" y="9393"/>
                </a:lnTo>
                <a:cubicBezTo>
                  <a:pt x="4628140" y="9393"/>
                  <a:pt x="4645549" y="26927"/>
                  <a:pt x="4645549" y="48343"/>
                </a:cubicBezTo>
                <a:lnTo>
                  <a:pt x="4645549" y="48343"/>
                </a:lnTo>
                <a:cubicBezTo>
                  <a:pt x="4645549" y="69760"/>
                  <a:pt x="4628140" y="87294"/>
                  <a:pt x="4606598" y="87294"/>
                </a:cubicBezTo>
                <a:lnTo>
                  <a:pt x="4606598" y="87294"/>
                </a:lnTo>
                <a:cubicBezTo>
                  <a:pt x="4585057" y="87168"/>
                  <a:pt x="4567648" y="69760"/>
                  <a:pt x="4567648" y="48343"/>
                </a:cubicBezTo>
                <a:close/>
                <a:moveTo>
                  <a:pt x="4354110" y="48343"/>
                </a:moveTo>
                <a:cubicBezTo>
                  <a:pt x="4354110" y="26802"/>
                  <a:pt x="4371519" y="9393"/>
                  <a:pt x="4393061" y="9393"/>
                </a:cubicBezTo>
                <a:lnTo>
                  <a:pt x="4393061" y="9393"/>
                </a:lnTo>
                <a:cubicBezTo>
                  <a:pt x="4414602" y="9393"/>
                  <a:pt x="4432011" y="26927"/>
                  <a:pt x="4432011" y="48343"/>
                </a:cubicBezTo>
                <a:lnTo>
                  <a:pt x="4432011" y="48343"/>
                </a:lnTo>
                <a:cubicBezTo>
                  <a:pt x="4432011" y="69760"/>
                  <a:pt x="4414602" y="87294"/>
                  <a:pt x="4393061" y="87294"/>
                </a:cubicBezTo>
                <a:lnTo>
                  <a:pt x="4393061" y="87294"/>
                </a:lnTo>
                <a:cubicBezTo>
                  <a:pt x="4371519" y="87168"/>
                  <a:pt x="4354110" y="69760"/>
                  <a:pt x="4354110" y="48343"/>
                </a:cubicBezTo>
                <a:close/>
                <a:moveTo>
                  <a:pt x="4140572" y="48343"/>
                </a:moveTo>
                <a:cubicBezTo>
                  <a:pt x="4140572" y="26802"/>
                  <a:pt x="4157981" y="9393"/>
                  <a:pt x="4179523" y="9393"/>
                </a:cubicBezTo>
                <a:lnTo>
                  <a:pt x="4179523" y="9393"/>
                </a:lnTo>
                <a:cubicBezTo>
                  <a:pt x="4201064" y="9393"/>
                  <a:pt x="4218473" y="26927"/>
                  <a:pt x="4218473" y="48343"/>
                </a:cubicBezTo>
                <a:lnTo>
                  <a:pt x="4218473" y="48343"/>
                </a:lnTo>
                <a:cubicBezTo>
                  <a:pt x="4218473" y="69760"/>
                  <a:pt x="4201064" y="87294"/>
                  <a:pt x="4179523" y="87294"/>
                </a:cubicBezTo>
                <a:lnTo>
                  <a:pt x="4179523" y="87294"/>
                </a:lnTo>
                <a:cubicBezTo>
                  <a:pt x="4157981" y="87168"/>
                  <a:pt x="4140572" y="69760"/>
                  <a:pt x="4140572" y="48343"/>
                </a:cubicBezTo>
                <a:close/>
                <a:moveTo>
                  <a:pt x="3927034" y="48343"/>
                </a:moveTo>
                <a:cubicBezTo>
                  <a:pt x="3927034" y="26802"/>
                  <a:pt x="3944443" y="9393"/>
                  <a:pt x="3965984" y="9393"/>
                </a:cubicBezTo>
                <a:lnTo>
                  <a:pt x="3965984" y="9393"/>
                </a:lnTo>
                <a:cubicBezTo>
                  <a:pt x="3987526" y="9393"/>
                  <a:pt x="4004935" y="26927"/>
                  <a:pt x="4004935" y="48343"/>
                </a:cubicBezTo>
                <a:lnTo>
                  <a:pt x="4004935" y="48343"/>
                </a:lnTo>
                <a:cubicBezTo>
                  <a:pt x="4004935" y="69760"/>
                  <a:pt x="3987526" y="87294"/>
                  <a:pt x="3965984" y="87294"/>
                </a:cubicBezTo>
                <a:lnTo>
                  <a:pt x="3965984" y="87294"/>
                </a:lnTo>
                <a:cubicBezTo>
                  <a:pt x="3944443" y="87168"/>
                  <a:pt x="3927034" y="69760"/>
                  <a:pt x="3927034" y="48343"/>
                </a:cubicBezTo>
                <a:close/>
                <a:moveTo>
                  <a:pt x="3713497" y="48343"/>
                </a:moveTo>
                <a:cubicBezTo>
                  <a:pt x="3713497" y="26802"/>
                  <a:pt x="3730905" y="9393"/>
                  <a:pt x="3752447" y="9393"/>
                </a:cubicBezTo>
                <a:lnTo>
                  <a:pt x="3752447" y="9393"/>
                </a:lnTo>
                <a:cubicBezTo>
                  <a:pt x="3773863" y="9393"/>
                  <a:pt x="3791397" y="26927"/>
                  <a:pt x="3791397" y="48343"/>
                </a:cubicBezTo>
                <a:lnTo>
                  <a:pt x="3791397" y="48343"/>
                </a:lnTo>
                <a:cubicBezTo>
                  <a:pt x="3791397" y="69760"/>
                  <a:pt x="3773989" y="87294"/>
                  <a:pt x="3752447" y="87294"/>
                </a:cubicBezTo>
                <a:lnTo>
                  <a:pt x="3752447" y="87294"/>
                </a:lnTo>
                <a:cubicBezTo>
                  <a:pt x="3730905" y="87168"/>
                  <a:pt x="3713497" y="69760"/>
                  <a:pt x="3713497" y="48343"/>
                </a:cubicBezTo>
                <a:close/>
                <a:moveTo>
                  <a:pt x="3499959" y="48343"/>
                </a:moveTo>
                <a:cubicBezTo>
                  <a:pt x="3499959" y="26802"/>
                  <a:pt x="3517367" y="9393"/>
                  <a:pt x="3538909" y="9393"/>
                </a:cubicBezTo>
                <a:lnTo>
                  <a:pt x="3538909" y="9393"/>
                </a:lnTo>
                <a:cubicBezTo>
                  <a:pt x="3560450" y="9393"/>
                  <a:pt x="3577859" y="26927"/>
                  <a:pt x="3577859" y="48343"/>
                </a:cubicBezTo>
                <a:lnTo>
                  <a:pt x="3577859" y="48343"/>
                </a:lnTo>
                <a:cubicBezTo>
                  <a:pt x="3577859" y="69760"/>
                  <a:pt x="3560450" y="87294"/>
                  <a:pt x="3538909" y="87294"/>
                </a:cubicBezTo>
                <a:lnTo>
                  <a:pt x="3538909" y="87294"/>
                </a:lnTo>
                <a:cubicBezTo>
                  <a:pt x="3517367" y="87168"/>
                  <a:pt x="3499959" y="69760"/>
                  <a:pt x="3499959" y="48343"/>
                </a:cubicBezTo>
                <a:close/>
                <a:moveTo>
                  <a:pt x="3286420" y="48343"/>
                </a:moveTo>
                <a:cubicBezTo>
                  <a:pt x="3286420" y="26802"/>
                  <a:pt x="3303829" y="9393"/>
                  <a:pt x="3325371" y="9393"/>
                </a:cubicBezTo>
                <a:lnTo>
                  <a:pt x="3325371" y="9393"/>
                </a:lnTo>
                <a:cubicBezTo>
                  <a:pt x="3346913" y="9393"/>
                  <a:pt x="3364321" y="26927"/>
                  <a:pt x="3364321" y="48343"/>
                </a:cubicBezTo>
                <a:lnTo>
                  <a:pt x="3364321" y="48343"/>
                </a:lnTo>
                <a:cubicBezTo>
                  <a:pt x="3364321" y="69760"/>
                  <a:pt x="3346913" y="87294"/>
                  <a:pt x="3325371" y="87294"/>
                </a:cubicBezTo>
                <a:lnTo>
                  <a:pt x="3325371" y="87294"/>
                </a:lnTo>
                <a:cubicBezTo>
                  <a:pt x="3303829" y="87168"/>
                  <a:pt x="3286420" y="69760"/>
                  <a:pt x="3286420" y="48343"/>
                </a:cubicBezTo>
                <a:close/>
                <a:moveTo>
                  <a:pt x="3072883" y="48343"/>
                </a:moveTo>
                <a:cubicBezTo>
                  <a:pt x="3072883" y="26802"/>
                  <a:pt x="3090291" y="9393"/>
                  <a:pt x="3111834" y="9393"/>
                </a:cubicBezTo>
                <a:lnTo>
                  <a:pt x="3111834" y="9393"/>
                </a:lnTo>
                <a:cubicBezTo>
                  <a:pt x="3133375" y="9393"/>
                  <a:pt x="3150784" y="26927"/>
                  <a:pt x="3150784" y="48343"/>
                </a:cubicBezTo>
                <a:lnTo>
                  <a:pt x="3150784" y="48343"/>
                </a:lnTo>
                <a:cubicBezTo>
                  <a:pt x="3150784" y="69760"/>
                  <a:pt x="3133375" y="87294"/>
                  <a:pt x="3111834" y="87294"/>
                </a:cubicBezTo>
                <a:lnTo>
                  <a:pt x="3111834" y="87294"/>
                </a:lnTo>
                <a:cubicBezTo>
                  <a:pt x="3090166" y="87168"/>
                  <a:pt x="3072883" y="69760"/>
                  <a:pt x="3072883" y="48343"/>
                </a:cubicBezTo>
                <a:close/>
                <a:moveTo>
                  <a:pt x="2859220" y="48343"/>
                </a:moveTo>
                <a:cubicBezTo>
                  <a:pt x="2859220" y="26802"/>
                  <a:pt x="2876628" y="9393"/>
                  <a:pt x="2898170" y="9393"/>
                </a:cubicBezTo>
                <a:lnTo>
                  <a:pt x="2898170" y="9393"/>
                </a:lnTo>
                <a:cubicBezTo>
                  <a:pt x="2919712" y="9393"/>
                  <a:pt x="2937121" y="26927"/>
                  <a:pt x="2937121" y="48343"/>
                </a:cubicBezTo>
                <a:lnTo>
                  <a:pt x="2937121" y="48343"/>
                </a:lnTo>
                <a:cubicBezTo>
                  <a:pt x="2937121" y="69760"/>
                  <a:pt x="2919712" y="87294"/>
                  <a:pt x="2898170" y="87294"/>
                </a:cubicBezTo>
                <a:lnTo>
                  <a:pt x="2898170" y="87294"/>
                </a:lnTo>
                <a:cubicBezTo>
                  <a:pt x="2876628" y="87168"/>
                  <a:pt x="2859220" y="69760"/>
                  <a:pt x="2859220" y="48343"/>
                </a:cubicBezTo>
                <a:close/>
                <a:moveTo>
                  <a:pt x="2645682" y="48343"/>
                </a:moveTo>
                <a:cubicBezTo>
                  <a:pt x="2645682" y="26802"/>
                  <a:pt x="2663091" y="9393"/>
                  <a:pt x="2684632" y="9393"/>
                </a:cubicBezTo>
                <a:lnTo>
                  <a:pt x="2684632" y="9393"/>
                </a:lnTo>
                <a:cubicBezTo>
                  <a:pt x="2706174" y="9393"/>
                  <a:pt x="2723583" y="26927"/>
                  <a:pt x="2723583" y="48343"/>
                </a:cubicBezTo>
                <a:lnTo>
                  <a:pt x="2723583" y="48343"/>
                </a:lnTo>
                <a:cubicBezTo>
                  <a:pt x="2723583" y="69760"/>
                  <a:pt x="2706174" y="87294"/>
                  <a:pt x="2684632" y="87294"/>
                </a:cubicBezTo>
                <a:lnTo>
                  <a:pt x="2684632" y="87294"/>
                </a:lnTo>
                <a:cubicBezTo>
                  <a:pt x="2663091" y="87168"/>
                  <a:pt x="2645682" y="69760"/>
                  <a:pt x="2645682" y="48343"/>
                </a:cubicBezTo>
                <a:close/>
                <a:moveTo>
                  <a:pt x="2432144" y="48343"/>
                </a:moveTo>
                <a:cubicBezTo>
                  <a:pt x="2432144" y="26802"/>
                  <a:pt x="2449553" y="9393"/>
                  <a:pt x="2471094" y="9393"/>
                </a:cubicBezTo>
                <a:lnTo>
                  <a:pt x="2471094" y="9393"/>
                </a:lnTo>
                <a:cubicBezTo>
                  <a:pt x="2492636" y="9393"/>
                  <a:pt x="2510044" y="26927"/>
                  <a:pt x="2510044" y="48343"/>
                </a:cubicBezTo>
                <a:lnTo>
                  <a:pt x="2510044" y="48343"/>
                </a:lnTo>
                <a:cubicBezTo>
                  <a:pt x="2510044" y="69760"/>
                  <a:pt x="2492636" y="87294"/>
                  <a:pt x="2471094" y="87294"/>
                </a:cubicBezTo>
                <a:lnTo>
                  <a:pt x="2471094" y="87294"/>
                </a:lnTo>
                <a:cubicBezTo>
                  <a:pt x="2449553" y="87168"/>
                  <a:pt x="2432144" y="69760"/>
                  <a:pt x="2432144" y="48343"/>
                </a:cubicBezTo>
                <a:close/>
                <a:moveTo>
                  <a:pt x="2218606" y="48343"/>
                </a:moveTo>
                <a:cubicBezTo>
                  <a:pt x="2218606" y="26802"/>
                  <a:pt x="2236015" y="9393"/>
                  <a:pt x="2257557" y="9393"/>
                </a:cubicBezTo>
                <a:lnTo>
                  <a:pt x="2257557" y="9393"/>
                </a:lnTo>
                <a:cubicBezTo>
                  <a:pt x="2279098" y="9393"/>
                  <a:pt x="2296507" y="26927"/>
                  <a:pt x="2296507" y="48343"/>
                </a:cubicBezTo>
                <a:lnTo>
                  <a:pt x="2296507" y="48343"/>
                </a:lnTo>
                <a:cubicBezTo>
                  <a:pt x="2296507" y="69760"/>
                  <a:pt x="2279098" y="87294"/>
                  <a:pt x="2257557" y="87294"/>
                </a:cubicBezTo>
                <a:lnTo>
                  <a:pt x="2257557" y="87294"/>
                </a:lnTo>
                <a:cubicBezTo>
                  <a:pt x="2236015" y="87168"/>
                  <a:pt x="2218606" y="69760"/>
                  <a:pt x="2218606" y="48343"/>
                </a:cubicBezTo>
                <a:close/>
                <a:moveTo>
                  <a:pt x="2005068" y="48343"/>
                </a:moveTo>
                <a:cubicBezTo>
                  <a:pt x="2005068" y="26802"/>
                  <a:pt x="2022477" y="9393"/>
                  <a:pt x="2044019" y="9393"/>
                </a:cubicBezTo>
                <a:lnTo>
                  <a:pt x="2044019" y="9393"/>
                </a:lnTo>
                <a:cubicBezTo>
                  <a:pt x="2065560" y="9393"/>
                  <a:pt x="2082969" y="26927"/>
                  <a:pt x="2082969" y="48343"/>
                </a:cubicBezTo>
                <a:lnTo>
                  <a:pt x="2082969" y="48343"/>
                </a:lnTo>
                <a:cubicBezTo>
                  <a:pt x="2082969" y="69760"/>
                  <a:pt x="2065560" y="87294"/>
                  <a:pt x="2044019" y="87294"/>
                </a:cubicBezTo>
                <a:lnTo>
                  <a:pt x="2044019" y="87294"/>
                </a:lnTo>
                <a:cubicBezTo>
                  <a:pt x="2022477" y="87168"/>
                  <a:pt x="2005068" y="69760"/>
                  <a:pt x="2005068" y="48343"/>
                </a:cubicBezTo>
                <a:close/>
                <a:moveTo>
                  <a:pt x="1791530" y="48343"/>
                </a:moveTo>
                <a:cubicBezTo>
                  <a:pt x="1791530" y="26802"/>
                  <a:pt x="1808939" y="9393"/>
                  <a:pt x="1830480" y="9393"/>
                </a:cubicBezTo>
                <a:lnTo>
                  <a:pt x="1830480" y="9393"/>
                </a:lnTo>
                <a:cubicBezTo>
                  <a:pt x="1851897" y="9393"/>
                  <a:pt x="1869431" y="26927"/>
                  <a:pt x="1869431" y="48343"/>
                </a:cubicBezTo>
                <a:lnTo>
                  <a:pt x="1869431" y="48343"/>
                </a:lnTo>
                <a:cubicBezTo>
                  <a:pt x="1869431" y="69760"/>
                  <a:pt x="1852022" y="87294"/>
                  <a:pt x="1830480" y="87294"/>
                </a:cubicBezTo>
                <a:lnTo>
                  <a:pt x="1830480" y="87294"/>
                </a:lnTo>
                <a:cubicBezTo>
                  <a:pt x="1808939" y="87168"/>
                  <a:pt x="1791530" y="69760"/>
                  <a:pt x="1791530" y="48343"/>
                </a:cubicBezTo>
                <a:close/>
                <a:moveTo>
                  <a:pt x="1577992" y="48343"/>
                </a:moveTo>
                <a:cubicBezTo>
                  <a:pt x="1577992" y="26802"/>
                  <a:pt x="1595401" y="9393"/>
                  <a:pt x="1616943" y="9393"/>
                </a:cubicBezTo>
                <a:lnTo>
                  <a:pt x="1616943" y="9393"/>
                </a:lnTo>
                <a:cubicBezTo>
                  <a:pt x="1638485" y="9393"/>
                  <a:pt x="1655893" y="26927"/>
                  <a:pt x="1655893" y="48343"/>
                </a:cubicBezTo>
                <a:lnTo>
                  <a:pt x="1655893" y="48343"/>
                </a:lnTo>
                <a:cubicBezTo>
                  <a:pt x="1655893" y="69760"/>
                  <a:pt x="1638485" y="87294"/>
                  <a:pt x="1616943" y="87294"/>
                </a:cubicBezTo>
                <a:lnTo>
                  <a:pt x="1616943" y="87294"/>
                </a:lnTo>
                <a:cubicBezTo>
                  <a:pt x="1595401" y="87168"/>
                  <a:pt x="1577992" y="69760"/>
                  <a:pt x="1577992" y="48343"/>
                </a:cubicBezTo>
                <a:close/>
                <a:moveTo>
                  <a:pt x="1364455" y="48343"/>
                </a:moveTo>
                <a:cubicBezTo>
                  <a:pt x="1364455" y="26802"/>
                  <a:pt x="1381864" y="9393"/>
                  <a:pt x="1403405" y="9393"/>
                </a:cubicBezTo>
                <a:lnTo>
                  <a:pt x="1403405" y="9393"/>
                </a:lnTo>
                <a:cubicBezTo>
                  <a:pt x="1424947" y="9393"/>
                  <a:pt x="1442355" y="26927"/>
                  <a:pt x="1442355" y="48343"/>
                </a:cubicBezTo>
                <a:lnTo>
                  <a:pt x="1442355" y="48343"/>
                </a:lnTo>
                <a:cubicBezTo>
                  <a:pt x="1442355" y="69760"/>
                  <a:pt x="1424947" y="87294"/>
                  <a:pt x="1403405" y="87294"/>
                </a:cubicBezTo>
                <a:lnTo>
                  <a:pt x="1403405" y="87294"/>
                </a:lnTo>
                <a:cubicBezTo>
                  <a:pt x="1381864" y="87168"/>
                  <a:pt x="1364455" y="69760"/>
                  <a:pt x="1364455" y="48343"/>
                </a:cubicBezTo>
                <a:close/>
                <a:moveTo>
                  <a:pt x="1150917" y="48343"/>
                </a:moveTo>
                <a:cubicBezTo>
                  <a:pt x="1150917" y="26802"/>
                  <a:pt x="1168325" y="9393"/>
                  <a:pt x="1189867" y="9393"/>
                </a:cubicBezTo>
                <a:lnTo>
                  <a:pt x="1189867" y="9393"/>
                </a:lnTo>
                <a:cubicBezTo>
                  <a:pt x="1211408" y="9393"/>
                  <a:pt x="1228817" y="26927"/>
                  <a:pt x="1228817" y="48343"/>
                </a:cubicBezTo>
                <a:lnTo>
                  <a:pt x="1228817" y="48343"/>
                </a:lnTo>
                <a:cubicBezTo>
                  <a:pt x="1228817" y="69760"/>
                  <a:pt x="1211408" y="87294"/>
                  <a:pt x="1189867" y="87294"/>
                </a:cubicBezTo>
                <a:lnTo>
                  <a:pt x="1189867" y="87294"/>
                </a:lnTo>
                <a:cubicBezTo>
                  <a:pt x="1168325" y="87168"/>
                  <a:pt x="1150917" y="69760"/>
                  <a:pt x="1150917" y="48343"/>
                </a:cubicBezTo>
                <a:close/>
              </a:path>
            </a:pathLst>
          </a:custGeom>
          <a:solidFill>
            <a:schemeClr val="bg1">
              <a:lumMod val="75000"/>
            </a:schemeClr>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AEC84CD9-5E0F-4FCA-84E1-E4EAAA0F0036}"/>
              </a:ext>
            </a:extLst>
          </p:cNvPr>
          <p:cNvSpPr/>
          <p:nvPr/>
        </p:nvSpPr>
        <p:spPr>
          <a:xfrm>
            <a:off x="7664052" y="4932248"/>
            <a:ext cx="42008" cy="42008"/>
          </a:xfrm>
          <a:custGeom>
            <a:avLst/>
            <a:gdLst>
              <a:gd name="connsiteX0" fmla="*/ 48343 w 87669"/>
              <a:gd name="connsiteY0" fmla="*/ 87262 h 87669"/>
              <a:gd name="connsiteX1" fmla="*/ 20791 w 87669"/>
              <a:gd name="connsiteY1" fmla="*/ 75740 h 87669"/>
              <a:gd name="connsiteX2" fmla="*/ 9393 w 87669"/>
              <a:gd name="connsiteY2" fmla="*/ 48312 h 87669"/>
              <a:gd name="connsiteX3" fmla="*/ 20791 w 87669"/>
              <a:gd name="connsiteY3" fmla="*/ 20759 h 87669"/>
              <a:gd name="connsiteX4" fmla="*/ 26677 w 87669"/>
              <a:gd name="connsiteY4" fmla="*/ 15874 h 87669"/>
              <a:gd name="connsiteX5" fmla="*/ 33440 w 87669"/>
              <a:gd name="connsiteY5" fmla="*/ 12367 h 87669"/>
              <a:gd name="connsiteX6" fmla="*/ 40704 w 87669"/>
              <a:gd name="connsiteY6" fmla="*/ 10238 h 87669"/>
              <a:gd name="connsiteX7" fmla="*/ 55858 w 87669"/>
              <a:gd name="connsiteY7" fmla="*/ 10238 h 87669"/>
              <a:gd name="connsiteX8" fmla="*/ 63123 w 87669"/>
              <a:gd name="connsiteY8" fmla="*/ 12367 h 87669"/>
              <a:gd name="connsiteX9" fmla="*/ 69885 w 87669"/>
              <a:gd name="connsiteY9" fmla="*/ 15874 h 87669"/>
              <a:gd name="connsiteX10" fmla="*/ 75772 w 87669"/>
              <a:gd name="connsiteY10" fmla="*/ 20759 h 87669"/>
              <a:gd name="connsiteX11" fmla="*/ 80531 w 87669"/>
              <a:gd name="connsiteY11" fmla="*/ 26645 h 87669"/>
              <a:gd name="connsiteX12" fmla="*/ 84162 w 87669"/>
              <a:gd name="connsiteY12" fmla="*/ 33408 h 87669"/>
              <a:gd name="connsiteX13" fmla="*/ 86292 w 87669"/>
              <a:gd name="connsiteY13" fmla="*/ 40672 h 87669"/>
              <a:gd name="connsiteX14" fmla="*/ 87043 w 87669"/>
              <a:gd name="connsiteY14" fmla="*/ 48312 h 87669"/>
              <a:gd name="connsiteX15" fmla="*/ 75647 w 87669"/>
              <a:gd name="connsiteY15" fmla="*/ 75740 h 87669"/>
              <a:gd name="connsiteX16" fmla="*/ 69759 w 87669"/>
              <a:gd name="connsiteY16" fmla="*/ 80624 h 87669"/>
              <a:gd name="connsiteX17" fmla="*/ 62997 w 87669"/>
              <a:gd name="connsiteY17" fmla="*/ 84131 h 87669"/>
              <a:gd name="connsiteX18" fmla="*/ 55732 w 87669"/>
              <a:gd name="connsiteY18" fmla="*/ 86386 h 87669"/>
              <a:gd name="connsiteX19" fmla="*/ 48343 w 87669"/>
              <a:gd name="connsiteY19" fmla="*/ 87262 h 8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69" h="87669">
                <a:moveTo>
                  <a:pt x="48343" y="87262"/>
                </a:moveTo>
                <a:cubicBezTo>
                  <a:pt x="38074" y="87262"/>
                  <a:pt x="28054" y="83129"/>
                  <a:pt x="20791" y="75740"/>
                </a:cubicBezTo>
                <a:cubicBezTo>
                  <a:pt x="13526" y="68476"/>
                  <a:pt x="9393" y="58457"/>
                  <a:pt x="9393" y="48312"/>
                </a:cubicBezTo>
                <a:cubicBezTo>
                  <a:pt x="9393" y="38042"/>
                  <a:pt x="13526" y="28022"/>
                  <a:pt x="20791" y="20759"/>
                </a:cubicBezTo>
                <a:cubicBezTo>
                  <a:pt x="22544" y="18880"/>
                  <a:pt x="24547" y="17252"/>
                  <a:pt x="26677" y="15874"/>
                </a:cubicBezTo>
                <a:cubicBezTo>
                  <a:pt x="28681" y="14497"/>
                  <a:pt x="30934" y="13369"/>
                  <a:pt x="33440" y="12367"/>
                </a:cubicBezTo>
                <a:cubicBezTo>
                  <a:pt x="35819" y="11366"/>
                  <a:pt x="38199" y="10614"/>
                  <a:pt x="40704" y="10238"/>
                </a:cubicBezTo>
                <a:cubicBezTo>
                  <a:pt x="45839" y="9111"/>
                  <a:pt x="50973" y="9111"/>
                  <a:pt x="55858" y="10238"/>
                </a:cubicBezTo>
                <a:cubicBezTo>
                  <a:pt x="58363" y="10739"/>
                  <a:pt x="60868" y="11491"/>
                  <a:pt x="63123" y="12367"/>
                </a:cubicBezTo>
                <a:cubicBezTo>
                  <a:pt x="65501" y="13369"/>
                  <a:pt x="67756" y="14622"/>
                  <a:pt x="69885" y="15874"/>
                </a:cubicBezTo>
                <a:cubicBezTo>
                  <a:pt x="72014" y="17252"/>
                  <a:pt x="74019" y="18880"/>
                  <a:pt x="75772" y="20759"/>
                </a:cubicBezTo>
                <a:cubicBezTo>
                  <a:pt x="77524" y="22512"/>
                  <a:pt x="79152" y="24516"/>
                  <a:pt x="80531" y="26645"/>
                </a:cubicBezTo>
                <a:cubicBezTo>
                  <a:pt x="81909" y="28774"/>
                  <a:pt x="83161" y="31029"/>
                  <a:pt x="84162" y="33408"/>
                </a:cubicBezTo>
                <a:cubicBezTo>
                  <a:pt x="85165" y="35787"/>
                  <a:pt x="85916" y="38167"/>
                  <a:pt x="86292" y="40672"/>
                </a:cubicBezTo>
                <a:cubicBezTo>
                  <a:pt x="86793" y="43177"/>
                  <a:pt x="87043" y="45807"/>
                  <a:pt x="87043" y="48312"/>
                </a:cubicBezTo>
                <a:cubicBezTo>
                  <a:pt x="87043" y="58457"/>
                  <a:pt x="82910" y="68601"/>
                  <a:pt x="75647" y="75740"/>
                </a:cubicBezTo>
                <a:cubicBezTo>
                  <a:pt x="73768" y="77619"/>
                  <a:pt x="71889" y="79247"/>
                  <a:pt x="69759" y="80624"/>
                </a:cubicBezTo>
                <a:cubicBezTo>
                  <a:pt x="67631" y="82002"/>
                  <a:pt x="65501" y="83255"/>
                  <a:pt x="62997" y="84131"/>
                </a:cubicBezTo>
                <a:cubicBezTo>
                  <a:pt x="60617" y="85133"/>
                  <a:pt x="58238" y="85884"/>
                  <a:pt x="55732" y="86386"/>
                </a:cubicBezTo>
                <a:cubicBezTo>
                  <a:pt x="53353" y="87012"/>
                  <a:pt x="50849" y="87262"/>
                  <a:pt x="48343" y="87262"/>
                </a:cubicBezTo>
                <a:close/>
              </a:path>
            </a:pathLst>
          </a:custGeom>
          <a:solidFill>
            <a:srgbClr val="95A2AB"/>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A63CACC-61D8-47FF-A288-CFCCFDE9DDEB}"/>
              </a:ext>
            </a:extLst>
          </p:cNvPr>
          <p:cNvSpPr/>
          <p:nvPr/>
        </p:nvSpPr>
        <p:spPr>
          <a:xfrm>
            <a:off x="2527892" y="4751123"/>
            <a:ext cx="1914323" cy="1572265"/>
          </a:xfrm>
          <a:custGeom>
            <a:avLst/>
            <a:gdLst>
              <a:gd name="connsiteX0" fmla="*/ 1646338 w 3995224"/>
              <a:gd name="connsiteY0" fmla="*/ 3283349 h 3281344"/>
              <a:gd name="connsiteX1" fmla="*/ 464302 w 3995224"/>
              <a:gd name="connsiteY1" fmla="*/ 2778748 h 3281344"/>
              <a:gd name="connsiteX2" fmla="*/ 125522 w 3995224"/>
              <a:gd name="connsiteY2" fmla="*/ 2251604 h 3281344"/>
              <a:gd name="connsiteX3" fmla="*/ 9422 w 3995224"/>
              <a:gd name="connsiteY3" fmla="*/ 1635788 h 3281344"/>
              <a:gd name="connsiteX4" fmla="*/ 488849 w 3995224"/>
              <a:gd name="connsiteY4" fmla="*/ 488820 h 3281344"/>
              <a:gd name="connsiteX5" fmla="*/ 1646338 w 3995224"/>
              <a:gd name="connsiteY5" fmla="*/ 9393 h 3281344"/>
              <a:gd name="connsiteX6" fmla="*/ 1671135 w 3995224"/>
              <a:gd name="connsiteY6" fmla="*/ 34191 h 3281344"/>
              <a:gd name="connsiteX7" fmla="*/ 1646338 w 3995224"/>
              <a:gd name="connsiteY7" fmla="*/ 58989 h 3281344"/>
              <a:gd name="connsiteX8" fmla="*/ 523917 w 3995224"/>
              <a:gd name="connsiteY8" fmla="*/ 523888 h 3281344"/>
              <a:gd name="connsiteX9" fmla="*/ 59018 w 3995224"/>
              <a:gd name="connsiteY9" fmla="*/ 1636164 h 3281344"/>
              <a:gd name="connsiteX10" fmla="*/ 499996 w 3995224"/>
              <a:gd name="connsiteY10" fmla="*/ 2744431 h 3281344"/>
              <a:gd name="connsiteX11" fmla="*/ 1646338 w 3995224"/>
              <a:gd name="connsiteY11" fmla="*/ 3233752 h 3281344"/>
              <a:gd name="connsiteX12" fmla="*/ 1654729 w 3995224"/>
              <a:gd name="connsiteY12" fmla="*/ 3233752 h 3281344"/>
              <a:gd name="connsiteX13" fmla="*/ 2776773 w 3995224"/>
              <a:gd name="connsiteY13" fmla="*/ 2760963 h 3281344"/>
              <a:gd name="connsiteX14" fmla="*/ 3233907 w 3995224"/>
              <a:gd name="connsiteY14" fmla="*/ 1646308 h 3281344"/>
              <a:gd name="connsiteX15" fmla="*/ 3233907 w 3995224"/>
              <a:gd name="connsiteY15" fmla="*/ 1022101 h 3281344"/>
              <a:gd name="connsiteX16" fmla="*/ 3404236 w 3995224"/>
              <a:gd name="connsiteY16" fmla="*/ 611182 h 3281344"/>
              <a:gd name="connsiteX17" fmla="*/ 3814530 w 3995224"/>
              <a:gd name="connsiteY17" fmla="*/ 441353 h 3281344"/>
              <a:gd name="connsiteX18" fmla="*/ 3815281 w 3995224"/>
              <a:gd name="connsiteY18" fmla="*/ 441353 h 3281344"/>
              <a:gd name="connsiteX19" fmla="*/ 3969079 w 3995224"/>
              <a:gd name="connsiteY19" fmla="*/ 441604 h 3281344"/>
              <a:gd name="connsiteX20" fmla="*/ 3993751 w 3995224"/>
              <a:gd name="connsiteY20" fmla="*/ 466402 h 3281344"/>
              <a:gd name="connsiteX21" fmla="*/ 3968953 w 3995224"/>
              <a:gd name="connsiteY21" fmla="*/ 491075 h 3281344"/>
              <a:gd name="connsiteX22" fmla="*/ 3968953 w 3995224"/>
              <a:gd name="connsiteY22" fmla="*/ 491075 h 3281344"/>
              <a:gd name="connsiteX23" fmla="*/ 3815156 w 3995224"/>
              <a:gd name="connsiteY23" fmla="*/ 490824 h 3281344"/>
              <a:gd name="connsiteX24" fmla="*/ 3814404 w 3995224"/>
              <a:gd name="connsiteY24" fmla="*/ 490824 h 3281344"/>
              <a:gd name="connsiteX25" fmla="*/ 3439054 w 3995224"/>
              <a:gd name="connsiteY25" fmla="*/ 646125 h 3281344"/>
              <a:gd name="connsiteX26" fmla="*/ 3283253 w 3995224"/>
              <a:gd name="connsiteY26" fmla="*/ 1021976 h 3281344"/>
              <a:gd name="connsiteX27" fmla="*/ 3283253 w 3995224"/>
              <a:gd name="connsiteY27" fmla="*/ 1646183 h 3281344"/>
              <a:gd name="connsiteX28" fmla="*/ 2811841 w 3995224"/>
              <a:gd name="connsiteY28" fmla="*/ 2795530 h 3281344"/>
              <a:gd name="connsiteX29" fmla="*/ 2281816 w 3995224"/>
              <a:gd name="connsiteY29" fmla="*/ 3154474 h 3281344"/>
              <a:gd name="connsiteX30" fmla="*/ 1654854 w 3995224"/>
              <a:gd name="connsiteY30" fmla="*/ 3283098 h 3281344"/>
              <a:gd name="connsiteX31" fmla="*/ 1646338 w 3995224"/>
              <a:gd name="connsiteY31" fmla="*/ 3283349 h 32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5224" h="3281344">
                <a:moveTo>
                  <a:pt x="1646338" y="3283349"/>
                </a:moveTo>
                <a:cubicBezTo>
                  <a:pt x="1196092" y="3283349"/>
                  <a:pt x="776656" y="3104377"/>
                  <a:pt x="464302" y="2778748"/>
                </a:cubicBezTo>
                <a:cubicBezTo>
                  <a:pt x="317894" y="2626203"/>
                  <a:pt x="203923" y="2448860"/>
                  <a:pt x="125522" y="2251604"/>
                </a:cubicBezTo>
                <a:cubicBezTo>
                  <a:pt x="47120" y="2054597"/>
                  <a:pt x="8170" y="1847447"/>
                  <a:pt x="9422" y="1635788"/>
                </a:cubicBezTo>
                <a:cubicBezTo>
                  <a:pt x="12178" y="1202575"/>
                  <a:pt x="182382" y="795288"/>
                  <a:pt x="488849" y="488820"/>
                </a:cubicBezTo>
                <a:cubicBezTo>
                  <a:pt x="798072" y="179598"/>
                  <a:pt x="1209117" y="9393"/>
                  <a:pt x="1646338" y="9393"/>
                </a:cubicBezTo>
                <a:cubicBezTo>
                  <a:pt x="1659989" y="9393"/>
                  <a:pt x="1671135" y="20540"/>
                  <a:pt x="1671135" y="34191"/>
                </a:cubicBezTo>
                <a:cubicBezTo>
                  <a:pt x="1671135" y="47843"/>
                  <a:pt x="1660114" y="58989"/>
                  <a:pt x="1646338" y="58989"/>
                </a:cubicBezTo>
                <a:cubicBezTo>
                  <a:pt x="1222267" y="58989"/>
                  <a:pt x="823622" y="224058"/>
                  <a:pt x="523917" y="523888"/>
                </a:cubicBezTo>
                <a:cubicBezTo>
                  <a:pt x="226718" y="821088"/>
                  <a:pt x="61649" y="1216102"/>
                  <a:pt x="59018" y="1636164"/>
                </a:cubicBezTo>
                <a:cubicBezTo>
                  <a:pt x="56388" y="2051592"/>
                  <a:pt x="213066" y="2445228"/>
                  <a:pt x="499996" y="2744431"/>
                </a:cubicBezTo>
                <a:cubicBezTo>
                  <a:pt x="802832" y="3060167"/>
                  <a:pt x="1209743" y="3233752"/>
                  <a:pt x="1646338" y="3233752"/>
                </a:cubicBezTo>
                <a:cubicBezTo>
                  <a:pt x="1649093" y="3233752"/>
                  <a:pt x="1651848" y="3233752"/>
                  <a:pt x="1654729" y="3233752"/>
                </a:cubicBezTo>
                <a:cubicBezTo>
                  <a:pt x="2073413" y="3231624"/>
                  <a:pt x="2482454" y="3059290"/>
                  <a:pt x="2776773" y="2760963"/>
                </a:cubicBezTo>
                <a:cubicBezTo>
                  <a:pt x="3071593" y="2462136"/>
                  <a:pt x="3233907" y="2066245"/>
                  <a:pt x="3233907" y="1646308"/>
                </a:cubicBezTo>
                <a:lnTo>
                  <a:pt x="3233907" y="1022101"/>
                </a:lnTo>
                <a:cubicBezTo>
                  <a:pt x="3233907" y="866801"/>
                  <a:pt x="3294399" y="720894"/>
                  <a:pt x="3404236" y="611182"/>
                </a:cubicBezTo>
                <a:cubicBezTo>
                  <a:pt x="3513949" y="501720"/>
                  <a:pt x="3659605" y="441353"/>
                  <a:pt x="3814530" y="441353"/>
                </a:cubicBezTo>
                <a:cubicBezTo>
                  <a:pt x="3814780" y="441353"/>
                  <a:pt x="3815030" y="441353"/>
                  <a:pt x="3815281" y="441353"/>
                </a:cubicBezTo>
                <a:lnTo>
                  <a:pt x="3969079" y="441604"/>
                </a:lnTo>
                <a:cubicBezTo>
                  <a:pt x="3982730" y="441604"/>
                  <a:pt x="3993877" y="452751"/>
                  <a:pt x="3993751" y="466402"/>
                </a:cubicBezTo>
                <a:cubicBezTo>
                  <a:pt x="3993751" y="480053"/>
                  <a:pt x="3982604" y="491075"/>
                  <a:pt x="3968953" y="491075"/>
                </a:cubicBezTo>
                <a:cubicBezTo>
                  <a:pt x="3968953" y="491075"/>
                  <a:pt x="3968953" y="491075"/>
                  <a:pt x="3968953" y="491075"/>
                </a:cubicBezTo>
                <a:lnTo>
                  <a:pt x="3815156" y="490824"/>
                </a:lnTo>
                <a:cubicBezTo>
                  <a:pt x="3814905" y="490824"/>
                  <a:pt x="3814655" y="490824"/>
                  <a:pt x="3814404" y="490824"/>
                </a:cubicBezTo>
                <a:cubicBezTo>
                  <a:pt x="3672630" y="490824"/>
                  <a:pt x="3539372" y="545931"/>
                  <a:pt x="3439054" y="646125"/>
                </a:cubicBezTo>
                <a:cubicBezTo>
                  <a:pt x="3338610" y="746444"/>
                  <a:pt x="3283253" y="879951"/>
                  <a:pt x="3283253" y="1021976"/>
                </a:cubicBezTo>
                <a:lnTo>
                  <a:pt x="3283253" y="1646183"/>
                </a:lnTo>
                <a:cubicBezTo>
                  <a:pt x="3283253" y="2079270"/>
                  <a:pt x="3115804" y="2487434"/>
                  <a:pt x="2811841" y="2795530"/>
                </a:cubicBezTo>
                <a:cubicBezTo>
                  <a:pt x="2659922" y="2949453"/>
                  <a:pt x="2481703" y="3070312"/>
                  <a:pt x="2281816" y="3154474"/>
                </a:cubicBezTo>
                <a:cubicBezTo>
                  <a:pt x="2081930" y="3238762"/>
                  <a:pt x="1871022" y="3281970"/>
                  <a:pt x="1654854" y="3283098"/>
                </a:cubicBezTo>
                <a:cubicBezTo>
                  <a:pt x="1652099" y="3283349"/>
                  <a:pt x="1649218" y="3283349"/>
                  <a:pt x="1646338" y="3283349"/>
                </a:cubicBezTo>
                <a:close/>
              </a:path>
            </a:pathLst>
          </a:custGeom>
          <a:solidFill>
            <a:srgbClr val="2A9D8F"/>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1E61B1A3-08FF-4791-8CF0-7407F1A1162D}"/>
              </a:ext>
            </a:extLst>
          </p:cNvPr>
          <p:cNvSpPr/>
          <p:nvPr/>
        </p:nvSpPr>
        <p:spPr>
          <a:xfrm>
            <a:off x="7398927" y="2322994"/>
            <a:ext cx="252043" cy="252043"/>
          </a:xfrm>
          <a:custGeom>
            <a:avLst/>
            <a:gdLst>
              <a:gd name="connsiteX0" fmla="*/ 268395 w 526017"/>
              <a:gd name="connsiteY0" fmla="*/ 527395 h 526017"/>
              <a:gd name="connsiteX1" fmla="*/ 9393 w 526017"/>
              <a:gd name="connsiteY1" fmla="*/ 268394 h 526017"/>
              <a:gd name="connsiteX2" fmla="*/ 268395 w 526017"/>
              <a:gd name="connsiteY2" fmla="*/ 9393 h 526017"/>
              <a:gd name="connsiteX3" fmla="*/ 527396 w 526017"/>
              <a:gd name="connsiteY3" fmla="*/ 268394 h 526017"/>
              <a:gd name="connsiteX4" fmla="*/ 268395 w 526017"/>
              <a:gd name="connsiteY4" fmla="*/ 527395 h 526017"/>
              <a:gd name="connsiteX5" fmla="*/ 268395 w 526017"/>
              <a:gd name="connsiteY5" fmla="*/ 58864 h 526017"/>
              <a:gd name="connsiteX6" fmla="*/ 58865 w 526017"/>
              <a:gd name="connsiteY6" fmla="*/ 268394 h 526017"/>
              <a:gd name="connsiteX7" fmla="*/ 268395 w 526017"/>
              <a:gd name="connsiteY7" fmla="*/ 477924 h 526017"/>
              <a:gd name="connsiteX8" fmla="*/ 477924 w 526017"/>
              <a:gd name="connsiteY8" fmla="*/ 268394 h 526017"/>
              <a:gd name="connsiteX9" fmla="*/ 268395 w 526017"/>
              <a:gd name="connsiteY9" fmla="*/ 58864 h 52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017" h="526017">
                <a:moveTo>
                  <a:pt x="268395" y="527395"/>
                </a:moveTo>
                <a:cubicBezTo>
                  <a:pt x="125618" y="527395"/>
                  <a:pt x="9393" y="411170"/>
                  <a:pt x="9393" y="268394"/>
                </a:cubicBezTo>
                <a:cubicBezTo>
                  <a:pt x="9393" y="125618"/>
                  <a:pt x="125618" y="9393"/>
                  <a:pt x="268395" y="9393"/>
                </a:cubicBezTo>
                <a:cubicBezTo>
                  <a:pt x="411171" y="9393"/>
                  <a:pt x="527396" y="125618"/>
                  <a:pt x="527396" y="268394"/>
                </a:cubicBezTo>
                <a:cubicBezTo>
                  <a:pt x="527396" y="411170"/>
                  <a:pt x="411171" y="527395"/>
                  <a:pt x="268395" y="527395"/>
                </a:cubicBezTo>
                <a:close/>
                <a:moveTo>
                  <a:pt x="268395" y="58864"/>
                </a:moveTo>
                <a:cubicBezTo>
                  <a:pt x="152922" y="58864"/>
                  <a:pt x="58865" y="152795"/>
                  <a:pt x="58865" y="268394"/>
                </a:cubicBezTo>
                <a:cubicBezTo>
                  <a:pt x="58865" y="383867"/>
                  <a:pt x="152796" y="477924"/>
                  <a:pt x="268395" y="477924"/>
                </a:cubicBezTo>
                <a:cubicBezTo>
                  <a:pt x="383868" y="477924"/>
                  <a:pt x="477924" y="383992"/>
                  <a:pt x="477924" y="268394"/>
                </a:cubicBezTo>
                <a:cubicBezTo>
                  <a:pt x="477924" y="152795"/>
                  <a:pt x="383993" y="58864"/>
                  <a:pt x="268395" y="58864"/>
                </a:cubicBezTo>
                <a:close/>
              </a:path>
            </a:pathLst>
          </a:custGeom>
          <a:solidFill>
            <a:srgbClr val="E76F51"/>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46210DE2-5A55-4409-A063-DB15CF71072D}"/>
              </a:ext>
            </a:extLst>
          </p:cNvPr>
          <p:cNvSpPr/>
          <p:nvPr/>
        </p:nvSpPr>
        <p:spPr>
          <a:xfrm>
            <a:off x="7464759" y="2388825"/>
            <a:ext cx="120020" cy="120020"/>
          </a:xfrm>
          <a:custGeom>
            <a:avLst/>
            <a:gdLst>
              <a:gd name="connsiteX0" fmla="*/ 252613 w 250484"/>
              <a:gd name="connsiteY0" fmla="*/ 131003 h 250484"/>
              <a:gd name="connsiteX1" fmla="*/ 131003 w 250484"/>
              <a:gd name="connsiteY1" fmla="*/ 252614 h 250484"/>
              <a:gd name="connsiteX2" fmla="*/ 9394 w 250484"/>
              <a:gd name="connsiteY2" fmla="*/ 131003 h 250484"/>
              <a:gd name="connsiteX3" fmla="*/ 131003 w 250484"/>
              <a:gd name="connsiteY3" fmla="*/ 9393 h 250484"/>
              <a:gd name="connsiteX4" fmla="*/ 252613 w 250484"/>
              <a:gd name="connsiteY4" fmla="*/ 131003 h 25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84" h="250484">
                <a:moveTo>
                  <a:pt x="252613" y="131003"/>
                </a:moveTo>
                <a:cubicBezTo>
                  <a:pt x="252613" y="198167"/>
                  <a:pt x="198167" y="252614"/>
                  <a:pt x="131003" y="252614"/>
                </a:cubicBezTo>
                <a:cubicBezTo>
                  <a:pt x="63840" y="252614"/>
                  <a:pt x="9394" y="198167"/>
                  <a:pt x="9394" y="131003"/>
                </a:cubicBezTo>
                <a:cubicBezTo>
                  <a:pt x="9394" y="63840"/>
                  <a:pt x="63840" y="9393"/>
                  <a:pt x="131003" y="9393"/>
                </a:cubicBezTo>
                <a:cubicBezTo>
                  <a:pt x="198167" y="9393"/>
                  <a:pt x="252613" y="63840"/>
                  <a:pt x="252613" y="131003"/>
                </a:cubicBezTo>
                <a:close/>
              </a:path>
            </a:pathLst>
          </a:custGeom>
          <a:solidFill>
            <a:schemeClr val="accent5"/>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EA0B3D99-985D-4308-89D3-B9AD5596B5DE}"/>
              </a:ext>
            </a:extLst>
          </p:cNvPr>
          <p:cNvSpPr/>
          <p:nvPr/>
        </p:nvSpPr>
        <p:spPr>
          <a:xfrm>
            <a:off x="4387020" y="2322994"/>
            <a:ext cx="252043" cy="252043"/>
          </a:xfrm>
          <a:custGeom>
            <a:avLst/>
            <a:gdLst>
              <a:gd name="connsiteX0" fmla="*/ 268394 w 526017"/>
              <a:gd name="connsiteY0" fmla="*/ 527395 h 526017"/>
              <a:gd name="connsiteX1" fmla="*/ 9393 w 526017"/>
              <a:gd name="connsiteY1" fmla="*/ 268394 h 526017"/>
              <a:gd name="connsiteX2" fmla="*/ 268394 w 526017"/>
              <a:gd name="connsiteY2" fmla="*/ 9393 h 526017"/>
              <a:gd name="connsiteX3" fmla="*/ 527395 w 526017"/>
              <a:gd name="connsiteY3" fmla="*/ 268394 h 526017"/>
              <a:gd name="connsiteX4" fmla="*/ 268394 w 526017"/>
              <a:gd name="connsiteY4" fmla="*/ 527395 h 526017"/>
              <a:gd name="connsiteX5" fmla="*/ 268394 w 526017"/>
              <a:gd name="connsiteY5" fmla="*/ 58864 h 526017"/>
              <a:gd name="connsiteX6" fmla="*/ 58864 w 526017"/>
              <a:gd name="connsiteY6" fmla="*/ 268394 h 526017"/>
              <a:gd name="connsiteX7" fmla="*/ 268394 w 526017"/>
              <a:gd name="connsiteY7" fmla="*/ 477924 h 526017"/>
              <a:gd name="connsiteX8" fmla="*/ 477924 w 526017"/>
              <a:gd name="connsiteY8" fmla="*/ 268394 h 526017"/>
              <a:gd name="connsiteX9" fmla="*/ 268394 w 526017"/>
              <a:gd name="connsiteY9" fmla="*/ 58864 h 52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017" h="526017">
                <a:moveTo>
                  <a:pt x="268394" y="527395"/>
                </a:moveTo>
                <a:cubicBezTo>
                  <a:pt x="125618" y="527395"/>
                  <a:pt x="9393" y="411170"/>
                  <a:pt x="9393" y="268394"/>
                </a:cubicBezTo>
                <a:cubicBezTo>
                  <a:pt x="9393" y="125618"/>
                  <a:pt x="125618" y="9393"/>
                  <a:pt x="268394" y="9393"/>
                </a:cubicBezTo>
                <a:cubicBezTo>
                  <a:pt x="411170" y="9393"/>
                  <a:pt x="527395" y="125618"/>
                  <a:pt x="527395" y="268394"/>
                </a:cubicBezTo>
                <a:cubicBezTo>
                  <a:pt x="527395" y="411170"/>
                  <a:pt x="411170" y="527395"/>
                  <a:pt x="268394" y="527395"/>
                </a:cubicBezTo>
                <a:close/>
                <a:moveTo>
                  <a:pt x="268394" y="58864"/>
                </a:moveTo>
                <a:cubicBezTo>
                  <a:pt x="152921" y="58864"/>
                  <a:pt x="58864" y="152795"/>
                  <a:pt x="58864" y="268394"/>
                </a:cubicBezTo>
                <a:cubicBezTo>
                  <a:pt x="58864" y="383867"/>
                  <a:pt x="152796" y="477924"/>
                  <a:pt x="268394" y="477924"/>
                </a:cubicBezTo>
                <a:cubicBezTo>
                  <a:pt x="383868" y="477924"/>
                  <a:pt x="477924" y="383992"/>
                  <a:pt x="477924" y="268394"/>
                </a:cubicBezTo>
                <a:cubicBezTo>
                  <a:pt x="477799" y="152795"/>
                  <a:pt x="383868" y="58864"/>
                  <a:pt x="268394" y="58864"/>
                </a:cubicBezTo>
                <a:close/>
              </a:path>
            </a:pathLst>
          </a:custGeom>
          <a:solidFill>
            <a:srgbClr val="264653"/>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20C8631-6A45-406E-A713-08229C6D9F20}"/>
              </a:ext>
            </a:extLst>
          </p:cNvPr>
          <p:cNvSpPr/>
          <p:nvPr/>
        </p:nvSpPr>
        <p:spPr>
          <a:xfrm>
            <a:off x="3224097" y="4675230"/>
            <a:ext cx="180030" cy="180030"/>
          </a:xfrm>
          <a:custGeom>
            <a:avLst/>
            <a:gdLst>
              <a:gd name="connsiteX0" fmla="*/ 283211 w 375726"/>
              <a:gd name="connsiteY0" fmla="*/ 103260 h 375726"/>
              <a:gd name="connsiteX1" fmla="*/ 283211 w 375726"/>
              <a:gd name="connsiteY1" fmla="*/ 283211 h 375726"/>
              <a:gd name="connsiteX2" fmla="*/ 103260 w 375726"/>
              <a:gd name="connsiteY2" fmla="*/ 283211 h 375726"/>
              <a:gd name="connsiteX3" fmla="*/ 103260 w 375726"/>
              <a:gd name="connsiteY3" fmla="*/ 103260 h 375726"/>
              <a:gd name="connsiteX4" fmla="*/ 283211 w 375726"/>
              <a:gd name="connsiteY4" fmla="*/ 103260 h 37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26" h="375726">
                <a:moveTo>
                  <a:pt x="283211" y="103260"/>
                </a:moveTo>
                <a:cubicBezTo>
                  <a:pt x="332903" y="152952"/>
                  <a:pt x="332903" y="233519"/>
                  <a:pt x="283211" y="283211"/>
                </a:cubicBezTo>
                <a:cubicBezTo>
                  <a:pt x="233519" y="332903"/>
                  <a:pt x="152952" y="332903"/>
                  <a:pt x="103260" y="283211"/>
                </a:cubicBezTo>
                <a:cubicBezTo>
                  <a:pt x="53568" y="233519"/>
                  <a:pt x="53568" y="152952"/>
                  <a:pt x="103260" y="103260"/>
                </a:cubicBezTo>
                <a:cubicBezTo>
                  <a:pt x="152952" y="53568"/>
                  <a:pt x="233519" y="53567"/>
                  <a:pt x="283211" y="103260"/>
                </a:cubicBezTo>
                <a:close/>
              </a:path>
            </a:pathLst>
          </a:custGeom>
          <a:solidFill>
            <a:srgbClr val="FFFFFF"/>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67AB368-305F-4E53-A986-BEB85B684B2F}"/>
              </a:ext>
            </a:extLst>
          </p:cNvPr>
          <p:cNvSpPr/>
          <p:nvPr/>
        </p:nvSpPr>
        <p:spPr>
          <a:xfrm>
            <a:off x="3239387" y="4690452"/>
            <a:ext cx="150025" cy="150025"/>
          </a:xfrm>
          <a:custGeom>
            <a:avLst/>
            <a:gdLst>
              <a:gd name="connsiteX0" fmla="*/ 161437 w 313105"/>
              <a:gd name="connsiteY0" fmla="*/ 313481 h 313105"/>
              <a:gd name="connsiteX1" fmla="*/ 9393 w 313105"/>
              <a:gd name="connsiteY1" fmla="*/ 161437 h 313105"/>
              <a:gd name="connsiteX2" fmla="*/ 161437 w 313105"/>
              <a:gd name="connsiteY2" fmla="*/ 9393 h 313105"/>
              <a:gd name="connsiteX3" fmla="*/ 313481 w 313105"/>
              <a:gd name="connsiteY3" fmla="*/ 161437 h 313105"/>
              <a:gd name="connsiteX4" fmla="*/ 161437 w 313105"/>
              <a:gd name="connsiteY4" fmla="*/ 313481 h 313105"/>
              <a:gd name="connsiteX5" fmla="*/ 161437 w 313105"/>
              <a:gd name="connsiteY5" fmla="*/ 58989 h 313105"/>
              <a:gd name="connsiteX6" fmla="*/ 58864 w 313105"/>
              <a:gd name="connsiteY6" fmla="*/ 161562 h 313105"/>
              <a:gd name="connsiteX7" fmla="*/ 161437 w 313105"/>
              <a:gd name="connsiteY7" fmla="*/ 264135 h 313105"/>
              <a:gd name="connsiteX8" fmla="*/ 264011 w 313105"/>
              <a:gd name="connsiteY8" fmla="*/ 161562 h 313105"/>
              <a:gd name="connsiteX9" fmla="*/ 161437 w 313105"/>
              <a:gd name="connsiteY9" fmla="*/ 58989 h 3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05" h="313105">
                <a:moveTo>
                  <a:pt x="161437" y="313481"/>
                </a:moveTo>
                <a:cubicBezTo>
                  <a:pt x="77650" y="313481"/>
                  <a:pt x="9393" y="245224"/>
                  <a:pt x="9393" y="161437"/>
                </a:cubicBezTo>
                <a:cubicBezTo>
                  <a:pt x="9393" y="77650"/>
                  <a:pt x="77650" y="9393"/>
                  <a:pt x="161437" y="9393"/>
                </a:cubicBezTo>
                <a:cubicBezTo>
                  <a:pt x="245224" y="9393"/>
                  <a:pt x="313481" y="77650"/>
                  <a:pt x="313481" y="161437"/>
                </a:cubicBezTo>
                <a:cubicBezTo>
                  <a:pt x="313481" y="245224"/>
                  <a:pt x="245349" y="313481"/>
                  <a:pt x="161437" y="313481"/>
                </a:cubicBezTo>
                <a:close/>
                <a:moveTo>
                  <a:pt x="161437" y="58989"/>
                </a:moveTo>
                <a:cubicBezTo>
                  <a:pt x="104953" y="58989"/>
                  <a:pt x="58864" y="104953"/>
                  <a:pt x="58864" y="161562"/>
                </a:cubicBezTo>
                <a:cubicBezTo>
                  <a:pt x="58864" y="218046"/>
                  <a:pt x="104828" y="264135"/>
                  <a:pt x="161437" y="264135"/>
                </a:cubicBezTo>
                <a:cubicBezTo>
                  <a:pt x="217921" y="264135"/>
                  <a:pt x="264011" y="218172"/>
                  <a:pt x="264011" y="161562"/>
                </a:cubicBezTo>
                <a:cubicBezTo>
                  <a:pt x="264011" y="104953"/>
                  <a:pt x="218047" y="58989"/>
                  <a:pt x="161437" y="58989"/>
                </a:cubicBezTo>
                <a:close/>
              </a:path>
            </a:pathLst>
          </a:custGeom>
          <a:solidFill>
            <a:srgbClr val="287271"/>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0655236-A930-4FC9-B0F4-9AB18EA16992}"/>
              </a:ext>
            </a:extLst>
          </p:cNvPr>
          <p:cNvSpPr/>
          <p:nvPr/>
        </p:nvSpPr>
        <p:spPr>
          <a:xfrm>
            <a:off x="8633366" y="4675255"/>
            <a:ext cx="180030" cy="180030"/>
          </a:xfrm>
          <a:custGeom>
            <a:avLst/>
            <a:gdLst>
              <a:gd name="connsiteX0" fmla="*/ 283211 w 375726"/>
              <a:gd name="connsiteY0" fmla="*/ 103260 h 375726"/>
              <a:gd name="connsiteX1" fmla="*/ 283211 w 375726"/>
              <a:gd name="connsiteY1" fmla="*/ 283211 h 375726"/>
              <a:gd name="connsiteX2" fmla="*/ 103259 w 375726"/>
              <a:gd name="connsiteY2" fmla="*/ 283212 h 375726"/>
              <a:gd name="connsiteX3" fmla="*/ 103260 w 375726"/>
              <a:gd name="connsiteY3" fmla="*/ 103260 h 375726"/>
              <a:gd name="connsiteX4" fmla="*/ 283211 w 375726"/>
              <a:gd name="connsiteY4" fmla="*/ 103260 h 37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26" h="375726">
                <a:moveTo>
                  <a:pt x="283211" y="103260"/>
                </a:moveTo>
                <a:cubicBezTo>
                  <a:pt x="332903" y="152952"/>
                  <a:pt x="332903" y="233519"/>
                  <a:pt x="283211" y="283211"/>
                </a:cubicBezTo>
                <a:cubicBezTo>
                  <a:pt x="233518" y="332903"/>
                  <a:pt x="152951" y="332904"/>
                  <a:pt x="103259" y="283212"/>
                </a:cubicBezTo>
                <a:cubicBezTo>
                  <a:pt x="53567" y="233519"/>
                  <a:pt x="53568" y="152952"/>
                  <a:pt x="103260" y="103260"/>
                </a:cubicBezTo>
                <a:cubicBezTo>
                  <a:pt x="152952" y="53568"/>
                  <a:pt x="233519" y="53567"/>
                  <a:pt x="283211" y="103260"/>
                </a:cubicBezTo>
                <a:close/>
              </a:path>
            </a:pathLst>
          </a:custGeom>
          <a:solidFill>
            <a:srgbClr val="FFFFFF"/>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C7D1C00-2613-48BD-B6A9-23126259A5D7}"/>
              </a:ext>
            </a:extLst>
          </p:cNvPr>
          <p:cNvSpPr/>
          <p:nvPr/>
        </p:nvSpPr>
        <p:spPr>
          <a:xfrm>
            <a:off x="8648698" y="4690452"/>
            <a:ext cx="150025" cy="150025"/>
          </a:xfrm>
          <a:custGeom>
            <a:avLst/>
            <a:gdLst>
              <a:gd name="connsiteX0" fmla="*/ 161437 w 313105"/>
              <a:gd name="connsiteY0" fmla="*/ 313481 h 313105"/>
              <a:gd name="connsiteX1" fmla="*/ 9393 w 313105"/>
              <a:gd name="connsiteY1" fmla="*/ 161437 h 313105"/>
              <a:gd name="connsiteX2" fmla="*/ 161437 w 313105"/>
              <a:gd name="connsiteY2" fmla="*/ 9393 h 313105"/>
              <a:gd name="connsiteX3" fmla="*/ 313481 w 313105"/>
              <a:gd name="connsiteY3" fmla="*/ 161437 h 313105"/>
              <a:gd name="connsiteX4" fmla="*/ 161437 w 313105"/>
              <a:gd name="connsiteY4" fmla="*/ 313481 h 313105"/>
              <a:gd name="connsiteX5" fmla="*/ 161437 w 313105"/>
              <a:gd name="connsiteY5" fmla="*/ 58989 h 313105"/>
              <a:gd name="connsiteX6" fmla="*/ 58865 w 313105"/>
              <a:gd name="connsiteY6" fmla="*/ 161562 h 313105"/>
              <a:gd name="connsiteX7" fmla="*/ 161437 w 313105"/>
              <a:gd name="connsiteY7" fmla="*/ 264135 h 313105"/>
              <a:gd name="connsiteX8" fmla="*/ 264011 w 313105"/>
              <a:gd name="connsiteY8" fmla="*/ 161562 h 313105"/>
              <a:gd name="connsiteX9" fmla="*/ 161437 w 313105"/>
              <a:gd name="connsiteY9" fmla="*/ 58989 h 3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05" h="313105">
                <a:moveTo>
                  <a:pt x="161437" y="313481"/>
                </a:moveTo>
                <a:cubicBezTo>
                  <a:pt x="77651" y="313481"/>
                  <a:pt x="9393" y="245224"/>
                  <a:pt x="9393" y="161437"/>
                </a:cubicBezTo>
                <a:cubicBezTo>
                  <a:pt x="9393" y="77650"/>
                  <a:pt x="77651" y="9393"/>
                  <a:pt x="161437" y="9393"/>
                </a:cubicBezTo>
                <a:cubicBezTo>
                  <a:pt x="245225" y="9393"/>
                  <a:pt x="313481" y="77650"/>
                  <a:pt x="313481" y="161437"/>
                </a:cubicBezTo>
                <a:cubicBezTo>
                  <a:pt x="313481" y="245224"/>
                  <a:pt x="245225" y="313481"/>
                  <a:pt x="161437" y="313481"/>
                </a:cubicBezTo>
                <a:close/>
                <a:moveTo>
                  <a:pt x="161437" y="58989"/>
                </a:moveTo>
                <a:cubicBezTo>
                  <a:pt x="104953" y="58989"/>
                  <a:pt x="58865" y="104953"/>
                  <a:pt x="58865" y="161562"/>
                </a:cubicBezTo>
                <a:cubicBezTo>
                  <a:pt x="58865" y="218046"/>
                  <a:pt x="104828" y="264135"/>
                  <a:pt x="161437" y="264135"/>
                </a:cubicBezTo>
                <a:cubicBezTo>
                  <a:pt x="217922" y="264135"/>
                  <a:pt x="264011" y="218172"/>
                  <a:pt x="264011" y="161562"/>
                </a:cubicBezTo>
                <a:cubicBezTo>
                  <a:pt x="264011" y="104953"/>
                  <a:pt x="217922" y="58989"/>
                  <a:pt x="161437" y="58989"/>
                </a:cubicBezTo>
                <a:close/>
              </a:path>
            </a:pathLst>
          </a:custGeom>
          <a:solidFill>
            <a:srgbClr val="F4A261"/>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8AE8327-EE5B-4DBF-BD51-44E1404D722A}"/>
              </a:ext>
            </a:extLst>
          </p:cNvPr>
          <p:cNvSpPr/>
          <p:nvPr/>
        </p:nvSpPr>
        <p:spPr>
          <a:xfrm>
            <a:off x="8633403" y="3130653"/>
            <a:ext cx="180030" cy="180030"/>
          </a:xfrm>
          <a:custGeom>
            <a:avLst/>
            <a:gdLst>
              <a:gd name="connsiteX0" fmla="*/ 283211 w 375726"/>
              <a:gd name="connsiteY0" fmla="*/ 103259 h 375726"/>
              <a:gd name="connsiteX1" fmla="*/ 283211 w 375726"/>
              <a:gd name="connsiteY1" fmla="*/ 283211 h 375726"/>
              <a:gd name="connsiteX2" fmla="*/ 103259 w 375726"/>
              <a:gd name="connsiteY2" fmla="*/ 283211 h 375726"/>
              <a:gd name="connsiteX3" fmla="*/ 103259 w 375726"/>
              <a:gd name="connsiteY3" fmla="*/ 103260 h 375726"/>
              <a:gd name="connsiteX4" fmla="*/ 283211 w 375726"/>
              <a:gd name="connsiteY4" fmla="*/ 103259 h 37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26" h="375726">
                <a:moveTo>
                  <a:pt x="283211" y="103259"/>
                </a:moveTo>
                <a:cubicBezTo>
                  <a:pt x="332903" y="152952"/>
                  <a:pt x="332903" y="233519"/>
                  <a:pt x="283211" y="283211"/>
                </a:cubicBezTo>
                <a:cubicBezTo>
                  <a:pt x="233519" y="332903"/>
                  <a:pt x="152951" y="332904"/>
                  <a:pt x="103259" y="283211"/>
                </a:cubicBezTo>
                <a:cubicBezTo>
                  <a:pt x="53567" y="233519"/>
                  <a:pt x="53567" y="152952"/>
                  <a:pt x="103259" y="103260"/>
                </a:cubicBezTo>
                <a:cubicBezTo>
                  <a:pt x="152951" y="53568"/>
                  <a:pt x="233519" y="53567"/>
                  <a:pt x="283211" y="103259"/>
                </a:cubicBezTo>
                <a:close/>
              </a:path>
            </a:pathLst>
          </a:custGeom>
          <a:solidFill>
            <a:srgbClr val="FFFFFF"/>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6CD6A44D-F4CE-444E-B3E6-FF6A0F0A1214}"/>
              </a:ext>
            </a:extLst>
          </p:cNvPr>
          <p:cNvSpPr/>
          <p:nvPr/>
        </p:nvSpPr>
        <p:spPr>
          <a:xfrm>
            <a:off x="8648698" y="3145853"/>
            <a:ext cx="150025" cy="150025"/>
          </a:xfrm>
          <a:custGeom>
            <a:avLst/>
            <a:gdLst>
              <a:gd name="connsiteX0" fmla="*/ 161437 w 313105"/>
              <a:gd name="connsiteY0" fmla="*/ 313481 h 313105"/>
              <a:gd name="connsiteX1" fmla="*/ 9393 w 313105"/>
              <a:gd name="connsiteY1" fmla="*/ 161437 h 313105"/>
              <a:gd name="connsiteX2" fmla="*/ 161437 w 313105"/>
              <a:gd name="connsiteY2" fmla="*/ 9393 h 313105"/>
              <a:gd name="connsiteX3" fmla="*/ 313481 w 313105"/>
              <a:gd name="connsiteY3" fmla="*/ 161437 h 313105"/>
              <a:gd name="connsiteX4" fmla="*/ 161437 w 313105"/>
              <a:gd name="connsiteY4" fmla="*/ 313481 h 313105"/>
              <a:gd name="connsiteX5" fmla="*/ 161437 w 313105"/>
              <a:gd name="connsiteY5" fmla="*/ 58864 h 313105"/>
              <a:gd name="connsiteX6" fmla="*/ 58865 w 313105"/>
              <a:gd name="connsiteY6" fmla="*/ 161437 h 313105"/>
              <a:gd name="connsiteX7" fmla="*/ 161437 w 313105"/>
              <a:gd name="connsiteY7" fmla="*/ 264011 h 313105"/>
              <a:gd name="connsiteX8" fmla="*/ 264011 w 313105"/>
              <a:gd name="connsiteY8" fmla="*/ 161437 h 313105"/>
              <a:gd name="connsiteX9" fmla="*/ 161437 w 313105"/>
              <a:gd name="connsiteY9" fmla="*/ 58864 h 3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05" h="313105">
                <a:moveTo>
                  <a:pt x="161437" y="313481"/>
                </a:moveTo>
                <a:cubicBezTo>
                  <a:pt x="77651" y="313481"/>
                  <a:pt x="9393" y="245224"/>
                  <a:pt x="9393" y="161437"/>
                </a:cubicBezTo>
                <a:cubicBezTo>
                  <a:pt x="9393" y="77650"/>
                  <a:pt x="77651" y="9393"/>
                  <a:pt x="161437" y="9393"/>
                </a:cubicBezTo>
                <a:cubicBezTo>
                  <a:pt x="245225" y="9393"/>
                  <a:pt x="313481" y="77650"/>
                  <a:pt x="313481" y="161437"/>
                </a:cubicBezTo>
                <a:cubicBezTo>
                  <a:pt x="313481" y="245224"/>
                  <a:pt x="245225" y="313481"/>
                  <a:pt x="161437" y="313481"/>
                </a:cubicBezTo>
                <a:close/>
                <a:moveTo>
                  <a:pt x="161437" y="58864"/>
                </a:moveTo>
                <a:cubicBezTo>
                  <a:pt x="104953" y="58864"/>
                  <a:pt x="58865" y="104828"/>
                  <a:pt x="58865" y="161437"/>
                </a:cubicBezTo>
                <a:cubicBezTo>
                  <a:pt x="58865" y="217921"/>
                  <a:pt x="104828" y="264011"/>
                  <a:pt x="161437" y="264011"/>
                </a:cubicBezTo>
                <a:cubicBezTo>
                  <a:pt x="217922" y="264011"/>
                  <a:pt x="264011" y="218047"/>
                  <a:pt x="264011" y="161437"/>
                </a:cubicBezTo>
                <a:cubicBezTo>
                  <a:pt x="264011" y="104828"/>
                  <a:pt x="217922" y="58864"/>
                  <a:pt x="161437" y="58864"/>
                </a:cubicBezTo>
                <a:close/>
              </a:path>
            </a:pathLst>
          </a:custGeom>
          <a:solidFill>
            <a:srgbClr val="E76F51"/>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BF6B1B8-AD86-4083-A135-46C5F33235C4}"/>
              </a:ext>
            </a:extLst>
          </p:cNvPr>
          <p:cNvSpPr/>
          <p:nvPr/>
        </p:nvSpPr>
        <p:spPr>
          <a:xfrm>
            <a:off x="4310716" y="4881582"/>
            <a:ext cx="180030" cy="180030"/>
          </a:xfrm>
          <a:custGeom>
            <a:avLst/>
            <a:gdLst>
              <a:gd name="connsiteX0" fmla="*/ 283210 w 375726"/>
              <a:gd name="connsiteY0" fmla="*/ 103259 h 375726"/>
              <a:gd name="connsiteX1" fmla="*/ 283210 w 375726"/>
              <a:gd name="connsiteY1" fmla="*/ 283210 h 375726"/>
              <a:gd name="connsiteX2" fmla="*/ 103260 w 375726"/>
              <a:gd name="connsiteY2" fmla="*/ 283210 h 375726"/>
              <a:gd name="connsiteX3" fmla="*/ 103260 w 375726"/>
              <a:gd name="connsiteY3" fmla="*/ 103259 h 375726"/>
              <a:gd name="connsiteX4" fmla="*/ 283210 w 375726"/>
              <a:gd name="connsiteY4" fmla="*/ 103259 h 37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26" h="375726">
                <a:moveTo>
                  <a:pt x="283210" y="103259"/>
                </a:moveTo>
                <a:cubicBezTo>
                  <a:pt x="332903" y="152951"/>
                  <a:pt x="332903" y="233518"/>
                  <a:pt x="283210" y="283210"/>
                </a:cubicBezTo>
                <a:cubicBezTo>
                  <a:pt x="233518" y="332902"/>
                  <a:pt x="152952" y="332902"/>
                  <a:pt x="103260" y="283210"/>
                </a:cubicBezTo>
                <a:cubicBezTo>
                  <a:pt x="53568" y="233518"/>
                  <a:pt x="53568" y="152951"/>
                  <a:pt x="103260" y="103259"/>
                </a:cubicBezTo>
                <a:cubicBezTo>
                  <a:pt x="152952" y="53567"/>
                  <a:pt x="233518" y="53567"/>
                  <a:pt x="283210" y="103259"/>
                </a:cubicBezTo>
                <a:close/>
              </a:path>
            </a:pathLst>
          </a:custGeom>
          <a:solidFill>
            <a:srgbClr val="FFFFFF"/>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611421DA-5DA2-40E7-B120-B1FD267BAF5E}"/>
              </a:ext>
            </a:extLst>
          </p:cNvPr>
          <p:cNvSpPr/>
          <p:nvPr/>
        </p:nvSpPr>
        <p:spPr>
          <a:xfrm>
            <a:off x="4325990" y="4896828"/>
            <a:ext cx="150025" cy="150025"/>
          </a:xfrm>
          <a:custGeom>
            <a:avLst/>
            <a:gdLst>
              <a:gd name="connsiteX0" fmla="*/ 161437 w 313105"/>
              <a:gd name="connsiteY0" fmla="*/ 313481 h 313105"/>
              <a:gd name="connsiteX1" fmla="*/ 9393 w 313105"/>
              <a:gd name="connsiteY1" fmla="*/ 161437 h 313105"/>
              <a:gd name="connsiteX2" fmla="*/ 161437 w 313105"/>
              <a:gd name="connsiteY2" fmla="*/ 9393 h 313105"/>
              <a:gd name="connsiteX3" fmla="*/ 313481 w 313105"/>
              <a:gd name="connsiteY3" fmla="*/ 161437 h 313105"/>
              <a:gd name="connsiteX4" fmla="*/ 161437 w 313105"/>
              <a:gd name="connsiteY4" fmla="*/ 313481 h 313105"/>
              <a:gd name="connsiteX5" fmla="*/ 161437 w 313105"/>
              <a:gd name="connsiteY5" fmla="*/ 58863 h 313105"/>
              <a:gd name="connsiteX6" fmla="*/ 58864 w 313105"/>
              <a:gd name="connsiteY6" fmla="*/ 161437 h 313105"/>
              <a:gd name="connsiteX7" fmla="*/ 161437 w 313105"/>
              <a:gd name="connsiteY7" fmla="*/ 264010 h 313105"/>
              <a:gd name="connsiteX8" fmla="*/ 264011 w 313105"/>
              <a:gd name="connsiteY8" fmla="*/ 161437 h 313105"/>
              <a:gd name="connsiteX9" fmla="*/ 161437 w 313105"/>
              <a:gd name="connsiteY9" fmla="*/ 58863 h 3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05" h="313105">
                <a:moveTo>
                  <a:pt x="161437" y="313481"/>
                </a:moveTo>
                <a:cubicBezTo>
                  <a:pt x="77650" y="313481"/>
                  <a:pt x="9393" y="245224"/>
                  <a:pt x="9393" y="161437"/>
                </a:cubicBezTo>
                <a:cubicBezTo>
                  <a:pt x="9393" y="77650"/>
                  <a:pt x="77650" y="9393"/>
                  <a:pt x="161437" y="9393"/>
                </a:cubicBezTo>
                <a:cubicBezTo>
                  <a:pt x="245224" y="9393"/>
                  <a:pt x="313481" y="77650"/>
                  <a:pt x="313481" y="161437"/>
                </a:cubicBezTo>
                <a:cubicBezTo>
                  <a:pt x="313481" y="245224"/>
                  <a:pt x="245224" y="313481"/>
                  <a:pt x="161437" y="313481"/>
                </a:cubicBezTo>
                <a:close/>
                <a:moveTo>
                  <a:pt x="161437" y="58863"/>
                </a:moveTo>
                <a:cubicBezTo>
                  <a:pt x="104953" y="58863"/>
                  <a:pt x="58864" y="104828"/>
                  <a:pt x="58864" y="161437"/>
                </a:cubicBezTo>
                <a:cubicBezTo>
                  <a:pt x="58864" y="217921"/>
                  <a:pt x="104828" y="264010"/>
                  <a:pt x="161437" y="264010"/>
                </a:cubicBezTo>
                <a:cubicBezTo>
                  <a:pt x="218046" y="264010"/>
                  <a:pt x="264011" y="218046"/>
                  <a:pt x="264011" y="161437"/>
                </a:cubicBezTo>
                <a:cubicBezTo>
                  <a:pt x="264011" y="104828"/>
                  <a:pt x="217922" y="58863"/>
                  <a:pt x="161437" y="58863"/>
                </a:cubicBezTo>
                <a:close/>
              </a:path>
            </a:pathLst>
          </a:custGeom>
          <a:solidFill>
            <a:srgbClr val="2A9D8F"/>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9C5032A-26C7-4C61-B99B-FF89A2503553}"/>
              </a:ext>
            </a:extLst>
          </p:cNvPr>
          <p:cNvSpPr/>
          <p:nvPr/>
        </p:nvSpPr>
        <p:spPr>
          <a:xfrm>
            <a:off x="7597931" y="4861285"/>
            <a:ext cx="180030" cy="180030"/>
          </a:xfrm>
          <a:custGeom>
            <a:avLst/>
            <a:gdLst>
              <a:gd name="connsiteX0" fmla="*/ 283211 w 375726"/>
              <a:gd name="connsiteY0" fmla="*/ 103260 h 375726"/>
              <a:gd name="connsiteX1" fmla="*/ 283210 w 375726"/>
              <a:gd name="connsiteY1" fmla="*/ 283211 h 375726"/>
              <a:gd name="connsiteX2" fmla="*/ 103259 w 375726"/>
              <a:gd name="connsiteY2" fmla="*/ 283212 h 375726"/>
              <a:gd name="connsiteX3" fmla="*/ 103259 w 375726"/>
              <a:gd name="connsiteY3" fmla="*/ 103261 h 375726"/>
              <a:gd name="connsiteX4" fmla="*/ 283211 w 375726"/>
              <a:gd name="connsiteY4" fmla="*/ 103260 h 37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26" h="375726">
                <a:moveTo>
                  <a:pt x="283211" y="103260"/>
                </a:moveTo>
                <a:cubicBezTo>
                  <a:pt x="332903" y="152952"/>
                  <a:pt x="332902" y="233519"/>
                  <a:pt x="283210" y="283211"/>
                </a:cubicBezTo>
                <a:cubicBezTo>
                  <a:pt x="233518" y="332904"/>
                  <a:pt x="152951" y="332904"/>
                  <a:pt x="103259" y="283212"/>
                </a:cubicBezTo>
                <a:cubicBezTo>
                  <a:pt x="53567" y="233520"/>
                  <a:pt x="53567" y="152953"/>
                  <a:pt x="103259" y="103261"/>
                </a:cubicBezTo>
                <a:cubicBezTo>
                  <a:pt x="152951" y="53568"/>
                  <a:pt x="233518" y="53568"/>
                  <a:pt x="283211" y="103260"/>
                </a:cubicBezTo>
                <a:close/>
              </a:path>
            </a:pathLst>
          </a:custGeom>
          <a:solidFill>
            <a:srgbClr val="FFFFFF"/>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33B41C0-AF97-4F77-A00F-50551109458B}"/>
              </a:ext>
            </a:extLst>
          </p:cNvPr>
          <p:cNvSpPr/>
          <p:nvPr/>
        </p:nvSpPr>
        <p:spPr>
          <a:xfrm>
            <a:off x="7613224" y="4876484"/>
            <a:ext cx="150025" cy="150025"/>
          </a:xfrm>
          <a:custGeom>
            <a:avLst/>
            <a:gdLst>
              <a:gd name="connsiteX0" fmla="*/ 161437 w 313105"/>
              <a:gd name="connsiteY0" fmla="*/ 313481 h 313105"/>
              <a:gd name="connsiteX1" fmla="*/ 9393 w 313105"/>
              <a:gd name="connsiteY1" fmla="*/ 161437 h 313105"/>
              <a:gd name="connsiteX2" fmla="*/ 161437 w 313105"/>
              <a:gd name="connsiteY2" fmla="*/ 9393 h 313105"/>
              <a:gd name="connsiteX3" fmla="*/ 313481 w 313105"/>
              <a:gd name="connsiteY3" fmla="*/ 161437 h 313105"/>
              <a:gd name="connsiteX4" fmla="*/ 161437 w 313105"/>
              <a:gd name="connsiteY4" fmla="*/ 313481 h 313105"/>
              <a:gd name="connsiteX5" fmla="*/ 161437 w 313105"/>
              <a:gd name="connsiteY5" fmla="*/ 58864 h 313105"/>
              <a:gd name="connsiteX6" fmla="*/ 58863 w 313105"/>
              <a:gd name="connsiteY6" fmla="*/ 161437 h 313105"/>
              <a:gd name="connsiteX7" fmla="*/ 161437 w 313105"/>
              <a:gd name="connsiteY7" fmla="*/ 264011 h 313105"/>
              <a:gd name="connsiteX8" fmla="*/ 264010 w 313105"/>
              <a:gd name="connsiteY8" fmla="*/ 161437 h 313105"/>
              <a:gd name="connsiteX9" fmla="*/ 161437 w 313105"/>
              <a:gd name="connsiteY9" fmla="*/ 58864 h 3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05" h="313105">
                <a:moveTo>
                  <a:pt x="161437" y="313481"/>
                </a:moveTo>
                <a:cubicBezTo>
                  <a:pt x="77650" y="313481"/>
                  <a:pt x="9393" y="245224"/>
                  <a:pt x="9393" y="161437"/>
                </a:cubicBezTo>
                <a:cubicBezTo>
                  <a:pt x="9393" y="77650"/>
                  <a:pt x="77650" y="9393"/>
                  <a:pt x="161437" y="9393"/>
                </a:cubicBezTo>
                <a:cubicBezTo>
                  <a:pt x="245224" y="9393"/>
                  <a:pt x="313481" y="77650"/>
                  <a:pt x="313481" y="161437"/>
                </a:cubicBezTo>
                <a:cubicBezTo>
                  <a:pt x="313481" y="245224"/>
                  <a:pt x="245349" y="313481"/>
                  <a:pt x="161437" y="313481"/>
                </a:cubicBezTo>
                <a:close/>
                <a:moveTo>
                  <a:pt x="161437" y="58864"/>
                </a:moveTo>
                <a:cubicBezTo>
                  <a:pt x="104953" y="58864"/>
                  <a:pt x="58863" y="104828"/>
                  <a:pt x="58863" y="161437"/>
                </a:cubicBezTo>
                <a:cubicBezTo>
                  <a:pt x="58863" y="217921"/>
                  <a:pt x="104828" y="264011"/>
                  <a:pt x="161437" y="264011"/>
                </a:cubicBezTo>
                <a:cubicBezTo>
                  <a:pt x="217922" y="264011"/>
                  <a:pt x="264010" y="218046"/>
                  <a:pt x="264010" y="161437"/>
                </a:cubicBezTo>
                <a:cubicBezTo>
                  <a:pt x="264010" y="104828"/>
                  <a:pt x="218045" y="58864"/>
                  <a:pt x="161437" y="58864"/>
                </a:cubicBezTo>
                <a:close/>
              </a:path>
            </a:pathLst>
          </a:custGeom>
          <a:solidFill>
            <a:srgbClr val="E9C46A"/>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23F21AC8-996F-444A-9F1E-5061AFBFD324}"/>
              </a:ext>
            </a:extLst>
          </p:cNvPr>
          <p:cNvSpPr/>
          <p:nvPr/>
        </p:nvSpPr>
        <p:spPr>
          <a:xfrm>
            <a:off x="3241266" y="3148291"/>
            <a:ext cx="150025" cy="150025"/>
          </a:xfrm>
          <a:custGeom>
            <a:avLst/>
            <a:gdLst>
              <a:gd name="connsiteX0" fmla="*/ 178742 w 313105"/>
              <a:gd name="connsiteY0" fmla="*/ 32053 h 313105"/>
              <a:gd name="connsiteX1" fmla="*/ 282982 w 313105"/>
              <a:gd name="connsiteY1" fmla="*/ 178742 h 313105"/>
              <a:gd name="connsiteX2" fmla="*/ 136293 w 313105"/>
              <a:gd name="connsiteY2" fmla="*/ 282982 h 313105"/>
              <a:gd name="connsiteX3" fmla="*/ 32053 w 313105"/>
              <a:gd name="connsiteY3" fmla="*/ 136293 h 313105"/>
              <a:gd name="connsiteX4" fmla="*/ 178742 w 313105"/>
              <a:gd name="connsiteY4" fmla="*/ 32053 h 31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5" h="313105">
                <a:moveTo>
                  <a:pt x="178742" y="32053"/>
                </a:moveTo>
                <a:cubicBezTo>
                  <a:pt x="248034" y="43775"/>
                  <a:pt x="294704" y="109450"/>
                  <a:pt x="282982" y="178742"/>
                </a:cubicBezTo>
                <a:cubicBezTo>
                  <a:pt x="271260" y="248034"/>
                  <a:pt x="205585" y="294704"/>
                  <a:pt x="136293" y="282982"/>
                </a:cubicBezTo>
                <a:cubicBezTo>
                  <a:pt x="67001" y="271260"/>
                  <a:pt x="20331" y="205585"/>
                  <a:pt x="32053" y="136293"/>
                </a:cubicBezTo>
                <a:cubicBezTo>
                  <a:pt x="43775" y="67001"/>
                  <a:pt x="109450" y="20331"/>
                  <a:pt x="178742" y="32053"/>
                </a:cubicBezTo>
                <a:close/>
              </a:path>
            </a:pathLst>
          </a:custGeom>
          <a:solidFill>
            <a:srgbClr val="FFFFFF"/>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7B6808CE-377D-4F0D-B560-E8A905EB82A1}"/>
              </a:ext>
            </a:extLst>
          </p:cNvPr>
          <p:cNvSpPr/>
          <p:nvPr/>
        </p:nvSpPr>
        <p:spPr>
          <a:xfrm>
            <a:off x="3239387" y="3146453"/>
            <a:ext cx="150025" cy="150025"/>
          </a:xfrm>
          <a:custGeom>
            <a:avLst/>
            <a:gdLst>
              <a:gd name="connsiteX0" fmla="*/ 161437 w 313105"/>
              <a:gd name="connsiteY0" fmla="*/ 313481 h 313105"/>
              <a:gd name="connsiteX1" fmla="*/ 9393 w 313105"/>
              <a:gd name="connsiteY1" fmla="*/ 161437 h 313105"/>
              <a:gd name="connsiteX2" fmla="*/ 161437 w 313105"/>
              <a:gd name="connsiteY2" fmla="*/ 9393 h 313105"/>
              <a:gd name="connsiteX3" fmla="*/ 313481 w 313105"/>
              <a:gd name="connsiteY3" fmla="*/ 161437 h 313105"/>
              <a:gd name="connsiteX4" fmla="*/ 161437 w 313105"/>
              <a:gd name="connsiteY4" fmla="*/ 313481 h 313105"/>
              <a:gd name="connsiteX5" fmla="*/ 161437 w 313105"/>
              <a:gd name="connsiteY5" fmla="*/ 58989 h 313105"/>
              <a:gd name="connsiteX6" fmla="*/ 58864 w 313105"/>
              <a:gd name="connsiteY6" fmla="*/ 161562 h 313105"/>
              <a:gd name="connsiteX7" fmla="*/ 161437 w 313105"/>
              <a:gd name="connsiteY7" fmla="*/ 264136 h 313105"/>
              <a:gd name="connsiteX8" fmla="*/ 264011 w 313105"/>
              <a:gd name="connsiteY8" fmla="*/ 161562 h 313105"/>
              <a:gd name="connsiteX9" fmla="*/ 161437 w 313105"/>
              <a:gd name="connsiteY9" fmla="*/ 58989 h 3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05" h="313105">
                <a:moveTo>
                  <a:pt x="161437" y="313481"/>
                </a:moveTo>
                <a:cubicBezTo>
                  <a:pt x="77650" y="313481"/>
                  <a:pt x="9393" y="245224"/>
                  <a:pt x="9393" y="161437"/>
                </a:cubicBezTo>
                <a:cubicBezTo>
                  <a:pt x="9393" y="77650"/>
                  <a:pt x="77650" y="9393"/>
                  <a:pt x="161437" y="9393"/>
                </a:cubicBezTo>
                <a:cubicBezTo>
                  <a:pt x="245224" y="9393"/>
                  <a:pt x="313481" y="77650"/>
                  <a:pt x="313481" y="161437"/>
                </a:cubicBezTo>
                <a:cubicBezTo>
                  <a:pt x="313481" y="245224"/>
                  <a:pt x="245349" y="313481"/>
                  <a:pt x="161437" y="313481"/>
                </a:cubicBezTo>
                <a:close/>
                <a:moveTo>
                  <a:pt x="161437" y="58989"/>
                </a:moveTo>
                <a:cubicBezTo>
                  <a:pt x="104953" y="58989"/>
                  <a:pt x="58864" y="104953"/>
                  <a:pt x="58864" y="161562"/>
                </a:cubicBezTo>
                <a:cubicBezTo>
                  <a:pt x="58864" y="218172"/>
                  <a:pt x="104828" y="264136"/>
                  <a:pt x="161437" y="264136"/>
                </a:cubicBezTo>
                <a:cubicBezTo>
                  <a:pt x="217921" y="264136"/>
                  <a:pt x="264011" y="218172"/>
                  <a:pt x="264011" y="161562"/>
                </a:cubicBezTo>
                <a:cubicBezTo>
                  <a:pt x="264011" y="104953"/>
                  <a:pt x="218047" y="58989"/>
                  <a:pt x="161437" y="58989"/>
                </a:cubicBezTo>
                <a:close/>
              </a:path>
            </a:pathLst>
          </a:custGeom>
          <a:solidFill>
            <a:srgbClr val="264653"/>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A3180D3-7906-4069-BFF5-E2E2E27605AC}"/>
              </a:ext>
            </a:extLst>
          </p:cNvPr>
          <p:cNvSpPr/>
          <p:nvPr/>
        </p:nvSpPr>
        <p:spPr>
          <a:xfrm>
            <a:off x="4876907" y="2868030"/>
            <a:ext cx="2358397" cy="2358397"/>
          </a:xfrm>
          <a:custGeom>
            <a:avLst/>
            <a:gdLst>
              <a:gd name="connsiteX0" fmla="*/ 4356498 w 4922016"/>
              <a:gd name="connsiteY0" fmla="*/ 12348 h 4922016"/>
              <a:gd name="connsiteX1" fmla="*/ 576063 w 4922016"/>
              <a:gd name="connsiteY1" fmla="*/ 12348 h 4922016"/>
              <a:gd name="connsiteX2" fmla="*/ 12348 w 4922016"/>
              <a:gd name="connsiteY2" fmla="*/ 576063 h 4922016"/>
              <a:gd name="connsiteX3" fmla="*/ 12348 w 4922016"/>
              <a:gd name="connsiteY3" fmla="*/ 4356497 h 4922016"/>
              <a:gd name="connsiteX4" fmla="*/ 576063 w 4922016"/>
              <a:gd name="connsiteY4" fmla="*/ 4920212 h 4922016"/>
              <a:gd name="connsiteX5" fmla="*/ 4356498 w 4922016"/>
              <a:gd name="connsiteY5" fmla="*/ 4920212 h 4922016"/>
              <a:gd name="connsiteX6" fmla="*/ 4920213 w 4922016"/>
              <a:gd name="connsiteY6" fmla="*/ 4356497 h 4922016"/>
              <a:gd name="connsiteX7" fmla="*/ 4920213 w 4922016"/>
              <a:gd name="connsiteY7" fmla="*/ 575938 h 4922016"/>
              <a:gd name="connsiteX8" fmla="*/ 4356498 w 4922016"/>
              <a:gd name="connsiteY8" fmla="*/ 12348 h 492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016" h="4922016">
                <a:moveTo>
                  <a:pt x="4356498" y="12348"/>
                </a:moveTo>
                <a:lnTo>
                  <a:pt x="576063" y="12348"/>
                </a:lnTo>
                <a:cubicBezTo>
                  <a:pt x="264711" y="12348"/>
                  <a:pt x="12348" y="264711"/>
                  <a:pt x="12348" y="576063"/>
                </a:cubicBezTo>
                <a:lnTo>
                  <a:pt x="12348" y="4356497"/>
                </a:lnTo>
                <a:cubicBezTo>
                  <a:pt x="12348" y="4667850"/>
                  <a:pt x="264711" y="4920212"/>
                  <a:pt x="576063" y="4920212"/>
                </a:cubicBezTo>
                <a:lnTo>
                  <a:pt x="4356498" y="4920212"/>
                </a:lnTo>
                <a:cubicBezTo>
                  <a:pt x="4667850" y="4920212"/>
                  <a:pt x="4920213" y="4667850"/>
                  <a:pt x="4920213" y="4356497"/>
                </a:cubicBezTo>
                <a:lnTo>
                  <a:pt x="4920213" y="575938"/>
                </a:lnTo>
                <a:cubicBezTo>
                  <a:pt x="4920213" y="264711"/>
                  <a:pt x="4667725" y="12348"/>
                  <a:pt x="4356498" y="12348"/>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sp>
        <p:nvSpPr>
          <p:cNvPr id="293" name="Freeform: Shape 292">
            <a:extLst>
              <a:ext uri="{FF2B5EF4-FFF2-40B4-BE49-F238E27FC236}">
                <a16:creationId xmlns:a16="http://schemas.microsoft.com/office/drawing/2014/main" id="{DA6B0EFB-27FB-4B16-A6FA-6D0B788CC12E}"/>
              </a:ext>
            </a:extLst>
          </p:cNvPr>
          <p:cNvSpPr/>
          <p:nvPr/>
        </p:nvSpPr>
        <p:spPr>
          <a:xfrm>
            <a:off x="8054442" y="1779746"/>
            <a:ext cx="1338226" cy="1338226"/>
          </a:xfrm>
          <a:custGeom>
            <a:avLst/>
            <a:gdLst>
              <a:gd name="connsiteX0" fmla="*/ 1401659 w 2792899"/>
              <a:gd name="connsiteY0" fmla="*/ 2790971 h 2792899"/>
              <a:gd name="connsiteX1" fmla="*/ 419260 w 2792899"/>
              <a:gd name="connsiteY1" fmla="*/ 2384059 h 2792899"/>
              <a:gd name="connsiteX2" fmla="*/ 12348 w 2792899"/>
              <a:gd name="connsiteY2" fmla="*/ 1401659 h 2792899"/>
              <a:gd name="connsiteX3" fmla="*/ 419260 w 2792899"/>
              <a:gd name="connsiteY3" fmla="*/ 419260 h 2792899"/>
              <a:gd name="connsiteX4" fmla="*/ 1401659 w 2792899"/>
              <a:gd name="connsiteY4" fmla="*/ 12348 h 2792899"/>
              <a:gd name="connsiteX5" fmla="*/ 2384059 w 2792899"/>
              <a:gd name="connsiteY5" fmla="*/ 419260 h 2792899"/>
              <a:gd name="connsiteX6" fmla="*/ 2790971 w 2792899"/>
              <a:gd name="connsiteY6" fmla="*/ 1401659 h 2792899"/>
              <a:gd name="connsiteX7" fmla="*/ 2384059 w 2792899"/>
              <a:gd name="connsiteY7" fmla="*/ 2384059 h 2792899"/>
              <a:gd name="connsiteX8" fmla="*/ 1401659 w 2792899"/>
              <a:gd name="connsiteY8" fmla="*/ 2790971 h 27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899" h="2792899">
                <a:moveTo>
                  <a:pt x="1401659" y="2790971"/>
                </a:moveTo>
                <a:cubicBezTo>
                  <a:pt x="1030566" y="2790971"/>
                  <a:pt x="681642" y="2646441"/>
                  <a:pt x="419260" y="2384059"/>
                </a:cubicBezTo>
                <a:cubicBezTo>
                  <a:pt x="156877" y="2121677"/>
                  <a:pt x="12348" y="1772752"/>
                  <a:pt x="12348" y="1401659"/>
                </a:cubicBezTo>
                <a:cubicBezTo>
                  <a:pt x="12348" y="1030567"/>
                  <a:pt x="156877" y="681642"/>
                  <a:pt x="419260" y="419260"/>
                </a:cubicBezTo>
                <a:cubicBezTo>
                  <a:pt x="681642" y="156878"/>
                  <a:pt x="1030566" y="12348"/>
                  <a:pt x="1401659" y="12348"/>
                </a:cubicBezTo>
                <a:cubicBezTo>
                  <a:pt x="1772751" y="12348"/>
                  <a:pt x="2121676" y="156878"/>
                  <a:pt x="2384059" y="419260"/>
                </a:cubicBezTo>
                <a:cubicBezTo>
                  <a:pt x="2646441" y="681642"/>
                  <a:pt x="2790971" y="1030567"/>
                  <a:pt x="2790971" y="1401659"/>
                </a:cubicBezTo>
                <a:cubicBezTo>
                  <a:pt x="2790971" y="1772752"/>
                  <a:pt x="2646441" y="2121677"/>
                  <a:pt x="2384059" y="2384059"/>
                </a:cubicBezTo>
                <a:cubicBezTo>
                  <a:pt x="2121676" y="2646567"/>
                  <a:pt x="1772751" y="2790971"/>
                  <a:pt x="1401659" y="2790971"/>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sp>
        <p:nvSpPr>
          <p:cNvPr id="294" name="Freeform: Shape 293">
            <a:extLst>
              <a:ext uri="{FF2B5EF4-FFF2-40B4-BE49-F238E27FC236}">
                <a16:creationId xmlns:a16="http://schemas.microsoft.com/office/drawing/2014/main" id="{7BCEA114-7A64-4C3C-9AF1-FF553F9CAA11}"/>
              </a:ext>
            </a:extLst>
          </p:cNvPr>
          <p:cNvSpPr/>
          <p:nvPr/>
        </p:nvSpPr>
        <p:spPr>
          <a:xfrm>
            <a:off x="8054442" y="3324107"/>
            <a:ext cx="1338226" cy="1338226"/>
          </a:xfrm>
          <a:custGeom>
            <a:avLst/>
            <a:gdLst>
              <a:gd name="connsiteX0" fmla="*/ 1401659 w 2792899"/>
              <a:gd name="connsiteY0" fmla="*/ 2790970 h 2792899"/>
              <a:gd name="connsiteX1" fmla="*/ 419260 w 2792899"/>
              <a:gd name="connsiteY1" fmla="*/ 2384059 h 2792899"/>
              <a:gd name="connsiteX2" fmla="*/ 12348 w 2792899"/>
              <a:gd name="connsiteY2" fmla="*/ 1401659 h 2792899"/>
              <a:gd name="connsiteX3" fmla="*/ 419260 w 2792899"/>
              <a:gd name="connsiteY3" fmla="*/ 419260 h 2792899"/>
              <a:gd name="connsiteX4" fmla="*/ 1401659 w 2792899"/>
              <a:gd name="connsiteY4" fmla="*/ 12348 h 2792899"/>
              <a:gd name="connsiteX5" fmla="*/ 2384059 w 2792899"/>
              <a:gd name="connsiteY5" fmla="*/ 419260 h 2792899"/>
              <a:gd name="connsiteX6" fmla="*/ 2790971 w 2792899"/>
              <a:gd name="connsiteY6" fmla="*/ 1401659 h 2792899"/>
              <a:gd name="connsiteX7" fmla="*/ 2384059 w 2792899"/>
              <a:gd name="connsiteY7" fmla="*/ 2384059 h 2792899"/>
              <a:gd name="connsiteX8" fmla="*/ 1401659 w 2792899"/>
              <a:gd name="connsiteY8" fmla="*/ 2790970 h 27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899" h="2792899">
                <a:moveTo>
                  <a:pt x="1401659" y="2790970"/>
                </a:moveTo>
                <a:cubicBezTo>
                  <a:pt x="1030566" y="2790970"/>
                  <a:pt x="681642" y="2646441"/>
                  <a:pt x="419260" y="2384059"/>
                </a:cubicBezTo>
                <a:cubicBezTo>
                  <a:pt x="156877" y="2121676"/>
                  <a:pt x="12348" y="1772752"/>
                  <a:pt x="12348" y="1401659"/>
                </a:cubicBezTo>
                <a:cubicBezTo>
                  <a:pt x="12348" y="1030567"/>
                  <a:pt x="156877" y="681642"/>
                  <a:pt x="419260" y="419260"/>
                </a:cubicBezTo>
                <a:cubicBezTo>
                  <a:pt x="681642" y="156878"/>
                  <a:pt x="1030566" y="12348"/>
                  <a:pt x="1401659" y="12348"/>
                </a:cubicBezTo>
                <a:cubicBezTo>
                  <a:pt x="1772751" y="12348"/>
                  <a:pt x="2121676" y="156878"/>
                  <a:pt x="2384059" y="419260"/>
                </a:cubicBezTo>
                <a:cubicBezTo>
                  <a:pt x="2646441" y="681642"/>
                  <a:pt x="2790971" y="1030567"/>
                  <a:pt x="2790971" y="1401659"/>
                </a:cubicBezTo>
                <a:cubicBezTo>
                  <a:pt x="2790971" y="1772752"/>
                  <a:pt x="2646441" y="2121676"/>
                  <a:pt x="2384059" y="2384059"/>
                </a:cubicBezTo>
                <a:cubicBezTo>
                  <a:pt x="2121676" y="2646441"/>
                  <a:pt x="1772751" y="2790970"/>
                  <a:pt x="1401659" y="2790970"/>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sp>
        <p:nvSpPr>
          <p:cNvPr id="296" name="Freeform: Shape 295">
            <a:extLst>
              <a:ext uri="{FF2B5EF4-FFF2-40B4-BE49-F238E27FC236}">
                <a16:creationId xmlns:a16="http://schemas.microsoft.com/office/drawing/2014/main" id="{03524064-9961-4FDB-8700-F6880D5096DD}"/>
              </a:ext>
            </a:extLst>
          </p:cNvPr>
          <p:cNvSpPr/>
          <p:nvPr/>
        </p:nvSpPr>
        <p:spPr>
          <a:xfrm>
            <a:off x="2645131" y="1779746"/>
            <a:ext cx="1338226" cy="1338226"/>
          </a:xfrm>
          <a:custGeom>
            <a:avLst/>
            <a:gdLst>
              <a:gd name="connsiteX0" fmla="*/ 1401659 w 2792899"/>
              <a:gd name="connsiteY0" fmla="*/ 2790971 h 2792899"/>
              <a:gd name="connsiteX1" fmla="*/ 419260 w 2792899"/>
              <a:gd name="connsiteY1" fmla="*/ 2384059 h 2792899"/>
              <a:gd name="connsiteX2" fmla="*/ 12348 w 2792899"/>
              <a:gd name="connsiteY2" fmla="*/ 1401659 h 2792899"/>
              <a:gd name="connsiteX3" fmla="*/ 419260 w 2792899"/>
              <a:gd name="connsiteY3" fmla="*/ 419260 h 2792899"/>
              <a:gd name="connsiteX4" fmla="*/ 1401659 w 2792899"/>
              <a:gd name="connsiteY4" fmla="*/ 12348 h 2792899"/>
              <a:gd name="connsiteX5" fmla="*/ 2384059 w 2792899"/>
              <a:gd name="connsiteY5" fmla="*/ 419260 h 2792899"/>
              <a:gd name="connsiteX6" fmla="*/ 2790971 w 2792899"/>
              <a:gd name="connsiteY6" fmla="*/ 1401659 h 2792899"/>
              <a:gd name="connsiteX7" fmla="*/ 2384059 w 2792899"/>
              <a:gd name="connsiteY7" fmla="*/ 2384059 h 2792899"/>
              <a:gd name="connsiteX8" fmla="*/ 1401659 w 2792899"/>
              <a:gd name="connsiteY8" fmla="*/ 2790971 h 27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899" h="2792899">
                <a:moveTo>
                  <a:pt x="1401659" y="2790971"/>
                </a:moveTo>
                <a:cubicBezTo>
                  <a:pt x="1030567" y="2790971"/>
                  <a:pt x="681642" y="2646441"/>
                  <a:pt x="419260" y="2384059"/>
                </a:cubicBezTo>
                <a:cubicBezTo>
                  <a:pt x="156877" y="2121677"/>
                  <a:pt x="12348" y="1772752"/>
                  <a:pt x="12348" y="1401659"/>
                </a:cubicBezTo>
                <a:cubicBezTo>
                  <a:pt x="12348" y="1030567"/>
                  <a:pt x="156877" y="681642"/>
                  <a:pt x="419260" y="419260"/>
                </a:cubicBezTo>
                <a:cubicBezTo>
                  <a:pt x="681642" y="156878"/>
                  <a:pt x="1030567" y="12348"/>
                  <a:pt x="1401659" y="12348"/>
                </a:cubicBezTo>
                <a:cubicBezTo>
                  <a:pt x="1772752" y="12348"/>
                  <a:pt x="2121676" y="156878"/>
                  <a:pt x="2384059" y="419260"/>
                </a:cubicBezTo>
                <a:cubicBezTo>
                  <a:pt x="2646441" y="681642"/>
                  <a:pt x="2790971" y="1030567"/>
                  <a:pt x="2790971" y="1401659"/>
                </a:cubicBezTo>
                <a:cubicBezTo>
                  <a:pt x="2790971" y="1772752"/>
                  <a:pt x="2646441" y="2121677"/>
                  <a:pt x="2384059" y="2384059"/>
                </a:cubicBezTo>
                <a:cubicBezTo>
                  <a:pt x="2121676" y="2646567"/>
                  <a:pt x="1772752" y="2790971"/>
                  <a:pt x="1401659" y="2790971"/>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sp>
        <p:nvSpPr>
          <p:cNvPr id="297" name="Freeform: Shape 296">
            <a:extLst>
              <a:ext uri="{FF2B5EF4-FFF2-40B4-BE49-F238E27FC236}">
                <a16:creationId xmlns:a16="http://schemas.microsoft.com/office/drawing/2014/main" id="{C89924DF-954F-4C5E-AE71-E425560B02FD}"/>
              </a:ext>
            </a:extLst>
          </p:cNvPr>
          <p:cNvSpPr/>
          <p:nvPr/>
        </p:nvSpPr>
        <p:spPr>
          <a:xfrm>
            <a:off x="2645131" y="3324107"/>
            <a:ext cx="1338226" cy="1338226"/>
          </a:xfrm>
          <a:custGeom>
            <a:avLst/>
            <a:gdLst>
              <a:gd name="connsiteX0" fmla="*/ 1401659 w 2792899"/>
              <a:gd name="connsiteY0" fmla="*/ 2790970 h 2792899"/>
              <a:gd name="connsiteX1" fmla="*/ 419260 w 2792899"/>
              <a:gd name="connsiteY1" fmla="*/ 2384059 h 2792899"/>
              <a:gd name="connsiteX2" fmla="*/ 12348 w 2792899"/>
              <a:gd name="connsiteY2" fmla="*/ 1401659 h 2792899"/>
              <a:gd name="connsiteX3" fmla="*/ 419260 w 2792899"/>
              <a:gd name="connsiteY3" fmla="*/ 419260 h 2792899"/>
              <a:gd name="connsiteX4" fmla="*/ 1401659 w 2792899"/>
              <a:gd name="connsiteY4" fmla="*/ 12348 h 2792899"/>
              <a:gd name="connsiteX5" fmla="*/ 2384059 w 2792899"/>
              <a:gd name="connsiteY5" fmla="*/ 419260 h 2792899"/>
              <a:gd name="connsiteX6" fmla="*/ 2790971 w 2792899"/>
              <a:gd name="connsiteY6" fmla="*/ 1401659 h 2792899"/>
              <a:gd name="connsiteX7" fmla="*/ 2384059 w 2792899"/>
              <a:gd name="connsiteY7" fmla="*/ 2384059 h 2792899"/>
              <a:gd name="connsiteX8" fmla="*/ 1401659 w 2792899"/>
              <a:gd name="connsiteY8" fmla="*/ 2790970 h 27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899" h="2792899">
                <a:moveTo>
                  <a:pt x="1401659" y="2790970"/>
                </a:moveTo>
                <a:cubicBezTo>
                  <a:pt x="1030567" y="2790970"/>
                  <a:pt x="681642" y="2646441"/>
                  <a:pt x="419260" y="2384059"/>
                </a:cubicBezTo>
                <a:cubicBezTo>
                  <a:pt x="156877" y="2121676"/>
                  <a:pt x="12348" y="1772752"/>
                  <a:pt x="12348" y="1401659"/>
                </a:cubicBezTo>
                <a:cubicBezTo>
                  <a:pt x="12348" y="1030567"/>
                  <a:pt x="156877" y="681642"/>
                  <a:pt x="419260" y="419260"/>
                </a:cubicBezTo>
                <a:cubicBezTo>
                  <a:pt x="681642" y="156878"/>
                  <a:pt x="1030567" y="12348"/>
                  <a:pt x="1401659" y="12348"/>
                </a:cubicBezTo>
                <a:cubicBezTo>
                  <a:pt x="1772752" y="12348"/>
                  <a:pt x="2121676" y="156878"/>
                  <a:pt x="2384059" y="419260"/>
                </a:cubicBezTo>
                <a:cubicBezTo>
                  <a:pt x="2646441" y="681642"/>
                  <a:pt x="2790971" y="1030567"/>
                  <a:pt x="2790971" y="1401659"/>
                </a:cubicBezTo>
                <a:cubicBezTo>
                  <a:pt x="2790971" y="1772752"/>
                  <a:pt x="2646441" y="2121676"/>
                  <a:pt x="2384059" y="2384059"/>
                </a:cubicBezTo>
                <a:cubicBezTo>
                  <a:pt x="2121676" y="2646441"/>
                  <a:pt x="1772752" y="2790970"/>
                  <a:pt x="1401659" y="2790970"/>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sp>
        <p:nvSpPr>
          <p:cNvPr id="298" name="Freeform: Shape 297">
            <a:extLst>
              <a:ext uri="{FF2B5EF4-FFF2-40B4-BE49-F238E27FC236}">
                <a16:creationId xmlns:a16="http://schemas.microsoft.com/office/drawing/2014/main" id="{B1C32E89-9E59-4204-8149-77C3FD28ED1D}"/>
              </a:ext>
            </a:extLst>
          </p:cNvPr>
          <p:cNvSpPr/>
          <p:nvPr/>
        </p:nvSpPr>
        <p:spPr>
          <a:xfrm>
            <a:off x="2645131" y="4868407"/>
            <a:ext cx="1338226" cy="1338226"/>
          </a:xfrm>
          <a:custGeom>
            <a:avLst/>
            <a:gdLst>
              <a:gd name="connsiteX0" fmla="*/ 1401659 w 2792899"/>
              <a:gd name="connsiteY0" fmla="*/ 2790970 h 2792899"/>
              <a:gd name="connsiteX1" fmla="*/ 419260 w 2792899"/>
              <a:gd name="connsiteY1" fmla="*/ 2384059 h 2792899"/>
              <a:gd name="connsiteX2" fmla="*/ 12348 w 2792899"/>
              <a:gd name="connsiteY2" fmla="*/ 1401659 h 2792899"/>
              <a:gd name="connsiteX3" fmla="*/ 419260 w 2792899"/>
              <a:gd name="connsiteY3" fmla="*/ 419260 h 2792899"/>
              <a:gd name="connsiteX4" fmla="*/ 1401659 w 2792899"/>
              <a:gd name="connsiteY4" fmla="*/ 12348 h 2792899"/>
              <a:gd name="connsiteX5" fmla="*/ 2384059 w 2792899"/>
              <a:gd name="connsiteY5" fmla="*/ 419260 h 2792899"/>
              <a:gd name="connsiteX6" fmla="*/ 2790971 w 2792899"/>
              <a:gd name="connsiteY6" fmla="*/ 1401659 h 2792899"/>
              <a:gd name="connsiteX7" fmla="*/ 2384059 w 2792899"/>
              <a:gd name="connsiteY7" fmla="*/ 2384059 h 2792899"/>
              <a:gd name="connsiteX8" fmla="*/ 1401659 w 2792899"/>
              <a:gd name="connsiteY8" fmla="*/ 2790970 h 27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899" h="2792899">
                <a:moveTo>
                  <a:pt x="1401659" y="2790970"/>
                </a:moveTo>
                <a:cubicBezTo>
                  <a:pt x="1030567" y="2790970"/>
                  <a:pt x="681642" y="2646441"/>
                  <a:pt x="419260" y="2384059"/>
                </a:cubicBezTo>
                <a:cubicBezTo>
                  <a:pt x="156877" y="2121676"/>
                  <a:pt x="12348" y="1772752"/>
                  <a:pt x="12348" y="1401659"/>
                </a:cubicBezTo>
                <a:cubicBezTo>
                  <a:pt x="12348" y="1030567"/>
                  <a:pt x="156877" y="681642"/>
                  <a:pt x="419260" y="419260"/>
                </a:cubicBezTo>
                <a:cubicBezTo>
                  <a:pt x="681642" y="156877"/>
                  <a:pt x="1030567" y="12348"/>
                  <a:pt x="1401659" y="12348"/>
                </a:cubicBezTo>
                <a:cubicBezTo>
                  <a:pt x="1772752" y="12348"/>
                  <a:pt x="2121676" y="156877"/>
                  <a:pt x="2384059" y="419260"/>
                </a:cubicBezTo>
                <a:cubicBezTo>
                  <a:pt x="2646441" y="681642"/>
                  <a:pt x="2790971" y="1030567"/>
                  <a:pt x="2790971" y="1401659"/>
                </a:cubicBezTo>
                <a:cubicBezTo>
                  <a:pt x="2790971" y="1772752"/>
                  <a:pt x="2646441" y="2121676"/>
                  <a:pt x="2384059" y="2384059"/>
                </a:cubicBezTo>
                <a:cubicBezTo>
                  <a:pt x="2121676" y="2646441"/>
                  <a:pt x="1772752" y="2790970"/>
                  <a:pt x="1401659" y="2790970"/>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sp>
        <p:nvSpPr>
          <p:cNvPr id="392" name="Freeform: Shape 391">
            <a:extLst>
              <a:ext uri="{FF2B5EF4-FFF2-40B4-BE49-F238E27FC236}">
                <a16:creationId xmlns:a16="http://schemas.microsoft.com/office/drawing/2014/main" id="{E627770A-B79B-4261-8D38-3983B8C930A9}"/>
              </a:ext>
            </a:extLst>
          </p:cNvPr>
          <p:cNvSpPr/>
          <p:nvPr/>
        </p:nvSpPr>
        <p:spPr>
          <a:xfrm>
            <a:off x="5747690" y="1527105"/>
            <a:ext cx="1014890" cy="733739"/>
          </a:xfrm>
          <a:custGeom>
            <a:avLst/>
            <a:gdLst>
              <a:gd name="connsiteX0" fmla="*/ 1133015 w 1139703"/>
              <a:gd name="connsiteY0" fmla="*/ 268343 h 839122"/>
              <a:gd name="connsiteX1" fmla="*/ 1132263 w 1139703"/>
              <a:gd name="connsiteY1" fmla="*/ 263960 h 839122"/>
              <a:gd name="connsiteX2" fmla="*/ 1132012 w 1139703"/>
              <a:gd name="connsiteY2" fmla="*/ 262582 h 839122"/>
              <a:gd name="connsiteX3" fmla="*/ 1132012 w 1139703"/>
              <a:gd name="connsiteY3" fmla="*/ 262582 h 839122"/>
              <a:gd name="connsiteX4" fmla="*/ 1128881 w 1139703"/>
              <a:gd name="connsiteY4" fmla="*/ 257572 h 839122"/>
              <a:gd name="connsiteX5" fmla="*/ 1124122 w 1139703"/>
              <a:gd name="connsiteY5" fmla="*/ 254191 h 839122"/>
              <a:gd name="connsiteX6" fmla="*/ 1123998 w 1139703"/>
              <a:gd name="connsiteY6" fmla="*/ 254191 h 839122"/>
              <a:gd name="connsiteX7" fmla="*/ 1018042 w 1139703"/>
              <a:gd name="connsiteY7" fmla="*/ 207851 h 839122"/>
              <a:gd name="connsiteX8" fmla="*/ 1020797 w 1139703"/>
              <a:gd name="connsiteY8" fmla="*/ 192572 h 839122"/>
              <a:gd name="connsiteX9" fmla="*/ 1008273 w 1139703"/>
              <a:gd name="connsiteY9" fmla="*/ 183178 h 839122"/>
              <a:gd name="connsiteX10" fmla="*/ 1054613 w 1139703"/>
              <a:gd name="connsiteY10" fmla="*/ 77224 h 839122"/>
              <a:gd name="connsiteX11" fmla="*/ 1054613 w 1139703"/>
              <a:gd name="connsiteY11" fmla="*/ 77224 h 839122"/>
              <a:gd name="connsiteX12" fmla="*/ 1054613 w 1139703"/>
              <a:gd name="connsiteY12" fmla="*/ 77098 h 839122"/>
              <a:gd name="connsiteX13" fmla="*/ 1054864 w 1139703"/>
              <a:gd name="connsiteY13" fmla="*/ 75846 h 839122"/>
              <a:gd name="connsiteX14" fmla="*/ 1055865 w 1139703"/>
              <a:gd name="connsiteY14" fmla="*/ 71337 h 839122"/>
              <a:gd name="connsiteX15" fmla="*/ 1055238 w 1139703"/>
              <a:gd name="connsiteY15" fmla="*/ 67329 h 839122"/>
              <a:gd name="connsiteX16" fmla="*/ 1054989 w 1139703"/>
              <a:gd name="connsiteY16" fmla="*/ 65576 h 839122"/>
              <a:gd name="connsiteX17" fmla="*/ 1054989 w 1139703"/>
              <a:gd name="connsiteY17" fmla="*/ 65451 h 839122"/>
              <a:gd name="connsiteX18" fmla="*/ 1051858 w 1139703"/>
              <a:gd name="connsiteY18" fmla="*/ 60441 h 839122"/>
              <a:gd name="connsiteX19" fmla="*/ 1046973 w 1139703"/>
              <a:gd name="connsiteY19" fmla="*/ 57060 h 839122"/>
              <a:gd name="connsiteX20" fmla="*/ 1046973 w 1139703"/>
              <a:gd name="connsiteY20" fmla="*/ 57060 h 839122"/>
              <a:gd name="connsiteX21" fmla="*/ 1046347 w 1139703"/>
              <a:gd name="connsiteY21" fmla="*/ 56934 h 839122"/>
              <a:gd name="connsiteX22" fmla="*/ 1041337 w 1139703"/>
              <a:gd name="connsiteY22" fmla="*/ 55807 h 839122"/>
              <a:gd name="connsiteX23" fmla="*/ 1036328 w 1139703"/>
              <a:gd name="connsiteY23" fmla="*/ 56684 h 839122"/>
              <a:gd name="connsiteX24" fmla="*/ 1035576 w 1139703"/>
              <a:gd name="connsiteY24" fmla="*/ 56809 h 839122"/>
              <a:gd name="connsiteX25" fmla="*/ 1035576 w 1139703"/>
              <a:gd name="connsiteY25" fmla="*/ 56809 h 839122"/>
              <a:gd name="connsiteX26" fmla="*/ 1035451 w 1139703"/>
              <a:gd name="connsiteY26" fmla="*/ 56809 h 839122"/>
              <a:gd name="connsiteX27" fmla="*/ 913089 w 1139703"/>
              <a:gd name="connsiteY27" fmla="*/ 103399 h 839122"/>
              <a:gd name="connsiteX28" fmla="*/ 913089 w 1139703"/>
              <a:gd name="connsiteY28" fmla="*/ 103399 h 839122"/>
              <a:gd name="connsiteX29" fmla="*/ 908079 w 1139703"/>
              <a:gd name="connsiteY29" fmla="*/ 106530 h 839122"/>
              <a:gd name="connsiteX30" fmla="*/ 904699 w 1139703"/>
              <a:gd name="connsiteY30" fmla="*/ 111289 h 839122"/>
              <a:gd name="connsiteX31" fmla="*/ 904699 w 1139703"/>
              <a:gd name="connsiteY31" fmla="*/ 111415 h 839122"/>
              <a:gd name="connsiteX32" fmla="*/ 846461 w 1139703"/>
              <a:gd name="connsiteY32" fmla="*/ 244297 h 839122"/>
              <a:gd name="connsiteX33" fmla="*/ 803878 w 1139703"/>
              <a:gd name="connsiteY33" fmla="*/ 260954 h 839122"/>
              <a:gd name="connsiteX34" fmla="*/ 425146 w 1139703"/>
              <a:gd name="connsiteY34" fmla="*/ 12348 h 839122"/>
              <a:gd name="connsiteX35" fmla="*/ 12348 w 1139703"/>
              <a:gd name="connsiteY35" fmla="*/ 425146 h 839122"/>
              <a:gd name="connsiteX36" fmla="*/ 425146 w 1139703"/>
              <a:gd name="connsiteY36" fmla="*/ 837944 h 839122"/>
              <a:gd name="connsiteX37" fmla="*/ 837944 w 1139703"/>
              <a:gd name="connsiteY37" fmla="*/ 425146 h 839122"/>
              <a:gd name="connsiteX38" fmla="*/ 814774 w 1139703"/>
              <a:gd name="connsiteY38" fmla="*/ 289133 h 839122"/>
              <a:gd name="connsiteX39" fmla="*/ 859736 w 1139703"/>
              <a:gd name="connsiteY39" fmla="*/ 271599 h 839122"/>
              <a:gd name="connsiteX40" fmla="*/ 989362 w 1139703"/>
              <a:gd name="connsiteY40" fmla="*/ 328334 h 839122"/>
              <a:gd name="connsiteX41" fmla="*/ 990113 w 1139703"/>
              <a:gd name="connsiteY41" fmla="*/ 328459 h 839122"/>
              <a:gd name="connsiteX42" fmla="*/ 995374 w 1139703"/>
              <a:gd name="connsiteY42" fmla="*/ 329587 h 839122"/>
              <a:gd name="connsiteX43" fmla="*/ 995374 w 1139703"/>
              <a:gd name="connsiteY43" fmla="*/ 329587 h 839122"/>
              <a:gd name="connsiteX44" fmla="*/ 995374 w 1139703"/>
              <a:gd name="connsiteY44" fmla="*/ 329587 h 839122"/>
              <a:gd name="connsiteX45" fmla="*/ 995374 w 1139703"/>
              <a:gd name="connsiteY45" fmla="*/ 329587 h 839122"/>
              <a:gd name="connsiteX46" fmla="*/ 995374 w 1139703"/>
              <a:gd name="connsiteY46" fmla="*/ 329587 h 839122"/>
              <a:gd name="connsiteX47" fmla="*/ 1000258 w 1139703"/>
              <a:gd name="connsiteY47" fmla="*/ 328710 h 839122"/>
              <a:gd name="connsiteX48" fmla="*/ 1000758 w 1139703"/>
              <a:gd name="connsiteY48" fmla="*/ 328585 h 839122"/>
              <a:gd name="connsiteX49" fmla="*/ 1123371 w 1139703"/>
              <a:gd name="connsiteY49" fmla="*/ 281995 h 839122"/>
              <a:gd name="connsiteX50" fmla="*/ 1124122 w 1139703"/>
              <a:gd name="connsiteY50" fmla="*/ 281493 h 839122"/>
              <a:gd name="connsiteX51" fmla="*/ 1127629 w 1139703"/>
              <a:gd name="connsiteY51" fmla="*/ 279239 h 839122"/>
              <a:gd name="connsiteX52" fmla="*/ 1128757 w 1139703"/>
              <a:gd name="connsiteY52" fmla="*/ 278362 h 839122"/>
              <a:gd name="connsiteX53" fmla="*/ 1131637 w 1139703"/>
              <a:gd name="connsiteY53" fmla="*/ 274355 h 839122"/>
              <a:gd name="connsiteX54" fmla="*/ 1131763 w 1139703"/>
              <a:gd name="connsiteY54" fmla="*/ 274104 h 839122"/>
              <a:gd name="connsiteX55" fmla="*/ 1131763 w 1139703"/>
              <a:gd name="connsiteY55" fmla="*/ 273979 h 839122"/>
              <a:gd name="connsiteX56" fmla="*/ 1132137 w 1139703"/>
              <a:gd name="connsiteY56" fmla="*/ 272351 h 839122"/>
              <a:gd name="connsiteX57" fmla="*/ 1133015 w 1139703"/>
              <a:gd name="connsiteY57" fmla="*/ 268343 h 839122"/>
              <a:gd name="connsiteX58" fmla="*/ 807761 w 1139703"/>
              <a:gd name="connsiteY58" fmla="*/ 425272 h 839122"/>
              <a:gd name="connsiteX59" fmla="*/ 425146 w 1139703"/>
              <a:gd name="connsiteY59" fmla="*/ 807886 h 839122"/>
              <a:gd name="connsiteX60" fmla="*/ 42405 w 1139703"/>
              <a:gd name="connsiteY60" fmla="*/ 425272 h 839122"/>
              <a:gd name="connsiteX61" fmla="*/ 425146 w 1139703"/>
              <a:gd name="connsiteY61" fmla="*/ 42657 h 839122"/>
              <a:gd name="connsiteX62" fmla="*/ 775573 w 1139703"/>
              <a:gd name="connsiteY62" fmla="*/ 272226 h 839122"/>
              <a:gd name="connsiteX63" fmla="*/ 705438 w 1139703"/>
              <a:gd name="connsiteY63" fmla="*/ 299654 h 839122"/>
              <a:gd name="connsiteX64" fmla="*/ 425146 w 1139703"/>
              <a:gd name="connsiteY64" fmla="*/ 117927 h 839122"/>
              <a:gd name="connsiteX65" fmla="*/ 117676 w 1139703"/>
              <a:gd name="connsiteY65" fmla="*/ 425397 h 839122"/>
              <a:gd name="connsiteX66" fmla="*/ 425146 w 1139703"/>
              <a:gd name="connsiteY66" fmla="*/ 732866 h 839122"/>
              <a:gd name="connsiteX67" fmla="*/ 732616 w 1139703"/>
              <a:gd name="connsiteY67" fmla="*/ 425397 h 839122"/>
              <a:gd name="connsiteX68" fmla="*/ 716459 w 1139703"/>
              <a:gd name="connsiteY68" fmla="*/ 327708 h 839122"/>
              <a:gd name="connsiteX69" fmla="*/ 786469 w 1139703"/>
              <a:gd name="connsiteY69" fmla="*/ 300405 h 839122"/>
              <a:gd name="connsiteX70" fmla="*/ 807761 w 1139703"/>
              <a:gd name="connsiteY70" fmla="*/ 425272 h 839122"/>
              <a:gd name="connsiteX71" fmla="*/ 410993 w 1139703"/>
              <a:gd name="connsiteY71" fmla="*/ 430782 h 839122"/>
              <a:gd name="connsiteX72" fmla="*/ 425020 w 1139703"/>
              <a:gd name="connsiteY72" fmla="*/ 440301 h 839122"/>
              <a:gd name="connsiteX73" fmla="*/ 430532 w 1139703"/>
              <a:gd name="connsiteY73" fmla="*/ 439299 h 839122"/>
              <a:gd name="connsiteX74" fmla="*/ 497411 w 1139703"/>
              <a:gd name="connsiteY74" fmla="*/ 413123 h 839122"/>
              <a:gd name="connsiteX75" fmla="*/ 498663 w 1139703"/>
              <a:gd name="connsiteY75" fmla="*/ 425272 h 839122"/>
              <a:gd name="connsiteX76" fmla="*/ 425020 w 1139703"/>
              <a:gd name="connsiteY76" fmla="*/ 498914 h 839122"/>
              <a:gd name="connsiteX77" fmla="*/ 351378 w 1139703"/>
              <a:gd name="connsiteY77" fmla="*/ 425272 h 839122"/>
              <a:gd name="connsiteX78" fmla="*/ 425020 w 1139703"/>
              <a:gd name="connsiteY78" fmla="*/ 351629 h 839122"/>
              <a:gd name="connsiteX79" fmla="*/ 486515 w 1139703"/>
              <a:gd name="connsiteY79" fmla="*/ 384944 h 839122"/>
              <a:gd name="connsiteX80" fmla="*/ 419511 w 1139703"/>
              <a:gd name="connsiteY80" fmla="*/ 411119 h 839122"/>
              <a:gd name="connsiteX81" fmla="*/ 410993 w 1139703"/>
              <a:gd name="connsiteY81" fmla="*/ 430782 h 839122"/>
              <a:gd name="connsiteX82" fmla="*/ 425020 w 1139703"/>
              <a:gd name="connsiteY82" fmla="*/ 321571 h 839122"/>
              <a:gd name="connsiteX83" fmla="*/ 321194 w 1139703"/>
              <a:gd name="connsiteY83" fmla="*/ 425397 h 839122"/>
              <a:gd name="connsiteX84" fmla="*/ 425020 w 1139703"/>
              <a:gd name="connsiteY84" fmla="*/ 529223 h 839122"/>
              <a:gd name="connsiteX85" fmla="*/ 528847 w 1139703"/>
              <a:gd name="connsiteY85" fmla="*/ 425397 h 839122"/>
              <a:gd name="connsiteX86" fmla="*/ 526090 w 1139703"/>
              <a:gd name="connsiteY86" fmla="*/ 402102 h 839122"/>
              <a:gd name="connsiteX87" fmla="*/ 589213 w 1139703"/>
              <a:gd name="connsiteY87" fmla="*/ 377429 h 839122"/>
              <a:gd name="connsiteX88" fmla="*/ 596227 w 1139703"/>
              <a:gd name="connsiteY88" fmla="*/ 425397 h 839122"/>
              <a:gd name="connsiteX89" fmla="*/ 425146 w 1139703"/>
              <a:gd name="connsiteY89" fmla="*/ 596478 h 839122"/>
              <a:gd name="connsiteX90" fmla="*/ 254065 w 1139703"/>
              <a:gd name="connsiteY90" fmla="*/ 425397 h 839122"/>
              <a:gd name="connsiteX91" fmla="*/ 425146 w 1139703"/>
              <a:gd name="connsiteY91" fmla="*/ 254316 h 839122"/>
              <a:gd name="connsiteX92" fmla="*/ 578191 w 1139703"/>
              <a:gd name="connsiteY92" fmla="*/ 349375 h 839122"/>
              <a:gd name="connsiteX93" fmla="*/ 515194 w 1139703"/>
              <a:gd name="connsiteY93" fmla="*/ 374047 h 839122"/>
              <a:gd name="connsiteX94" fmla="*/ 425020 w 1139703"/>
              <a:gd name="connsiteY94" fmla="*/ 321571 h 839122"/>
              <a:gd name="connsiteX95" fmla="*/ 425020 w 1139703"/>
              <a:gd name="connsiteY95" fmla="*/ 224007 h 839122"/>
              <a:gd name="connsiteX96" fmla="*/ 223757 w 1139703"/>
              <a:gd name="connsiteY96" fmla="*/ 425272 h 839122"/>
              <a:gd name="connsiteX97" fmla="*/ 425020 w 1139703"/>
              <a:gd name="connsiteY97" fmla="*/ 626536 h 839122"/>
              <a:gd name="connsiteX98" fmla="*/ 626284 w 1139703"/>
              <a:gd name="connsiteY98" fmla="*/ 425272 h 839122"/>
              <a:gd name="connsiteX99" fmla="*/ 617392 w 1139703"/>
              <a:gd name="connsiteY99" fmla="*/ 366282 h 839122"/>
              <a:gd name="connsiteX100" fmla="*/ 688280 w 1139703"/>
              <a:gd name="connsiteY100" fmla="*/ 338604 h 839122"/>
              <a:gd name="connsiteX101" fmla="*/ 702307 w 1139703"/>
              <a:gd name="connsiteY101" fmla="*/ 425272 h 839122"/>
              <a:gd name="connsiteX102" fmla="*/ 425020 w 1139703"/>
              <a:gd name="connsiteY102" fmla="*/ 702558 h 839122"/>
              <a:gd name="connsiteX103" fmla="*/ 147734 w 1139703"/>
              <a:gd name="connsiteY103" fmla="*/ 425272 h 839122"/>
              <a:gd name="connsiteX104" fmla="*/ 425020 w 1139703"/>
              <a:gd name="connsiteY104" fmla="*/ 147985 h 839122"/>
              <a:gd name="connsiteX105" fmla="*/ 677133 w 1139703"/>
              <a:gd name="connsiteY105" fmla="*/ 310550 h 839122"/>
              <a:gd name="connsiteX106" fmla="*/ 606120 w 1139703"/>
              <a:gd name="connsiteY106" fmla="*/ 338228 h 839122"/>
              <a:gd name="connsiteX107" fmla="*/ 425020 w 1139703"/>
              <a:gd name="connsiteY107" fmla="*/ 224007 h 839122"/>
              <a:gd name="connsiteX108" fmla="*/ 929622 w 1139703"/>
              <a:gd name="connsiteY108" fmla="*/ 129575 h 839122"/>
              <a:gd name="connsiteX109" fmla="*/ 1012657 w 1139703"/>
              <a:gd name="connsiteY109" fmla="*/ 97889 h 839122"/>
              <a:gd name="connsiteX110" fmla="*/ 969573 w 1139703"/>
              <a:gd name="connsiteY110" fmla="*/ 196329 h 839122"/>
              <a:gd name="connsiteX111" fmla="*/ 886038 w 1139703"/>
              <a:gd name="connsiteY111" fmla="*/ 229017 h 839122"/>
              <a:gd name="connsiteX112" fmla="*/ 929622 w 1139703"/>
              <a:gd name="connsiteY112" fmla="*/ 129575 h 839122"/>
              <a:gd name="connsiteX113" fmla="*/ 980845 w 1139703"/>
              <a:gd name="connsiteY113" fmla="*/ 224383 h 839122"/>
              <a:gd name="connsiteX114" fmla="*/ 1078159 w 1139703"/>
              <a:gd name="connsiteY114" fmla="*/ 266966 h 839122"/>
              <a:gd name="connsiteX115" fmla="*/ 995748 w 1139703"/>
              <a:gd name="connsiteY115" fmla="*/ 298276 h 839122"/>
              <a:gd name="connsiteX116" fmla="*/ 899438 w 1139703"/>
              <a:gd name="connsiteY116" fmla="*/ 256069 h 839122"/>
              <a:gd name="connsiteX117" fmla="*/ 980845 w 1139703"/>
              <a:gd name="connsiteY117" fmla="*/ 224383 h 83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139703" h="839122">
                <a:moveTo>
                  <a:pt x="1133015" y="268343"/>
                </a:moveTo>
                <a:cubicBezTo>
                  <a:pt x="1133015" y="266840"/>
                  <a:pt x="1132639" y="265337"/>
                  <a:pt x="1132263" y="263960"/>
                </a:cubicBezTo>
                <a:cubicBezTo>
                  <a:pt x="1132137" y="263459"/>
                  <a:pt x="1132263" y="263083"/>
                  <a:pt x="1132012" y="262582"/>
                </a:cubicBezTo>
                <a:cubicBezTo>
                  <a:pt x="1132012" y="262582"/>
                  <a:pt x="1132012" y="262582"/>
                  <a:pt x="1132012" y="262582"/>
                </a:cubicBezTo>
                <a:cubicBezTo>
                  <a:pt x="1131261" y="260703"/>
                  <a:pt x="1130260" y="259075"/>
                  <a:pt x="1128881" y="257572"/>
                </a:cubicBezTo>
                <a:cubicBezTo>
                  <a:pt x="1127503" y="256195"/>
                  <a:pt x="1125875" y="255067"/>
                  <a:pt x="1124122" y="254191"/>
                </a:cubicBezTo>
                <a:cubicBezTo>
                  <a:pt x="1124122" y="254191"/>
                  <a:pt x="1124122" y="254191"/>
                  <a:pt x="1123998" y="254191"/>
                </a:cubicBezTo>
                <a:lnTo>
                  <a:pt x="1018042" y="207851"/>
                </a:lnTo>
                <a:cubicBezTo>
                  <a:pt x="1021549" y="203718"/>
                  <a:pt x="1022926" y="197957"/>
                  <a:pt x="1020797" y="192572"/>
                </a:cubicBezTo>
                <a:cubicBezTo>
                  <a:pt x="1018669" y="187186"/>
                  <a:pt x="1013659" y="183805"/>
                  <a:pt x="1008273" y="183178"/>
                </a:cubicBezTo>
                <a:lnTo>
                  <a:pt x="1054613" y="77224"/>
                </a:lnTo>
                <a:cubicBezTo>
                  <a:pt x="1054613" y="77224"/>
                  <a:pt x="1054613" y="77224"/>
                  <a:pt x="1054613" y="77224"/>
                </a:cubicBezTo>
                <a:lnTo>
                  <a:pt x="1054613" y="77098"/>
                </a:lnTo>
                <a:cubicBezTo>
                  <a:pt x="1054738" y="76723"/>
                  <a:pt x="1054738" y="76222"/>
                  <a:pt x="1054864" y="75846"/>
                </a:cubicBezTo>
                <a:cubicBezTo>
                  <a:pt x="1055364" y="74343"/>
                  <a:pt x="1055740" y="72965"/>
                  <a:pt x="1055865" y="71337"/>
                </a:cubicBezTo>
                <a:cubicBezTo>
                  <a:pt x="1055865" y="69959"/>
                  <a:pt x="1055489" y="68707"/>
                  <a:pt x="1055238" y="67329"/>
                </a:cubicBezTo>
                <a:cubicBezTo>
                  <a:pt x="1055115" y="66703"/>
                  <a:pt x="1055115" y="66202"/>
                  <a:pt x="1054989" y="65576"/>
                </a:cubicBezTo>
                <a:cubicBezTo>
                  <a:pt x="1054989" y="65576"/>
                  <a:pt x="1054989" y="65576"/>
                  <a:pt x="1054989" y="65451"/>
                </a:cubicBezTo>
                <a:cubicBezTo>
                  <a:pt x="1054237" y="63572"/>
                  <a:pt x="1053236" y="61944"/>
                  <a:pt x="1051858" y="60441"/>
                </a:cubicBezTo>
                <a:cubicBezTo>
                  <a:pt x="1050481" y="58938"/>
                  <a:pt x="1048852" y="57811"/>
                  <a:pt x="1046973" y="57060"/>
                </a:cubicBezTo>
                <a:lnTo>
                  <a:pt x="1046973" y="57060"/>
                </a:lnTo>
                <a:cubicBezTo>
                  <a:pt x="1046723" y="56934"/>
                  <a:pt x="1046472" y="56934"/>
                  <a:pt x="1046347" y="56934"/>
                </a:cubicBezTo>
                <a:cubicBezTo>
                  <a:pt x="1044718" y="56308"/>
                  <a:pt x="1043090" y="55932"/>
                  <a:pt x="1041337" y="55807"/>
                </a:cubicBezTo>
                <a:cubicBezTo>
                  <a:pt x="1039583" y="55807"/>
                  <a:pt x="1037956" y="56058"/>
                  <a:pt x="1036328" y="56684"/>
                </a:cubicBezTo>
                <a:cubicBezTo>
                  <a:pt x="1036077" y="56809"/>
                  <a:pt x="1035827" y="56684"/>
                  <a:pt x="1035576" y="56809"/>
                </a:cubicBezTo>
                <a:lnTo>
                  <a:pt x="1035576" y="56809"/>
                </a:lnTo>
                <a:cubicBezTo>
                  <a:pt x="1035576" y="56809"/>
                  <a:pt x="1035451" y="56809"/>
                  <a:pt x="1035451" y="56809"/>
                </a:cubicBezTo>
                <a:lnTo>
                  <a:pt x="913089" y="103399"/>
                </a:lnTo>
                <a:cubicBezTo>
                  <a:pt x="913089" y="103399"/>
                  <a:pt x="913089" y="103399"/>
                  <a:pt x="913089" y="103399"/>
                </a:cubicBezTo>
                <a:cubicBezTo>
                  <a:pt x="911210" y="104151"/>
                  <a:pt x="909458" y="105153"/>
                  <a:pt x="908079" y="106530"/>
                </a:cubicBezTo>
                <a:cubicBezTo>
                  <a:pt x="906701" y="107908"/>
                  <a:pt x="905575" y="109536"/>
                  <a:pt x="904699" y="111289"/>
                </a:cubicBezTo>
                <a:cubicBezTo>
                  <a:pt x="904699" y="111289"/>
                  <a:pt x="904699" y="111289"/>
                  <a:pt x="904699" y="111415"/>
                </a:cubicBezTo>
                <a:lnTo>
                  <a:pt x="846461" y="244297"/>
                </a:lnTo>
                <a:lnTo>
                  <a:pt x="803878" y="260954"/>
                </a:lnTo>
                <a:cubicBezTo>
                  <a:pt x="740256" y="114796"/>
                  <a:pt x="594474" y="12348"/>
                  <a:pt x="425146" y="12348"/>
                </a:cubicBezTo>
                <a:cubicBezTo>
                  <a:pt x="197455" y="12348"/>
                  <a:pt x="12348" y="197581"/>
                  <a:pt x="12348" y="425146"/>
                </a:cubicBezTo>
                <a:cubicBezTo>
                  <a:pt x="12348" y="652837"/>
                  <a:pt x="197580" y="837944"/>
                  <a:pt x="425146" y="837944"/>
                </a:cubicBezTo>
                <a:cubicBezTo>
                  <a:pt x="652837" y="837944"/>
                  <a:pt x="837944" y="652711"/>
                  <a:pt x="837944" y="425146"/>
                </a:cubicBezTo>
                <a:cubicBezTo>
                  <a:pt x="837944" y="377429"/>
                  <a:pt x="829679" y="331716"/>
                  <a:pt x="814774" y="289133"/>
                </a:cubicBezTo>
                <a:lnTo>
                  <a:pt x="859736" y="271599"/>
                </a:lnTo>
                <a:lnTo>
                  <a:pt x="989362" y="328334"/>
                </a:lnTo>
                <a:cubicBezTo>
                  <a:pt x="989612" y="328459"/>
                  <a:pt x="989862" y="328459"/>
                  <a:pt x="990113" y="328459"/>
                </a:cubicBezTo>
                <a:cubicBezTo>
                  <a:pt x="991741" y="329086"/>
                  <a:pt x="993495" y="329587"/>
                  <a:pt x="995374" y="329587"/>
                </a:cubicBezTo>
                <a:lnTo>
                  <a:pt x="995374" y="329587"/>
                </a:lnTo>
                <a:lnTo>
                  <a:pt x="995374" y="329587"/>
                </a:lnTo>
                <a:lnTo>
                  <a:pt x="995374" y="329587"/>
                </a:lnTo>
                <a:lnTo>
                  <a:pt x="995374" y="329587"/>
                </a:lnTo>
                <a:cubicBezTo>
                  <a:pt x="997002" y="329587"/>
                  <a:pt x="998630" y="329211"/>
                  <a:pt x="1000258" y="328710"/>
                </a:cubicBezTo>
                <a:cubicBezTo>
                  <a:pt x="1000384" y="328710"/>
                  <a:pt x="1000633" y="328710"/>
                  <a:pt x="1000758" y="328585"/>
                </a:cubicBezTo>
                <a:lnTo>
                  <a:pt x="1123371" y="281995"/>
                </a:lnTo>
                <a:cubicBezTo>
                  <a:pt x="1123622" y="281869"/>
                  <a:pt x="1123872" y="281619"/>
                  <a:pt x="1124122" y="281493"/>
                </a:cubicBezTo>
                <a:cubicBezTo>
                  <a:pt x="1125375" y="280867"/>
                  <a:pt x="1126627" y="280116"/>
                  <a:pt x="1127629" y="279239"/>
                </a:cubicBezTo>
                <a:cubicBezTo>
                  <a:pt x="1128005" y="278989"/>
                  <a:pt x="1128381" y="278613"/>
                  <a:pt x="1128757" y="278362"/>
                </a:cubicBezTo>
                <a:cubicBezTo>
                  <a:pt x="1129884" y="277235"/>
                  <a:pt x="1130885" y="275858"/>
                  <a:pt x="1131637" y="274355"/>
                </a:cubicBezTo>
                <a:cubicBezTo>
                  <a:pt x="1131637" y="274230"/>
                  <a:pt x="1131763" y="274230"/>
                  <a:pt x="1131763" y="274104"/>
                </a:cubicBezTo>
                <a:cubicBezTo>
                  <a:pt x="1131763" y="274104"/>
                  <a:pt x="1131763" y="274104"/>
                  <a:pt x="1131763" y="273979"/>
                </a:cubicBezTo>
                <a:cubicBezTo>
                  <a:pt x="1132012" y="273478"/>
                  <a:pt x="1131888" y="272852"/>
                  <a:pt x="1132137" y="272351"/>
                </a:cubicBezTo>
                <a:cubicBezTo>
                  <a:pt x="1132513" y="271099"/>
                  <a:pt x="1133015" y="269721"/>
                  <a:pt x="1133015" y="268343"/>
                </a:cubicBezTo>
                <a:close/>
                <a:moveTo>
                  <a:pt x="807761" y="425272"/>
                </a:moveTo>
                <a:cubicBezTo>
                  <a:pt x="807761" y="636305"/>
                  <a:pt x="636053" y="807886"/>
                  <a:pt x="425146" y="807886"/>
                </a:cubicBezTo>
                <a:cubicBezTo>
                  <a:pt x="214238" y="807886"/>
                  <a:pt x="42405" y="636179"/>
                  <a:pt x="42405" y="425272"/>
                </a:cubicBezTo>
                <a:cubicBezTo>
                  <a:pt x="42405" y="214364"/>
                  <a:pt x="214113" y="42657"/>
                  <a:pt x="425146" y="42657"/>
                </a:cubicBezTo>
                <a:cubicBezTo>
                  <a:pt x="581699" y="42657"/>
                  <a:pt x="716459" y="137215"/>
                  <a:pt x="775573" y="272226"/>
                </a:cubicBezTo>
                <a:lnTo>
                  <a:pt x="705438" y="299654"/>
                </a:lnTo>
                <a:cubicBezTo>
                  <a:pt x="657220" y="192697"/>
                  <a:pt x="549887" y="117927"/>
                  <a:pt x="425146" y="117927"/>
                </a:cubicBezTo>
                <a:cubicBezTo>
                  <a:pt x="255567" y="117927"/>
                  <a:pt x="117676" y="255944"/>
                  <a:pt x="117676" y="425397"/>
                </a:cubicBezTo>
                <a:cubicBezTo>
                  <a:pt x="117676" y="594975"/>
                  <a:pt x="255567" y="732866"/>
                  <a:pt x="425146" y="732866"/>
                </a:cubicBezTo>
                <a:cubicBezTo>
                  <a:pt x="594724" y="732866"/>
                  <a:pt x="732616" y="594849"/>
                  <a:pt x="732616" y="425397"/>
                </a:cubicBezTo>
                <a:cubicBezTo>
                  <a:pt x="732616" y="391206"/>
                  <a:pt x="726728" y="358517"/>
                  <a:pt x="716459" y="327708"/>
                </a:cubicBezTo>
                <a:lnTo>
                  <a:pt x="786469" y="300405"/>
                </a:lnTo>
                <a:cubicBezTo>
                  <a:pt x="799996" y="339606"/>
                  <a:pt x="807761" y="381437"/>
                  <a:pt x="807761" y="425272"/>
                </a:cubicBezTo>
                <a:close/>
                <a:moveTo>
                  <a:pt x="410993" y="430782"/>
                </a:moveTo>
                <a:cubicBezTo>
                  <a:pt x="413372" y="436668"/>
                  <a:pt x="419009" y="440301"/>
                  <a:pt x="425020" y="440301"/>
                </a:cubicBezTo>
                <a:cubicBezTo>
                  <a:pt x="426899" y="440301"/>
                  <a:pt x="428653" y="439925"/>
                  <a:pt x="430532" y="439299"/>
                </a:cubicBezTo>
                <a:lnTo>
                  <a:pt x="497411" y="413123"/>
                </a:lnTo>
                <a:cubicBezTo>
                  <a:pt x="498036" y="417131"/>
                  <a:pt x="498663" y="421013"/>
                  <a:pt x="498663" y="425272"/>
                </a:cubicBezTo>
                <a:cubicBezTo>
                  <a:pt x="498663" y="465850"/>
                  <a:pt x="465599" y="498914"/>
                  <a:pt x="425020" y="498914"/>
                </a:cubicBezTo>
                <a:cubicBezTo>
                  <a:pt x="384442" y="498914"/>
                  <a:pt x="351378" y="465850"/>
                  <a:pt x="351378" y="425272"/>
                </a:cubicBezTo>
                <a:cubicBezTo>
                  <a:pt x="351378" y="384693"/>
                  <a:pt x="384442" y="351629"/>
                  <a:pt x="425020" y="351629"/>
                </a:cubicBezTo>
                <a:cubicBezTo>
                  <a:pt x="450821" y="351629"/>
                  <a:pt x="473364" y="364905"/>
                  <a:pt x="486515" y="384944"/>
                </a:cubicBezTo>
                <a:lnTo>
                  <a:pt x="419511" y="411119"/>
                </a:lnTo>
                <a:cubicBezTo>
                  <a:pt x="411869" y="414250"/>
                  <a:pt x="407988" y="423017"/>
                  <a:pt x="410993" y="430782"/>
                </a:cubicBezTo>
                <a:close/>
                <a:moveTo>
                  <a:pt x="425020" y="321571"/>
                </a:moveTo>
                <a:cubicBezTo>
                  <a:pt x="367786" y="321571"/>
                  <a:pt x="321194" y="368161"/>
                  <a:pt x="321194" y="425397"/>
                </a:cubicBezTo>
                <a:cubicBezTo>
                  <a:pt x="321194" y="482633"/>
                  <a:pt x="367786" y="529223"/>
                  <a:pt x="425020" y="529223"/>
                </a:cubicBezTo>
                <a:cubicBezTo>
                  <a:pt x="482255" y="529223"/>
                  <a:pt x="528847" y="482633"/>
                  <a:pt x="528847" y="425397"/>
                </a:cubicBezTo>
                <a:cubicBezTo>
                  <a:pt x="528847" y="417381"/>
                  <a:pt x="527844" y="409616"/>
                  <a:pt x="526090" y="402102"/>
                </a:cubicBezTo>
                <a:lnTo>
                  <a:pt x="589213" y="377429"/>
                </a:lnTo>
                <a:cubicBezTo>
                  <a:pt x="593721" y="392709"/>
                  <a:pt x="596227" y="408740"/>
                  <a:pt x="596227" y="425397"/>
                </a:cubicBezTo>
                <a:cubicBezTo>
                  <a:pt x="596227" y="519704"/>
                  <a:pt x="519454" y="596478"/>
                  <a:pt x="425146" y="596478"/>
                </a:cubicBezTo>
                <a:cubicBezTo>
                  <a:pt x="330838" y="596478"/>
                  <a:pt x="254065" y="519704"/>
                  <a:pt x="254065" y="425397"/>
                </a:cubicBezTo>
                <a:cubicBezTo>
                  <a:pt x="254065" y="331089"/>
                  <a:pt x="330838" y="254316"/>
                  <a:pt x="425146" y="254316"/>
                </a:cubicBezTo>
                <a:cubicBezTo>
                  <a:pt x="492150" y="254316"/>
                  <a:pt x="550137" y="293141"/>
                  <a:pt x="578191" y="349375"/>
                </a:cubicBezTo>
                <a:lnTo>
                  <a:pt x="515194" y="374047"/>
                </a:lnTo>
                <a:cubicBezTo>
                  <a:pt x="497160" y="342612"/>
                  <a:pt x="463595" y="321571"/>
                  <a:pt x="425020" y="321571"/>
                </a:cubicBezTo>
                <a:close/>
                <a:moveTo>
                  <a:pt x="425020" y="224007"/>
                </a:moveTo>
                <a:cubicBezTo>
                  <a:pt x="314056" y="224007"/>
                  <a:pt x="223757" y="314307"/>
                  <a:pt x="223757" y="425272"/>
                </a:cubicBezTo>
                <a:cubicBezTo>
                  <a:pt x="223757" y="536236"/>
                  <a:pt x="314056" y="626536"/>
                  <a:pt x="425020" y="626536"/>
                </a:cubicBezTo>
                <a:cubicBezTo>
                  <a:pt x="535985" y="626536"/>
                  <a:pt x="626284" y="536236"/>
                  <a:pt x="626284" y="425272"/>
                </a:cubicBezTo>
                <a:cubicBezTo>
                  <a:pt x="626284" y="404732"/>
                  <a:pt x="623153" y="384944"/>
                  <a:pt x="617392" y="366282"/>
                </a:cubicBezTo>
                <a:lnTo>
                  <a:pt x="688280" y="338604"/>
                </a:lnTo>
                <a:cubicBezTo>
                  <a:pt x="697297" y="365907"/>
                  <a:pt x="702307" y="394963"/>
                  <a:pt x="702307" y="425272"/>
                </a:cubicBezTo>
                <a:cubicBezTo>
                  <a:pt x="702307" y="578192"/>
                  <a:pt x="577941" y="702558"/>
                  <a:pt x="425020" y="702558"/>
                </a:cubicBezTo>
                <a:cubicBezTo>
                  <a:pt x="272100" y="702558"/>
                  <a:pt x="147734" y="578192"/>
                  <a:pt x="147734" y="425272"/>
                </a:cubicBezTo>
                <a:cubicBezTo>
                  <a:pt x="147734" y="272351"/>
                  <a:pt x="272100" y="147985"/>
                  <a:pt x="425020" y="147985"/>
                </a:cubicBezTo>
                <a:cubicBezTo>
                  <a:pt x="536988" y="147985"/>
                  <a:pt x="633424" y="214865"/>
                  <a:pt x="677133" y="310550"/>
                </a:cubicBezTo>
                <a:lnTo>
                  <a:pt x="606120" y="338228"/>
                </a:lnTo>
                <a:cubicBezTo>
                  <a:pt x="573683" y="270848"/>
                  <a:pt x="504800" y="224007"/>
                  <a:pt x="425020" y="224007"/>
                </a:cubicBezTo>
                <a:close/>
                <a:moveTo>
                  <a:pt x="929622" y="129575"/>
                </a:moveTo>
                <a:lnTo>
                  <a:pt x="1012657" y="97889"/>
                </a:lnTo>
                <a:lnTo>
                  <a:pt x="969573" y="196329"/>
                </a:lnTo>
                <a:lnTo>
                  <a:pt x="886038" y="229017"/>
                </a:lnTo>
                <a:lnTo>
                  <a:pt x="929622" y="129575"/>
                </a:lnTo>
                <a:close/>
                <a:moveTo>
                  <a:pt x="980845" y="224383"/>
                </a:moveTo>
                <a:lnTo>
                  <a:pt x="1078159" y="266966"/>
                </a:lnTo>
                <a:lnTo>
                  <a:pt x="995748" y="298276"/>
                </a:lnTo>
                <a:lnTo>
                  <a:pt x="899438" y="256069"/>
                </a:lnTo>
                <a:lnTo>
                  <a:pt x="980845" y="224383"/>
                </a:lnTo>
                <a:close/>
              </a:path>
            </a:pathLst>
          </a:custGeom>
          <a:solidFill>
            <a:schemeClr val="tx1">
              <a:lumMod val="65000"/>
              <a:lumOff val="35000"/>
            </a:schemeClr>
          </a:solidFill>
          <a:ln w="12522"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0A2BF012-A7E4-4788-A4F1-85D66292CB99}"/>
              </a:ext>
            </a:extLst>
          </p:cNvPr>
          <p:cNvSpPr/>
          <p:nvPr/>
        </p:nvSpPr>
        <p:spPr>
          <a:xfrm>
            <a:off x="5397111" y="5871812"/>
            <a:ext cx="144024" cy="144024"/>
          </a:xfrm>
          <a:custGeom>
            <a:avLst/>
            <a:gdLst>
              <a:gd name="connsiteX0" fmla="*/ 150291 w 300581"/>
              <a:gd name="connsiteY0" fmla="*/ 291188 h 300581"/>
              <a:gd name="connsiteX1" fmla="*/ 9393 w 300581"/>
              <a:gd name="connsiteY1" fmla="*/ 150291 h 300581"/>
              <a:gd name="connsiteX2" fmla="*/ 150291 w 300581"/>
              <a:gd name="connsiteY2" fmla="*/ 9393 h 300581"/>
              <a:gd name="connsiteX3" fmla="*/ 291188 w 300581"/>
              <a:gd name="connsiteY3" fmla="*/ 150291 h 300581"/>
              <a:gd name="connsiteX4" fmla="*/ 150291 w 300581"/>
              <a:gd name="connsiteY4" fmla="*/ 291188 h 300581"/>
              <a:gd name="connsiteX5" fmla="*/ 150291 w 300581"/>
              <a:gd name="connsiteY5" fmla="*/ 58989 h 300581"/>
              <a:gd name="connsiteX6" fmla="*/ 58989 w 300581"/>
              <a:gd name="connsiteY6" fmla="*/ 150291 h 300581"/>
              <a:gd name="connsiteX7" fmla="*/ 150291 w 300581"/>
              <a:gd name="connsiteY7" fmla="*/ 241592 h 300581"/>
              <a:gd name="connsiteX8" fmla="*/ 241593 w 300581"/>
              <a:gd name="connsiteY8" fmla="*/ 150291 h 300581"/>
              <a:gd name="connsiteX9" fmla="*/ 150291 w 300581"/>
              <a:gd name="connsiteY9" fmla="*/ 58989 h 30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581" h="300581">
                <a:moveTo>
                  <a:pt x="150291" y="291188"/>
                </a:moveTo>
                <a:cubicBezTo>
                  <a:pt x="72640" y="291188"/>
                  <a:pt x="9393" y="227941"/>
                  <a:pt x="9393" y="150291"/>
                </a:cubicBezTo>
                <a:cubicBezTo>
                  <a:pt x="9393" y="72640"/>
                  <a:pt x="72640" y="9393"/>
                  <a:pt x="150291" y="9393"/>
                </a:cubicBezTo>
                <a:cubicBezTo>
                  <a:pt x="227941" y="9393"/>
                  <a:pt x="291188" y="72640"/>
                  <a:pt x="291188" y="150291"/>
                </a:cubicBezTo>
                <a:cubicBezTo>
                  <a:pt x="291063" y="227941"/>
                  <a:pt x="227941" y="291188"/>
                  <a:pt x="150291" y="291188"/>
                </a:cubicBezTo>
                <a:close/>
                <a:moveTo>
                  <a:pt x="150291" y="58989"/>
                </a:moveTo>
                <a:cubicBezTo>
                  <a:pt x="99943" y="58989"/>
                  <a:pt x="58989" y="99943"/>
                  <a:pt x="58989" y="150291"/>
                </a:cubicBezTo>
                <a:cubicBezTo>
                  <a:pt x="58989" y="200638"/>
                  <a:pt x="99943" y="241592"/>
                  <a:pt x="150291" y="241592"/>
                </a:cubicBezTo>
                <a:cubicBezTo>
                  <a:pt x="200638" y="241592"/>
                  <a:pt x="241593" y="200638"/>
                  <a:pt x="241593" y="150291"/>
                </a:cubicBezTo>
                <a:cubicBezTo>
                  <a:pt x="241593" y="99943"/>
                  <a:pt x="200638" y="58989"/>
                  <a:pt x="150291" y="58989"/>
                </a:cubicBezTo>
                <a:close/>
              </a:path>
            </a:pathLst>
          </a:custGeom>
          <a:solidFill>
            <a:srgbClr val="287271"/>
          </a:solid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B2E96A49-5DB8-4661-B704-2F58AF527BE7}"/>
              </a:ext>
            </a:extLst>
          </p:cNvPr>
          <p:cNvSpPr/>
          <p:nvPr/>
        </p:nvSpPr>
        <p:spPr>
          <a:xfrm>
            <a:off x="5004104" y="5871812"/>
            <a:ext cx="144024" cy="144024"/>
          </a:xfrm>
          <a:custGeom>
            <a:avLst/>
            <a:gdLst>
              <a:gd name="connsiteX0" fmla="*/ 150291 w 300581"/>
              <a:gd name="connsiteY0" fmla="*/ 291188 h 300581"/>
              <a:gd name="connsiteX1" fmla="*/ 9393 w 300581"/>
              <a:gd name="connsiteY1" fmla="*/ 150291 h 300581"/>
              <a:gd name="connsiteX2" fmla="*/ 150291 w 300581"/>
              <a:gd name="connsiteY2" fmla="*/ 9393 h 300581"/>
              <a:gd name="connsiteX3" fmla="*/ 291188 w 300581"/>
              <a:gd name="connsiteY3" fmla="*/ 150291 h 300581"/>
              <a:gd name="connsiteX4" fmla="*/ 150291 w 300581"/>
              <a:gd name="connsiteY4" fmla="*/ 291188 h 300581"/>
              <a:gd name="connsiteX5" fmla="*/ 150291 w 300581"/>
              <a:gd name="connsiteY5" fmla="*/ 58989 h 300581"/>
              <a:gd name="connsiteX6" fmla="*/ 58989 w 300581"/>
              <a:gd name="connsiteY6" fmla="*/ 150291 h 300581"/>
              <a:gd name="connsiteX7" fmla="*/ 150291 w 300581"/>
              <a:gd name="connsiteY7" fmla="*/ 241592 h 300581"/>
              <a:gd name="connsiteX8" fmla="*/ 241592 w 300581"/>
              <a:gd name="connsiteY8" fmla="*/ 150291 h 300581"/>
              <a:gd name="connsiteX9" fmla="*/ 150291 w 300581"/>
              <a:gd name="connsiteY9" fmla="*/ 58989 h 30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581" h="300581">
                <a:moveTo>
                  <a:pt x="150291" y="291188"/>
                </a:moveTo>
                <a:cubicBezTo>
                  <a:pt x="72640" y="291188"/>
                  <a:pt x="9393" y="227941"/>
                  <a:pt x="9393" y="150291"/>
                </a:cubicBezTo>
                <a:cubicBezTo>
                  <a:pt x="9393" y="72640"/>
                  <a:pt x="72640" y="9393"/>
                  <a:pt x="150291" y="9393"/>
                </a:cubicBezTo>
                <a:cubicBezTo>
                  <a:pt x="227941" y="9393"/>
                  <a:pt x="291188" y="72640"/>
                  <a:pt x="291188" y="150291"/>
                </a:cubicBezTo>
                <a:cubicBezTo>
                  <a:pt x="291063" y="227941"/>
                  <a:pt x="227941" y="291188"/>
                  <a:pt x="150291" y="291188"/>
                </a:cubicBezTo>
                <a:close/>
                <a:moveTo>
                  <a:pt x="150291" y="58989"/>
                </a:moveTo>
                <a:cubicBezTo>
                  <a:pt x="99943" y="58989"/>
                  <a:pt x="58989" y="99943"/>
                  <a:pt x="58989" y="150291"/>
                </a:cubicBezTo>
                <a:cubicBezTo>
                  <a:pt x="58989" y="200638"/>
                  <a:pt x="99943" y="241592"/>
                  <a:pt x="150291" y="241592"/>
                </a:cubicBezTo>
                <a:cubicBezTo>
                  <a:pt x="200638" y="241592"/>
                  <a:pt x="241592" y="200638"/>
                  <a:pt x="241592" y="150291"/>
                </a:cubicBezTo>
                <a:cubicBezTo>
                  <a:pt x="241592" y="99943"/>
                  <a:pt x="200638" y="58989"/>
                  <a:pt x="150291" y="58989"/>
                </a:cubicBezTo>
                <a:close/>
              </a:path>
            </a:pathLst>
          </a:custGeom>
          <a:solidFill>
            <a:srgbClr val="264653"/>
          </a:solid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EE9D05FC-C841-473E-8E6A-3D716BDD3D64}"/>
              </a:ext>
            </a:extLst>
          </p:cNvPr>
          <p:cNvSpPr/>
          <p:nvPr/>
        </p:nvSpPr>
        <p:spPr>
          <a:xfrm>
            <a:off x="6576129" y="5871812"/>
            <a:ext cx="138024" cy="144024"/>
          </a:xfrm>
          <a:custGeom>
            <a:avLst/>
            <a:gdLst>
              <a:gd name="connsiteX0" fmla="*/ 150291 w 288056"/>
              <a:gd name="connsiteY0" fmla="*/ 291188 h 300581"/>
              <a:gd name="connsiteX1" fmla="*/ 9393 w 288056"/>
              <a:gd name="connsiteY1" fmla="*/ 150291 h 300581"/>
              <a:gd name="connsiteX2" fmla="*/ 150291 w 288056"/>
              <a:gd name="connsiteY2" fmla="*/ 9393 h 300581"/>
              <a:gd name="connsiteX3" fmla="*/ 291187 w 288056"/>
              <a:gd name="connsiteY3" fmla="*/ 150291 h 300581"/>
              <a:gd name="connsiteX4" fmla="*/ 150291 w 288056"/>
              <a:gd name="connsiteY4" fmla="*/ 291188 h 300581"/>
              <a:gd name="connsiteX5" fmla="*/ 150291 w 288056"/>
              <a:gd name="connsiteY5" fmla="*/ 58989 h 300581"/>
              <a:gd name="connsiteX6" fmla="*/ 58989 w 288056"/>
              <a:gd name="connsiteY6" fmla="*/ 150291 h 300581"/>
              <a:gd name="connsiteX7" fmla="*/ 150291 w 288056"/>
              <a:gd name="connsiteY7" fmla="*/ 241592 h 300581"/>
              <a:gd name="connsiteX8" fmla="*/ 241592 w 288056"/>
              <a:gd name="connsiteY8" fmla="*/ 150291 h 300581"/>
              <a:gd name="connsiteX9" fmla="*/ 150291 w 288056"/>
              <a:gd name="connsiteY9" fmla="*/ 58989 h 30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56" h="300581">
                <a:moveTo>
                  <a:pt x="150291" y="291188"/>
                </a:moveTo>
                <a:cubicBezTo>
                  <a:pt x="72640" y="291188"/>
                  <a:pt x="9393" y="227941"/>
                  <a:pt x="9393" y="150291"/>
                </a:cubicBezTo>
                <a:cubicBezTo>
                  <a:pt x="9393" y="72640"/>
                  <a:pt x="72640" y="9393"/>
                  <a:pt x="150291" y="9393"/>
                </a:cubicBezTo>
                <a:cubicBezTo>
                  <a:pt x="227940" y="9393"/>
                  <a:pt x="291187" y="72640"/>
                  <a:pt x="291187" y="150291"/>
                </a:cubicBezTo>
                <a:cubicBezTo>
                  <a:pt x="291062" y="227941"/>
                  <a:pt x="227940" y="291188"/>
                  <a:pt x="150291" y="291188"/>
                </a:cubicBezTo>
                <a:close/>
                <a:moveTo>
                  <a:pt x="150291" y="58989"/>
                </a:moveTo>
                <a:cubicBezTo>
                  <a:pt x="99943" y="58989"/>
                  <a:pt x="58989" y="99943"/>
                  <a:pt x="58989" y="150291"/>
                </a:cubicBezTo>
                <a:cubicBezTo>
                  <a:pt x="58989" y="200638"/>
                  <a:pt x="99943" y="241592"/>
                  <a:pt x="150291" y="241592"/>
                </a:cubicBezTo>
                <a:cubicBezTo>
                  <a:pt x="200637" y="241592"/>
                  <a:pt x="241592" y="200638"/>
                  <a:pt x="241592" y="150291"/>
                </a:cubicBezTo>
                <a:cubicBezTo>
                  <a:pt x="241592" y="99943"/>
                  <a:pt x="200637" y="58989"/>
                  <a:pt x="150291" y="58989"/>
                </a:cubicBezTo>
                <a:close/>
              </a:path>
            </a:pathLst>
          </a:custGeom>
          <a:solidFill>
            <a:srgbClr val="F4A261"/>
          </a:solid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9119800F-DED6-4193-91E1-26222641D68D}"/>
              </a:ext>
            </a:extLst>
          </p:cNvPr>
          <p:cNvSpPr/>
          <p:nvPr/>
        </p:nvSpPr>
        <p:spPr>
          <a:xfrm>
            <a:off x="6969134" y="5871812"/>
            <a:ext cx="144024" cy="144024"/>
          </a:xfrm>
          <a:custGeom>
            <a:avLst/>
            <a:gdLst>
              <a:gd name="connsiteX0" fmla="*/ 150291 w 300581"/>
              <a:gd name="connsiteY0" fmla="*/ 291188 h 300581"/>
              <a:gd name="connsiteX1" fmla="*/ 9393 w 300581"/>
              <a:gd name="connsiteY1" fmla="*/ 150291 h 300581"/>
              <a:gd name="connsiteX2" fmla="*/ 150291 w 300581"/>
              <a:gd name="connsiteY2" fmla="*/ 9393 h 300581"/>
              <a:gd name="connsiteX3" fmla="*/ 291188 w 300581"/>
              <a:gd name="connsiteY3" fmla="*/ 150291 h 300581"/>
              <a:gd name="connsiteX4" fmla="*/ 150291 w 300581"/>
              <a:gd name="connsiteY4" fmla="*/ 291188 h 300581"/>
              <a:gd name="connsiteX5" fmla="*/ 150291 w 300581"/>
              <a:gd name="connsiteY5" fmla="*/ 58989 h 300581"/>
              <a:gd name="connsiteX6" fmla="*/ 58990 w 300581"/>
              <a:gd name="connsiteY6" fmla="*/ 150291 h 300581"/>
              <a:gd name="connsiteX7" fmla="*/ 150291 w 300581"/>
              <a:gd name="connsiteY7" fmla="*/ 241592 h 300581"/>
              <a:gd name="connsiteX8" fmla="*/ 241593 w 300581"/>
              <a:gd name="connsiteY8" fmla="*/ 150291 h 300581"/>
              <a:gd name="connsiteX9" fmla="*/ 150291 w 300581"/>
              <a:gd name="connsiteY9" fmla="*/ 58989 h 30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581" h="300581">
                <a:moveTo>
                  <a:pt x="150291" y="291188"/>
                </a:moveTo>
                <a:cubicBezTo>
                  <a:pt x="72641" y="291188"/>
                  <a:pt x="9393" y="227941"/>
                  <a:pt x="9393" y="150291"/>
                </a:cubicBezTo>
                <a:cubicBezTo>
                  <a:pt x="9393" y="72640"/>
                  <a:pt x="72641" y="9393"/>
                  <a:pt x="150291" y="9393"/>
                </a:cubicBezTo>
                <a:cubicBezTo>
                  <a:pt x="227942" y="9393"/>
                  <a:pt x="291188" y="72640"/>
                  <a:pt x="291188" y="150291"/>
                </a:cubicBezTo>
                <a:cubicBezTo>
                  <a:pt x="291188" y="227941"/>
                  <a:pt x="227942" y="291188"/>
                  <a:pt x="150291" y="291188"/>
                </a:cubicBezTo>
                <a:close/>
                <a:moveTo>
                  <a:pt x="150291" y="58989"/>
                </a:moveTo>
                <a:cubicBezTo>
                  <a:pt x="99945" y="58989"/>
                  <a:pt x="58990" y="99943"/>
                  <a:pt x="58990" y="150291"/>
                </a:cubicBezTo>
                <a:cubicBezTo>
                  <a:pt x="58990" y="200638"/>
                  <a:pt x="99945" y="241592"/>
                  <a:pt x="150291" y="241592"/>
                </a:cubicBezTo>
                <a:cubicBezTo>
                  <a:pt x="200638" y="241592"/>
                  <a:pt x="241593" y="200638"/>
                  <a:pt x="241593" y="150291"/>
                </a:cubicBezTo>
                <a:cubicBezTo>
                  <a:pt x="241593" y="99943"/>
                  <a:pt x="200638" y="58989"/>
                  <a:pt x="150291" y="58989"/>
                </a:cubicBezTo>
                <a:close/>
              </a:path>
            </a:pathLst>
          </a:custGeom>
          <a:solidFill>
            <a:srgbClr val="E76F51"/>
          </a:solid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EE4FDDC-0B6B-47B0-AD8D-E672D1F109FF}"/>
              </a:ext>
            </a:extLst>
          </p:cNvPr>
          <p:cNvSpPr/>
          <p:nvPr/>
        </p:nvSpPr>
        <p:spPr>
          <a:xfrm>
            <a:off x="5790116" y="5871812"/>
            <a:ext cx="144024" cy="144024"/>
          </a:xfrm>
          <a:custGeom>
            <a:avLst/>
            <a:gdLst>
              <a:gd name="connsiteX0" fmla="*/ 150291 w 300581"/>
              <a:gd name="connsiteY0" fmla="*/ 291188 h 300581"/>
              <a:gd name="connsiteX1" fmla="*/ 9393 w 300581"/>
              <a:gd name="connsiteY1" fmla="*/ 150291 h 300581"/>
              <a:gd name="connsiteX2" fmla="*/ 150291 w 300581"/>
              <a:gd name="connsiteY2" fmla="*/ 9393 h 300581"/>
              <a:gd name="connsiteX3" fmla="*/ 291188 w 300581"/>
              <a:gd name="connsiteY3" fmla="*/ 150291 h 300581"/>
              <a:gd name="connsiteX4" fmla="*/ 150291 w 300581"/>
              <a:gd name="connsiteY4" fmla="*/ 291188 h 300581"/>
              <a:gd name="connsiteX5" fmla="*/ 150291 w 300581"/>
              <a:gd name="connsiteY5" fmla="*/ 58989 h 300581"/>
              <a:gd name="connsiteX6" fmla="*/ 58989 w 300581"/>
              <a:gd name="connsiteY6" fmla="*/ 150291 h 300581"/>
              <a:gd name="connsiteX7" fmla="*/ 150291 w 300581"/>
              <a:gd name="connsiteY7" fmla="*/ 241592 h 300581"/>
              <a:gd name="connsiteX8" fmla="*/ 241593 w 300581"/>
              <a:gd name="connsiteY8" fmla="*/ 150291 h 300581"/>
              <a:gd name="connsiteX9" fmla="*/ 150291 w 300581"/>
              <a:gd name="connsiteY9" fmla="*/ 58989 h 30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581" h="300581">
                <a:moveTo>
                  <a:pt x="150291" y="291188"/>
                </a:moveTo>
                <a:cubicBezTo>
                  <a:pt x="72641" y="291188"/>
                  <a:pt x="9393" y="227941"/>
                  <a:pt x="9393" y="150291"/>
                </a:cubicBezTo>
                <a:cubicBezTo>
                  <a:pt x="9393" y="72640"/>
                  <a:pt x="72641" y="9393"/>
                  <a:pt x="150291" y="9393"/>
                </a:cubicBezTo>
                <a:cubicBezTo>
                  <a:pt x="227941" y="9393"/>
                  <a:pt x="291188" y="72640"/>
                  <a:pt x="291188" y="150291"/>
                </a:cubicBezTo>
                <a:cubicBezTo>
                  <a:pt x="291063" y="227941"/>
                  <a:pt x="227941" y="291188"/>
                  <a:pt x="150291" y="291188"/>
                </a:cubicBezTo>
                <a:close/>
                <a:moveTo>
                  <a:pt x="150291" y="58989"/>
                </a:moveTo>
                <a:cubicBezTo>
                  <a:pt x="99944" y="58989"/>
                  <a:pt x="58989" y="99943"/>
                  <a:pt x="58989" y="150291"/>
                </a:cubicBezTo>
                <a:cubicBezTo>
                  <a:pt x="58989" y="200638"/>
                  <a:pt x="99944" y="241592"/>
                  <a:pt x="150291" y="241592"/>
                </a:cubicBezTo>
                <a:cubicBezTo>
                  <a:pt x="200638" y="241592"/>
                  <a:pt x="241593" y="200638"/>
                  <a:pt x="241593" y="150291"/>
                </a:cubicBezTo>
                <a:cubicBezTo>
                  <a:pt x="241593" y="99943"/>
                  <a:pt x="200638" y="58989"/>
                  <a:pt x="150291" y="58989"/>
                </a:cubicBezTo>
                <a:close/>
              </a:path>
            </a:pathLst>
          </a:custGeom>
          <a:solidFill>
            <a:srgbClr val="2A9D8F"/>
          </a:solid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51704495-29FB-428D-AD96-DC04246D5268}"/>
              </a:ext>
            </a:extLst>
          </p:cNvPr>
          <p:cNvSpPr/>
          <p:nvPr/>
        </p:nvSpPr>
        <p:spPr>
          <a:xfrm>
            <a:off x="6183123" y="5871812"/>
            <a:ext cx="144024" cy="144024"/>
          </a:xfrm>
          <a:custGeom>
            <a:avLst/>
            <a:gdLst>
              <a:gd name="connsiteX0" fmla="*/ 150291 w 300581"/>
              <a:gd name="connsiteY0" fmla="*/ 291188 h 300581"/>
              <a:gd name="connsiteX1" fmla="*/ 9393 w 300581"/>
              <a:gd name="connsiteY1" fmla="*/ 150291 h 300581"/>
              <a:gd name="connsiteX2" fmla="*/ 150291 w 300581"/>
              <a:gd name="connsiteY2" fmla="*/ 9393 h 300581"/>
              <a:gd name="connsiteX3" fmla="*/ 291188 w 300581"/>
              <a:gd name="connsiteY3" fmla="*/ 150291 h 300581"/>
              <a:gd name="connsiteX4" fmla="*/ 150291 w 300581"/>
              <a:gd name="connsiteY4" fmla="*/ 291188 h 300581"/>
              <a:gd name="connsiteX5" fmla="*/ 150291 w 300581"/>
              <a:gd name="connsiteY5" fmla="*/ 58989 h 300581"/>
              <a:gd name="connsiteX6" fmla="*/ 58989 w 300581"/>
              <a:gd name="connsiteY6" fmla="*/ 150291 h 300581"/>
              <a:gd name="connsiteX7" fmla="*/ 150291 w 300581"/>
              <a:gd name="connsiteY7" fmla="*/ 241592 h 300581"/>
              <a:gd name="connsiteX8" fmla="*/ 241593 w 300581"/>
              <a:gd name="connsiteY8" fmla="*/ 150291 h 300581"/>
              <a:gd name="connsiteX9" fmla="*/ 150291 w 300581"/>
              <a:gd name="connsiteY9" fmla="*/ 58989 h 30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581" h="300581">
                <a:moveTo>
                  <a:pt x="150291" y="291188"/>
                </a:moveTo>
                <a:cubicBezTo>
                  <a:pt x="72641" y="291188"/>
                  <a:pt x="9393" y="227941"/>
                  <a:pt x="9393" y="150291"/>
                </a:cubicBezTo>
                <a:cubicBezTo>
                  <a:pt x="9393" y="72640"/>
                  <a:pt x="72641" y="9393"/>
                  <a:pt x="150291" y="9393"/>
                </a:cubicBezTo>
                <a:cubicBezTo>
                  <a:pt x="227941" y="9393"/>
                  <a:pt x="291188" y="72640"/>
                  <a:pt x="291188" y="150291"/>
                </a:cubicBezTo>
                <a:cubicBezTo>
                  <a:pt x="291063" y="227941"/>
                  <a:pt x="227941" y="291188"/>
                  <a:pt x="150291" y="291188"/>
                </a:cubicBezTo>
                <a:close/>
                <a:moveTo>
                  <a:pt x="150291" y="58989"/>
                </a:moveTo>
                <a:cubicBezTo>
                  <a:pt x="99944" y="58989"/>
                  <a:pt x="58989" y="99943"/>
                  <a:pt x="58989" y="150291"/>
                </a:cubicBezTo>
                <a:cubicBezTo>
                  <a:pt x="58989" y="200638"/>
                  <a:pt x="99944" y="241592"/>
                  <a:pt x="150291" y="241592"/>
                </a:cubicBezTo>
                <a:cubicBezTo>
                  <a:pt x="200638" y="241592"/>
                  <a:pt x="241593" y="200638"/>
                  <a:pt x="241593" y="150291"/>
                </a:cubicBezTo>
                <a:cubicBezTo>
                  <a:pt x="241593" y="99943"/>
                  <a:pt x="200638" y="58989"/>
                  <a:pt x="150291" y="58989"/>
                </a:cubicBezTo>
                <a:close/>
              </a:path>
            </a:pathLst>
          </a:custGeom>
          <a:solidFill>
            <a:srgbClr val="E9C46A"/>
          </a:solid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7E52EFC2-9FD9-4931-AC98-5D052CEBDC1D}"/>
              </a:ext>
            </a:extLst>
          </p:cNvPr>
          <p:cNvSpPr/>
          <p:nvPr/>
        </p:nvSpPr>
        <p:spPr>
          <a:xfrm>
            <a:off x="4451755" y="2388825"/>
            <a:ext cx="120020" cy="120020"/>
          </a:xfrm>
          <a:custGeom>
            <a:avLst/>
            <a:gdLst>
              <a:gd name="connsiteX0" fmla="*/ 252613 w 250484"/>
              <a:gd name="connsiteY0" fmla="*/ 131003 h 250484"/>
              <a:gd name="connsiteX1" fmla="*/ 131003 w 250484"/>
              <a:gd name="connsiteY1" fmla="*/ 252614 h 250484"/>
              <a:gd name="connsiteX2" fmla="*/ 9394 w 250484"/>
              <a:gd name="connsiteY2" fmla="*/ 131003 h 250484"/>
              <a:gd name="connsiteX3" fmla="*/ 131003 w 250484"/>
              <a:gd name="connsiteY3" fmla="*/ 9393 h 250484"/>
              <a:gd name="connsiteX4" fmla="*/ 252613 w 250484"/>
              <a:gd name="connsiteY4" fmla="*/ 131003 h 25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84" h="250484">
                <a:moveTo>
                  <a:pt x="252613" y="131003"/>
                </a:moveTo>
                <a:cubicBezTo>
                  <a:pt x="252613" y="198167"/>
                  <a:pt x="198167" y="252614"/>
                  <a:pt x="131003" y="252614"/>
                </a:cubicBezTo>
                <a:cubicBezTo>
                  <a:pt x="63840" y="252614"/>
                  <a:pt x="9394" y="198167"/>
                  <a:pt x="9394" y="131003"/>
                </a:cubicBezTo>
                <a:cubicBezTo>
                  <a:pt x="9394" y="63840"/>
                  <a:pt x="63840" y="9393"/>
                  <a:pt x="131003" y="9393"/>
                </a:cubicBezTo>
                <a:cubicBezTo>
                  <a:pt x="198167" y="9393"/>
                  <a:pt x="252613" y="63840"/>
                  <a:pt x="252613" y="131003"/>
                </a:cubicBezTo>
                <a:close/>
              </a:path>
            </a:pathLst>
          </a:custGeom>
          <a:solidFill>
            <a:srgbClr val="264653"/>
          </a:solidFill>
          <a:ln w="9525" cap="flat">
            <a:noFill/>
            <a:prstDash val="solid"/>
            <a:miter/>
          </a:ln>
        </p:spPr>
        <p:txBody>
          <a:bodyPr rtlCol="0" anchor="ctr"/>
          <a:lstStyle/>
          <a:p>
            <a:endParaRPr lang="en-US"/>
          </a:p>
        </p:txBody>
      </p:sp>
      <p:sp>
        <p:nvSpPr>
          <p:cNvPr id="430" name="TextBox 429">
            <a:extLst>
              <a:ext uri="{FF2B5EF4-FFF2-40B4-BE49-F238E27FC236}">
                <a16:creationId xmlns:a16="http://schemas.microsoft.com/office/drawing/2014/main" id="{B1F8F871-E7A1-4682-82B8-95550EBEBE6C}"/>
              </a:ext>
            </a:extLst>
          </p:cNvPr>
          <p:cNvSpPr txBox="1"/>
          <p:nvPr/>
        </p:nvSpPr>
        <p:spPr>
          <a:xfrm>
            <a:off x="4861929" y="3012176"/>
            <a:ext cx="2361541" cy="1692771"/>
          </a:xfrm>
          <a:prstGeom prst="rect">
            <a:avLst/>
          </a:prstGeom>
          <a:noFill/>
        </p:spPr>
        <p:txBody>
          <a:bodyPr wrap="square" rtlCol="0">
            <a:spAutoFit/>
          </a:bodyPr>
          <a:lstStyle/>
          <a:p>
            <a:pPr algn="ctr" defTabSz="228577" rtl="0">
              <a:defRPr/>
            </a:pPr>
            <a:r>
              <a:rPr lang="en-US" sz="4400" b="1" kern="1200" dirty="0">
                <a:solidFill>
                  <a:srgbClr val="272E3A"/>
                </a:solidFill>
                <a:latin typeface="Montserrat" panose="00000500000000000000" pitchFamily="2" charset="0"/>
                <a:ea typeface="+mn-ea"/>
                <a:cs typeface="+mn-cs"/>
              </a:rPr>
              <a:t>39 </a:t>
            </a:r>
            <a:r>
              <a:rPr lang="en-US" sz="2400" b="1" kern="1200" dirty="0" err="1">
                <a:solidFill>
                  <a:srgbClr val="272E3A"/>
                </a:solidFill>
                <a:latin typeface="Montserrat" panose="00000500000000000000" pitchFamily="2" charset="0"/>
                <a:ea typeface="+mn-ea"/>
                <a:cs typeface="+mn-cs"/>
              </a:rPr>
              <a:t>Indicadores</a:t>
            </a:r>
            <a:endParaRPr lang="en-US" sz="2400" b="1" kern="1200" dirty="0">
              <a:solidFill>
                <a:srgbClr val="272E3A"/>
              </a:solidFill>
              <a:latin typeface="Montserrat" panose="00000500000000000000" pitchFamily="2" charset="0"/>
              <a:ea typeface="+mn-ea"/>
              <a:cs typeface="+mn-cs"/>
            </a:endParaRPr>
          </a:p>
          <a:p>
            <a:pPr algn="ctr" defTabSz="228577" rtl="0">
              <a:defRPr/>
            </a:pPr>
            <a:r>
              <a:rPr lang="en-US" b="1" kern="1200" dirty="0" err="1">
                <a:solidFill>
                  <a:schemeClr val="accent2"/>
                </a:solidFill>
                <a:latin typeface="Montserrat" panose="00000500000000000000" pitchFamily="2" charset="0"/>
                <a:ea typeface="+mn-ea"/>
                <a:cs typeface="+mn-cs"/>
              </a:rPr>
              <a:t>Resumen</a:t>
            </a:r>
            <a:r>
              <a:rPr lang="en-US" b="1" kern="1200" dirty="0">
                <a:solidFill>
                  <a:schemeClr val="accent2"/>
                </a:solidFill>
                <a:latin typeface="Montserrat" panose="00000500000000000000" pitchFamily="2" charset="0"/>
                <a:ea typeface="+mn-ea"/>
                <a:cs typeface="+mn-cs"/>
              </a:rPr>
              <a:t> de </a:t>
            </a:r>
            <a:r>
              <a:rPr lang="en-US" b="1" kern="1200" dirty="0" err="1">
                <a:solidFill>
                  <a:schemeClr val="accent2"/>
                </a:solidFill>
                <a:latin typeface="Montserrat" panose="00000500000000000000" pitchFamily="2" charset="0"/>
                <a:ea typeface="+mn-ea"/>
                <a:cs typeface="+mn-cs"/>
              </a:rPr>
              <a:t>Ejecución</a:t>
            </a:r>
            <a:endParaRPr lang="en-US" b="1" kern="1200" dirty="0">
              <a:solidFill>
                <a:schemeClr val="accent2"/>
              </a:solidFill>
              <a:latin typeface="Montserrat" panose="00000500000000000000" pitchFamily="2" charset="0"/>
              <a:ea typeface="+mn-ea"/>
              <a:cs typeface="+mn-cs"/>
            </a:endParaRPr>
          </a:p>
        </p:txBody>
      </p:sp>
      <p:sp>
        <p:nvSpPr>
          <p:cNvPr id="6" name="CuadroTexto 5">
            <a:extLst>
              <a:ext uri="{FF2B5EF4-FFF2-40B4-BE49-F238E27FC236}">
                <a16:creationId xmlns:a16="http://schemas.microsoft.com/office/drawing/2014/main" id="{19DC9F89-C3E4-6B06-4FB7-BAAD05FF6FE5}"/>
              </a:ext>
            </a:extLst>
          </p:cNvPr>
          <p:cNvSpPr txBox="1"/>
          <p:nvPr/>
        </p:nvSpPr>
        <p:spPr>
          <a:xfrm>
            <a:off x="2191732" y="102779"/>
            <a:ext cx="6698805"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Resumen </a:t>
            </a:r>
            <a:r>
              <a:rPr lang="es-CO" sz="2800" b="1" kern="1200" dirty="0">
                <a:solidFill>
                  <a:prstClr val="white"/>
                </a:solidFill>
                <a:latin typeface="Verdana" panose="020B0604030504040204" pitchFamily="34" charset="0"/>
                <a:ea typeface="Verdana" panose="020B0604030504040204" pitchFamily="34" charset="0"/>
                <a:cs typeface="+mn-cs"/>
              </a:rPr>
              <a:t>E</a:t>
            </a:r>
            <a:r>
              <a:rPr kumimoji="0" lang="es-CO" sz="28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jecución</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ctr" defTabSz="609630" rtl="0" eaLnBrk="1" fontAlgn="auto" latinLnBrk="0" hangingPunct="1">
              <a:lnSpc>
                <a:spcPct val="100000"/>
              </a:lnSpc>
              <a:spcBef>
                <a:spcPts val="0"/>
              </a:spcBef>
              <a:spcAft>
                <a:spcPts val="0"/>
              </a:spcAft>
              <a:buClrTx/>
              <a:buSzTx/>
              <a:buFontTx/>
              <a:buNone/>
              <a:tabLst/>
              <a:defRPr/>
            </a:pP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7" name="CuadroTexto 6">
            <a:extLst>
              <a:ext uri="{FF2B5EF4-FFF2-40B4-BE49-F238E27FC236}">
                <a16:creationId xmlns:a16="http://schemas.microsoft.com/office/drawing/2014/main" id="{EC2425B4-BCDF-B98E-377E-50E979829F62}"/>
              </a:ext>
            </a:extLst>
          </p:cNvPr>
          <p:cNvSpPr txBox="1"/>
          <p:nvPr/>
        </p:nvSpPr>
        <p:spPr>
          <a:xfrm>
            <a:off x="2532205" y="1753013"/>
            <a:ext cx="1558074" cy="1015663"/>
          </a:xfrm>
          <a:prstGeom prst="rect">
            <a:avLst/>
          </a:prstGeom>
          <a:noFill/>
        </p:spPr>
        <p:txBody>
          <a:bodyPr wrap="square" rtlCol="0">
            <a:spAutoFit/>
          </a:bodyPr>
          <a:lstStyle/>
          <a:p>
            <a:pPr algn="ctr"/>
            <a:r>
              <a:rPr lang="es-CO" sz="2800" b="1" dirty="0">
                <a:solidFill>
                  <a:srgbClr val="0066FF"/>
                </a:solidFill>
              </a:rPr>
              <a:t>01</a:t>
            </a:r>
          </a:p>
          <a:p>
            <a:pPr algn="ctr"/>
            <a:r>
              <a:rPr lang="es-CO" sz="1600" dirty="0">
                <a:solidFill>
                  <a:srgbClr val="0066FF"/>
                </a:solidFill>
              </a:rPr>
              <a:t>Sobre</a:t>
            </a:r>
          </a:p>
          <a:p>
            <a:pPr algn="ctr"/>
            <a:r>
              <a:rPr lang="es-CO" sz="1600" dirty="0">
                <a:solidFill>
                  <a:srgbClr val="0066FF"/>
                </a:solidFill>
              </a:rPr>
              <a:t>cumplimiento</a:t>
            </a:r>
          </a:p>
        </p:txBody>
      </p:sp>
      <p:sp>
        <p:nvSpPr>
          <p:cNvPr id="12" name="CuadroTexto 11">
            <a:extLst>
              <a:ext uri="{FF2B5EF4-FFF2-40B4-BE49-F238E27FC236}">
                <a16:creationId xmlns:a16="http://schemas.microsoft.com/office/drawing/2014/main" id="{868975D3-B52E-F35E-94C2-7BCD2F3828D2}"/>
              </a:ext>
            </a:extLst>
          </p:cNvPr>
          <p:cNvSpPr txBox="1"/>
          <p:nvPr/>
        </p:nvSpPr>
        <p:spPr>
          <a:xfrm>
            <a:off x="2820629" y="3518385"/>
            <a:ext cx="943795" cy="769441"/>
          </a:xfrm>
          <a:prstGeom prst="rect">
            <a:avLst/>
          </a:prstGeom>
          <a:noFill/>
        </p:spPr>
        <p:txBody>
          <a:bodyPr wrap="square" rtlCol="0">
            <a:spAutoFit/>
          </a:bodyPr>
          <a:lstStyle/>
          <a:p>
            <a:pPr algn="ctr"/>
            <a:r>
              <a:rPr lang="es-CO" sz="2800" b="1" dirty="0">
                <a:solidFill>
                  <a:srgbClr val="009900"/>
                </a:solidFill>
              </a:rPr>
              <a:t>24</a:t>
            </a:r>
          </a:p>
          <a:p>
            <a:pPr algn="ctr"/>
            <a:r>
              <a:rPr lang="es-CO" sz="1600" dirty="0">
                <a:solidFill>
                  <a:srgbClr val="009900"/>
                </a:solidFill>
              </a:rPr>
              <a:t>Buena</a:t>
            </a:r>
          </a:p>
        </p:txBody>
      </p:sp>
      <p:sp>
        <p:nvSpPr>
          <p:cNvPr id="16" name="CuadroTexto 15">
            <a:extLst>
              <a:ext uri="{FF2B5EF4-FFF2-40B4-BE49-F238E27FC236}">
                <a16:creationId xmlns:a16="http://schemas.microsoft.com/office/drawing/2014/main" id="{92FF9D8C-3564-5FA2-FFC9-B1DFFF87DE3E}"/>
              </a:ext>
            </a:extLst>
          </p:cNvPr>
          <p:cNvSpPr txBox="1"/>
          <p:nvPr/>
        </p:nvSpPr>
        <p:spPr>
          <a:xfrm>
            <a:off x="2785011" y="5110849"/>
            <a:ext cx="943795" cy="769441"/>
          </a:xfrm>
          <a:prstGeom prst="rect">
            <a:avLst/>
          </a:prstGeom>
          <a:noFill/>
        </p:spPr>
        <p:txBody>
          <a:bodyPr wrap="square" rtlCol="0">
            <a:spAutoFit/>
          </a:bodyPr>
          <a:lstStyle/>
          <a:p>
            <a:pPr algn="ctr"/>
            <a:r>
              <a:rPr lang="es-CO" sz="2800" b="1" dirty="0">
                <a:solidFill>
                  <a:srgbClr val="FFC000"/>
                </a:solidFill>
              </a:rPr>
              <a:t>8</a:t>
            </a:r>
          </a:p>
          <a:p>
            <a:pPr algn="ctr"/>
            <a:r>
              <a:rPr lang="es-CO" sz="1600" dirty="0">
                <a:solidFill>
                  <a:srgbClr val="FFC000"/>
                </a:solidFill>
              </a:rPr>
              <a:t>Baja</a:t>
            </a:r>
          </a:p>
        </p:txBody>
      </p:sp>
      <p:sp>
        <p:nvSpPr>
          <p:cNvPr id="17" name="CuadroTexto 16">
            <a:extLst>
              <a:ext uri="{FF2B5EF4-FFF2-40B4-BE49-F238E27FC236}">
                <a16:creationId xmlns:a16="http://schemas.microsoft.com/office/drawing/2014/main" id="{F4D61206-DE06-EE6A-CB92-28B744170FA9}"/>
              </a:ext>
            </a:extLst>
          </p:cNvPr>
          <p:cNvSpPr txBox="1"/>
          <p:nvPr/>
        </p:nvSpPr>
        <p:spPr>
          <a:xfrm>
            <a:off x="8259728" y="1949641"/>
            <a:ext cx="943795" cy="769441"/>
          </a:xfrm>
          <a:prstGeom prst="rect">
            <a:avLst/>
          </a:prstGeom>
          <a:noFill/>
        </p:spPr>
        <p:txBody>
          <a:bodyPr wrap="square" rtlCol="0">
            <a:spAutoFit/>
          </a:bodyPr>
          <a:lstStyle/>
          <a:p>
            <a:pPr algn="ctr"/>
            <a:r>
              <a:rPr lang="es-CO" sz="2800" b="1" dirty="0">
                <a:solidFill>
                  <a:srgbClr val="FF0000"/>
                </a:solidFill>
              </a:rPr>
              <a:t>1</a:t>
            </a:r>
          </a:p>
          <a:p>
            <a:pPr algn="ctr"/>
            <a:r>
              <a:rPr lang="es-CO" sz="1600" dirty="0">
                <a:solidFill>
                  <a:srgbClr val="FF0000"/>
                </a:solidFill>
              </a:rPr>
              <a:t>Crítica</a:t>
            </a:r>
          </a:p>
        </p:txBody>
      </p:sp>
      <p:sp>
        <p:nvSpPr>
          <p:cNvPr id="18" name="CuadroTexto 17">
            <a:extLst>
              <a:ext uri="{FF2B5EF4-FFF2-40B4-BE49-F238E27FC236}">
                <a16:creationId xmlns:a16="http://schemas.microsoft.com/office/drawing/2014/main" id="{00BB0A24-BE95-63FF-FF73-B3BA67C4C1C4}"/>
              </a:ext>
            </a:extLst>
          </p:cNvPr>
          <p:cNvSpPr txBox="1"/>
          <p:nvPr/>
        </p:nvSpPr>
        <p:spPr>
          <a:xfrm>
            <a:off x="8237029" y="3512553"/>
            <a:ext cx="943795" cy="769441"/>
          </a:xfrm>
          <a:prstGeom prst="rect">
            <a:avLst/>
          </a:prstGeom>
          <a:noFill/>
        </p:spPr>
        <p:txBody>
          <a:bodyPr wrap="square" rtlCol="0">
            <a:spAutoFit/>
          </a:bodyPr>
          <a:lstStyle/>
          <a:p>
            <a:pPr algn="ctr"/>
            <a:r>
              <a:rPr lang="es-CO" sz="2800" b="1" dirty="0">
                <a:solidFill>
                  <a:schemeClr val="tx1">
                    <a:lumMod val="50000"/>
                    <a:lumOff val="50000"/>
                  </a:schemeClr>
                </a:solidFill>
              </a:rPr>
              <a:t>5</a:t>
            </a:r>
          </a:p>
          <a:p>
            <a:pPr algn="ctr"/>
            <a:r>
              <a:rPr lang="es-CO" sz="1600" dirty="0">
                <a:solidFill>
                  <a:schemeClr val="tx1">
                    <a:lumMod val="50000"/>
                    <a:lumOff val="50000"/>
                  </a:schemeClr>
                </a:solidFill>
              </a:rPr>
              <a:t>NA/ND*</a:t>
            </a:r>
          </a:p>
        </p:txBody>
      </p:sp>
      <p:pic>
        <p:nvPicPr>
          <p:cNvPr id="19" name="Gráfico 18" descr="Bombilla con relleno sólido">
            <a:extLst>
              <a:ext uri="{FF2B5EF4-FFF2-40B4-BE49-F238E27FC236}">
                <a16:creationId xmlns:a16="http://schemas.microsoft.com/office/drawing/2014/main" id="{1CBB0A7D-2096-4701-A0E5-484B187A13C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17685" y="1930185"/>
            <a:ext cx="895080" cy="895080"/>
          </a:xfrm>
          <a:prstGeom prst="rect">
            <a:avLst/>
          </a:prstGeom>
        </p:spPr>
      </p:pic>
      <p:pic>
        <p:nvPicPr>
          <p:cNvPr id="20" name="Gráfico 19" descr="Bombilla con relleno sólido">
            <a:extLst>
              <a:ext uri="{FF2B5EF4-FFF2-40B4-BE49-F238E27FC236}">
                <a16:creationId xmlns:a16="http://schemas.microsoft.com/office/drawing/2014/main" id="{59C4DF47-3EB7-2E5D-BE81-2603DA84C31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6786" y="1935911"/>
            <a:ext cx="905825" cy="905825"/>
          </a:xfrm>
          <a:prstGeom prst="rect">
            <a:avLst/>
          </a:prstGeom>
        </p:spPr>
      </p:pic>
      <p:pic>
        <p:nvPicPr>
          <p:cNvPr id="21" name="Gráfico 20" descr="Bombilla con relleno sólido">
            <a:extLst>
              <a:ext uri="{FF2B5EF4-FFF2-40B4-BE49-F238E27FC236}">
                <a16:creationId xmlns:a16="http://schemas.microsoft.com/office/drawing/2014/main" id="{4AE1D590-0E59-7B0C-8C62-E349269579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62146" y="3482461"/>
            <a:ext cx="852951" cy="852951"/>
          </a:xfrm>
          <a:prstGeom prst="rect">
            <a:avLst/>
          </a:prstGeom>
        </p:spPr>
      </p:pic>
      <p:pic>
        <p:nvPicPr>
          <p:cNvPr id="22" name="Gráfico 21" descr="Bombilla con relleno sólido">
            <a:extLst>
              <a:ext uri="{FF2B5EF4-FFF2-40B4-BE49-F238E27FC236}">
                <a16:creationId xmlns:a16="http://schemas.microsoft.com/office/drawing/2014/main" id="{F9C7D568-616D-7722-48C0-BE17B0B7DE8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670277" y="5129160"/>
            <a:ext cx="861130" cy="861130"/>
          </a:xfrm>
          <a:prstGeom prst="rect">
            <a:avLst/>
          </a:prstGeom>
        </p:spPr>
      </p:pic>
      <p:pic>
        <p:nvPicPr>
          <p:cNvPr id="24" name="Gráfico 23" descr="Bombilla con relleno sólido">
            <a:extLst>
              <a:ext uri="{FF2B5EF4-FFF2-40B4-BE49-F238E27FC236}">
                <a16:creationId xmlns:a16="http://schemas.microsoft.com/office/drawing/2014/main" id="{B9040F9D-3CC8-2F23-9BBA-79E7C3C14D8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10531" y="3611120"/>
            <a:ext cx="860484" cy="860484"/>
          </a:xfrm>
          <a:prstGeom prst="rect">
            <a:avLst/>
          </a:prstGeom>
        </p:spPr>
      </p:pic>
      <p:sp>
        <p:nvSpPr>
          <p:cNvPr id="25" name="Freeform: Shape 293">
            <a:extLst>
              <a:ext uri="{FF2B5EF4-FFF2-40B4-BE49-F238E27FC236}">
                <a16:creationId xmlns:a16="http://schemas.microsoft.com/office/drawing/2014/main" id="{1096EA1E-1A79-9DA0-57AF-3ED535E534AB}"/>
              </a:ext>
            </a:extLst>
          </p:cNvPr>
          <p:cNvSpPr/>
          <p:nvPr/>
        </p:nvSpPr>
        <p:spPr>
          <a:xfrm>
            <a:off x="8068763" y="4861285"/>
            <a:ext cx="1338226" cy="1338226"/>
          </a:xfrm>
          <a:custGeom>
            <a:avLst/>
            <a:gdLst>
              <a:gd name="connsiteX0" fmla="*/ 1401659 w 2792899"/>
              <a:gd name="connsiteY0" fmla="*/ 2790970 h 2792899"/>
              <a:gd name="connsiteX1" fmla="*/ 419260 w 2792899"/>
              <a:gd name="connsiteY1" fmla="*/ 2384059 h 2792899"/>
              <a:gd name="connsiteX2" fmla="*/ 12348 w 2792899"/>
              <a:gd name="connsiteY2" fmla="*/ 1401659 h 2792899"/>
              <a:gd name="connsiteX3" fmla="*/ 419260 w 2792899"/>
              <a:gd name="connsiteY3" fmla="*/ 419260 h 2792899"/>
              <a:gd name="connsiteX4" fmla="*/ 1401659 w 2792899"/>
              <a:gd name="connsiteY4" fmla="*/ 12348 h 2792899"/>
              <a:gd name="connsiteX5" fmla="*/ 2384059 w 2792899"/>
              <a:gd name="connsiteY5" fmla="*/ 419260 h 2792899"/>
              <a:gd name="connsiteX6" fmla="*/ 2790971 w 2792899"/>
              <a:gd name="connsiteY6" fmla="*/ 1401659 h 2792899"/>
              <a:gd name="connsiteX7" fmla="*/ 2384059 w 2792899"/>
              <a:gd name="connsiteY7" fmla="*/ 2384059 h 2792899"/>
              <a:gd name="connsiteX8" fmla="*/ 1401659 w 2792899"/>
              <a:gd name="connsiteY8" fmla="*/ 2790970 h 27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899" h="2792899">
                <a:moveTo>
                  <a:pt x="1401659" y="2790970"/>
                </a:moveTo>
                <a:cubicBezTo>
                  <a:pt x="1030566" y="2790970"/>
                  <a:pt x="681642" y="2646441"/>
                  <a:pt x="419260" y="2384059"/>
                </a:cubicBezTo>
                <a:cubicBezTo>
                  <a:pt x="156877" y="2121676"/>
                  <a:pt x="12348" y="1772752"/>
                  <a:pt x="12348" y="1401659"/>
                </a:cubicBezTo>
                <a:cubicBezTo>
                  <a:pt x="12348" y="1030567"/>
                  <a:pt x="156877" y="681642"/>
                  <a:pt x="419260" y="419260"/>
                </a:cubicBezTo>
                <a:cubicBezTo>
                  <a:pt x="681642" y="156878"/>
                  <a:pt x="1030566" y="12348"/>
                  <a:pt x="1401659" y="12348"/>
                </a:cubicBezTo>
                <a:cubicBezTo>
                  <a:pt x="1772751" y="12348"/>
                  <a:pt x="2121676" y="156878"/>
                  <a:pt x="2384059" y="419260"/>
                </a:cubicBezTo>
                <a:cubicBezTo>
                  <a:pt x="2646441" y="681642"/>
                  <a:pt x="2790971" y="1030567"/>
                  <a:pt x="2790971" y="1401659"/>
                </a:cubicBezTo>
                <a:cubicBezTo>
                  <a:pt x="2790971" y="1772752"/>
                  <a:pt x="2646441" y="2121676"/>
                  <a:pt x="2384059" y="2384059"/>
                </a:cubicBezTo>
                <a:cubicBezTo>
                  <a:pt x="2121676" y="2646441"/>
                  <a:pt x="1772751" y="2790970"/>
                  <a:pt x="1401659" y="2790970"/>
                </a:cubicBezTo>
                <a:close/>
              </a:path>
            </a:pathLst>
          </a:custGeom>
          <a:solidFill>
            <a:srgbClr val="FEFFFF"/>
          </a:solidFill>
          <a:ln w="12700" cap="flat" cmpd="sng" algn="ctr">
            <a:noFill/>
            <a:prstDash val="solid"/>
            <a:miter lim="800000"/>
          </a:ln>
          <a:effectLst>
            <a:outerShdw blurRad="762000" dist="254000" dir="5400000" algn="t" rotWithShape="0">
              <a:prstClr val="black">
                <a:alpha val="20000"/>
              </a:prstClr>
            </a:outerShdw>
          </a:effectLst>
        </p:spPr>
        <p:txBody>
          <a:bodyPr lIns="89988" tIns="863888" rIns="89988" rtlCol="0" anchor="t"/>
          <a:lstStyle/>
          <a:p>
            <a:pPr algn="ctr" defTabSz="457074">
              <a:spcBef>
                <a:spcPts val="500"/>
              </a:spcBef>
            </a:pPr>
            <a:endParaRPr lang="en-US" sz="700" b="1">
              <a:solidFill>
                <a:srgbClr val="222222"/>
              </a:solidFill>
              <a:latin typeface="Open Sans"/>
            </a:endParaRPr>
          </a:p>
        </p:txBody>
      </p:sp>
      <p:pic>
        <p:nvPicPr>
          <p:cNvPr id="23" name="Gráfico 13" descr="Gráfico de barras con relleno sólido">
            <a:extLst>
              <a:ext uri="{FF2B5EF4-FFF2-40B4-BE49-F238E27FC236}">
                <a16:creationId xmlns:a16="http://schemas.microsoft.com/office/drawing/2014/main" id="{F1D47B94-21C2-2DD3-B3CB-FF51EA065DD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339286" y="5110848"/>
            <a:ext cx="760964" cy="760964"/>
          </a:xfrm>
          <a:prstGeom prst="rect">
            <a:avLst/>
          </a:prstGeom>
        </p:spPr>
      </p:pic>
      <p:sp>
        <p:nvSpPr>
          <p:cNvPr id="39" name="CuadroTexto 38">
            <a:extLst>
              <a:ext uri="{FF2B5EF4-FFF2-40B4-BE49-F238E27FC236}">
                <a16:creationId xmlns:a16="http://schemas.microsoft.com/office/drawing/2014/main" id="{68949397-90C9-648A-F64F-9D3827B10758}"/>
              </a:ext>
            </a:extLst>
          </p:cNvPr>
          <p:cNvSpPr txBox="1"/>
          <p:nvPr/>
        </p:nvSpPr>
        <p:spPr>
          <a:xfrm>
            <a:off x="10010452" y="3715933"/>
            <a:ext cx="2132908" cy="707886"/>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schemeClr val="tx1"/>
                </a:solidFill>
                <a:uLnTx/>
                <a:uFillTx/>
                <a:latin typeface="Verdana" panose="020B0604030504040204" pitchFamily="34" charset="0"/>
                <a:ea typeface="Verdana" panose="020B0604030504040204" pitchFamily="34" charset="0"/>
                <a:cs typeface="+mn-cs"/>
              </a:rPr>
              <a:t>*NA/ND: No tienen dato disponible a 31/03/2026 por periodicidad de medición semestral/anual, o inicio la ejecución a partir del segundo trimestre del año. </a:t>
            </a:r>
            <a:endParaRPr kumimoji="0" lang="es-CO" sz="800" b="0" i="0" u="none" strike="noStrike" kern="1200" cap="none" spc="0" normalizeH="0" baseline="0" noProof="0" dirty="0">
              <a:ln w="0"/>
              <a:solidFill>
                <a:schemeClr val="tx1"/>
              </a:solidFill>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797935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7B98-6645-2EF5-9FC2-8CCD5C879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D6123-48DE-F6A3-57CC-E484A93DD9D2}"/>
              </a:ext>
              <a:ext uri="{C183D7F6-B498-43B3-948B-1728B52AA6E4}">
                <adec:decorative xmlns:adec="http://schemas.microsoft.com/office/drawing/2017/decorative" val="1"/>
              </a:ext>
            </a:extLst>
          </p:cNvPr>
          <p:cNvSpPr txBox="1">
            <a:spLocks noGrp="1"/>
          </p:cNvSpPr>
          <p:nvPr>
            <p:ph type="title" idx="4294967295"/>
          </p:nvPr>
        </p:nvSpPr>
        <p:spPr>
          <a:xfrm>
            <a:off x="790648" y="1506227"/>
            <a:ext cx="9067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a:ln>
                  <a:noFill/>
                </a:ln>
                <a:solidFill>
                  <a:schemeClr val="bg1"/>
                </a:solidFill>
                <a:effectLst/>
                <a:uLnTx/>
                <a:uFillTx/>
                <a:latin typeface="Verdana"/>
                <a:ea typeface="Verdana"/>
                <a:cs typeface="Arial"/>
              </a:rPr>
              <a:t>)   </a:t>
            </a:r>
            <a:endParaRPr kumimoji="0" lang="es-CO" sz="28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64C3D588-878F-CCC9-EF6D-7A37713CF625}"/>
              </a:ext>
              <a:ext uri="{C183D7F6-B498-43B3-948B-1728B52AA6E4}">
                <adec:decorative xmlns:adec="http://schemas.microsoft.com/office/drawing/2017/decorative" val="1"/>
              </a:ext>
            </a:extLst>
          </p:cNvPr>
          <p:cNvGrpSpPr/>
          <p:nvPr/>
        </p:nvGrpSpPr>
        <p:grpSpPr>
          <a:xfrm>
            <a:off x="832975" y="1358903"/>
            <a:ext cx="1166862" cy="1791731"/>
            <a:chOff x="1465602" y="1719463"/>
            <a:chExt cx="1668942" cy="2663939"/>
          </a:xfrm>
        </p:grpSpPr>
        <p:sp>
          <p:nvSpPr>
            <p:cNvPr id="4" name="L-Shape 6">
              <a:extLst>
                <a:ext uri="{FF2B5EF4-FFF2-40B4-BE49-F238E27FC236}">
                  <a16:creationId xmlns:a16="http://schemas.microsoft.com/office/drawing/2014/main" id="{4C727852-6675-A06F-0873-959E943A1AAA}"/>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277E2BBE-C29A-E8CE-57DF-E74A0404627C}"/>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8D0A3D5-C899-216B-A1D8-3747DDF56855}"/>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AC6CEB52-3000-A3C4-29C7-6FE7272961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833E1EA6-5A89-0564-F9DA-C309A517520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90E37330-B6B9-3C8B-D032-2A41903CE7A0}"/>
              </a:ext>
              <a:ext uri="{C183D7F6-B498-43B3-948B-1728B52AA6E4}">
                <adec:decorative xmlns:adec="http://schemas.microsoft.com/office/drawing/2017/decorative" val="1"/>
              </a:ext>
            </a:extLst>
          </p:cNvPr>
          <p:cNvGrpSpPr/>
          <p:nvPr/>
        </p:nvGrpSpPr>
        <p:grpSpPr>
          <a:xfrm>
            <a:off x="3661640" y="1275972"/>
            <a:ext cx="1197064" cy="1864224"/>
            <a:chOff x="1465602" y="1719463"/>
            <a:chExt cx="1668942" cy="2663939"/>
          </a:xfrm>
        </p:grpSpPr>
        <p:sp>
          <p:nvSpPr>
            <p:cNvPr id="10" name="L-Shape 18">
              <a:extLst>
                <a:ext uri="{FF2B5EF4-FFF2-40B4-BE49-F238E27FC236}">
                  <a16:creationId xmlns:a16="http://schemas.microsoft.com/office/drawing/2014/main" id="{C7BFA870-7F8B-BD77-F5DC-02D5F6232B5B}"/>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7123D9A9-98D3-8394-7BE8-79BC2645DD5D}"/>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16F010DC-E40C-EA05-228E-F5C729F202E7}"/>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795412F1-A51E-D669-3646-081CCC3549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E0F03196-F4B5-E8D6-0E54-62E40A956AD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5565E0D3-0DA6-E1FA-9B34-2DEB455F04FA}"/>
              </a:ext>
              <a:ext uri="{C183D7F6-B498-43B3-948B-1728B52AA6E4}">
                <adec:decorative xmlns:adec="http://schemas.microsoft.com/office/drawing/2017/decorative" val="1"/>
              </a:ext>
            </a:extLst>
          </p:cNvPr>
          <p:cNvGrpSpPr/>
          <p:nvPr/>
        </p:nvGrpSpPr>
        <p:grpSpPr>
          <a:xfrm>
            <a:off x="6370005" y="1306605"/>
            <a:ext cx="1219914" cy="1721913"/>
            <a:chOff x="1465602" y="1719463"/>
            <a:chExt cx="1668942" cy="2663939"/>
          </a:xfrm>
        </p:grpSpPr>
        <p:sp>
          <p:nvSpPr>
            <p:cNvPr id="16" name="L-Shape 26">
              <a:extLst>
                <a:ext uri="{FF2B5EF4-FFF2-40B4-BE49-F238E27FC236}">
                  <a16:creationId xmlns:a16="http://schemas.microsoft.com/office/drawing/2014/main" id="{9490243E-8B38-C8BB-6F09-7DE5490A4097}"/>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D88A116D-A3FB-A74B-ADD6-82E62E5662D5}"/>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297CA829-E101-34E4-2B69-51E25F0B121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E1DD045E-6FCC-4C8F-68D8-3AD2C2EEE72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CF7A304-8A50-89C3-2AAB-6069957BF5F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B7AEACCF-5CEA-5665-5389-00D727F1B931}"/>
              </a:ext>
              <a:ext uri="{C183D7F6-B498-43B3-948B-1728B52AA6E4}">
                <adec:decorative xmlns:adec="http://schemas.microsoft.com/office/drawing/2017/decorative" val="1"/>
              </a:ext>
            </a:extLst>
          </p:cNvPr>
          <p:cNvGrpSpPr/>
          <p:nvPr/>
        </p:nvGrpSpPr>
        <p:grpSpPr>
          <a:xfrm>
            <a:off x="9329723" y="1314870"/>
            <a:ext cx="1236223" cy="1659068"/>
            <a:chOff x="1465602" y="1719463"/>
            <a:chExt cx="1668942" cy="2663939"/>
          </a:xfrm>
        </p:grpSpPr>
        <p:sp>
          <p:nvSpPr>
            <p:cNvPr id="22" name="L-Shape 34">
              <a:extLst>
                <a:ext uri="{FF2B5EF4-FFF2-40B4-BE49-F238E27FC236}">
                  <a16:creationId xmlns:a16="http://schemas.microsoft.com/office/drawing/2014/main" id="{F6275BF9-FFE6-D6FA-878D-7ADDC6B8536C}"/>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95386DCE-DE48-ED4C-2F9A-B857AAAE51B4}"/>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3A211A42-EC40-D9B4-7E81-CF0B82E0439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CAA709C-0BD3-2365-6438-944C97ED05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206C62EF-E7CF-2A08-F123-482A1A47BAE0}"/>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CED11D2-5EFF-D76A-A620-97618DC1DFBA}"/>
              </a:ext>
              <a:ext uri="{C183D7F6-B498-43B3-948B-1728B52AA6E4}">
                <adec:decorative xmlns:adec="http://schemas.microsoft.com/office/drawing/2017/decorative" val="1"/>
              </a:ext>
            </a:extLst>
          </p:cNvPr>
          <p:cNvSpPr txBox="1"/>
          <p:nvPr/>
        </p:nvSpPr>
        <p:spPr>
          <a:xfrm>
            <a:off x="3047416" y="4152412"/>
            <a:ext cx="2730037" cy="2462213"/>
          </a:xfrm>
          <a:prstGeom prst="rect">
            <a:avLst/>
          </a:prstGeom>
          <a:noFill/>
        </p:spPr>
        <p:txBody>
          <a:bodyPr wrap="square" lIns="91440" tIns="45720" rIns="91440" bIns="45720" rtlCol="0" anchor="t">
            <a:spAutoFit/>
          </a:bodyPr>
          <a:lstStyle/>
          <a:p>
            <a:pPr>
              <a:defRPr/>
            </a:pPr>
            <a:r>
              <a:rPr lang="es-CO" sz="1100" kern="1200" noProof="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CO" sz="1100" kern="1200" noProof="0" dirty="0">
                <a:solidFill>
                  <a:schemeClr val="tx1"/>
                </a:solidFill>
                <a:latin typeface="Verdana"/>
                <a:ea typeface="Verdana"/>
                <a:cs typeface="Arial"/>
              </a:rPr>
              <a:t> </a:t>
            </a:r>
            <a:r>
              <a:rPr lang="es-CO" sz="1200" b="1" kern="1200" noProof="0" dirty="0">
                <a:solidFill>
                  <a:schemeClr val="tx1"/>
                </a:solidFill>
                <a:latin typeface="Verdana"/>
                <a:ea typeface="Verdana"/>
                <a:cs typeface="Arial"/>
              </a:rPr>
              <a:t>(59%)</a:t>
            </a:r>
            <a:endParaRPr lang="es-CO" sz="1100" b="1" kern="1200" noProof="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5C0CAB74-522F-8AC8-D8EC-FCB2FC9D14DF}"/>
              </a:ext>
              <a:ext uri="{C183D7F6-B498-43B3-948B-1728B52AA6E4}">
                <adec:decorative xmlns:adec="http://schemas.microsoft.com/office/drawing/2017/decorative" val="1"/>
              </a:ext>
            </a:extLst>
          </p:cNvPr>
          <p:cNvSpPr txBox="1"/>
          <p:nvPr/>
        </p:nvSpPr>
        <p:spPr>
          <a:xfrm>
            <a:off x="5899607" y="4106245"/>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noProof="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CO" sz="1200" kern="1200" noProof="0" dirty="0">
                <a:solidFill>
                  <a:schemeClr val="tx1"/>
                </a:solidFill>
                <a:latin typeface="Verdana"/>
                <a:ea typeface="Verdana"/>
                <a:cs typeface="Arial"/>
              </a:rPr>
              <a:t> </a:t>
            </a:r>
            <a:r>
              <a:rPr lang="es-CO" sz="1200" b="1" noProof="0" dirty="0">
                <a:solidFill>
                  <a:schemeClr val="tx1"/>
                </a:solidFill>
                <a:latin typeface="Verdana"/>
                <a:ea typeface="Calibri"/>
                <a:cs typeface="Arial"/>
              </a:rPr>
              <a:t>(</a:t>
            </a:r>
            <a:r>
              <a:rPr lang="es-CO" sz="1200" b="1" dirty="0">
                <a:solidFill>
                  <a:schemeClr val="tx1"/>
                </a:solidFill>
                <a:latin typeface="Verdana"/>
                <a:ea typeface="Calibri"/>
                <a:cs typeface="Arial"/>
              </a:rPr>
              <a:t>87</a:t>
            </a:r>
            <a:r>
              <a:rPr lang="es-CO" sz="1200" b="1" noProof="0" dirty="0">
                <a:solidFill>
                  <a:schemeClr val="tx1"/>
                </a:solidFill>
                <a:latin typeface="Verdana"/>
                <a:ea typeface="Calibri"/>
                <a:cs typeface="Arial"/>
              </a:rPr>
              <a:t>%)</a:t>
            </a:r>
            <a:endParaRPr kumimoji="0" lang="es-CO"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C5540370-D4CB-B9D4-8521-8DA349618C0E}"/>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(11 Indicadores)</a:t>
            </a:r>
          </a:p>
        </p:txBody>
      </p:sp>
      <p:sp>
        <p:nvSpPr>
          <p:cNvPr id="30" name="TextBox 15">
            <a:extLst>
              <a:ext uri="{FF2B5EF4-FFF2-40B4-BE49-F238E27FC236}">
                <a16:creationId xmlns:a16="http://schemas.microsoft.com/office/drawing/2014/main" id="{7E093A20-406C-F6D8-F9DF-A650E177370A}"/>
              </a:ext>
              <a:ext uri="{C183D7F6-B498-43B3-948B-1728B52AA6E4}">
                <adec:decorative xmlns:adec="http://schemas.microsoft.com/office/drawing/2017/decorative" val="1"/>
              </a:ext>
            </a:extLst>
          </p:cNvPr>
          <p:cNvSpPr txBox="1"/>
          <p:nvPr/>
        </p:nvSpPr>
        <p:spPr>
          <a:xfrm>
            <a:off x="5825322" y="365888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(7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noProof="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715AAB7B-8838-4EBA-D618-F73ED3A3772F}"/>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(3 Indicadores)</a:t>
            </a:r>
          </a:p>
        </p:txBody>
      </p:sp>
      <p:sp>
        <p:nvSpPr>
          <p:cNvPr id="32" name="TextBox 15">
            <a:extLst>
              <a:ext uri="{FF2B5EF4-FFF2-40B4-BE49-F238E27FC236}">
                <a16:creationId xmlns:a16="http://schemas.microsoft.com/office/drawing/2014/main" id="{99BEDC5A-AFE7-4BC7-4DB0-C1270932776E}"/>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(18 Indicadores)</a:t>
            </a:r>
          </a:p>
        </p:txBody>
      </p:sp>
      <p:sp>
        <p:nvSpPr>
          <p:cNvPr id="33" name="TextBox 40">
            <a:extLst>
              <a:ext uri="{FF2B5EF4-FFF2-40B4-BE49-F238E27FC236}">
                <a16:creationId xmlns:a16="http://schemas.microsoft.com/office/drawing/2014/main" id="{5151F96B-6ACA-C88D-5C2D-562AEC8AF503}"/>
              </a:ext>
              <a:ext uri="{C183D7F6-B498-43B3-948B-1728B52AA6E4}">
                <adec:decorative xmlns:adec="http://schemas.microsoft.com/office/drawing/2017/decorative" val="1"/>
              </a:ext>
            </a:extLst>
          </p:cNvPr>
          <p:cNvSpPr txBox="1"/>
          <p:nvPr/>
        </p:nvSpPr>
        <p:spPr>
          <a:xfrm>
            <a:off x="8772168" y="4067894"/>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CO" sz="1200" kern="1200" noProof="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CO" sz="1200" b="1" i="0" u="none" strike="noStrike" kern="1200" cap="none" spc="0" normalizeH="0" baseline="0" noProof="0" dirty="0">
                <a:ln>
                  <a:noFill/>
                </a:ln>
                <a:solidFill>
                  <a:schemeClr val="tx1"/>
                </a:solidFill>
                <a:effectLst/>
                <a:uLnTx/>
                <a:uFillTx/>
                <a:latin typeface="Verdana"/>
                <a:ea typeface="Calibri"/>
                <a:cs typeface="Arial"/>
              </a:rPr>
              <a:t>(</a:t>
            </a:r>
            <a:r>
              <a:rPr lang="es-CO" sz="1200" b="1" kern="1200" dirty="0">
                <a:solidFill>
                  <a:schemeClr val="tx1"/>
                </a:solidFill>
                <a:latin typeface="Verdana"/>
                <a:ea typeface="Calibri"/>
                <a:cs typeface="Arial"/>
              </a:rPr>
              <a:t>89</a:t>
            </a:r>
            <a:r>
              <a:rPr kumimoji="0" lang="es-CO" sz="1200" b="1" i="0" u="none" strike="noStrike" kern="1200" cap="none" spc="0" normalizeH="0" baseline="0" noProof="0" dirty="0">
                <a:ln>
                  <a:noFill/>
                </a:ln>
                <a:solidFill>
                  <a:schemeClr val="tx1"/>
                </a:solidFill>
                <a:effectLst/>
                <a:uLnTx/>
                <a:uFillTx/>
                <a:latin typeface="Verdana"/>
                <a:ea typeface="Calibri"/>
                <a:cs typeface="Arial"/>
              </a:rPr>
              <a:t>%)</a:t>
            </a:r>
            <a:r>
              <a:rPr lang="es-CO" sz="1200" noProof="0" dirty="0">
                <a:solidFill>
                  <a:schemeClr val="tx1"/>
                </a:solidFill>
                <a:latin typeface="Verdana"/>
                <a:cs typeface="Arial"/>
              </a:rPr>
              <a:t> </a:t>
            </a:r>
            <a:endParaRPr kumimoji="0" lang="es-CO"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BF43DC31-3BDF-271F-060D-AEC1DDF710E1}"/>
              </a:ext>
              <a:ext uri="{C183D7F6-B498-43B3-948B-1728B52AA6E4}">
                <adec:decorative xmlns:adec="http://schemas.microsoft.com/office/drawing/2017/decorative" val="1"/>
              </a:ext>
            </a:extLst>
          </p:cNvPr>
          <p:cNvSpPr txBox="1"/>
          <p:nvPr/>
        </p:nvSpPr>
        <p:spPr>
          <a:xfrm>
            <a:off x="308433" y="4119472"/>
            <a:ext cx="2616829" cy="2308324"/>
          </a:xfrm>
          <a:prstGeom prst="rect">
            <a:avLst/>
          </a:prstGeom>
          <a:noFill/>
        </p:spPr>
        <p:txBody>
          <a:bodyPr wrap="square" lIns="91440" tIns="45720" rIns="91440" bIns="45720" rtlCol="0" anchor="t">
            <a:spAutoFit/>
          </a:bodyPr>
          <a:lstStyle/>
          <a:p>
            <a:pPr>
              <a:defRPr/>
            </a:pPr>
            <a:r>
              <a:rPr lang="es-CO" sz="1100" kern="1200" noProof="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CO" sz="1100" kern="1200" noProof="0" dirty="0">
                <a:solidFill>
                  <a:schemeClr val="tx1"/>
                </a:solidFill>
                <a:latin typeface="Verdana"/>
                <a:ea typeface="Verdana"/>
                <a:cs typeface="Arial"/>
              </a:rPr>
              <a:t> </a:t>
            </a:r>
            <a:r>
              <a:rPr lang="es-CO" sz="1200" b="1" noProof="0" dirty="0">
                <a:solidFill>
                  <a:schemeClr val="tx1"/>
                </a:solidFill>
                <a:latin typeface="Verdana"/>
                <a:ea typeface="Calibri"/>
                <a:cs typeface="Arial"/>
              </a:rPr>
              <a:t>(76%)</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
        <p:nvSpPr>
          <p:cNvPr id="35" name="Title 1">
            <a:extLst>
              <a:ext uri="{FF2B5EF4-FFF2-40B4-BE49-F238E27FC236}">
                <a16:creationId xmlns:a16="http://schemas.microsoft.com/office/drawing/2014/main" id="{B9DE6F9C-2FCD-559C-8502-2D8639C1A662}"/>
              </a:ext>
            </a:extLst>
          </p:cNvPr>
          <p:cNvSpPr txBox="1">
            <a:spLocks/>
          </p:cNvSpPr>
          <p:nvPr/>
        </p:nvSpPr>
        <p:spPr>
          <a:xfrm>
            <a:off x="1193814" y="-10203"/>
            <a:ext cx="8627473"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lvl="0" algn="l" defTabSz="1371600">
              <a:spcBef>
                <a:spcPts val="0"/>
              </a:spcBef>
              <a:buClr>
                <a:srgbClr val="FFFFFF"/>
              </a:buClr>
              <a:buSzPts val="1400"/>
              <a:defRPr/>
            </a:pPr>
            <a:r>
              <a:rPr lang="es-CO" sz="2400" b="1" noProof="0" dirty="0">
                <a:solidFill>
                  <a:schemeClr val="bg1"/>
                </a:solidFill>
                <a:latin typeface="Verdana"/>
                <a:ea typeface="Verdana"/>
                <a:cs typeface="Arial"/>
              </a:rPr>
              <a:t>Cumplimiento Objetivos Estratégicos - Plan Estratégico Institucional </a:t>
            </a:r>
            <a:r>
              <a:rPr lang="es-CO" sz="2400" b="1" dirty="0">
                <a:solidFill>
                  <a:schemeClr val="bg1"/>
                </a:solidFill>
                <a:latin typeface="Verdana"/>
                <a:ea typeface="Verdana"/>
                <a:cs typeface="Arial"/>
              </a:rPr>
              <a:t>Primer </a:t>
            </a:r>
            <a:r>
              <a:rPr lang="es-CO" sz="2400" b="1" noProof="0" dirty="0">
                <a:solidFill>
                  <a:schemeClr val="bg1"/>
                </a:solidFill>
                <a:latin typeface="Verdana"/>
                <a:ea typeface="Verdana"/>
                <a:cs typeface="Arial"/>
              </a:rPr>
              <a:t>Trimestre 2026</a:t>
            </a:r>
            <a:endPar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4179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D3EE347-87A6-B753-20CE-968D8B7AA4DF}"/>
              </a:ext>
              <a:ext uri="{C183D7F6-B498-43B3-948B-1728B52AA6E4}">
                <adec:decorative xmlns:adec="http://schemas.microsoft.com/office/drawing/2017/decorative" val="1"/>
              </a:ext>
            </a:extLst>
          </p:cNvPr>
          <p:cNvGrpSpPr/>
          <p:nvPr/>
        </p:nvGrpSpPr>
        <p:grpSpPr>
          <a:xfrm>
            <a:off x="1981200" y="1670362"/>
            <a:ext cx="7981228" cy="3726638"/>
            <a:chOff x="-2233848" y="1734436"/>
            <a:chExt cx="12117643" cy="3262758"/>
          </a:xfrm>
        </p:grpSpPr>
        <p:sp>
          <p:nvSpPr>
            <p:cNvPr id="20" name="Google Shape;436;p25">
              <a:extLst>
                <a:ext uri="{FF2B5EF4-FFF2-40B4-BE49-F238E27FC236}">
                  <a16:creationId xmlns:a16="http://schemas.microsoft.com/office/drawing/2014/main" id="{92BC9A5A-F5A1-4200-778A-828604081BCF}"/>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BD060A91-EB19-265B-7E54-9BD8650EA51C}"/>
                </a:ext>
              </a:extLst>
            </p:cNvPr>
            <p:cNvSpPr txBox="1"/>
            <p:nvPr/>
          </p:nvSpPr>
          <p:spPr>
            <a:xfrm>
              <a:off x="-2233848" y="3346846"/>
              <a:ext cx="4754485"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Fira Sans"/>
                  <a:sym typeface="Fira Sans"/>
                </a:rPr>
                <a:t>Defensa del derecho a la salud</a:t>
              </a:r>
            </a:p>
          </p:txBody>
        </p:sp>
        <p:sp>
          <p:nvSpPr>
            <p:cNvPr id="31" name="Google Shape;920;p35">
              <a:extLst>
                <a:ext uri="{FF2B5EF4-FFF2-40B4-BE49-F238E27FC236}">
                  <a16:creationId xmlns:a16="http://schemas.microsoft.com/office/drawing/2014/main" id="{DE7A587D-2B44-5C3C-FD5E-DF0ABA0FEB20}"/>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F8D41EC3-79C8-ADA1-92D7-ABFE659EE35B}"/>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53EE18A8-263E-E53C-A08A-079DD808BA2A}"/>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69F175B-09AB-9717-1ED3-5A7F18823775}"/>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BE7E2BC4-E8ED-87B1-6F0A-5E65F17C64D6}"/>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grpSp>
        <p:nvGrpSpPr>
          <p:cNvPr id="2" name="Group 16">
            <a:extLst>
              <a:ext uri="{FF2B5EF4-FFF2-40B4-BE49-F238E27FC236}">
                <a16:creationId xmlns:a16="http://schemas.microsoft.com/office/drawing/2014/main" id="{8D5C1D52-2378-1BED-9A41-2E46D257E173}"/>
              </a:ext>
              <a:ext uri="{C183D7F6-B498-43B3-948B-1728B52AA6E4}">
                <adec:decorative xmlns:adec="http://schemas.microsoft.com/office/drawing/2017/decorative" val="1"/>
              </a:ext>
            </a:extLst>
          </p:cNvPr>
          <p:cNvGrpSpPr/>
          <p:nvPr/>
        </p:nvGrpSpPr>
        <p:grpSpPr>
          <a:xfrm>
            <a:off x="7038964" y="2438400"/>
            <a:ext cx="1166862" cy="1791731"/>
            <a:chOff x="1465602" y="1719463"/>
            <a:chExt cx="1668942" cy="2663939"/>
          </a:xfrm>
        </p:grpSpPr>
        <p:sp>
          <p:nvSpPr>
            <p:cNvPr id="4" name="L-Shape 6">
              <a:extLst>
                <a:ext uri="{FF2B5EF4-FFF2-40B4-BE49-F238E27FC236}">
                  <a16:creationId xmlns:a16="http://schemas.microsoft.com/office/drawing/2014/main" id="{163D97BA-7E66-B408-CA09-7E0BA86EE14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D72233C-99E7-F7C2-29C8-0801F1202245}"/>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246E805-4132-C321-344A-5A209AC97E1F}"/>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9816852B-36FA-8207-FEAA-1CFC04B27E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E36B80A7-90C0-F932-CE40-4976FC4F55C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sp>
        <p:nvSpPr>
          <p:cNvPr id="10" name="CuadroTexto 9">
            <a:extLst>
              <a:ext uri="{FF2B5EF4-FFF2-40B4-BE49-F238E27FC236}">
                <a16:creationId xmlns:a16="http://schemas.microsoft.com/office/drawing/2014/main" id="{E5948EED-958C-245C-176A-F70B964F6021}"/>
              </a:ext>
            </a:extLst>
          </p:cNvPr>
          <p:cNvSpPr txBox="1"/>
          <p:nvPr/>
        </p:nvSpPr>
        <p:spPr>
          <a:xfrm>
            <a:off x="1399445" y="409463"/>
            <a:ext cx="5638800" cy="523220"/>
          </a:xfrm>
          <a:prstGeom prst="rect">
            <a:avLst/>
          </a:prstGeom>
          <a:noFill/>
        </p:spPr>
        <p:txBody>
          <a:bodyPr wrap="square">
            <a:spAutoFit/>
          </a:bodyPr>
          <a:lstStyle/>
          <a:p>
            <a:r>
              <a:rPr kumimoji="0" lang="es-CO" sz="2800" b="1" i="0" u="none" strike="noStrike" kern="1200" cap="none" spc="0" normalizeH="0" baseline="0" noProof="0">
                <a:ln>
                  <a:noFill/>
                </a:ln>
                <a:solidFill>
                  <a:schemeClr val="bg1"/>
                </a:solidFill>
                <a:effectLst/>
                <a:uLnTx/>
                <a:uFillTx/>
                <a:latin typeface="Verdana"/>
                <a:ea typeface="Verdana"/>
                <a:cs typeface="Arial"/>
              </a:rPr>
              <a:t>Objetivo Estratégico </a:t>
            </a:r>
            <a:endParaRPr lang="es-CO" sz="2800" noProof="0"/>
          </a:p>
        </p:txBody>
      </p:sp>
    </p:spTree>
    <p:extLst>
      <p:ext uri="{BB962C8B-B14F-4D97-AF65-F5344CB8AC3E}">
        <p14:creationId xmlns:p14="http://schemas.microsoft.com/office/powerpoint/2010/main" val="19248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Piramide Planes Estratégicos">
            <a:extLst>
              <a:ext uri="{FF2B5EF4-FFF2-40B4-BE49-F238E27FC236}">
                <a16:creationId xmlns:a16="http://schemas.microsoft.com/office/drawing/2014/main" id="{1DDADECE-5E33-DF09-7754-4D2390CE5735}"/>
              </a:ext>
            </a:extLst>
          </p:cNvPr>
          <p:cNvGrpSpPr/>
          <p:nvPr/>
        </p:nvGrpSpPr>
        <p:grpSpPr>
          <a:xfrm>
            <a:off x="3144012" y="1322020"/>
            <a:ext cx="4018787" cy="3717006"/>
            <a:chOff x="3008504" y="1299731"/>
            <a:chExt cx="4018787" cy="3717006"/>
          </a:xfrm>
        </p:grpSpPr>
        <p:pic>
          <p:nvPicPr>
            <p:cNvPr id="3" name="object 3">
              <a:extLst>
                <a:ext uri="{FF2B5EF4-FFF2-40B4-BE49-F238E27FC236}">
                  <a16:creationId xmlns:a16="http://schemas.microsoft.com/office/drawing/2014/main" id="{4BD051C9-A211-24E3-92C9-E92FF0F11C7E}"/>
                </a:ext>
              </a:extLst>
            </p:cNvPr>
            <p:cNvPicPr/>
            <p:nvPr/>
          </p:nvPicPr>
          <p:blipFill>
            <a:blip r:embed="rId3" cstate="print"/>
            <a:stretch>
              <a:fillRect/>
            </a:stretch>
          </p:blipFill>
          <p:spPr>
            <a:xfrm>
              <a:off x="4011168" y="1299731"/>
              <a:ext cx="2008632" cy="1847327"/>
            </a:xfrm>
            <a:prstGeom prst="rect">
              <a:avLst/>
            </a:prstGeom>
          </p:spPr>
        </p:pic>
        <p:pic>
          <p:nvPicPr>
            <p:cNvPr id="4" name="object 4">
              <a:extLst>
                <a:ext uri="{FF2B5EF4-FFF2-40B4-BE49-F238E27FC236}">
                  <a16:creationId xmlns:a16="http://schemas.microsoft.com/office/drawing/2014/main" id="{7FDFEFB2-FFA4-6498-2F27-F96D69CBB0DA}"/>
                </a:ext>
              </a:extLst>
            </p:cNvPr>
            <p:cNvPicPr/>
            <p:nvPr/>
          </p:nvPicPr>
          <p:blipFill>
            <a:blip r:embed="rId4" cstate="print"/>
            <a:stretch>
              <a:fillRect/>
            </a:stretch>
          </p:blipFill>
          <p:spPr>
            <a:xfrm>
              <a:off x="3008504" y="3169410"/>
              <a:ext cx="4018787" cy="1847327"/>
            </a:xfrm>
            <a:prstGeom prst="rect">
              <a:avLst/>
            </a:prstGeom>
          </p:spPr>
        </p:pic>
      </p:grpSp>
      <p:sp>
        <p:nvSpPr>
          <p:cNvPr id="5" name="object 5">
            <a:extLst>
              <a:ext uri="{FF2B5EF4-FFF2-40B4-BE49-F238E27FC236}">
                <a16:creationId xmlns:a16="http://schemas.microsoft.com/office/drawing/2014/main" id="{D3D36549-CDFA-75A9-2F82-12818CDECBAD}"/>
              </a:ext>
            </a:extLst>
          </p:cNvPr>
          <p:cNvSpPr txBox="1"/>
          <p:nvPr/>
        </p:nvSpPr>
        <p:spPr>
          <a:xfrm>
            <a:off x="4023481" y="3928948"/>
            <a:ext cx="2227580"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2400" b="1" i="0" u="none" strike="noStrike" kern="0" cap="none" spc="-75" normalizeH="0" baseline="0" noProof="0">
                <a:ln>
                  <a:noFill/>
                </a:ln>
                <a:solidFill>
                  <a:srgbClr val="FFFFFF"/>
                </a:solidFill>
                <a:effectLst/>
                <a:uLnTx/>
                <a:uFillTx/>
                <a:latin typeface="Verdana"/>
                <a:cs typeface="Verdana"/>
              </a:rPr>
              <a:t>Programático</a:t>
            </a:r>
            <a:endParaRPr kumimoji="0" lang="es-CO" sz="2400" b="0" i="0" u="none" strike="noStrike" kern="0" cap="none" spc="0" normalizeH="0" baseline="0" noProof="0">
              <a:ln>
                <a:noFill/>
              </a:ln>
              <a:solidFill>
                <a:sysClr val="windowText" lastClr="000000"/>
              </a:solidFill>
              <a:effectLst/>
              <a:uLnTx/>
              <a:uFillTx/>
              <a:latin typeface="Verdana"/>
              <a:cs typeface="Verdana"/>
            </a:endParaRPr>
          </a:p>
        </p:txBody>
      </p:sp>
      <p:pic>
        <p:nvPicPr>
          <p:cNvPr id="6" name="object 6" descr="Piramide">
            <a:extLst>
              <a:ext uri="{FF2B5EF4-FFF2-40B4-BE49-F238E27FC236}">
                <a16:creationId xmlns:a16="http://schemas.microsoft.com/office/drawing/2014/main" id="{A3D26479-00F1-A076-A68E-8B48715E8526}"/>
              </a:ext>
            </a:extLst>
          </p:cNvPr>
          <p:cNvPicPr/>
          <p:nvPr/>
        </p:nvPicPr>
        <p:blipFill>
          <a:blip r:embed="rId5" cstate="print"/>
          <a:stretch>
            <a:fillRect/>
          </a:stretch>
        </p:blipFill>
        <p:spPr>
          <a:xfrm>
            <a:off x="2125847" y="5064365"/>
            <a:ext cx="6022848" cy="1706998"/>
          </a:xfrm>
          <a:prstGeom prst="rect">
            <a:avLst/>
          </a:prstGeom>
        </p:spPr>
      </p:pic>
      <p:sp>
        <p:nvSpPr>
          <p:cNvPr id="7" name="object 7">
            <a:extLst>
              <a:ext uri="{FF2B5EF4-FFF2-40B4-BE49-F238E27FC236}">
                <a16:creationId xmlns:a16="http://schemas.microsoft.com/office/drawing/2014/main" id="{D5DA350E-B348-5CC9-0EDF-ED8B3DC27616}"/>
              </a:ext>
            </a:extLst>
          </p:cNvPr>
          <p:cNvSpPr txBox="1"/>
          <p:nvPr/>
        </p:nvSpPr>
        <p:spPr>
          <a:xfrm>
            <a:off x="4082288" y="5671820"/>
            <a:ext cx="1886585" cy="45212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CO" sz="2800" b="1" i="0" u="none" strike="noStrike" kern="0" cap="none" spc="-90" normalizeH="0" baseline="0" noProof="0">
                <a:ln>
                  <a:noFill/>
                </a:ln>
                <a:solidFill>
                  <a:srgbClr val="FFFFFF"/>
                </a:solidFill>
                <a:effectLst/>
                <a:uLnTx/>
                <a:uFillTx/>
                <a:latin typeface="Verdana"/>
                <a:cs typeface="Verdana"/>
              </a:rPr>
              <a:t>Operativo</a:t>
            </a:r>
            <a:endParaRPr kumimoji="0" lang="es-CO" sz="2800" b="0" i="0" u="none" strike="noStrike" kern="0" cap="none" spc="0" normalizeH="0" baseline="0" noProof="0">
              <a:ln>
                <a:noFill/>
              </a:ln>
              <a:solidFill>
                <a:sysClr val="windowText" lastClr="000000"/>
              </a:solidFill>
              <a:effectLst/>
              <a:uLnTx/>
              <a:uFillTx/>
              <a:latin typeface="Verdana"/>
              <a:cs typeface="Verdana"/>
            </a:endParaRPr>
          </a:p>
        </p:txBody>
      </p:sp>
      <p:graphicFrame>
        <p:nvGraphicFramePr>
          <p:cNvPr id="8" name="object 8">
            <a:extLst>
              <a:ext uri="{FF2B5EF4-FFF2-40B4-BE49-F238E27FC236}">
                <a16:creationId xmlns:a16="http://schemas.microsoft.com/office/drawing/2014/main" id="{E9B2F4D9-2FCA-277C-B9EE-602888C00E31}"/>
              </a:ext>
            </a:extLst>
          </p:cNvPr>
          <p:cNvGraphicFramePr>
            <a:graphicFrameLocks noGrp="1"/>
          </p:cNvGraphicFramePr>
          <p:nvPr>
            <p:extLst>
              <p:ext uri="{D42A27DB-BD31-4B8C-83A1-F6EECF244321}">
                <p14:modId xmlns:p14="http://schemas.microsoft.com/office/powerpoint/2010/main" val="1585603608"/>
              </p:ext>
            </p:extLst>
          </p:nvPr>
        </p:nvGraphicFramePr>
        <p:xfrm>
          <a:off x="8100620" y="4930521"/>
          <a:ext cx="4054475" cy="1367788"/>
        </p:xfrm>
        <a:graphic>
          <a:graphicData uri="http://schemas.openxmlformats.org/drawingml/2006/table">
            <a:tbl>
              <a:tblPr firstRow="1" bandRow="1">
                <a:tableStyleId>{2D5ABB26-0587-4C30-8999-92F81FD0307C}</a:tableStyleId>
              </a:tblPr>
              <a:tblGrid>
                <a:gridCol w="3025140">
                  <a:extLst>
                    <a:ext uri="{9D8B030D-6E8A-4147-A177-3AD203B41FA5}">
                      <a16:colId xmlns:a16="http://schemas.microsoft.com/office/drawing/2014/main" val="20000"/>
                    </a:ext>
                  </a:extLst>
                </a:gridCol>
                <a:gridCol w="27622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432434">
                <a:tc gridSpan="2">
                  <a:txBody>
                    <a:bodyPr/>
                    <a:lstStyle/>
                    <a:p>
                      <a:pPr marR="768350" algn="ctr">
                        <a:lnSpc>
                          <a:spcPts val="1764"/>
                        </a:lnSpc>
                      </a:pPr>
                      <a:r>
                        <a:rPr lang="es-CO" sz="1600" noProof="0">
                          <a:solidFill>
                            <a:schemeClr val="accent2"/>
                          </a:solidFill>
                          <a:latin typeface="Segoe UI Symbol"/>
                          <a:cs typeface="Segoe UI Symbol"/>
                        </a:rPr>
                        <a:t>✔</a:t>
                      </a:r>
                      <a:r>
                        <a:rPr lang="es-CO" sz="1600" spc="80" noProof="0">
                          <a:solidFill>
                            <a:schemeClr val="accent2"/>
                          </a:solidFill>
                          <a:latin typeface="Segoe UI Symbol"/>
                          <a:cs typeface="Segoe UI Symbol"/>
                        </a:rPr>
                        <a:t>  </a:t>
                      </a:r>
                      <a:r>
                        <a:rPr lang="es-CO" sz="1200" spc="-10" noProof="0">
                          <a:solidFill>
                            <a:schemeClr val="accent2"/>
                          </a:solidFill>
                          <a:latin typeface="Verdana"/>
                          <a:cs typeface="Verdana"/>
                        </a:rPr>
                        <a:t>Planes</a:t>
                      </a:r>
                      <a:r>
                        <a:rPr lang="es-CO" sz="1200" spc="-95" noProof="0">
                          <a:solidFill>
                            <a:schemeClr val="accent2"/>
                          </a:solidFill>
                          <a:latin typeface="Verdana"/>
                          <a:cs typeface="Verdana"/>
                        </a:rPr>
                        <a:t> </a:t>
                      </a:r>
                      <a:r>
                        <a:rPr lang="es-CO" sz="1200" spc="-10" noProof="0">
                          <a:solidFill>
                            <a:schemeClr val="accent2"/>
                          </a:solidFill>
                          <a:latin typeface="Verdana"/>
                          <a:cs typeface="Verdana"/>
                        </a:rPr>
                        <a:t>operativos,</a:t>
                      </a:r>
                      <a:r>
                        <a:rPr lang="es-CO" sz="1200" spc="-105" noProof="0">
                          <a:solidFill>
                            <a:schemeClr val="accent2"/>
                          </a:solidFill>
                          <a:latin typeface="Verdana"/>
                          <a:cs typeface="Verdana"/>
                        </a:rPr>
                        <a:t> </a:t>
                      </a:r>
                      <a:r>
                        <a:rPr lang="es-CO" sz="1200" spc="-10" noProof="0">
                          <a:solidFill>
                            <a:schemeClr val="accent2"/>
                          </a:solidFill>
                          <a:latin typeface="Verdana"/>
                          <a:cs typeface="Verdana"/>
                        </a:rPr>
                        <a:t>planes</a:t>
                      </a:r>
                      <a:r>
                        <a:rPr lang="es-CO" sz="1200" spc="-70" noProof="0">
                          <a:solidFill>
                            <a:schemeClr val="accent2"/>
                          </a:solidFill>
                          <a:latin typeface="Verdana"/>
                          <a:cs typeface="Verdana"/>
                        </a:rPr>
                        <a:t> </a:t>
                      </a:r>
                      <a:r>
                        <a:rPr lang="es-CO" sz="1200" spc="-50" noProof="0">
                          <a:solidFill>
                            <a:schemeClr val="accent2"/>
                          </a:solidFill>
                          <a:latin typeface="Verdana"/>
                          <a:cs typeface="Verdana"/>
                        </a:rPr>
                        <a:t>o</a:t>
                      </a:r>
                      <a:endParaRPr lang="es-CO" sz="1200" noProof="0">
                        <a:solidFill>
                          <a:schemeClr val="accent2"/>
                        </a:solidFill>
                        <a:latin typeface="Verdana"/>
                        <a:cs typeface="Verdana"/>
                      </a:endParaRPr>
                    </a:p>
                    <a:p>
                      <a:pPr marR="727710" algn="ctr">
                        <a:lnSpc>
                          <a:spcPts val="1435"/>
                        </a:lnSpc>
                      </a:pPr>
                      <a:r>
                        <a:rPr lang="es-CO" sz="1200" spc="-10" noProof="0">
                          <a:solidFill>
                            <a:schemeClr val="accent2"/>
                          </a:solidFill>
                          <a:latin typeface="Verdana"/>
                          <a:cs typeface="Verdana"/>
                        </a:rPr>
                        <a:t>cronogramas</a:t>
                      </a:r>
                      <a:r>
                        <a:rPr lang="es-CO" sz="1200" spc="-95" noProof="0">
                          <a:solidFill>
                            <a:schemeClr val="accent2"/>
                          </a:solidFill>
                          <a:latin typeface="Verdana"/>
                          <a:cs typeface="Verdana"/>
                        </a:rPr>
                        <a:t> </a:t>
                      </a:r>
                      <a:r>
                        <a:rPr lang="es-CO" sz="1200" spc="-10" noProof="0">
                          <a:solidFill>
                            <a:schemeClr val="accent2"/>
                          </a:solidFill>
                          <a:latin typeface="Verdana"/>
                          <a:cs typeface="Verdana"/>
                        </a:rPr>
                        <a:t>de</a:t>
                      </a:r>
                      <a:r>
                        <a:rPr lang="es-CO" sz="1200" spc="-80" noProof="0">
                          <a:solidFill>
                            <a:schemeClr val="accent2"/>
                          </a:solidFill>
                          <a:latin typeface="Verdana"/>
                          <a:cs typeface="Verdana"/>
                        </a:rPr>
                        <a:t> </a:t>
                      </a:r>
                      <a:r>
                        <a:rPr lang="es-CO" sz="1200" spc="-10" noProof="0">
                          <a:solidFill>
                            <a:schemeClr val="accent2"/>
                          </a:solidFill>
                          <a:latin typeface="Verdana"/>
                          <a:cs typeface="Verdana"/>
                        </a:rPr>
                        <a:t>trabajo</a:t>
                      </a:r>
                      <a:endParaRPr lang="es-CO" sz="1200" noProof="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a:txBody>
                    <a:bodyPr/>
                    <a:lstStyle/>
                    <a:p>
                      <a:pPr>
                        <a:lnSpc>
                          <a:spcPct val="100000"/>
                        </a:lnSpc>
                      </a:pPr>
                      <a:endParaRPr lang="es-CO" sz="1200" noProof="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64225">
                <a:tc>
                  <a:txBody>
                    <a:bodyPr/>
                    <a:lstStyle/>
                    <a:p>
                      <a:pPr marL="92075">
                        <a:lnSpc>
                          <a:spcPts val="1185"/>
                        </a:lnSpc>
                      </a:pPr>
                      <a:r>
                        <a:rPr lang="es-CO" sz="1600" noProof="0">
                          <a:solidFill>
                            <a:schemeClr val="accent2"/>
                          </a:solidFill>
                          <a:latin typeface="Segoe UI Symbol"/>
                          <a:cs typeface="Segoe UI Symbol"/>
                        </a:rPr>
                        <a:t>✔</a:t>
                      </a:r>
                      <a:r>
                        <a:rPr lang="es-CO" sz="1600" spc="65" noProof="0">
                          <a:solidFill>
                            <a:schemeClr val="accent2"/>
                          </a:solidFill>
                          <a:latin typeface="Segoe UI Symbol"/>
                          <a:cs typeface="Segoe UI Symbol"/>
                        </a:rPr>
                        <a:t>  </a:t>
                      </a:r>
                      <a:r>
                        <a:rPr lang="es-CO" sz="1200" spc="-10" noProof="0">
                          <a:solidFill>
                            <a:schemeClr val="accent2"/>
                          </a:solidFill>
                          <a:latin typeface="Verdana"/>
                          <a:cs typeface="Verdana"/>
                        </a:rPr>
                        <a:t>Planes</a:t>
                      </a:r>
                      <a:r>
                        <a:rPr lang="es-CO" sz="1200" spc="-105" noProof="0">
                          <a:solidFill>
                            <a:schemeClr val="accent2"/>
                          </a:solidFill>
                          <a:latin typeface="Verdana"/>
                          <a:cs typeface="Verdana"/>
                        </a:rPr>
                        <a:t> </a:t>
                      </a:r>
                      <a:r>
                        <a:rPr lang="es-CO" sz="1200" spc="-10" noProof="0">
                          <a:solidFill>
                            <a:schemeClr val="accent2"/>
                          </a:solidFill>
                          <a:latin typeface="Verdana"/>
                          <a:cs typeface="Verdana"/>
                        </a:rPr>
                        <a:t>Integrados</a:t>
                      </a:r>
                      <a:r>
                        <a:rPr lang="es-CO" sz="1200" spc="-114" noProof="0">
                          <a:solidFill>
                            <a:schemeClr val="accent2"/>
                          </a:solidFill>
                          <a:latin typeface="Verdana"/>
                          <a:cs typeface="Verdana"/>
                        </a:rPr>
                        <a:t> </a:t>
                      </a:r>
                      <a:r>
                        <a:rPr lang="es-CO" sz="1200" noProof="0">
                          <a:solidFill>
                            <a:schemeClr val="accent2"/>
                          </a:solidFill>
                          <a:latin typeface="Verdana"/>
                          <a:cs typeface="Verdana"/>
                        </a:rPr>
                        <a:t>al</a:t>
                      </a:r>
                      <a:r>
                        <a:rPr lang="es-CO" sz="1200" spc="-80" noProof="0">
                          <a:solidFill>
                            <a:schemeClr val="accent2"/>
                          </a:solidFill>
                          <a:latin typeface="Verdana"/>
                          <a:cs typeface="Verdana"/>
                        </a:rPr>
                        <a:t> </a:t>
                      </a:r>
                      <a:r>
                        <a:rPr lang="es-CO" sz="1200" spc="-10" noProof="0">
                          <a:solidFill>
                            <a:schemeClr val="accent2"/>
                          </a:solidFill>
                          <a:latin typeface="Verdana"/>
                          <a:cs typeface="Verdana"/>
                        </a:rPr>
                        <a:t>Plan</a:t>
                      </a:r>
                      <a:r>
                        <a:rPr lang="es-CO" sz="1200" spc="-80" noProof="0">
                          <a:solidFill>
                            <a:schemeClr val="accent2"/>
                          </a:solidFill>
                          <a:latin typeface="Verdana"/>
                          <a:cs typeface="Verdana"/>
                        </a:rPr>
                        <a:t> </a:t>
                      </a:r>
                      <a:r>
                        <a:rPr lang="es-CO" sz="1200" spc="-25" noProof="0">
                          <a:solidFill>
                            <a:schemeClr val="accent2"/>
                          </a:solidFill>
                          <a:latin typeface="Verdana"/>
                          <a:cs typeface="Verdana"/>
                        </a:rPr>
                        <a:t>de</a:t>
                      </a:r>
                      <a:endParaRPr lang="es-CO" sz="1200" noProof="0">
                        <a:solidFill>
                          <a:schemeClr val="accent2"/>
                        </a:solidFill>
                        <a:latin typeface="Verdana"/>
                        <a:cs typeface="Verdana"/>
                      </a:endParaRPr>
                    </a:p>
                    <a:p>
                      <a:pPr marL="379095">
                        <a:lnSpc>
                          <a:spcPts val="1090"/>
                        </a:lnSpc>
                      </a:pPr>
                      <a:r>
                        <a:rPr lang="es-CO" sz="1200" spc="-10" noProof="0">
                          <a:solidFill>
                            <a:schemeClr val="accent2"/>
                          </a:solidFill>
                          <a:latin typeface="Verdana"/>
                          <a:cs typeface="Verdana"/>
                        </a:rPr>
                        <a:t>Acción</a:t>
                      </a:r>
                      <a:r>
                        <a:rPr lang="es-CO" sz="1200" spc="-100" noProof="0">
                          <a:solidFill>
                            <a:schemeClr val="accent2"/>
                          </a:solidFill>
                          <a:latin typeface="Verdana"/>
                          <a:cs typeface="Verdana"/>
                        </a:rPr>
                        <a:t> </a:t>
                      </a:r>
                      <a:r>
                        <a:rPr lang="es-CO" sz="1200" noProof="0">
                          <a:solidFill>
                            <a:schemeClr val="accent2"/>
                          </a:solidFill>
                          <a:latin typeface="Verdana"/>
                          <a:cs typeface="Verdana"/>
                        </a:rPr>
                        <a:t>(Decreto</a:t>
                      </a:r>
                      <a:r>
                        <a:rPr lang="es-CO" sz="1200" spc="180" noProof="0">
                          <a:solidFill>
                            <a:schemeClr val="accent2"/>
                          </a:solidFill>
                          <a:latin typeface="Verdana"/>
                          <a:cs typeface="Verdana"/>
                        </a:rPr>
                        <a:t> </a:t>
                      </a:r>
                      <a:r>
                        <a:rPr lang="es-CO" sz="1200" noProof="0">
                          <a:solidFill>
                            <a:schemeClr val="accent2"/>
                          </a:solidFill>
                          <a:latin typeface="Verdana"/>
                          <a:cs typeface="Verdana"/>
                        </a:rPr>
                        <a:t>612</a:t>
                      </a:r>
                      <a:r>
                        <a:rPr lang="es-CO" sz="1200" spc="-130" noProof="0">
                          <a:solidFill>
                            <a:schemeClr val="accent2"/>
                          </a:solidFill>
                          <a:latin typeface="Verdana"/>
                          <a:cs typeface="Verdana"/>
                        </a:rPr>
                        <a:t> </a:t>
                      </a:r>
                      <a:r>
                        <a:rPr lang="es-CO" sz="1200" spc="-10" noProof="0">
                          <a:solidFill>
                            <a:schemeClr val="accent2"/>
                          </a:solidFill>
                          <a:latin typeface="Verdana"/>
                          <a:cs typeface="Verdana"/>
                        </a:rPr>
                        <a:t>de</a:t>
                      </a:r>
                      <a:r>
                        <a:rPr lang="es-CO" sz="1200" spc="-110" noProof="0">
                          <a:solidFill>
                            <a:schemeClr val="accent2"/>
                          </a:solidFill>
                          <a:latin typeface="Verdana"/>
                          <a:cs typeface="Verdana"/>
                        </a:rPr>
                        <a:t> </a:t>
                      </a:r>
                      <a:r>
                        <a:rPr lang="es-CO" sz="1200" spc="-10" noProof="0">
                          <a:solidFill>
                            <a:schemeClr val="accent2"/>
                          </a:solidFill>
                          <a:latin typeface="Verdana"/>
                          <a:cs typeface="Verdana"/>
                        </a:rPr>
                        <a:t>2018)</a:t>
                      </a:r>
                      <a:endParaRPr lang="es-CO" sz="1200" noProof="0">
                        <a:solidFill>
                          <a:schemeClr val="accent2"/>
                        </a:solidFill>
                        <a:latin typeface="Verdana"/>
                        <a:cs typeface="Verdana"/>
                      </a:endParaRPr>
                    </a:p>
                    <a:p>
                      <a:pPr marL="92075">
                        <a:lnSpc>
                          <a:spcPts val="1585"/>
                        </a:lnSpc>
                      </a:pPr>
                      <a:r>
                        <a:rPr lang="es-CO" sz="1600" noProof="0">
                          <a:solidFill>
                            <a:schemeClr val="accent2"/>
                          </a:solidFill>
                          <a:latin typeface="Segoe UI Symbol"/>
                          <a:cs typeface="Segoe UI Symbol"/>
                        </a:rPr>
                        <a:t>✔</a:t>
                      </a:r>
                      <a:r>
                        <a:rPr lang="es-CO" sz="1600" spc="50" noProof="0">
                          <a:solidFill>
                            <a:schemeClr val="accent2"/>
                          </a:solidFill>
                          <a:latin typeface="Segoe UI Symbol"/>
                          <a:cs typeface="Segoe UI Symbol"/>
                        </a:rPr>
                        <a:t> </a:t>
                      </a:r>
                      <a:r>
                        <a:rPr lang="es-CO" sz="1200" spc="-10" noProof="0">
                          <a:solidFill>
                            <a:schemeClr val="accent2"/>
                          </a:solidFill>
                          <a:latin typeface="Verdana"/>
                          <a:cs typeface="Verdana"/>
                        </a:rPr>
                        <a:t>Tareas</a:t>
                      </a:r>
                      <a:endParaRPr lang="es-CO" sz="1200" noProof="0">
                        <a:solidFill>
                          <a:schemeClr val="accent2"/>
                        </a:solidFill>
                        <a:latin typeface="Verdana"/>
                        <a:cs typeface="Verdana"/>
                      </a:endParaRPr>
                    </a:p>
                    <a:p>
                      <a:pPr marL="92075">
                        <a:lnSpc>
                          <a:spcPts val="1814"/>
                        </a:lnSpc>
                      </a:pPr>
                      <a:r>
                        <a:rPr lang="es-CO" sz="1600" noProof="0">
                          <a:solidFill>
                            <a:schemeClr val="accent2"/>
                          </a:solidFill>
                          <a:latin typeface="Segoe UI Symbol"/>
                          <a:cs typeface="Segoe UI Symbol"/>
                        </a:rPr>
                        <a:t>✔</a:t>
                      </a:r>
                      <a:r>
                        <a:rPr lang="es-CO" sz="1600" spc="75" noProof="0">
                          <a:solidFill>
                            <a:schemeClr val="accent2"/>
                          </a:solidFill>
                          <a:latin typeface="Segoe UI Symbol"/>
                          <a:cs typeface="Segoe UI Symbol"/>
                        </a:rPr>
                        <a:t>  </a:t>
                      </a:r>
                      <a:r>
                        <a:rPr lang="es-CO" sz="1200" spc="-10" noProof="0">
                          <a:solidFill>
                            <a:schemeClr val="accent2"/>
                          </a:solidFill>
                          <a:latin typeface="Verdana"/>
                          <a:cs typeface="Verdana"/>
                        </a:rPr>
                        <a:t>Indicadores</a:t>
                      </a:r>
                      <a:r>
                        <a:rPr lang="es-CO" sz="1200" spc="-105" noProof="0">
                          <a:solidFill>
                            <a:schemeClr val="accent2"/>
                          </a:solidFill>
                          <a:latin typeface="Verdana"/>
                          <a:cs typeface="Verdana"/>
                        </a:rPr>
                        <a:t> </a:t>
                      </a:r>
                      <a:r>
                        <a:rPr lang="es-CO" sz="1200" noProof="0">
                          <a:solidFill>
                            <a:schemeClr val="accent2"/>
                          </a:solidFill>
                          <a:latin typeface="Verdana"/>
                          <a:cs typeface="Verdana"/>
                        </a:rPr>
                        <a:t>o</a:t>
                      </a:r>
                      <a:r>
                        <a:rPr lang="es-CO" sz="1200" spc="-105" noProof="0">
                          <a:solidFill>
                            <a:schemeClr val="accent2"/>
                          </a:solidFill>
                          <a:latin typeface="Verdana"/>
                          <a:cs typeface="Verdana"/>
                        </a:rPr>
                        <a:t> </a:t>
                      </a:r>
                      <a:r>
                        <a:rPr lang="es-CO" sz="1200" spc="-10" noProof="0">
                          <a:solidFill>
                            <a:schemeClr val="accent2"/>
                          </a:solidFill>
                          <a:latin typeface="Verdana"/>
                          <a:cs typeface="Verdana"/>
                        </a:rPr>
                        <a:t>mecanismos</a:t>
                      </a:r>
                      <a:r>
                        <a:rPr lang="es-CO" sz="1200" spc="-85" noProof="0">
                          <a:solidFill>
                            <a:schemeClr val="accent2"/>
                          </a:solidFill>
                          <a:latin typeface="Verdana"/>
                          <a:cs typeface="Verdana"/>
                        </a:rPr>
                        <a:t> </a:t>
                      </a:r>
                      <a:r>
                        <a:rPr lang="es-CO" sz="1200" spc="-25" noProof="0">
                          <a:solidFill>
                            <a:schemeClr val="accent2"/>
                          </a:solidFill>
                          <a:latin typeface="Verdana"/>
                          <a:cs typeface="Verdana"/>
                        </a:rPr>
                        <a:t>de</a:t>
                      </a:r>
                      <a:endParaRPr lang="es-CO" sz="1200" noProof="0">
                        <a:solidFill>
                          <a:schemeClr val="accent2"/>
                        </a:solidFill>
                        <a:latin typeface="Verdana"/>
                        <a:cs typeface="Verdana"/>
                      </a:endParaRPr>
                    </a:p>
                  </a:txBody>
                  <a:tcPr marL="0" marR="0" marT="0" marB="0">
                    <a:lnL w="9525">
                      <a:solidFill>
                        <a:srgbClr val="000000"/>
                      </a:solidFill>
                      <a:prstDash val="solid"/>
                    </a:lnL>
                  </a:tcPr>
                </a:tc>
                <a:tc>
                  <a:txBody>
                    <a:bodyPr/>
                    <a:lstStyle/>
                    <a:p>
                      <a:pPr algn="r">
                        <a:lnSpc>
                          <a:spcPct val="100000"/>
                        </a:lnSpc>
                        <a:spcBef>
                          <a:spcPts val="295"/>
                        </a:spcBef>
                      </a:pPr>
                      <a:r>
                        <a:rPr lang="es-CO" sz="1050" b="1" spc="-50" noProof="0">
                          <a:solidFill>
                            <a:srgbClr val="FFFFFF"/>
                          </a:solidFill>
                          <a:latin typeface="Tahoma"/>
                          <a:cs typeface="Tahoma"/>
                        </a:rPr>
                        <a:t>P</a:t>
                      </a:r>
                      <a:endParaRPr lang="es-CO" sz="1050" noProof="0">
                        <a:latin typeface="Tahoma"/>
                        <a:cs typeface="Tahoma"/>
                      </a:endParaRPr>
                    </a:p>
                    <a:p>
                      <a:pPr marR="3175">
                        <a:lnSpc>
                          <a:spcPct val="100000"/>
                        </a:lnSpc>
                      </a:pPr>
                      <a:endParaRPr lang="es-CO" sz="1050" noProof="0">
                        <a:latin typeface="Times New Roman"/>
                        <a:cs typeface="Times New Roman"/>
                      </a:endParaRPr>
                    </a:p>
                    <a:p>
                      <a:pPr marR="3175">
                        <a:lnSpc>
                          <a:spcPct val="100000"/>
                        </a:lnSpc>
                        <a:spcBef>
                          <a:spcPts val="140"/>
                        </a:spcBef>
                      </a:pPr>
                      <a:endParaRPr lang="es-CO" sz="1050" noProof="0">
                        <a:latin typeface="Times New Roman"/>
                        <a:cs typeface="Times New Roman"/>
                      </a:endParaRPr>
                    </a:p>
                    <a:p>
                      <a:pPr algn="r">
                        <a:lnSpc>
                          <a:spcPct val="100000"/>
                        </a:lnSpc>
                        <a:spcBef>
                          <a:spcPts val="5"/>
                        </a:spcBef>
                      </a:pPr>
                      <a:r>
                        <a:rPr lang="es-CO" sz="1050" b="1" spc="-25" noProof="0">
                          <a:solidFill>
                            <a:srgbClr val="FFFFFF"/>
                          </a:solidFill>
                          <a:latin typeface="Tahoma"/>
                          <a:cs typeface="Tahoma"/>
                        </a:rPr>
                        <a:t>In</a:t>
                      </a:r>
                      <a:endParaRPr lang="es-CO" sz="1050" noProof="0">
                        <a:latin typeface="Tahoma"/>
                        <a:cs typeface="Tahoma"/>
                      </a:endParaRPr>
                    </a:p>
                  </a:txBody>
                  <a:tcPr marL="0" marR="0" marT="37465" marB="0">
                    <a:lnR w="9525">
                      <a:solidFill>
                        <a:srgbClr val="000000"/>
                      </a:solidFill>
                      <a:prstDash val="solid"/>
                    </a:lnR>
                    <a:solidFill>
                      <a:schemeClr val="bg2">
                        <a:lumMod val="25000"/>
                      </a:schemeClr>
                    </a:solidFill>
                  </a:tcPr>
                </a:tc>
                <a:tc>
                  <a:txBody>
                    <a:bodyPr/>
                    <a:lstStyle/>
                    <a:p>
                      <a:pPr marL="36195" marR="116205" indent="5715">
                        <a:lnSpc>
                          <a:spcPct val="100000"/>
                        </a:lnSpc>
                        <a:spcBef>
                          <a:spcPts val="295"/>
                        </a:spcBef>
                      </a:pPr>
                      <a:r>
                        <a:rPr lang="es-CO" sz="1050" b="1" noProof="0" err="1">
                          <a:solidFill>
                            <a:srgbClr val="FFFFFF"/>
                          </a:solidFill>
                          <a:latin typeface="Tahoma"/>
                          <a:cs typeface="Tahoma"/>
                        </a:rPr>
                        <a:t>lanes</a:t>
                      </a:r>
                      <a:r>
                        <a:rPr lang="es-CO" sz="1050" b="1" spc="-75" noProof="0">
                          <a:solidFill>
                            <a:srgbClr val="FFFFFF"/>
                          </a:solidFill>
                          <a:latin typeface="Tahoma"/>
                          <a:cs typeface="Tahoma"/>
                        </a:rPr>
                        <a:t> </a:t>
                      </a:r>
                      <a:r>
                        <a:rPr lang="es-CO" sz="1050" b="1" spc="-35" noProof="0">
                          <a:solidFill>
                            <a:srgbClr val="FFFFFF"/>
                          </a:solidFill>
                          <a:latin typeface="Tahoma"/>
                          <a:cs typeface="Tahoma"/>
                        </a:rPr>
                        <a:t>de </a:t>
                      </a:r>
                      <a:r>
                        <a:rPr lang="es-CO" sz="1050" b="1" spc="-10" noProof="0">
                          <a:solidFill>
                            <a:srgbClr val="FFFFFF"/>
                          </a:solidFill>
                          <a:latin typeface="Tahoma"/>
                          <a:cs typeface="Tahoma"/>
                        </a:rPr>
                        <a:t>trabajo Planes </a:t>
                      </a:r>
                      <a:r>
                        <a:rPr lang="es-CO" sz="1050" b="1" spc="-10" noProof="0" err="1">
                          <a:solidFill>
                            <a:srgbClr val="FFFFFF"/>
                          </a:solidFill>
                          <a:latin typeface="Tahoma"/>
                          <a:cs typeface="Tahoma"/>
                        </a:rPr>
                        <a:t>tegrados</a:t>
                      </a:r>
                      <a:endParaRPr lang="es-CO" sz="1050" noProof="0">
                        <a:latin typeface="Tahoma"/>
                        <a:cs typeface="Tahoma"/>
                      </a:endParaRPr>
                    </a:p>
                  </a:txBody>
                  <a:tcPr marL="0" marR="0" marT="3746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211454">
                <a:tc gridSpan="2">
                  <a:txBody>
                    <a:bodyPr/>
                    <a:lstStyle/>
                    <a:p>
                      <a:pPr marL="379095" marR="3175">
                        <a:lnSpc>
                          <a:spcPts val="1200"/>
                        </a:lnSpc>
                      </a:pPr>
                      <a:r>
                        <a:rPr lang="es-CO" sz="1200" spc="-10" noProof="0">
                          <a:solidFill>
                            <a:schemeClr val="accent2"/>
                          </a:solidFill>
                          <a:latin typeface="Verdana"/>
                          <a:cs typeface="Verdana"/>
                        </a:rPr>
                        <a:t>seguimiento</a:t>
                      </a:r>
                      <a:r>
                        <a:rPr lang="es-CO" sz="1200" spc="-95" noProof="0">
                          <a:solidFill>
                            <a:schemeClr val="accent2"/>
                          </a:solidFill>
                          <a:latin typeface="Verdana"/>
                          <a:cs typeface="Verdana"/>
                        </a:rPr>
                        <a:t> </a:t>
                      </a:r>
                      <a:r>
                        <a:rPr lang="es-CO" sz="1200" noProof="0">
                          <a:solidFill>
                            <a:schemeClr val="accent2"/>
                          </a:solidFill>
                          <a:latin typeface="Verdana"/>
                          <a:cs typeface="Verdana"/>
                        </a:rPr>
                        <a:t>operativos</a:t>
                      </a:r>
                      <a:r>
                        <a:rPr lang="es-CO" sz="1200" spc="-10" noProof="0">
                          <a:solidFill>
                            <a:schemeClr val="accent2"/>
                          </a:solidFill>
                          <a:latin typeface="Verdana"/>
                          <a:cs typeface="Verdana"/>
                        </a:rPr>
                        <a:t> </a:t>
                      </a:r>
                      <a:r>
                        <a:rPr lang="es-CO" sz="1200" noProof="0">
                          <a:solidFill>
                            <a:schemeClr val="accent2"/>
                          </a:solidFill>
                          <a:latin typeface="Verdana"/>
                          <a:cs typeface="Verdana"/>
                        </a:rPr>
                        <a:t>y</a:t>
                      </a:r>
                      <a:r>
                        <a:rPr lang="es-CO" sz="1200" spc="-15" noProof="0">
                          <a:solidFill>
                            <a:schemeClr val="accent2"/>
                          </a:solidFill>
                          <a:latin typeface="Verdana"/>
                          <a:cs typeface="Verdana"/>
                        </a:rPr>
                        <a:t> </a:t>
                      </a:r>
                      <a:r>
                        <a:rPr lang="es-CO" sz="1200" noProof="0">
                          <a:solidFill>
                            <a:schemeClr val="accent2"/>
                          </a:solidFill>
                          <a:latin typeface="Verdana"/>
                          <a:cs typeface="Verdana"/>
                        </a:rPr>
                        <a:t>al</a:t>
                      </a:r>
                      <a:r>
                        <a:rPr lang="es-CO" sz="1200" spc="-5" noProof="0">
                          <a:solidFill>
                            <a:schemeClr val="accent2"/>
                          </a:solidFill>
                          <a:latin typeface="Verdana"/>
                          <a:cs typeface="Verdana"/>
                        </a:rPr>
                        <a:t> </a:t>
                      </a:r>
                      <a:r>
                        <a:rPr lang="es-CO" sz="1200" spc="-20" noProof="0">
                          <a:solidFill>
                            <a:schemeClr val="accent2"/>
                          </a:solidFill>
                          <a:latin typeface="Verdana"/>
                          <a:cs typeface="Verdana"/>
                        </a:rPr>
                        <a:t>gasto</a:t>
                      </a:r>
                      <a:endParaRPr lang="es-CO" sz="1200" noProof="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a:txBody>
                    <a:bodyPr/>
                    <a:lstStyle/>
                    <a:p>
                      <a:pPr>
                        <a:lnSpc>
                          <a:spcPct val="100000"/>
                        </a:lnSpc>
                      </a:pPr>
                      <a:endParaRPr lang="es-CO" sz="1200" noProof="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sp>
        <p:nvSpPr>
          <p:cNvPr id="9" name="object 9">
            <a:extLst>
              <a:ext uri="{FF2B5EF4-FFF2-40B4-BE49-F238E27FC236}">
                <a16:creationId xmlns:a16="http://schemas.microsoft.com/office/drawing/2014/main" id="{28CBE554-8F61-E7B3-CFE3-9B14FEFF0D82}"/>
              </a:ext>
            </a:extLst>
          </p:cNvPr>
          <p:cNvSpPr txBox="1"/>
          <p:nvPr/>
        </p:nvSpPr>
        <p:spPr>
          <a:xfrm>
            <a:off x="533400" y="1893764"/>
            <a:ext cx="4114800" cy="644728"/>
          </a:xfrm>
          <a:prstGeom prst="rect">
            <a:avLst/>
          </a:prstGeom>
        </p:spPr>
        <p:txBody>
          <a:bodyPr vert="horz" wrap="square" lIns="0" tIns="635" rIns="0" bIns="0" rtlCol="0">
            <a:spAutoFit/>
          </a:bodyPr>
          <a:lstStyle/>
          <a:p>
            <a:pPr marL="375285" marR="1471295" lvl="0" indent="-363220" defTabSz="914400" eaLnBrk="1" fontAlgn="auto" latinLnBrk="0" hangingPunct="1">
              <a:lnSpc>
                <a:spcPct val="103800"/>
              </a:lnSpc>
              <a:spcBef>
                <a:spcPts val="5"/>
              </a:spcBef>
              <a:spcAft>
                <a:spcPts val="0"/>
              </a:spcAft>
              <a:buClrTx/>
              <a:buSzTx/>
              <a:buFontTx/>
              <a:buNone/>
              <a:tabLst/>
              <a:defRPr/>
            </a:pPr>
            <a:r>
              <a:rPr kumimoji="0" lang="es-CO" sz="2100" b="1" i="0" u="none" strike="noStrike" kern="0" cap="none" spc="-35" normalizeH="0" baseline="0" noProof="0">
                <a:ln>
                  <a:noFill/>
                </a:ln>
                <a:solidFill>
                  <a:srgbClr val="00AE50"/>
                </a:solidFill>
                <a:effectLst/>
                <a:uLnTx/>
                <a:uFillTx/>
                <a:latin typeface="Verdana"/>
                <a:cs typeface="Verdana"/>
              </a:rPr>
              <a:t>Componente</a:t>
            </a:r>
            <a:r>
              <a:rPr kumimoji="0" lang="es-CO" sz="2100" b="1" i="0" u="none" strike="noStrike" kern="0" cap="none" spc="-85" normalizeH="0" baseline="0" noProof="0">
                <a:ln>
                  <a:noFill/>
                </a:ln>
                <a:solidFill>
                  <a:srgbClr val="00AE50"/>
                </a:solidFill>
                <a:effectLst/>
                <a:uLnTx/>
                <a:uFillTx/>
                <a:latin typeface="Verdana"/>
                <a:cs typeface="Verdana"/>
              </a:rPr>
              <a:t> </a:t>
            </a:r>
            <a:r>
              <a:rPr kumimoji="0" lang="es-CO" sz="2100" b="1" i="0" u="none" strike="noStrike" kern="0" cap="none" spc="-25" normalizeH="0" baseline="0" noProof="0">
                <a:ln>
                  <a:noFill/>
                </a:ln>
                <a:solidFill>
                  <a:srgbClr val="00AE50"/>
                </a:solidFill>
                <a:effectLst/>
                <a:uLnTx/>
                <a:uFillTx/>
                <a:latin typeface="Verdana"/>
                <a:cs typeface="Verdana"/>
              </a:rPr>
              <a:t>de </a:t>
            </a:r>
            <a:r>
              <a:rPr kumimoji="0" lang="es-CO" sz="2100" b="1" i="0" u="none" strike="noStrike" kern="0" cap="none" spc="-65" normalizeH="0" baseline="0" noProof="0">
                <a:ln>
                  <a:noFill/>
                </a:ln>
                <a:solidFill>
                  <a:srgbClr val="00AE50"/>
                </a:solidFill>
                <a:effectLst/>
                <a:uLnTx/>
                <a:uFillTx/>
                <a:latin typeface="Verdana"/>
                <a:cs typeface="Verdana"/>
              </a:rPr>
              <a:t>largo</a:t>
            </a:r>
            <a:r>
              <a:rPr kumimoji="0" lang="es-CO" sz="2100" b="1" i="0" u="none" strike="noStrike" kern="0" cap="none" spc="-170" normalizeH="0" baseline="0" noProof="0">
                <a:ln>
                  <a:noFill/>
                </a:ln>
                <a:solidFill>
                  <a:srgbClr val="00AE50"/>
                </a:solidFill>
                <a:effectLst/>
                <a:uLnTx/>
                <a:uFillTx/>
                <a:latin typeface="Verdana"/>
                <a:cs typeface="Verdana"/>
              </a:rPr>
              <a:t> </a:t>
            </a:r>
            <a:r>
              <a:rPr kumimoji="0" lang="es-CO" sz="2100" b="1" i="0" u="none" strike="noStrike" kern="0" cap="none" spc="-10" normalizeH="0" baseline="0" noProof="0">
                <a:ln>
                  <a:noFill/>
                </a:ln>
                <a:solidFill>
                  <a:srgbClr val="00AE50"/>
                </a:solidFill>
                <a:effectLst/>
                <a:uLnTx/>
                <a:uFillTx/>
                <a:latin typeface="Verdana"/>
                <a:cs typeface="Verdana"/>
              </a:rPr>
              <a:t>plazo</a:t>
            </a:r>
            <a:endParaRPr kumimoji="0" lang="es-CO" sz="2100" b="0" i="0" u="none" strike="noStrike" kern="0" cap="none" spc="0" normalizeH="0" baseline="0" noProof="0">
              <a:ln>
                <a:noFill/>
              </a:ln>
              <a:solidFill>
                <a:sysClr val="windowText" lastClr="000000"/>
              </a:solidFill>
              <a:effectLst/>
              <a:uLnTx/>
              <a:uFillTx/>
              <a:latin typeface="Verdana"/>
              <a:cs typeface="Verdana"/>
            </a:endParaRPr>
          </a:p>
        </p:txBody>
      </p:sp>
      <p:sp>
        <p:nvSpPr>
          <p:cNvPr id="10" name="object 10">
            <a:extLst>
              <a:ext uri="{FF2B5EF4-FFF2-40B4-BE49-F238E27FC236}">
                <a16:creationId xmlns:a16="http://schemas.microsoft.com/office/drawing/2014/main" id="{9C6A389C-6911-476C-3F17-A0A20BAE7307}"/>
              </a:ext>
            </a:extLst>
          </p:cNvPr>
          <p:cNvSpPr txBox="1"/>
          <p:nvPr/>
        </p:nvSpPr>
        <p:spPr>
          <a:xfrm>
            <a:off x="446850" y="3409979"/>
            <a:ext cx="2315210" cy="6788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2100" b="1" i="0" u="none" strike="noStrike" kern="0" cap="none" spc="-35" normalizeH="0" baseline="0" noProof="0">
                <a:ln>
                  <a:noFill/>
                </a:ln>
                <a:solidFill>
                  <a:srgbClr val="4472C4">
                    <a:lumMod val="50000"/>
                  </a:srgbClr>
                </a:solidFill>
                <a:effectLst/>
                <a:uLnTx/>
                <a:uFillTx/>
                <a:latin typeface="Verdana"/>
                <a:cs typeface="Verdana"/>
              </a:rPr>
              <a:t>Componente</a:t>
            </a:r>
            <a:r>
              <a:rPr kumimoji="0" lang="es-CO" sz="2100" b="1" i="0" u="none" strike="noStrike" kern="0" cap="none" spc="-110" normalizeH="0" baseline="0" noProof="0">
                <a:ln>
                  <a:noFill/>
                </a:ln>
                <a:solidFill>
                  <a:srgbClr val="4472C4">
                    <a:lumMod val="50000"/>
                  </a:srgbClr>
                </a:solidFill>
                <a:effectLst/>
                <a:uLnTx/>
                <a:uFillTx/>
                <a:latin typeface="Verdana"/>
                <a:cs typeface="Verdana"/>
              </a:rPr>
              <a:t> </a:t>
            </a:r>
            <a:r>
              <a:rPr kumimoji="0" lang="es-CO" sz="2100" b="1" i="0" u="none" strike="noStrike" kern="0" cap="none" spc="-25" normalizeH="0" baseline="0" noProof="0">
                <a:ln>
                  <a:noFill/>
                </a:ln>
                <a:solidFill>
                  <a:srgbClr val="4472C4">
                    <a:lumMod val="50000"/>
                  </a:srgbClr>
                </a:solidFill>
                <a:effectLst/>
                <a:uLnTx/>
                <a:uFillTx/>
                <a:latin typeface="Verdana"/>
                <a:cs typeface="Verdana"/>
              </a:rPr>
              <a:t>de</a:t>
            </a:r>
            <a:endParaRPr kumimoji="0" lang="es-CO" sz="2100" b="0" i="0" u="none" strike="noStrike" kern="0" cap="none" spc="0" normalizeH="0" baseline="0" noProof="0">
              <a:ln>
                <a:noFill/>
              </a:ln>
              <a:solidFill>
                <a:srgbClr val="4472C4">
                  <a:lumMod val="50000"/>
                </a:srgbClr>
              </a:solidFill>
              <a:effectLst/>
              <a:uLnTx/>
              <a:uFillTx/>
              <a:latin typeface="Verdana"/>
              <a:cs typeface="Verdana"/>
            </a:endParaRPr>
          </a:p>
          <a:p>
            <a:pPr marL="113030" marR="0" lvl="0" indent="0" defTabSz="914400" eaLnBrk="1" fontAlgn="auto" latinLnBrk="0" hangingPunct="1">
              <a:lnSpc>
                <a:spcPct val="100000"/>
              </a:lnSpc>
              <a:spcBef>
                <a:spcPts val="100"/>
              </a:spcBef>
              <a:spcAft>
                <a:spcPts val="0"/>
              </a:spcAft>
              <a:buClrTx/>
              <a:buSzTx/>
              <a:buFontTx/>
              <a:buNone/>
              <a:tabLst/>
              <a:defRPr/>
            </a:pPr>
            <a:r>
              <a:rPr kumimoji="0" lang="es-CO" sz="2100" b="1" i="0" u="none" strike="noStrike" kern="0" cap="none" spc="-45" normalizeH="0" baseline="0" noProof="0">
                <a:ln>
                  <a:noFill/>
                </a:ln>
                <a:solidFill>
                  <a:srgbClr val="4472C4">
                    <a:lumMod val="50000"/>
                  </a:srgbClr>
                </a:solidFill>
                <a:effectLst/>
                <a:uLnTx/>
                <a:uFillTx/>
                <a:latin typeface="Verdana"/>
                <a:cs typeface="Verdana"/>
              </a:rPr>
              <a:t>mediano</a:t>
            </a:r>
            <a:r>
              <a:rPr kumimoji="0" lang="es-CO" sz="2100" b="1" i="0" u="none" strike="noStrike" kern="0" cap="none" spc="-170" normalizeH="0" baseline="0" noProof="0">
                <a:ln>
                  <a:noFill/>
                </a:ln>
                <a:solidFill>
                  <a:srgbClr val="4472C4">
                    <a:lumMod val="50000"/>
                  </a:srgbClr>
                </a:solidFill>
                <a:effectLst/>
                <a:uLnTx/>
                <a:uFillTx/>
                <a:latin typeface="Verdana"/>
                <a:cs typeface="Verdana"/>
              </a:rPr>
              <a:t> </a:t>
            </a:r>
            <a:r>
              <a:rPr kumimoji="0" lang="es-CO" sz="2100" b="1" i="0" u="none" strike="noStrike" kern="0" cap="none" spc="-20" normalizeH="0" baseline="0" noProof="0">
                <a:ln>
                  <a:noFill/>
                </a:ln>
                <a:solidFill>
                  <a:srgbClr val="4472C4">
                    <a:lumMod val="50000"/>
                  </a:srgbClr>
                </a:solidFill>
                <a:effectLst/>
                <a:uLnTx/>
                <a:uFillTx/>
                <a:latin typeface="Verdana"/>
                <a:cs typeface="Verdana"/>
              </a:rPr>
              <a:t>plazo</a:t>
            </a:r>
            <a:endParaRPr kumimoji="0" lang="es-CO" sz="2100" b="0" i="0" u="none" strike="noStrike" kern="0" cap="none" spc="0" normalizeH="0" baseline="0" noProof="0">
              <a:ln>
                <a:noFill/>
              </a:ln>
              <a:solidFill>
                <a:srgbClr val="4472C4">
                  <a:lumMod val="50000"/>
                </a:srgbClr>
              </a:solidFill>
              <a:effectLst/>
              <a:uLnTx/>
              <a:uFillTx/>
              <a:latin typeface="Verdana"/>
              <a:cs typeface="Verdana"/>
            </a:endParaRPr>
          </a:p>
        </p:txBody>
      </p:sp>
      <p:sp>
        <p:nvSpPr>
          <p:cNvPr id="11" name="object 11">
            <a:extLst>
              <a:ext uri="{FF2B5EF4-FFF2-40B4-BE49-F238E27FC236}">
                <a16:creationId xmlns:a16="http://schemas.microsoft.com/office/drawing/2014/main" id="{41D6D010-E494-4A47-EDDF-0B4F75433A13}"/>
              </a:ext>
            </a:extLst>
          </p:cNvPr>
          <p:cNvSpPr txBox="1"/>
          <p:nvPr/>
        </p:nvSpPr>
        <p:spPr>
          <a:xfrm>
            <a:off x="351029" y="5421536"/>
            <a:ext cx="2077085" cy="665480"/>
          </a:xfrm>
          <a:prstGeom prst="rect">
            <a:avLst/>
          </a:prstGeom>
        </p:spPr>
        <p:txBody>
          <a:bodyPr vert="horz" wrap="square" lIns="0" tIns="12700" rIns="0" bIns="0" rtlCol="0">
            <a:spAutoFit/>
          </a:bodyPr>
          <a:lstStyle/>
          <a:p>
            <a:pPr marL="312420" marR="5080" lvl="0" indent="-300355" defTabSz="914400" eaLnBrk="1" fontAlgn="auto" latinLnBrk="0" hangingPunct="1">
              <a:lnSpc>
                <a:spcPct val="100000"/>
              </a:lnSpc>
              <a:spcBef>
                <a:spcPts val="100"/>
              </a:spcBef>
              <a:spcAft>
                <a:spcPts val="0"/>
              </a:spcAft>
              <a:buClrTx/>
              <a:buSzTx/>
              <a:buFontTx/>
              <a:buNone/>
              <a:tabLst/>
              <a:defRPr/>
            </a:pPr>
            <a:r>
              <a:rPr kumimoji="0" lang="es-CO" sz="2100" b="1" i="0" u="none" strike="noStrike" kern="0" cap="none" spc="-40" normalizeH="0" baseline="0" noProof="0">
                <a:ln>
                  <a:noFill/>
                </a:ln>
                <a:solidFill>
                  <a:srgbClr val="ED7D31"/>
                </a:solidFill>
                <a:effectLst/>
                <a:uLnTx/>
                <a:uFillTx/>
                <a:latin typeface="Tahoma"/>
                <a:cs typeface="Tahoma"/>
              </a:rPr>
              <a:t>Componente</a:t>
            </a:r>
            <a:r>
              <a:rPr kumimoji="0" lang="es-CO" sz="2100" b="1" i="0" u="none" strike="noStrike" kern="0" cap="none" spc="-80" normalizeH="0" baseline="0" noProof="0">
                <a:ln>
                  <a:noFill/>
                </a:ln>
                <a:solidFill>
                  <a:srgbClr val="ED7D31"/>
                </a:solidFill>
                <a:effectLst/>
                <a:uLnTx/>
                <a:uFillTx/>
                <a:latin typeface="Tahoma"/>
                <a:cs typeface="Tahoma"/>
              </a:rPr>
              <a:t> </a:t>
            </a:r>
            <a:r>
              <a:rPr kumimoji="0" lang="es-CO" sz="2100" b="1" i="0" u="none" strike="noStrike" kern="0" cap="none" spc="-25" normalizeH="0" baseline="0" noProof="0">
                <a:ln>
                  <a:noFill/>
                </a:ln>
                <a:solidFill>
                  <a:srgbClr val="ED7D31"/>
                </a:solidFill>
                <a:effectLst/>
                <a:uLnTx/>
                <a:uFillTx/>
                <a:latin typeface="Tahoma"/>
                <a:cs typeface="Tahoma"/>
              </a:rPr>
              <a:t>de corto</a:t>
            </a:r>
            <a:r>
              <a:rPr kumimoji="0" lang="es-CO" sz="2100" b="1" i="0" u="none" strike="noStrike" kern="0" cap="none" spc="-110" normalizeH="0" baseline="0" noProof="0">
                <a:ln>
                  <a:noFill/>
                </a:ln>
                <a:solidFill>
                  <a:srgbClr val="ED7D31"/>
                </a:solidFill>
                <a:effectLst/>
                <a:uLnTx/>
                <a:uFillTx/>
                <a:latin typeface="Tahoma"/>
                <a:cs typeface="Tahoma"/>
              </a:rPr>
              <a:t> </a:t>
            </a:r>
            <a:r>
              <a:rPr kumimoji="0" lang="es-CO" sz="2100" b="1" i="0" u="none" strike="noStrike" kern="0" cap="none" spc="-20" normalizeH="0" baseline="0" noProof="0">
                <a:ln>
                  <a:noFill/>
                </a:ln>
                <a:solidFill>
                  <a:srgbClr val="ED7D31"/>
                </a:solidFill>
                <a:effectLst/>
                <a:uLnTx/>
                <a:uFillTx/>
                <a:latin typeface="Tahoma"/>
                <a:cs typeface="Tahoma"/>
              </a:rPr>
              <a:t>plazo</a:t>
            </a:r>
            <a:endParaRPr kumimoji="0" lang="es-CO" sz="2100" b="0" i="0" u="none" strike="noStrike" kern="0" cap="none" spc="0" normalizeH="0" baseline="0" noProof="0">
              <a:ln>
                <a:noFill/>
              </a:ln>
              <a:solidFill>
                <a:srgbClr val="ED7D31"/>
              </a:solidFill>
              <a:effectLst/>
              <a:uLnTx/>
              <a:uFillTx/>
              <a:latin typeface="Tahoma"/>
              <a:cs typeface="Tahoma"/>
            </a:endParaRPr>
          </a:p>
        </p:txBody>
      </p:sp>
      <p:graphicFrame>
        <p:nvGraphicFramePr>
          <p:cNvPr id="12" name="object 14">
            <a:extLst>
              <a:ext uri="{FF2B5EF4-FFF2-40B4-BE49-F238E27FC236}">
                <a16:creationId xmlns:a16="http://schemas.microsoft.com/office/drawing/2014/main" id="{2F3521D5-81C4-EF4A-0100-A81E12987EBF}"/>
              </a:ext>
            </a:extLst>
          </p:cNvPr>
          <p:cNvGraphicFramePr>
            <a:graphicFrameLocks noGrp="1"/>
          </p:cNvGraphicFramePr>
          <p:nvPr>
            <p:extLst>
              <p:ext uri="{D42A27DB-BD31-4B8C-83A1-F6EECF244321}">
                <p14:modId xmlns:p14="http://schemas.microsoft.com/office/powerpoint/2010/main" val="515680418"/>
              </p:ext>
            </p:extLst>
          </p:nvPr>
        </p:nvGraphicFramePr>
        <p:xfrm>
          <a:off x="6595427" y="1423567"/>
          <a:ext cx="4148773" cy="1961229"/>
        </p:xfrm>
        <a:graphic>
          <a:graphicData uri="http://schemas.openxmlformats.org/drawingml/2006/table">
            <a:tbl>
              <a:tblPr firstRow="1" bandRow="1">
                <a:tableStyleId>{2D5ABB26-0587-4C30-8999-92F81FD0307C}</a:tableStyleId>
              </a:tblPr>
              <a:tblGrid>
                <a:gridCol w="342076">
                  <a:extLst>
                    <a:ext uri="{9D8B030D-6E8A-4147-A177-3AD203B41FA5}">
                      <a16:colId xmlns:a16="http://schemas.microsoft.com/office/drawing/2014/main" val="20000"/>
                    </a:ext>
                  </a:extLst>
                </a:gridCol>
                <a:gridCol w="2854510">
                  <a:extLst>
                    <a:ext uri="{9D8B030D-6E8A-4147-A177-3AD203B41FA5}">
                      <a16:colId xmlns:a16="http://schemas.microsoft.com/office/drawing/2014/main" val="20001"/>
                    </a:ext>
                  </a:extLst>
                </a:gridCol>
                <a:gridCol w="693054">
                  <a:extLst>
                    <a:ext uri="{9D8B030D-6E8A-4147-A177-3AD203B41FA5}">
                      <a16:colId xmlns:a16="http://schemas.microsoft.com/office/drawing/2014/main" val="20002"/>
                    </a:ext>
                  </a:extLst>
                </a:gridCol>
                <a:gridCol w="259133">
                  <a:extLst>
                    <a:ext uri="{9D8B030D-6E8A-4147-A177-3AD203B41FA5}">
                      <a16:colId xmlns:a16="http://schemas.microsoft.com/office/drawing/2014/main" val="20003"/>
                    </a:ext>
                  </a:extLst>
                </a:gridCol>
              </a:tblGrid>
              <a:tr h="554664">
                <a:tc>
                  <a:txBody>
                    <a:bodyPr/>
                    <a:lstStyle/>
                    <a:p>
                      <a:pPr marL="92075">
                        <a:lnSpc>
                          <a:spcPts val="1410"/>
                        </a:lnSpc>
                      </a:pPr>
                      <a:r>
                        <a:rPr lang="es-CO" sz="1600" spc="-50" noProof="0">
                          <a:solidFill>
                            <a:srgbClr val="00AE50"/>
                          </a:solidFill>
                          <a:latin typeface="Segoe UI Symbol"/>
                          <a:cs typeface="Segoe UI Symbol"/>
                        </a:rPr>
                        <a:t>✔</a:t>
                      </a:r>
                    </a:p>
                    <a:p>
                      <a:pPr marL="92075">
                        <a:lnSpc>
                          <a:spcPts val="1440"/>
                        </a:lnSpc>
                      </a:pPr>
                      <a:r>
                        <a:rPr lang="es-CO" sz="1600" spc="-50" noProof="0">
                          <a:solidFill>
                            <a:srgbClr val="00AE50"/>
                          </a:solidFill>
                          <a:latin typeface="Segoe UI Symbol"/>
                          <a:cs typeface="Segoe UI Symbol"/>
                        </a:rPr>
                        <a:t>✔</a:t>
                      </a:r>
                    </a:p>
                    <a:p>
                      <a:pPr marL="92075">
                        <a:lnSpc>
                          <a:spcPts val="1700"/>
                        </a:lnSpc>
                      </a:pPr>
                      <a:r>
                        <a:rPr lang="es-CO" sz="1600" spc="-50" noProof="0">
                          <a:solidFill>
                            <a:srgbClr val="00AE50"/>
                          </a:solidFill>
                          <a:latin typeface="Segoe UI Symbol"/>
                          <a:cs typeface="Segoe UI Symbol"/>
                        </a:rPr>
                        <a:t>✔</a:t>
                      </a:r>
                      <a:endParaRPr lang="es-CO" sz="1600" noProof="0">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2230" marR="960755" algn="l" defTabSz="914446" rtl="0" eaLnBrk="1" latinLnBrk="0" hangingPunct="1">
                        <a:lnSpc>
                          <a:spcPct val="100000"/>
                        </a:lnSpc>
                        <a:spcBef>
                          <a:spcPts val="305"/>
                        </a:spcBef>
                      </a:pPr>
                      <a:r>
                        <a:rPr lang="es-CO" sz="1200" kern="1200" spc="-10" noProof="0">
                          <a:solidFill>
                            <a:srgbClr val="00AE50"/>
                          </a:solidFill>
                          <a:latin typeface="Verdana"/>
                          <a:ea typeface="+mn-ea"/>
                          <a:cs typeface="Verdana"/>
                        </a:rPr>
                        <a:t>Misión </a:t>
                      </a:r>
                    </a:p>
                    <a:p>
                      <a:pPr marL="62230" marR="960755">
                        <a:lnSpc>
                          <a:spcPct val="100000"/>
                        </a:lnSpc>
                      </a:pPr>
                      <a:r>
                        <a:rPr lang="es-CO" sz="1200" spc="-10" noProof="0">
                          <a:solidFill>
                            <a:srgbClr val="00AE50"/>
                          </a:solidFill>
                          <a:latin typeface="Verdana"/>
                          <a:cs typeface="Verdana"/>
                        </a:rPr>
                        <a:t>Visión</a:t>
                      </a:r>
                    </a:p>
                    <a:p>
                      <a:pPr marL="62230" marR="960755">
                        <a:lnSpc>
                          <a:spcPct val="100000"/>
                        </a:lnSpc>
                      </a:pPr>
                      <a:r>
                        <a:rPr lang="es-CO" sz="1200" spc="-10" noProof="0">
                          <a:solidFill>
                            <a:srgbClr val="00AE50"/>
                          </a:solidFill>
                          <a:latin typeface="Verdana"/>
                          <a:cs typeface="Verdana"/>
                        </a:rPr>
                        <a:t>Objetivos Institucionales</a:t>
                      </a:r>
                      <a:endParaRPr lang="es-CO" sz="1200" noProof="0">
                        <a:latin typeface="Verdana"/>
                        <a:cs typeface="Verdana"/>
                      </a:endParaRPr>
                    </a:p>
                  </a:txBody>
                  <a:tcPr marL="0" marR="0" marT="38735" marB="0">
                    <a:lnT w="9525">
                      <a:solidFill>
                        <a:srgbClr val="000000"/>
                      </a:solidFill>
                      <a:prstDash val="solid"/>
                    </a:lnT>
                  </a:tcPr>
                </a:tc>
                <a:tc>
                  <a:txBody>
                    <a:bodyPr/>
                    <a:lstStyle/>
                    <a:p>
                      <a:pPr>
                        <a:lnSpc>
                          <a:spcPct val="100000"/>
                        </a:lnSpc>
                      </a:pPr>
                      <a:endParaRPr lang="es-CO" sz="1200" noProof="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lang="es-CO" sz="1200" noProof="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574214">
                <a:tc>
                  <a:txBody>
                    <a:bodyPr/>
                    <a:lstStyle/>
                    <a:p>
                      <a:pPr marL="92075">
                        <a:lnSpc>
                          <a:spcPts val="1070"/>
                        </a:lnSpc>
                      </a:pPr>
                      <a:r>
                        <a:rPr lang="es-CO" sz="1600" spc="-50" noProof="0">
                          <a:solidFill>
                            <a:srgbClr val="00AE50"/>
                          </a:solidFill>
                          <a:latin typeface="Segoe UI Symbol"/>
                          <a:cs typeface="Segoe UI Symbol"/>
                        </a:rPr>
                        <a:t>✔</a:t>
                      </a:r>
                      <a:endParaRPr lang="es-CO" sz="1600" noProof="0">
                        <a:latin typeface="Segoe UI Symbol"/>
                        <a:cs typeface="Segoe UI Symbol"/>
                      </a:endParaRPr>
                    </a:p>
                    <a:p>
                      <a:pPr marL="92075">
                        <a:lnSpc>
                          <a:spcPts val="1420"/>
                        </a:lnSpc>
                      </a:pPr>
                      <a:endParaRPr lang="es-CO" sz="1600" spc="-50" noProof="0">
                        <a:solidFill>
                          <a:srgbClr val="00AE50"/>
                        </a:solidFill>
                        <a:latin typeface="Segoe UI Symbol"/>
                        <a:cs typeface="Segoe UI Symbol"/>
                      </a:endParaRPr>
                    </a:p>
                    <a:p>
                      <a:pPr marL="92075">
                        <a:lnSpc>
                          <a:spcPts val="1420"/>
                        </a:lnSpc>
                      </a:pPr>
                      <a:endParaRPr lang="es-CO" sz="1600" spc="-50" noProof="0">
                        <a:solidFill>
                          <a:srgbClr val="00AE50"/>
                        </a:solidFill>
                        <a:latin typeface="Segoe UI Symbol"/>
                        <a:cs typeface="Segoe UI Symbol"/>
                      </a:endParaRPr>
                    </a:p>
                    <a:p>
                      <a:pPr marL="92075">
                        <a:lnSpc>
                          <a:spcPts val="325"/>
                        </a:lnSpc>
                      </a:pPr>
                      <a:r>
                        <a:rPr lang="es-CO" sz="1600" spc="-50" noProof="0">
                          <a:solidFill>
                            <a:srgbClr val="00AE50"/>
                          </a:solidFill>
                          <a:latin typeface="Segoe UI Symbol"/>
                          <a:cs typeface="Segoe UI Symbol"/>
                        </a:rPr>
                        <a:t>✔</a:t>
                      </a:r>
                      <a:endParaRPr lang="es-CO" sz="1600" noProof="0">
                        <a:latin typeface="Segoe UI Symbol"/>
                        <a:cs typeface="Segoe UI Symbol"/>
                      </a:endParaRPr>
                    </a:p>
                  </a:txBody>
                  <a:tcPr marL="0" marR="0" marT="0" marB="0">
                    <a:lnL w="9525">
                      <a:solidFill>
                        <a:srgbClr val="000000"/>
                      </a:solidFill>
                      <a:prstDash val="solid"/>
                    </a:lnL>
                  </a:tcPr>
                </a:tc>
                <a:tc>
                  <a:txBody>
                    <a:bodyPr/>
                    <a:lstStyle/>
                    <a:p>
                      <a:pPr marL="62230">
                        <a:lnSpc>
                          <a:spcPts val="1375"/>
                        </a:lnSpc>
                      </a:pPr>
                      <a:r>
                        <a:rPr lang="es-CO" sz="1200" spc="-10" noProof="0">
                          <a:solidFill>
                            <a:srgbClr val="00AE50"/>
                          </a:solidFill>
                          <a:latin typeface="Verdana"/>
                          <a:cs typeface="Verdana"/>
                        </a:rPr>
                        <a:t>Planes</a:t>
                      </a:r>
                      <a:r>
                        <a:rPr lang="es-CO" sz="1200" spc="-70" noProof="0">
                          <a:solidFill>
                            <a:srgbClr val="00AE50"/>
                          </a:solidFill>
                          <a:latin typeface="Verdana"/>
                          <a:cs typeface="Verdana"/>
                        </a:rPr>
                        <a:t> </a:t>
                      </a:r>
                      <a:r>
                        <a:rPr lang="es-CO" sz="1200" spc="-10" noProof="0">
                          <a:solidFill>
                            <a:srgbClr val="00AE50"/>
                          </a:solidFill>
                          <a:latin typeface="Verdana"/>
                          <a:cs typeface="Verdana"/>
                        </a:rPr>
                        <a:t>Estratégicos – PND –PES – PEI 2023-2026</a:t>
                      </a:r>
                      <a:endParaRPr lang="es-CO" sz="1200" noProof="0">
                        <a:latin typeface="Verdana"/>
                        <a:cs typeface="Verdana"/>
                      </a:endParaRPr>
                    </a:p>
                    <a:p>
                      <a:pPr marL="62230">
                        <a:lnSpc>
                          <a:spcPts val="1385"/>
                        </a:lnSpc>
                        <a:spcBef>
                          <a:spcPts val="60"/>
                        </a:spcBef>
                      </a:pPr>
                      <a:r>
                        <a:rPr lang="es-CO" sz="1200" spc="-10" noProof="0">
                          <a:solidFill>
                            <a:srgbClr val="00AE50"/>
                          </a:solidFill>
                          <a:latin typeface="Verdana"/>
                          <a:cs typeface="Verdana"/>
                        </a:rPr>
                        <a:t>Objetivos</a:t>
                      </a:r>
                      <a:r>
                        <a:rPr lang="es-CO" sz="1200" spc="-70" noProof="0">
                          <a:solidFill>
                            <a:srgbClr val="00AE50"/>
                          </a:solidFill>
                          <a:latin typeface="Verdana"/>
                          <a:cs typeface="Verdana"/>
                        </a:rPr>
                        <a:t> </a:t>
                      </a:r>
                      <a:r>
                        <a:rPr lang="es-CO" sz="1200" spc="-10" noProof="0">
                          <a:solidFill>
                            <a:srgbClr val="00AE50"/>
                          </a:solidFill>
                          <a:latin typeface="Verdana"/>
                          <a:cs typeface="Verdana"/>
                        </a:rPr>
                        <a:t>estratégicos</a:t>
                      </a:r>
                      <a:endParaRPr lang="es-CO" sz="1200" noProof="0">
                        <a:latin typeface="Verdana"/>
                        <a:cs typeface="Verdana"/>
                      </a:endParaRPr>
                    </a:p>
                  </a:txBody>
                  <a:tcPr marL="0" marR="0" marT="0" marB="0"/>
                </a:tc>
                <a:tc>
                  <a:txBody>
                    <a:bodyPr/>
                    <a:lstStyle/>
                    <a:p>
                      <a:pPr marL="162560">
                        <a:lnSpc>
                          <a:spcPct val="100000"/>
                        </a:lnSpc>
                        <a:spcBef>
                          <a:spcPts val="240"/>
                        </a:spcBef>
                      </a:pPr>
                      <a:r>
                        <a:rPr lang="es-CO" sz="1800" b="1" spc="-25" noProof="0">
                          <a:solidFill>
                            <a:srgbClr val="FFFFFF"/>
                          </a:solidFill>
                          <a:latin typeface="Tahoma"/>
                          <a:cs typeface="Tahoma"/>
                        </a:rPr>
                        <a:t>PEI</a:t>
                      </a:r>
                      <a:endParaRPr lang="es-CO" sz="1800" noProof="0">
                        <a:latin typeface="Tahoma"/>
                        <a:cs typeface="Tahoma"/>
                      </a:endParaRPr>
                    </a:p>
                  </a:txBody>
                  <a:tcPr marL="0" marR="0" marT="30480" marB="0">
                    <a:lnR w="9525">
                      <a:solidFill>
                        <a:srgbClr val="000000"/>
                      </a:solidFill>
                      <a:prstDash val="solid"/>
                    </a:lnR>
                    <a:solidFill>
                      <a:schemeClr val="accent6">
                        <a:lumMod val="75000"/>
                      </a:schemeClr>
                    </a:solidFill>
                  </a:tcPr>
                </a:tc>
                <a:tc>
                  <a:txBody>
                    <a:bodyPr/>
                    <a:lstStyle/>
                    <a:p>
                      <a:pPr marL="27940" algn="ctr">
                        <a:lnSpc>
                          <a:spcPct val="100000"/>
                        </a:lnSpc>
                        <a:spcBef>
                          <a:spcPts val="240"/>
                        </a:spcBef>
                      </a:pPr>
                      <a:endParaRPr lang="es-CO" sz="1800" noProof="0">
                        <a:latin typeface="Tahoma"/>
                        <a:cs typeface="Tahoma"/>
                      </a:endParaRPr>
                    </a:p>
                  </a:txBody>
                  <a:tcPr marL="0" marR="0" marT="30480" marB="0">
                    <a:lnL w="9525">
                      <a:solidFill>
                        <a:srgbClr val="000000"/>
                      </a:solidFill>
                      <a:prstDash val="solid"/>
                    </a:lnL>
                    <a:solidFill>
                      <a:srgbClr val="00AE50"/>
                    </a:solidFill>
                  </a:tcPr>
                </a:tc>
                <a:extLst>
                  <a:ext uri="{0D108BD9-81ED-4DB2-BD59-A6C34878D82A}">
                    <a16:rowId xmlns:a16="http://schemas.microsoft.com/office/drawing/2014/main" val="10001"/>
                  </a:ext>
                </a:extLst>
              </a:tr>
              <a:tr h="616760">
                <a:tc>
                  <a:txBody>
                    <a:bodyPr/>
                    <a:lstStyle/>
                    <a:p>
                      <a:pPr marL="92075">
                        <a:lnSpc>
                          <a:spcPts val="1800"/>
                        </a:lnSpc>
                        <a:spcBef>
                          <a:spcPts val="660"/>
                        </a:spcBef>
                      </a:pPr>
                      <a:r>
                        <a:rPr lang="es-CO" sz="1600" spc="-50" noProof="0">
                          <a:solidFill>
                            <a:srgbClr val="00AE50"/>
                          </a:solidFill>
                          <a:latin typeface="Segoe UI Symbol"/>
                          <a:cs typeface="Segoe UI Symbol"/>
                        </a:rPr>
                        <a:t>✔</a:t>
                      </a:r>
                      <a:endParaRPr lang="es-CO" sz="1600" noProof="0">
                        <a:latin typeface="Segoe UI Symbol"/>
                        <a:cs typeface="Segoe UI Symbol"/>
                      </a:endParaRPr>
                    </a:p>
                    <a:p>
                      <a:pPr marL="92075">
                        <a:lnSpc>
                          <a:spcPts val="1800"/>
                        </a:lnSpc>
                      </a:pPr>
                      <a:r>
                        <a:rPr lang="es-CO" sz="1600" spc="-50" noProof="0">
                          <a:solidFill>
                            <a:srgbClr val="00AE50"/>
                          </a:solidFill>
                          <a:latin typeface="Segoe UI Symbol"/>
                          <a:cs typeface="Segoe UI Symbol"/>
                        </a:rPr>
                        <a:t>✔</a:t>
                      </a:r>
                      <a:endParaRPr lang="es-CO" sz="1600" noProof="0">
                        <a:latin typeface="Segoe UI Symbol"/>
                        <a:cs typeface="Segoe UI Symbol"/>
                      </a:endParaRPr>
                    </a:p>
                  </a:txBody>
                  <a:tcPr marL="0" marR="0" marT="83820" marB="0">
                    <a:lnL w="9525">
                      <a:solidFill>
                        <a:srgbClr val="000000"/>
                      </a:solidFill>
                      <a:prstDash val="solid"/>
                    </a:lnL>
                    <a:lnB w="9525">
                      <a:solidFill>
                        <a:srgbClr val="000000"/>
                      </a:solidFill>
                      <a:prstDash val="solid"/>
                    </a:lnB>
                  </a:tcPr>
                </a:tc>
                <a:tc>
                  <a:txBody>
                    <a:bodyPr/>
                    <a:lstStyle/>
                    <a:p>
                      <a:pPr marL="62230" marR="387985">
                        <a:lnSpc>
                          <a:spcPts val="1370"/>
                        </a:lnSpc>
                        <a:spcBef>
                          <a:spcPts val="60"/>
                        </a:spcBef>
                      </a:pPr>
                      <a:r>
                        <a:rPr lang="es-CO" sz="1200" spc="-10" noProof="0">
                          <a:solidFill>
                            <a:srgbClr val="00AE50"/>
                          </a:solidFill>
                          <a:latin typeface="Verdana"/>
                          <a:cs typeface="Verdana"/>
                        </a:rPr>
                        <a:t>Líneas/procesos</a:t>
                      </a:r>
                      <a:r>
                        <a:rPr lang="es-CO" sz="1200" spc="-55" noProof="0">
                          <a:solidFill>
                            <a:srgbClr val="00AE50"/>
                          </a:solidFill>
                          <a:latin typeface="Verdana"/>
                          <a:cs typeface="Verdana"/>
                        </a:rPr>
                        <a:t> </a:t>
                      </a:r>
                      <a:r>
                        <a:rPr lang="es-CO" sz="1200" spc="-10" noProof="0">
                          <a:solidFill>
                            <a:srgbClr val="00AE50"/>
                          </a:solidFill>
                          <a:latin typeface="Verdana"/>
                          <a:cs typeface="Verdana"/>
                        </a:rPr>
                        <a:t>estratégicos </a:t>
                      </a:r>
                      <a:endParaRPr lang="es-CO" sz="1200" noProof="0">
                        <a:latin typeface="Verdana"/>
                        <a:cs typeface="Verdana"/>
                      </a:endParaRPr>
                    </a:p>
                    <a:p>
                      <a:pPr marL="62230">
                        <a:lnSpc>
                          <a:spcPct val="100000"/>
                        </a:lnSpc>
                        <a:spcBef>
                          <a:spcPts val="25"/>
                        </a:spcBef>
                      </a:pPr>
                      <a:r>
                        <a:rPr lang="es-CO" sz="1200" spc="-10" noProof="0">
                          <a:solidFill>
                            <a:srgbClr val="00AE50"/>
                          </a:solidFill>
                          <a:latin typeface="Verdana"/>
                          <a:cs typeface="Verdana"/>
                        </a:rPr>
                        <a:t>Indicadores</a:t>
                      </a:r>
                      <a:r>
                        <a:rPr lang="es-CO" sz="1200" spc="-75" noProof="0">
                          <a:solidFill>
                            <a:srgbClr val="00AE50"/>
                          </a:solidFill>
                          <a:latin typeface="Verdana"/>
                          <a:cs typeface="Verdana"/>
                        </a:rPr>
                        <a:t> </a:t>
                      </a:r>
                      <a:r>
                        <a:rPr lang="es-CO" sz="1200" spc="-10" noProof="0">
                          <a:solidFill>
                            <a:srgbClr val="00AE50"/>
                          </a:solidFill>
                          <a:latin typeface="Verdana"/>
                          <a:cs typeface="Verdana"/>
                        </a:rPr>
                        <a:t>y</a:t>
                      </a:r>
                      <a:r>
                        <a:rPr lang="es-CO" sz="1200" spc="-90" noProof="0">
                          <a:solidFill>
                            <a:srgbClr val="00AE50"/>
                          </a:solidFill>
                          <a:latin typeface="Verdana"/>
                          <a:cs typeface="Verdana"/>
                        </a:rPr>
                        <a:t> </a:t>
                      </a:r>
                      <a:r>
                        <a:rPr lang="es-CO" sz="1200" spc="-10" noProof="0">
                          <a:solidFill>
                            <a:srgbClr val="00AE50"/>
                          </a:solidFill>
                          <a:latin typeface="Verdana"/>
                          <a:cs typeface="Verdana"/>
                        </a:rPr>
                        <a:t>metas</a:t>
                      </a:r>
                      <a:r>
                        <a:rPr lang="es-CO" sz="1200" spc="-90" noProof="0">
                          <a:solidFill>
                            <a:srgbClr val="00AE50"/>
                          </a:solidFill>
                          <a:latin typeface="Verdana"/>
                          <a:cs typeface="Verdana"/>
                        </a:rPr>
                        <a:t> </a:t>
                      </a:r>
                      <a:r>
                        <a:rPr lang="es-CO" sz="1200" spc="-10" noProof="0">
                          <a:solidFill>
                            <a:srgbClr val="00AE50"/>
                          </a:solidFill>
                          <a:latin typeface="Verdana"/>
                          <a:cs typeface="Verdana"/>
                        </a:rPr>
                        <a:t>estratégicas</a:t>
                      </a:r>
                      <a:endParaRPr lang="es-CO" sz="1200" noProof="0">
                        <a:latin typeface="Verdana"/>
                        <a:cs typeface="Verdana"/>
                      </a:endParaRPr>
                    </a:p>
                  </a:txBody>
                  <a:tcPr marL="0" marR="0" marT="7620" marB="0">
                    <a:lnB w="9525">
                      <a:solidFill>
                        <a:srgbClr val="000000"/>
                      </a:solidFill>
                      <a:prstDash val="solid"/>
                    </a:lnB>
                  </a:tcPr>
                </a:tc>
                <a:tc>
                  <a:txBody>
                    <a:bodyPr/>
                    <a:lstStyle/>
                    <a:p>
                      <a:pPr>
                        <a:lnSpc>
                          <a:spcPct val="100000"/>
                        </a:lnSpc>
                      </a:pPr>
                      <a:endParaRPr lang="es-CO" sz="1200" noProof="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lang="es-CO" sz="1200" noProof="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aphicFrame>
        <p:nvGraphicFramePr>
          <p:cNvPr id="13" name="object 15">
            <a:extLst>
              <a:ext uri="{FF2B5EF4-FFF2-40B4-BE49-F238E27FC236}">
                <a16:creationId xmlns:a16="http://schemas.microsoft.com/office/drawing/2014/main" id="{9979F54B-BCCC-0BB9-C1E4-B99CED63B2F7}"/>
              </a:ext>
            </a:extLst>
          </p:cNvPr>
          <p:cNvGraphicFramePr>
            <a:graphicFrameLocks noGrp="1"/>
          </p:cNvGraphicFramePr>
          <p:nvPr>
            <p:extLst>
              <p:ext uri="{D42A27DB-BD31-4B8C-83A1-F6EECF244321}">
                <p14:modId xmlns:p14="http://schemas.microsoft.com/office/powerpoint/2010/main" val="2926996433"/>
              </p:ext>
            </p:extLst>
          </p:nvPr>
        </p:nvGraphicFramePr>
        <p:xfrm>
          <a:off x="7291359" y="3557043"/>
          <a:ext cx="3902075" cy="1060450"/>
        </p:xfrm>
        <a:graphic>
          <a:graphicData uri="http://schemas.openxmlformats.org/drawingml/2006/table">
            <a:tbl>
              <a:tblPr firstRow="1" bandRow="1">
                <a:tableStyleId>{2D5ABB26-0587-4C30-8999-92F81FD0307C}</a:tableStyleId>
              </a:tblPr>
              <a:tblGrid>
                <a:gridCol w="316230">
                  <a:extLst>
                    <a:ext uri="{9D8B030D-6E8A-4147-A177-3AD203B41FA5}">
                      <a16:colId xmlns:a16="http://schemas.microsoft.com/office/drawing/2014/main" val="20000"/>
                    </a:ext>
                  </a:extLst>
                </a:gridCol>
                <a:gridCol w="2812415">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tblGrid>
              <a:tr h="393700">
                <a:tc>
                  <a:txBody>
                    <a:bodyPr/>
                    <a:lstStyle/>
                    <a:p>
                      <a:pPr marL="92075">
                        <a:lnSpc>
                          <a:spcPts val="1230"/>
                        </a:lnSpc>
                      </a:pPr>
                      <a:r>
                        <a:rPr lang="es-CO" sz="1600" spc="-50" noProof="0">
                          <a:solidFill>
                            <a:schemeClr val="accent1">
                              <a:lumMod val="50000"/>
                            </a:schemeClr>
                          </a:solidFill>
                          <a:latin typeface="Segoe UI Symbol"/>
                          <a:cs typeface="Segoe UI Symbol"/>
                        </a:rPr>
                        <a:t>✔</a:t>
                      </a:r>
                      <a:endParaRPr lang="es-CO" sz="1600" noProof="0">
                        <a:solidFill>
                          <a:schemeClr val="accent1">
                            <a:lumMod val="50000"/>
                          </a:schemeClr>
                        </a:solidFill>
                        <a:latin typeface="Segoe UI Symbol"/>
                        <a:cs typeface="Segoe UI Symbol"/>
                      </a:endParaRPr>
                    </a:p>
                    <a:p>
                      <a:pPr marL="92075">
                        <a:lnSpc>
                          <a:spcPts val="1590"/>
                        </a:lnSpc>
                      </a:pPr>
                      <a:r>
                        <a:rPr lang="es-CO" sz="1600" spc="-50" noProof="0">
                          <a:solidFill>
                            <a:schemeClr val="accent1">
                              <a:lumMod val="50000"/>
                            </a:schemeClr>
                          </a:solidFill>
                          <a:latin typeface="Segoe UI Symbol"/>
                          <a:cs typeface="Segoe UI Symbol"/>
                        </a:rPr>
                        <a:t>✔</a:t>
                      </a:r>
                      <a:endParaRPr lang="es-CO" sz="1600" noProof="0">
                        <a:solidFill>
                          <a:schemeClr val="accent1">
                            <a:lumMod val="50000"/>
                          </a:schemeClr>
                        </a:solidFill>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1594" marR="434975">
                        <a:lnSpc>
                          <a:spcPct val="100000"/>
                        </a:lnSpc>
                        <a:spcBef>
                          <a:spcPts val="125"/>
                        </a:spcBef>
                      </a:pPr>
                      <a:r>
                        <a:rPr lang="es-CO" sz="1200" spc="-10" noProof="0">
                          <a:solidFill>
                            <a:schemeClr val="accent1">
                              <a:lumMod val="50000"/>
                            </a:schemeClr>
                          </a:solidFill>
                          <a:latin typeface="Verdana"/>
                          <a:cs typeface="Verdana"/>
                        </a:rPr>
                        <a:t>Programas</a:t>
                      </a:r>
                      <a:r>
                        <a:rPr lang="es-CO" sz="1200" spc="-90"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/Frentes</a:t>
                      </a:r>
                      <a:r>
                        <a:rPr lang="es-CO" sz="1200" spc="-90"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de</a:t>
                      </a:r>
                      <a:r>
                        <a:rPr lang="es-CO" sz="1200" spc="-80"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trabajo Proyectos</a:t>
                      </a:r>
                      <a:r>
                        <a:rPr lang="es-CO" sz="1200" spc="-110"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a:t>
                      </a:r>
                      <a:r>
                        <a:rPr lang="es-CO" sz="1200" spc="-85"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Acciones</a:t>
                      </a:r>
                      <a:endParaRPr lang="es-CO" sz="1200" noProof="0">
                        <a:solidFill>
                          <a:schemeClr val="accent1">
                            <a:lumMod val="50000"/>
                          </a:schemeClr>
                        </a:solidFill>
                        <a:latin typeface="Verdana"/>
                        <a:cs typeface="Verdana"/>
                      </a:endParaRPr>
                    </a:p>
                  </a:txBody>
                  <a:tcPr marL="0" marR="0" marT="15875" marB="0">
                    <a:lnT w="9525">
                      <a:solidFill>
                        <a:srgbClr val="000000"/>
                      </a:solidFill>
                      <a:prstDash val="solid"/>
                    </a:lnT>
                  </a:tcPr>
                </a:tc>
                <a:tc>
                  <a:txBody>
                    <a:bodyPr/>
                    <a:lstStyle/>
                    <a:p>
                      <a:pPr>
                        <a:lnSpc>
                          <a:spcPct val="100000"/>
                        </a:lnSpc>
                      </a:pPr>
                      <a:endParaRPr lang="es-CO" sz="1200" noProof="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lang="es-CO" sz="1200" noProof="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96545">
                <a:tc>
                  <a:txBody>
                    <a:bodyPr/>
                    <a:lstStyle/>
                    <a:p>
                      <a:pPr marL="29845" algn="ctr">
                        <a:lnSpc>
                          <a:spcPts val="1850"/>
                        </a:lnSpc>
                        <a:spcBef>
                          <a:spcPts val="385"/>
                        </a:spcBef>
                      </a:pPr>
                      <a:r>
                        <a:rPr lang="es-CO" sz="1600" spc="-50" noProof="0">
                          <a:solidFill>
                            <a:schemeClr val="accent1">
                              <a:lumMod val="50000"/>
                            </a:schemeClr>
                          </a:solidFill>
                          <a:latin typeface="Segoe UI Symbol"/>
                          <a:cs typeface="Segoe UI Symbol"/>
                        </a:rPr>
                        <a:t>✔</a:t>
                      </a:r>
                      <a:endParaRPr lang="es-CO" sz="1600" noProof="0">
                        <a:solidFill>
                          <a:schemeClr val="accent1">
                            <a:lumMod val="50000"/>
                          </a:schemeClr>
                        </a:solidFill>
                        <a:latin typeface="Segoe UI Symbol"/>
                        <a:cs typeface="Segoe UI Symbol"/>
                      </a:endParaRPr>
                    </a:p>
                  </a:txBody>
                  <a:tcPr marL="0" marR="0" marT="48895" marB="0">
                    <a:lnL w="9525">
                      <a:solidFill>
                        <a:srgbClr val="000000"/>
                      </a:solidFill>
                      <a:prstDash val="solid"/>
                    </a:lnL>
                  </a:tcPr>
                </a:tc>
                <a:tc>
                  <a:txBody>
                    <a:bodyPr/>
                    <a:lstStyle/>
                    <a:p>
                      <a:pPr marL="61594">
                        <a:lnSpc>
                          <a:spcPct val="100000"/>
                        </a:lnSpc>
                        <a:spcBef>
                          <a:spcPts val="280"/>
                        </a:spcBef>
                      </a:pPr>
                      <a:r>
                        <a:rPr lang="es-CO" sz="1200" spc="-10" noProof="0">
                          <a:solidFill>
                            <a:schemeClr val="accent1">
                              <a:lumMod val="50000"/>
                            </a:schemeClr>
                          </a:solidFill>
                          <a:latin typeface="Verdana"/>
                          <a:cs typeface="Verdana"/>
                        </a:rPr>
                        <a:t>Indicadores</a:t>
                      </a:r>
                      <a:r>
                        <a:rPr lang="es-CO" sz="1200" spc="-55"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programáticos</a:t>
                      </a:r>
                      <a:endParaRPr lang="es-CO" sz="1200" noProof="0">
                        <a:solidFill>
                          <a:schemeClr val="accent1">
                            <a:lumMod val="50000"/>
                          </a:schemeClr>
                        </a:solidFill>
                        <a:latin typeface="Verdana"/>
                        <a:cs typeface="Verdana"/>
                      </a:endParaRPr>
                    </a:p>
                  </a:txBody>
                  <a:tcPr marL="0" marR="0" marT="35560" marB="0"/>
                </a:tc>
                <a:tc>
                  <a:txBody>
                    <a:bodyPr/>
                    <a:lstStyle/>
                    <a:p>
                      <a:pPr marL="189865">
                        <a:lnSpc>
                          <a:spcPct val="100000"/>
                        </a:lnSpc>
                        <a:spcBef>
                          <a:spcPts val="285"/>
                        </a:spcBef>
                      </a:pPr>
                      <a:r>
                        <a:rPr lang="es-CO" sz="1200" b="1" spc="-25" noProof="0">
                          <a:solidFill>
                            <a:srgbClr val="FFFFFF"/>
                          </a:solidFill>
                          <a:latin typeface="Tahoma"/>
                          <a:cs typeface="Tahoma"/>
                        </a:rPr>
                        <a:t>PA</a:t>
                      </a:r>
                      <a:endParaRPr lang="es-CO" sz="1200" noProof="0">
                        <a:latin typeface="Tahoma"/>
                        <a:cs typeface="Tahoma"/>
                      </a:endParaRPr>
                    </a:p>
                  </a:txBody>
                  <a:tcPr marL="0" marR="0" marT="36195" marB="0">
                    <a:lnR w="9525">
                      <a:solidFill>
                        <a:srgbClr val="000000"/>
                      </a:solidFill>
                      <a:prstDash val="solid"/>
                    </a:lnR>
                    <a:solidFill>
                      <a:schemeClr val="tx1">
                        <a:lumMod val="75000"/>
                        <a:lumOff val="25000"/>
                      </a:schemeClr>
                    </a:solidFill>
                  </a:tcPr>
                </a:tc>
                <a:tc>
                  <a:txBody>
                    <a:bodyPr/>
                    <a:lstStyle/>
                    <a:p>
                      <a:pPr marL="77470">
                        <a:lnSpc>
                          <a:spcPct val="100000"/>
                        </a:lnSpc>
                        <a:spcBef>
                          <a:spcPts val="285"/>
                        </a:spcBef>
                      </a:pPr>
                      <a:r>
                        <a:rPr lang="es-CO" sz="1200" b="1" spc="-50" noProof="0">
                          <a:solidFill>
                            <a:srgbClr val="FFFFFF"/>
                          </a:solidFill>
                          <a:latin typeface="Tahoma"/>
                          <a:cs typeface="Tahoma"/>
                        </a:rPr>
                        <a:t>A</a:t>
                      </a:r>
                      <a:endParaRPr lang="es-CO" sz="1200" noProof="0">
                        <a:latin typeface="Tahoma"/>
                        <a:cs typeface="Tahoma"/>
                      </a:endParaRPr>
                    </a:p>
                  </a:txBody>
                  <a:tcPr marL="0" marR="0" marT="3619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370205">
                <a:tc>
                  <a:txBody>
                    <a:bodyPr/>
                    <a:lstStyle/>
                    <a:p>
                      <a:pPr marL="30480" algn="ctr">
                        <a:lnSpc>
                          <a:spcPct val="100000"/>
                        </a:lnSpc>
                        <a:spcBef>
                          <a:spcPts val="560"/>
                        </a:spcBef>
                      </a:pPr>
                      <a:r>
                        <a:rPr lang="es-CO" sz="1600" spc="-50" noProof="0">
                          <a:solidFill>
                            <a:schemeClr val="accent1">
                              <a:lumMod val="50000"/>
                            </a:schemeClr>
                          </a:solidFill>
                          <a:latin typeface="Segoe UI Symbol"/>
                          <a:cs typeface="Segoe UI Symbol"/>
                        </a:rPr>
                        <a:t>✔</a:t>
                      </a:r>
                      <a:endParaRPr lang="es-CO" sz="1600" noProof="0">
                        <a:solidFill>
                          <a:schemeClr val="accent1">
                            <a:lumMod val="50000"/>
                          </a:schemeClr>
                        </a:solidFill>
                        <a:latin typeface="Segoe UI Symbol"/>
                        <a:cs typeface="Segoe UI Symbol"/>
                      </a:endParaRPr>
                    </a:p>
                  </a:txBody>
                  <a:tcPr marL="0" marR="0" marT="71120" marB="0">
                    <a:lnL w="9525">
                      <a:solidFill>
                        <a:srgbClr val="000000"/>
                      </a:solidFill>
                      <a:prstDash val="solid"/>
                    </a:lnL>
                    <a:lnB w="9525">
                      <a:solidFill>
                        <a:srgbClr val="000000"/>
                      </a:solidFill>
                      <a:prstDash val="solid"/>
                    </a:lnB>
                  </a:tcPr>
                </a:tc>
                <a:tc>
                  <a:txBody>
                    <a:bodyPr/>
                    <a:lstStyle/>
                    <a:p>
                      <a:pPr marL="61594">
                        <a:lnSpc>
                          <a:spcPct val="100000"/>
                        </a:lnSpc>
                        <a:spcBef>
                          <a:spcPts val="990"/>
                        </a:spcBef>
                      </a:pPr>
                      <a:r>
                        <a:rPr lang="es-CO" sz="1200" spc="-10" noProof="0">
                          <a:solidFill>
                            <a:schemeClr val="accent1">
                              <a:lumMod val="50000"/>
                            </a:schemeClr>
                          </a:solidFill>
                          <a:latin typeface="Verdana"/>
                          <a:cs typeface="Verdana"/>
                        </a:rPr>
                        <a:t>Proyectos</a:t>
                      </a:r>
                      <a:r>
                        <a:rPr lang="es-CO" sz="1200" spc="-100"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de</a:t>
                      </a:r>
                      <a:r>
                        <a:rPr lang="es-CO" sz="1200" spc="-65"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inversión</a:t>
                      </a:r>
                      <a:r>
                        <a:rPr lang="es-CO" sz="1200" spc="-75" noProof="0">
                          <a:solidFill>
                            <a:schemeClr val="accent1">
                              <a:lumMod val="50000"/>
                            </a:schemeClr>
                          </a:solidFill>
                          <a:latin typeface="Verdana"/>
                          <a:cs typeface="Verdana"/>
                        </a:rPr>
                        <a:t> </a:t>
                      </a:r>
                      <a:r>
                        <a:rPr lang="es-CO" sz="1200" spc="-10" noProof="0">
                          <a:solidFill>
                            <a:schemeClr val="accent1">
                              <a:lumMod val="50000"/>
                            </a:schemeClr>
                          </a:solidFill>
                          <a:latin typeface="Verdana"/>
                          <a:cs typeface="Verdana"/>
                        </a:rPr>
                        <a:t>asociados</a:t>
                      </a:r>
                      <a:endParaRPr lang="es-CO" sz="1200" noProof="0">
                        <a:solidFill>
                          <a:schemeClr val="accent1">
                            <a:lumMod val="50000"/>
                          </a:schemeClr>
                        </a:solidFill>
                        <a:latin typeface="Verdana"/>
                        <a:cs typeface="Verdana"/>
                      </a:endParaRPr>
                    </a:p>
                  </a:txBody>
                  <a:tcPr marL="0" marR="0" marT="125730" marB="0">
                    <a:lnB w="9525">
                      <a:solidFill>
                        <a:srgbClr val="000000"/>
                      </a:solidFill>
                      <a:prstDash val="solid"/>
                    </a:lnB>
                  </a:tcPr>
                </a:tc>
                <a:tc>
                  <a:txBody>
                    <a:bodyPr/>
                    <a:lstStyle/>
                    <a:p>
                      <a:pPr>
                        <a:lnSpc>
                          <a:spcPct val="100000"/>
                        </a:lnSpc>
                      </a:pPr>
                      <a:endParaRPr lang="es-CO" sz="1200" noProof="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lang="es-CO" sz="1200" noProof="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pSp>
        <p:nvGrpSpPr>
          <p:cNvPr id="14" name="object 16" descr="Flechas">
            <a:extLst>
              <a:ext uri="{FF2B5EF4-FFF2-40B4-BE49-F238E27FC236}">
                <a16:creationId xmlns:a16="http://schemas.microsoft.com/office/drawing/2014/main" id="{3A602877-600F-F15D-F6A6-2E09196DDCD4}"/>
              </a:ext>
            </a:extLst>
          </p:cNvPr>
          <p:cNvGrpSpPr/>
          <p:nvPr/>
        </p:nvGrpSpPr>
        <p:grpSpPr>
          <a:xfrm>
            <a:off x="5907526" y="2054823"/>
            <a:ext cx="2144267" cy="3883279"/>
            <a:chOff x="5913120" y="2039111"/>
            <a:chExt cx="2144267" cy="3883279"/>
          </a:xfrm>
        </p:grpSpPr>
        <p:sp>
          <p:nvSpPr>
            <p:cNvPr id="15" name="object 17">
              <a:extLst>
                <a:ext uri="{FF2B5EF4-FFF2-40B4-BE49-F238E27FC236}">
                  <a16:creationId xmlns:a16="http://schemas.microsoft.com/office/drawing/2014/main" id="{C003A89C-1B4B-6C3E-78CD-66791EC7316B}"/>
                </a:ext>
              </a:extLst>
            </p:cNvPr>
            <p:cNvSpPr/>
            <p:nvPr/>
          </p:nvSpPr>
          <p:spPr>
            <a:xfrm>
              <a:off x="5913120" y="2039111"/>
              <a:ext cx="433070" cy="307975"/>
            </a:xfrm>
            <a:custGeom>
              <a:avLst/>
              <a:gdLst/>
              <a:ahLst/>
              <a:cxnLst/>
              <a:rect l="l" t="t" r="r" b="b"/>
              <a:pathLst>
                <a:path w="433070" h="307975">
                  <a:moveTo>
                    <a:pt x="278764" y="0"/>
                  </a:moveTo>
                  <a:lnTo>
                    <a:pt x="278764" y="76962"/>
                  </a:lnTo>
                  <a:lnTo>
                    <a:pt x="0" y="76962"/>
                  </a:lnTo>
                  <a:lnTo>
                    <a:pt x="0" y="230759"/>
                  </a:lnTo>
                  <a:lnTo>
                    <a:pt x="278764" y="230759"/>
                  </a:lnTo>
                  <a:lnTo>
                    <a:pt x="278764" y="307721"/>
                  </a:lnTo>
                  <a:lnTo>
                    <a:pt x="432562" y="153797"/>
                  </a:lnTo>
                  <a:lnTo>
                    <a:pt x="278764"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16" name="object 18">
              <a:extLst>
                <a:ext uri="{FF2B5EF4-FFF2-40B4-BE49-F238E27FC236}">
                  <a16:creationId xmlns:a16="http://schemas.microsoft.com/office/drawing/2014/main" id="{D2A482E7-E5A5-FD6D-2A48-D918F4F70616}"/>
                </a:ext>
              </a:extLst>
            </p:cNvPr>
            <p:cNvSpPr/>
            <p:nvPr/>
          </p:nvSpPr>
          <p:spPr>
            <a:xfrm>
              <a:off x="5913120" y="2039111"/>
              <a:ext cx="433070" cy="307975"/>
            </a:xfrm>
            <a:custGeom>
              <a:avLst/>
              <a:gdLst/>
              <a:ahLst/>
              <a:cxnLst/>
              <a:rect l="l" t="t" r="r" b="b"/>
              <a:pathLst>
                <a:path w="433070" h="307975">
                  <a:moveTo>
                    <a:pt x="0" y="76962"/>
                  </a:moveTo>
                  <a:lnTo>
                    <a:pt x="278764" y="76962"/>
                  </a:lnTo>
                  <a:lnTo>
                    <a:pt x="278764" y="0"/>
                  </a:lnTo>
                  <a:lnTo>
                    <a:pt x="432562" y="153797"/>
                  </a:lnTo>
                  <a:lnTo>
                    <a:pt x="278764" y="307721"/>
                  </a:lnTo>
                  <a:lnTo>
                    <a:pt x="278764" y="230759"/>
                  </a:lnTo>
                  <a:lnTo>
                    <a:pt x="0" y="230759"/>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17" name="object 19">
              <a:extLst>
                <a:ext uri="{FF2B5EF4-FFF2-40B4-BE49-F238E27FC236}">
                  <a16:creationId xmlns:a16="http://schemas.microsoft.com/office/drawing/2014/main" id="{687C2715-9A60-7503-4DE8-0AE94AF54C2E}"/>
                </a:ext>
              </a:extLst>
            </p:cNvPr>
            <p:cNvSpPr/>
            <p:nvPr/>
          </p:nvSpPr>
          <p:spPr>
            <a:xfrm>
              <a:off x="6728459" y="3793235"/>
              <a:ext cx="434340" cy="307975"/>
            </a:xfrm>
            <a:custGeom>
              <a:avLst/>
              <a:gdLst/>
              <a:ahLst/>
              <a:cxnLst/>
              <a:rect l="l" t="t" r="r" b="b"/>
              <a:pathLst>
                <a:path w="434340" h="307975">
                  <a:moveTo>
                    <a:pt x="280416" y="0"/>
                  </a:moveTo>
                  <a:lnTo>
                    <a:pt x="280416" y="76962"/>
                  </a:lnTo>
                  <a:lnTo>
                    <a:pt x="0" y="76962"/>
                  </a:lnTo>
                  <a:lnTo>
                    <a:pt x="0" y="230758"/>
                  </a:lnTo>
                  <a:lnTo>
                    <a:pt x="280416" y="230758"/>
                  </a:lnTo>
                  <a:lnTo>
                    <a:pt x="280416" y="307720"/>
                  </a:lnTo>
                  <a:lnTo>
                    <a:pt x="434340" y="153796"/>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18" name="object 20">
              <a:extLst>
                <a:ext uri="{FF2B5EF4-FFF2-40B4-BE49-F238E27FC236}">
                  <a16:creationId xmlns:a16="http://schemas.microsoft.com/office/drawing/2014/main" id="{1FEA6F03-7094-78F0-3757-4259C1097BA8}"/>
                </a:ext>
              </a:extLst>
            </p:cNvPr>
            <p:cNvSpPr/>
            <p:nvPr/>
          </p:nvSpPr>
          <p:spPr>
            <a:xfrm>
              <a:off x="6728459" y="3793235"/>
              <a:ext cx="434340" cy="307975"/>
            </a:xfrm>
            <a:custGeom>
              <a:avLst/>
              <a:gdLst/>
              <a:ahLst/>
              <a:cxnLst/>
              <a:rect l="l" t="t" r="r" b="b"/>
              <a:pathLst>
                <a:path w="434340" h="307975">
                  <a:moveTo>
                    <a:pt x="0" y="76962"/>
                  </a:moveTo>
                  <a:lnTo>
                    <a:pt x="280416" y="76962"/>
                  </a:lnTo>
                  <a:lnTo>
                    <a:pt x="280416" y="0"/>
                  </a:lnTo>
                  <a:lnTo>
                    <a:pt x="434340" y="153796"/>
                  </a:lnTo>
                  <a:lnTo>
                    <a:pt x="280416" y="307720"/>
                  </a:lnTo>
                  <a:lnTo>
                    <a:pt x="280416" y="230758"/>
                  </a:lnTo>
                  <a:lnTo>
                    <a:pt x="0" y="230758"/>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19" name="object 21">
              <a:extLst>
                <a:ext uri="{FF2B5EF4-FFF2-40B4-BE49-F238E27FC236}">
                  <a16:creationId xmlns:a16="http://schemas.microsoft.com/office/drawing/2014/main" id="{8D4DB744-0715-9732-2037-C3A67E406B43}"/>
                </a:ext>
              </a:extLst>
            </p:cNvPr>
            <p:cNvSpPr/>
            <p:nvPr/>
          </p:nvSpPr>
          <p:spPr>
            <a:xfrm>
              <a:off x="7623047" y="5614415"/>
              <a:ext cx="434340" cy="307975"/>
            </a:xfrm>
            <a:custGeom>
              <a:avLst/>
              <a:gdLst/>
              <a:ahLst/>
              <a:cxnLst/>
              <a:rect l="l" t="t" r="r" b="b"/>
              <a:pathLst>
                <a:path w="434340" h="307975">
                  <a:moveTo>
                    <a:pt x="280416" y="0"/>
                  </a:moveTo>
                  <a:lnTo>
                    <a:pt x="280416" y="76923"/>
                  </a:lnTo>
                  <a:lnTo>
                    <a:pt x="0" y="76923"/>
                  </a:lnTo>
                  <a:lnTo>
                    <a:pt x="0" y="230784"/>
                  </a:lnTo>
                  <a:lnTo>
                    <a:pt x="280416" y="230784"/>
                  </a:lnTo>
                  <a:lnTo>
                    <a:pt x="280416" y="307721"/>
                  </a:lnTo>
                  <a:lnTo>
                    <a:pt x="434340" y="153860"/>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20" name="object 22">
              <a:extLst>
                <a:ext uri="{FF2B5EF4-FFF2-40B4-BE49-F238E27FC236}">
                  <a16:creationId xmlns:a16="http://schemas.microsoft.com/office/drawing/2014/main" id="{F80379F5-C036-3987-539C-38BFA58B49C8}"/>
                </a:ext>
              </a:extLst>
            </p:cNvPr>
            <p:cNvSpPr/>
            <p:nvPr/>
          </p:nvSpPr>
          <p:spPr>
            <a:xfrm>
              <a:off x="7623047" y="5614415"/>
              <a:ext cx="434340" cy="307975"/>
            </a:xfrm>
            <a:custGeom>
              <a:avLst/>
              <a:gdLst/>
              <a:ahLst/>
              <a:cxnLst/>
              <a:rect l="l" t="t" r="r" b="b"/>
              <a:pathLst>
                <a:path w="434340" h="307975">
                  <a:moveTo>
                    <a:pt x="0" y="76923"/>
                  </a:moveTo>
                  <a:lnTo>
                    <a:pt x="280416" y="76923"/>
                  </a:lnTo>
                  <a:lnTo>
                    <a:pt x="280416" y="0"/>
                  </a:lnTo>
                  <a:lnTo>
                    <a:pt x="434340" y="153860"/>
                  </a:lnTo>
                  <a:lnTo>
                    <a:pt x="280416" y="307721"/>
                  </a:lnTo>
                  <a:lnTo>
                    <a:pt x="280416" y="230784"/>
                  </a:lnTo>
                  <a:lnTo>
                    <a:pt x="0" y="230784"/>
                  </a:lnTo>
                  <a:lnTo>
                    <a:pt x="0" y="76923"/>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grpSp>
      <p:sp>
        <p:nvSpPr>
          <p:cNvPr id="22" name="CuadroTexto 21">
            <a:extLst>
              <a:ext uri="{FF2B5EF4-FFF2-40B4-BE49-F238E27FC236}">
                <a16:creationId xmlns:a16="http://schemas.microsoft.com/office/drawing/2014/main" id="{F4D22C18-C99D-D8B6-E967-BA53010D65EB}"/>
              </a:ext>
            </a:extLst>
          </p:cNvPr>
          <p:cNvSpPr txBox="1"/>
          <p:nvPr/>
        </p:nvSpPr>
        <p:spPr>
          <a:xfrm>
            <a:off x="714886" y="362571"/>
            <a:ext cx="10029314"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Componentes de la Planeación Estratégica</a:t>
            </a:r>
          </a:p>
        </p:txBody>
      </p:sp>
      <p:sp>
        <p:nvSpPr>
          <p:cNvPr id="23" name="object 5">
            <a:extLst>
              <a:ext uri="{FF2B5EF4-FFF2-40B4-BE49-F238E27FC236}">
                <a16:creationId xmlns:a16="http://schemas.microsoft.com/office/drawing/2014/main" id="{6F0CC339-3A56-BB65-3F18-0DBE3C043B50}"/>
              </a:ext>
            </a:extLst>
          </p:cNvPr>
          <p:cNvSpPr txBox="1"/>
          <p:nvPr/>
        </p:nvSpPr>
        <p:spPr>
          <a:xfrm>
            <a:off x="4482784" y="2648361"/>
            <a:ext cx="222758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1800" b="1" i="0" u="none" strike="noStrike" kern="0" cap="none" spc="-75" normalizeH="0" baseline="0" noProof="0">
                <a:ln>
                  <a:noFill/>
                </a:ln>
                <a:solidFill>
                  <a:srgbClr val="FFFFFF"/>
                </a:solidFill>
                <a:effectLst/>
                <a:uLnTx/>
                <a:uFillTx/>
                <a:latin typeface="Verdana"/>
                <a:cs typeface="Verdana"/>
              </a:rPr>
              <a:t>Estratégico</a:t>
            </a:r>
            <a:endParaRPr kumimoji="0" lang="es-CO" sz="1800" b="0" i="0" u="none" strike="noStrike" kern="0" cap="none" spc="0" normalizeH="0" baseline="0" noProof="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119505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AA8-89E1-EA8A-4F56-B2A351E3C2EA}"/>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43A07365-4957-8B68-E0A5-D157BEEF340C}"/>
              </a:ext>
            </a:extLst>
          </p:cNvPr>
          <p:cNvGraphicFramePr>
            <a:graphicFrameLocks noGrp="1"/>
          </p:cNvGraphicFramePr>
          <p:nvPr>
            <p:extLst>
              <p:ext uri="{D42A27DB-BD31-4B8C-83A1-F6EECF244321}">
                <p14:modId xmlns:p14="http://schemas.microsoft.com/office/powerpoint/2010/main" val="1211534023"/>
              </p:ext>
            </p:extLst>
          </p:nvPr>
        </p:nvGraphicFramePr>
        <p:xfrm>
          <a:off x="533400" y="1828800"/>
          <a:ext cx="11125200" cy="3765755"/>
        </p:xfrm>
        <a:graphic>
          <a:graphicData uri="http://schemas.openxmlformats.org/drawingml/2006/table">
            <a:tbl>
              <a:tblPr firstRow="1">
                <a:tableStyleId>{616DA210-FB5B-4158-B5E0-FEB733F419BA}</a:tableStyleId>
              </a:tblPr>
              <a:tblGrid>
                <a:gridCol w="1524000">
                  <a:extLst>
                    <a:ext uri="{9D8B030D-6E8A-4147-A177-3AD203B41FA5}">
                      <a16:colId xmlns:a16="http://schemas.microsoft.com/office/drawing/2014/main" val="4294001460"/>
                    </a:ext>
                  </a:extLst>
                </a:gridCol>
                <a:gridCol w="59436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73915">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726485">
                <a:tc>
                  <a:txBody>
                    <a:bodyPr/>
                    <a:lstStyle/>
                    <a:p>
                      <a:pPr algn="ctr" fontAlgn="ctr"/>
                      <a:r>
                        <a:rPr lang="es-MX" sz="900" b="0" i="0" u="none" strike="noStrike" noProof="0">
                          <a:solidFill>
                            <a:schemeClr val="tx1"/>
                          </a:solidFill>
                          <a:effectLst/>
                          <a:latin typeface="Verdana" panose="020B0604030504040204" pitchFamily="34" charset="0"/>
                          <a:ea typeface="Verdana" panose="020B0604030504040204" pitchFamily="34" charset="0"/>
                          <a:cs typeface="Calibri"/>
                        </a:rPr>
                        <a:t>Porcentaje de ESE bajo medida especial con acciones de seguimiento y control realizadas sobre la implementación de lineamientos de formalización laboral y atención en salud con enfoque diferencial)</a:t>
                      </a:r>
                      <a:endParaRPr lang="es-CO" sz="900" b="0" i="0" u="none" strike="noStrike" noProof="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CO" sz="800" b="0" i="0" u="none" strike="noStrike" noProof="0">
                          <a:solidFill>
                            <a:srgbClr val="000000"/>
                          </a:solidFill>
                          <a:effectLst/>
                          <a:latin typeface="Verdana"/>
                          <a:ea typeface="Verdana"/>
                        </a:rPr>
                        <a:t>Durante el primer trimestre de la vigencia 2026, de las</a:t>
                      </a:r>
                      <a:r>
                        <a:rPr lang="es-CO" sz="800" kern="1200">
                          <a:solidFill>
                            <a:schemeClr val="tx1"/>
                          </a:solidFill>
                          <a:effectLst/>
                          <a:latin typeface="Verdana"/>
                          <a:ea typeface="Verdana"/>
                          <a:cs typeface="+mn-cs"/>
                        </a:rPr>
                        <a:t> doce (12) Empresas Sociales del Estado (ESE) bajo medida especial que se encuentran sujetas a la implementación de los lineamientos de enfoque diferencial y formalización laboral, se realizaron doce (12) acciones de seguimiento y control, lo que representa un cumplimiento del 100% frente a la meta establecida.</a:t>
                      </a:r>
                    </a:p>
                    <a:p>
                      <a:pPr marL="0" marR="0" lvl="0" indent="0" algn="l" defTabSz="914446" rtl="0" eaLnBrk="1" fontAlgn="ctr" latinLnBrk="0" hangingPunct="1">
                        <a:lnSpc>
                          <a:spcPct val="100000"/>
                        </a:lnSpc>
                        <a:spcBef>
                          <a:spcPts val="0"/>
                        </a:spcBef>
                        <a:spcAft>
                          <a:spcPts val="0"/>
                        </a:spcAft>
                        <a:buClrTx/>
                        <a:buSzTx/>
                        <a:buFontTx/>
                        <a:buNone/>
                        <a:tabLst/>
                        <a:defRPr/>
                      </a:pPr>
                      <a:endParaRPr lang="es-MX" sz="800" b="0" i="0" u="none" strike="noStrike" noProof="0">
                        <a:solidFill>
                          <a:srgbClr val="000000"/>
                        </a:solidFill>
                        <a:effectLst/>
                        <a:latin typeface="Verdana"/>
                        <a:ea typeface="Verdana"/>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MX" sz="800" b="0" i="0" u="none" strike="noStrike" noProof="0">
                          <a:solidFill>
                            <a:srgbClr val="000000"/>
                          </a:solidFill>
                          <a:effectLst/>
                          <a:latin typeface="Verdana"/>
                          <a:ea typeface="Verdana"/>
                        </a:rPr>
                        <a:t>En desarrollo de estas acciones,  se evidenciaron avances significativos en la prestación de los servicios de salud con enfoque diferencial, reportándose la atención de 392.676 usuarios durante el periodo evaluado, lo que refleja el impacto de las estrategias implementadas en la garantía de una atención más inclusiva y pertinente para poblaciones con características diferenciales.</a:t>
                      </a:r>
                    </a:p>
                    <a:p>
                      <a:pPr marL="0" marR="0" lvl="0" indent="0" algn="l" defTabSz="914446" rtl="0" eaLnBrk="1" fontAlgn="ctr" latinLnBrk="0" hangingPunct="1">
                        <a:lnSpc>
                          <a:spcPct val="100000"/>
                        </a:lnSpc>
                        <a:spcBef>
                          <a:spcPts val="0"/>
                        </a:spcBef>
                        <a:spcAft>
                          <a:spcPts val="0"/>
                        </a:spcAft>
                        <a:buClrTx/>
                        <a:buSzTx/>
                        <a:buFontTx/>
                        <a:buNone/>
                        <a:tabLst/>
                        <a:defRPr/>
                      </a:pPr>
                      <a:endParaRPr lang="es-MX" sz="800" b="0" i="0" u="none" strike="noStrike" noProof="0">
                        <a:solidFill>
                          <a:srgbClr val="000000"/>
                        </a:solidFill>
                        <a:effectLst/>
                        <a:latin typeface="Verdana"/>
                        <a:ea typeface="Verdana"/>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MX" sz="800" b="0" i="0" u="none" strike="noStrike" noProof="0">
                          <a:solidFill>
                            <a:srgbClr val="000000"/>
                          </a:solidFill>
                          <a:effectLst/>
                          <a:latin typeface="Verdana"/>
                          <a:ea typeface="Verdana"/>
                        </a:rPr>
                        <a:t>El seguimiento permitió identificar el estado de avance de las ESE en el proceso de formalización laboral, evidenciando que el 33,3% de las entidades se encuentra en etapa de diagnóstico y planificación, enfocando sus esfuerzos en la caracterización del talento humano, el análisis de brechas y la formulación de propuestas institucionales; otro 33,3% avanza en la etapa de implementación, desarrollando acciones soportadas en estudios técnicos, actos administrativos y definición de plantas de personal; el 16,6% se ubica en etapa de consolidación o transición, adelantando ajustes estructurales y proyecciones institucionales; el 8,3% se encuentra en etapa de verificación, evaluando el cumplimiento de objetivos e impacto del proceso; y el 8,3% restante ha alcanzado la etapa de sostenibilidad, evidenciando procesos de formalización consolidados.</a:t>
                      </a:r>
                    </a:p>
                    <a:p>
                      <a:pPr marL="0" marR="0" lvl="0" indent="0" algn="l" defTabSz="914446" rtl="0" eaLnBrk="1" fontAlgn="ctr" latinLnBrk="0" hangingPunct="1">
                        <a:lnSpc>
                          <a:spcPct val="100000"/>
                        </a:lnSpc>
                        <a:spcBef>
                          <a:spcPts val="0"/>
                        </a:spcBef>
                        <a:spcAft>
                          <a:spcPts val="0"/>
                        </a:spcAft>
                        <a:buClrTx/>
                        <a:buSzTx/>
                        <a:buFontTx/>
                        <a:buNone/>
                        <a:tabLst/>
                        <a:defRPr/>
                      </a:pPr>
                      <a:endParaRPr lang="es-MX" sz="800" b="0" i="0" u="none" strike="noStrike" noProof="0">
                        <a:solidFill>
                          <a:srgbClr val="000000"/>
                        </a:solidFill>
                        <a:effectLst/>
                        <a:latin typeface="Verdana"/>
                        <a:ea typeface="Verdana"/>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MX" sz="800" b="0" i="0" u="none" strike="noStrike" noProof="0">
                          <a:solidFill>
                            <a:srgbClr val="000000"/>
                          </a:solidFill>
                          <a:effectLst/>
                          <a:latin typeface="Verdana"/>
                          <a:ea typeface="Verdana"/>
                        </a:rPr>
                        <a:t>La ejecución de estas acciones permitió fortalecer los mecanismos de control sobre las ESE en medida especial, así como promover la adopción progresiva de esquemas de formalización laboral y la incorporación del enfoque diferencial en la prestación de servicios de salud, contribuyendo a mejorar la calidad, oportunidad y pertinencia de la atención, especialmente para poblaciones vulnerables.</a:t>
                      </a:r>
                    </a:p>
                    <a:p>
                      <a:pPr marL="0" marR="0" lvl="0" indent="0" algn="l" defTabSz="914446" rtl="0" eaLnBrk="1" fontAlgn="ctr" latinLnBrk="0" hangingPunct="1">
                        <a:lnSpc>
                          <a:spcPct val="100000"/>
                        </a:lnSpc>
                        <a:spcBef>
                          <a:spcPts val="0"/>
                        </a:spcBef>
                        <a:spcAft>
                          <a:spcPts val="0"/>
                        </a:spcAft>
                        <a:buClrTx/>
                        <a:buSzTx/>
                        <a:buFontTx/>
                        <a:buNone/>
                        <a:tabLst/>
                        <a:defRPr/>
                      </a:pPr>
                      <a:endParaRPr lang="es-MX" sz="800" b="0" i="0" u="none" strike="noStrike" noProof="0">
                        <a:solidFill>
                          <a:srgbClr val="000000"/>
                        </a:solidFill>
                        <a:effectLst/>
                        <a:latin typeface="Verdana"/>
                        <a:ea typeface="Verdana"/>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MX" sz="800" b="0" i="0" u="none" strike="noStrike" noProof="0">
                          <a:solidFill>
                            <a:srgbClr val="000000"/>
                          </a:solidFill>
                          <a:effectLst/>
                          <a:latin typeface="Verdana"/>
                          <a:ea typeface="Verdana"/>
                        </a:rPr>
                        <a:t>En este contexto, el indicador presenta un cumplimiento total de la meta programada, evidenciando una gestión efectiva en el seguimiento y control, así como avances relevantes en la transformación institucional de las ESE en medida especial hacia modelos más inclusivos y sostenibles.</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Delegatura para Prestadores de Servicios de Salud</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0077C8C0-62C3-1C43-DA23-CB64933B1DA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 name="Google Shape;434;p25">
            <a:extLst>
              <a:ext uri="{FF2B5EF4-FFF2-40B4-BE49-F238E27FC236}">
                <a16:creationId xmlns:a16="http://schemas.microsoft.com/office/drawing/2014/main" id="{5FEB6D33-B26C-9BCD-F0B1-234E396547BF}"/>
              </a:ext>
            </a:extLst>
          </p:cNvPr>
          <p:cNvSpPr/>
          <p:nvPr/>
        </p:nvSpPr>
        <p:spPr>
          <a:xfrm>
            <a:off x="8142962" y="3581334"/>
            <a:ext cx="722518" cy="67653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100</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prstClr val="white"/>
                </a:solidFill>
                <a:latin typeface="Verdana" panose="020B0604030504040204" pitchFamily="34" charset="0"/>
                <a:ea typeface="Verdana" panose="020B0604030504040204" pitchFamily="34" charset="0"/>
                <a:cs typeface="Arial"/>
                <a:sym typeface="Arial"/>
              </a:rPr>
              <a:t>(12)</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65BF239-C234-D20D-3469-1F68E174F512}"/>
              </a:ext>
            </a:extLst>
          </p:cNvPr>
          <p:cNvSpPr/>
          <p:nvPr/>
        </p:nvSpPr>
        <p:spPr>
          <a:xfrm>
            <a:off x="9123123" y="3612649"/>
            <a:ext cx="732957"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panose="020B0604030504040204" pitchFamily="34" charset="0"/>
                <a:ea typeface="Verdana" panose="020B0604030504040204" pitchFamily="34" charset="0"/>
                <a:cs typeface="Arial"/>
                <a:sym typeface="Arial"/>
              </a:rPr>
              <a:t>(12)</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pic>
        <p:nvPicPr>
          <p:cNvPr id="2" name="Imagen 1">
            <a:extLst>
              <a:ext uri="{FF2B5EF4-FFF2-40B4-BE49-F238E27FC236}">
                <a16:creationId xmlns:a16="http://schemas.microsoft.com/office/drawing/2014/main" id="{91F27B53-7E09-5171-1ED9-FC9333F4966C}"/>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348402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2610-9F6C-78A7-A2F8-49EC1C204AD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153E3F9C-142D-FF2C-5DB8-0DEE906C3E2D}"/>
              </a:ext>
            </a:extLst>
          </p:cNvPr>
          <p:cNvGraphicFramePr>
            <a:graphicFrameLocks noGrp="1"/>
          </p:cNvGraphicFramePr>
          <p:nvPr>
            <p:extLst>
              <p:ext uri="{D42A27DB-BD31-4B8C-83A1-F6EECF244321}">
                <p14:modId xmlns:p14="http://schemas.microsoft.com/office/powerpoint/2010/main" val="3116631645"/>
              </p:ext>
            </p:extLst>
          </p:nvPr>
        </p:nvGraphicFramePr>
        <p:xfrm>
          <a:off x="259976" y="1459426"/>
          <a:ext cx="11398624" cy="2502976"/>
        </p:xfrm>
        <a:graphic>
          <a:graphicData uri="http://schemas.openxmlformats.org/drawingml/2006/table">
            <a:tbl>
              <a:tblPr firstRow="1">
                <a:tableStyleId>{616DA210-FB5B-4158-B5E0-FEB733F419BA}</a:tableStyleId>
              </a:tblPr>
              <a:tblGrid>
                <a:gridCol w="1129553">
                  <a:extLst>
                    <a:ext uri="{9D8B030D-6E8A-4147-A177-3AD203B41FA5}">
                      <a16:colId xmlns:a16="http://schemas.microsoft.com/office/drawing/2014/main" val="4294001460"/>
                    </a:ext>
                  </a:extLst>
                </a:gridCol>
                <a:gridCol w="7673789">
                  <a:extLst>
                    <a:ext uri="{9D8B030D-6E8A-4147-A177-3AD203B41FA5}">
                      <a16:colId xmlns:a16="http://schemas.microsoft.com/office/drawing/2014/main" val="1680724253"/>
                    </a:ext>
                  </a:extLst>
                </a:gridCol>
                <a:gridCol w="744070">
                  <a:extLst>
                    <a:ext uri="{9D8B030D-6E8A-4147-A177-3AD203B41FA5}">
                      <a16:colId xmlns:a16="http://schemas.microsoft.com/office/drawing/2014/main" val="3940073173"/>
                    </a:ext>
                  </a:extLst>
                </a:gridCol>
                <a:gridCol w="896471">
                  <a:extLst>
                    <a:ext uri="{9D8B030D-6E8A-4147-A177-3AD203B41FA5}">
                      <a16:colId xmlns:a16="http://schemas.microsoft.com/office/drawing/2014/main" val="334797448"/>
                    </a:ext>
                  </a:extLst>
                </a:gridCol>
                <a:gridCol w="954741">
                  <a:extLst>
                    <a:ext uri="{9D8B030D-6E8A-4147-A177-3AD203B41FA5}">
                      <a16:colId xmlns:a16="http://schemas.microsoft.com/office/drawing/2014/main" val="1490449559"/>
                    </a:ext>
                  </a:extLst>
                </a:gridCol>
              </a:tblGrid>
              <a:tr h="448847">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054129">
                <a:tc>
                  <a:txBody>
                    <a:bodyPr/>
                    <a:lstStyle/>
                    <a:p>
                      <a:pPr algn="ctr"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Porcentaje de reclamos en salud con acciones de inspección y vigilancia</a:t>
                      </a:r>
                    </a:p>
                  </a:txBody>
                  <a:tcPr marL="0" marR="0" marT="0" marB="0" anchor="ctr"/>
                </a:tc>
                <a:tc>
                  <a:txBody>
                    <a:bodyPr/>
                    <a:lstStyle/>
                    <a:p>
                      <a:pPr algn="l" fontAlgn="ctr"/>
                      <a:r>
                        <a:rPr lang="es-MX" sz="700" b="0" i="0" u="none" strike="noStrike" noProof="0" dirty="0">
                          <a:solidFill>
                            <a:srgbClr val="000000"/>
                          </a:solidFill>
                          <a:effectLst/>
                          <a:latin typeface="Verdana" panose="020B0604030504040204" pitchFamily="34" charset="0"/>
                          <a:ea typeface="Verdana" panose="020B0604030504040204" pitchFamily="34" charset="0"/>
                        </a:rPr>
                        <a:t>Durante el primer trimestre de 2026, el Grupo Interno de Trabajo de Inspección y Vigilancia de PQRD ejecutó requerimientos mensuales a las EPS por un total de 195.351 reclamos en salud simples, priorizados y de riesgo vital abiertos y vencidos, reflejando un compromiso sostenido con la protección a los servicios de salud a los usuarios. </a:t>
                      </a:r>
                    </a:p>
                    <a:p>
                      <a:pPr algn="l" fontAlgn="ctr"/>
                      <a:endParaRPr lang="es-MX"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700" b="0" i="0" u="none" strike="noStrike" noProof="0" dirty="0">
                          <a:solidFill>
                            <a:srgbClr val="000000"/>
                          </a:solidFill>
                          <a:effectLst/>
                          <a:latin typeface="Verdana" panose="020B0604030504040204" pitchFamily="34" charset="0"/>
                          <a:ea typeface="Verdana" panose="020B0604030504040204" pitchFamily="34" charset="0"/>
                        </a:rPr>
                        <a:t>Nueva EPS concentró la mayor carga (aprox. 30-33% del total mensual), seguida de entidades como Savia Salud, Capital Salud y Servicio Occidental de Salud (SOS).  Poblaciones especiales destacadas incluyeron desplazados (hasta 4.569 en marzo), personas con discapacidad (9.264) y "no aplica" como categoría mayoritaria (71.182). Poblaciones especiales destacadas incluyeron desplazados (hasta 4.569 en marzo), personas con discapacidad (9.264) y "no aplica" como categoría mayoritaria (71.182). </a:t>
                      </a:r>
                    </a:p>
                    <a:p>
                      <a:pPr algn="l" fontAlgn="ctr"/>
                      <a:endParaRPr lang="es-MX"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700" b="0" i="0" u="none" strike="noStrike" noProof="0" dirty="0">
                          <a:solidFill>
                            <a:srgbClr val="000000"/>
                          </a:solidFill>
                          <a:effectLst/>
                          <a:latin typeface="Verdana" panose="020B0604030504040204" pitchFamily="34" charset="0"/>
                          <a:ea typeface="Verdana" panose="020B0604030504040204" pitchFamily="34" charset="0"/>
                        </a:rPr>
                        <a:t>El trimestre confirma patrones estructurales en el sistema de salud, con Nueva EPS como foco de atención prioritaria y motivos relacionados con acceso oportuno como desafíos persistentes</a:t>
                      </a:r>
                    </a:p>
                    <a:p>
                      <a:pPr algn="l" fontAlgn="ctr"/>
                      <a:endParaRPr lang="es-MX" sz="1000" b="0" i="0" u="none" strike="noStrike" noProof="0" dirty="0">
                        <a:solidFill>
                          <a:srgbClr val="000000"/>
                        </a:solidFill>
                        <a:effectLst/>
                        <a:latin typeface="Verdana"/>
                        <a:ea typeface="Verdana"/>
                      </a:endParaRPr>
                    </a:p>
                    <a:p>
                      <a:pPr algn="l" fontAlgn="ctr"/>
                      <a:r>
                        <a:rPr lang="es-MX" sz="700" b="0" i="0" u="none" strike="noStrike" noProof="0" dirty="0">
                          <a:solidFill>
                            <a:srgbClr val="000000"/>
                          </a:solidFill>
                          <a:effectLst/>
                          <a:latin typeface="Verdana"/>
                          <a:ea typeface="Verdana"/>
                        </a:rPr>
                        <a:t>A continuación se detallan los 5 motivos específicos de dichos reclamos:</a:t>
                      </a:r>
                    </a:p>
                    <a:p>
                      <a:pPr algn="l" fontAlgn="ctr"/>
                      <a:endParaRPr lang="es-MX" sz="700" b="0" i="0" u="none" strike="noStrike" noProof="0" dirty="0">
                        <a:solidFill>
                          <a:srgbClr val="000000"/>
                        </a:solidFill>
                        <a:effectLst/>
                        <a:latin typeface="Verdana"/>
                        <a:ea typeface="Verdana"/>
                      </a:endParaRPr>
                    </a:p>
                    <a:p>
                      <a:pPr algn="l" fontAlgn="ctr"/>
                      <a:r>
                        <a:rPr lang="es-MX" sz="700" b="0" i="0" u="none" strike="noStrike" noProof="0" dirty="0">
                          <a:solidFill>
                            <a:srgbClr val="000000"/>
                          </a:solidFill>
                          <a:effectLst/>
                          <a:latin typeface="Verdana"/>
                          <a:ea typeface="Verdana"/>
                        </a:rPr>
                        <a:t>1. NEGACIÓN PARA LA ENTREGA DE TECNOLOGÍAS EN SALUD Y/O DE OTROS SERVICIOS AUTORIZADOS </a:t>
                      </a:r>
                    </a:p>
                    <a:p>
                      <a:pPr algn="l" fontAlgn="ctr"/>
                      <a:r>
                        <a:rPr lang="es-MX" sz="700" b="0" i="0" u="none" strike="noStrike" noProof="0" dirty="0">
                          <a:solidFill>
                            <a:srgbClr val="000000"/>
                          </a:solidFill>
                          <a:effectLst/>
                          <a:latin typeface="Verdana"/>
                          <a:ea typeface="Verdana"/>
                        </a:rPr>
                        <a:t>2. FALTA DE OPORTUNIDAD EN LA ENTREGA O ENTREGA INCOMPLETA DE TECNOLOGÍAS EN SALUD Y/O PRESTACIÓN DE OTROS SERVICIOS </a:t>
                      </a:r>
                    </a:p>
                    <a:p>
                      <a:pPr algn="l" fontAlgn="ctr"/>
                      <a:r>
                        <a:rPr lang="es-MX" sz="700" b="0" i="0" u="none" strike="noStrike" noProof="0" dirty="0">
                          <a:solidFill>
                            <a:srgbClr val="000000"/>
                          </a:solidFill>
                          <a:effectLst/>
                          <a:latin typeface="Verdana"/>
                          <a:ea typeface="Verdana"/>
                        </a:rPr>
                        <a:t>3. NEGACIÓN EN LA ASIGNACIÓN DE CITAS O CONSULTAS </a:t>
                      </a:r>
                    </a:p>
                    <a:p>
                      <a:pPr algn="l" fontAlgn="ctr"/>
                      <a:r>
                        <a:rPr lang="es-MX" sz="700" b="0" i="0" u="none" strike="noStrike" noProof="0" dirty="0">
                          <a:solidFill>
                            <a:srgbClr val="000000"/>
                          </a:solidFill>
                          <a:effectLst/>
                          <a:latin typeface="Verdana"/>
                          <a:ea typeface="Verdana"/>
                        </a:rPr>
                        <a:t>4. FALTA DE OPORTUNIDAD EN LAS CITAS O CONSULTAS </a:t>
                      </a:r>
                    </a:p>
                    <a:p>
                      <a:pPr algn="l" fontAlgn="ctr"/>
                      <a:r>
                        <a:rPr lang="es-MX" sz="700" b="0" i="0" u="none" strike="noStrike" noProof="0" dirty="0">
                          <a:solidFill>
                            <a:srgbClr val="000000"/>
                          </a:solidFill>
                          <a:effectLst/>
                          <a:latin typeface="Verdana"/>
                          <a:ea typeface="Verdana"/>
                        </a:rPr>
                        <a:t>5. FALTA DE OPORTUNIDAD EN LA ATENCIÓN EN OTROS SERVICIOS DE SALUD </a:t>
                      </a:r>
                      <a:endParaRPr lang="es-CO" sz="7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la protección al usuario</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05C437A3-B3F4-E28F-A9AF-3A60A7310CBA}"/>
              </a:ext>
            </a:extLst>
          </p:cNvPr>
          <p:cNvSpPr/>
          <p:nvPr/>
        </p:nvSpPr>
        <p:spPr>
          <a:xfrm>
            <a:off x="9103181" y="273241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42D81F7E-34AA-EDB6-7DAF-56A0FD86D49F}"/>
              </a:ext>
            </a:extLst>
          </p:cNvPr>
          <p:cNvSpPr/>
          <p:nvPr/>
        </p:nvSpPr>
        <p:spPr>
          <a:xfrm>
            <a:off x="9904148" y="2732411"/>
            <a:ext cx="732957"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700" noProof="0">
                <a:solidFill>
                  <a:srgbClr val="2D2D2D"/>
                </a:solidFill>
                <a:latin typeface="Verdana" panose="020B0604030504040204" pitchFamily="34" charset="0"/>
                <a:ea typeface="Verdana" panose="020B0604030504040204" pitchFamily="34" charset="0"/>
                <a:cs typeface="Arial"/>
                <a:sym typeface="Arial"/>
              </a:rPr>
              <a:t>(195.351)</a:t>
            </a:r>
            <a:r>
              <a:rPr kumimoji="0" lang="es-CO" sz="7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sp>
        <p:nvSpPr>
          <p:cNvPr id="2" name="CuadroTexto 1">
            <a:extLst>
              <a:ext uri="{FF2B5EF4-FFF2-40B4-BE49-F238E27FC236}">
                <a16:creationId xmlns:a16="http://schemas.microsoft.com/office/drawing/2014/main" id="{273C116B-0073-F468-7241-76C29CB1F79D}"/>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1EDE03B9-E7FC-E918-D790-4C02767225CF}"/>
              </a:ext>
            </a:extLst>
          </p:cNvPr>
          <p:cNvGraphicFramePr>
            <a:graphicFrameLocks noGrp="1"/>
          </p:cNvGraphicFramePr>
          <p:nvPr>
            <p:extLst>
              <p:ext uri="{D42A27DB-BD31-4B8C-83A1-F6EECF244321}">
                <p14:modId xmlns:p14="http://schemas.microsoft.com/office/powerpoint/2010/main" val="989388058"/>
              </p:ext>
            </p:extLst>
          </p:nvPr>
        </p:nvGraphicFramePr>
        <p:xfrm>
          <a:off x="259976" y="4074343"/>
          <a:ext cx="11438965" cy="2215818"/>
        </p:xfrm>
        <a:graphic>
          <a:graphicData uri="http://schemas.openxmlformats.org/drawingml/2006/table">
            <a:tbl>
              <a:tblPr firstRow="1">
                <a:tableStyleId>{616DA210-FB5B-4158-B5E0-FEB733F419BA}</a:tableStyleId>
              </a:tblPr>
              <a:tblGrid>
                <a:gridCol w="1129553">
                  <a:extLst>
                    <a:ext uri="{9D8B030D-6E8A-4147-A177-3AD203B41FA5}">
                      <a16:colId xmlns:a16="http://schemas.microsoft.com/office/drawing/2014/main" val="4294001460"/>
                    </a:ext>
                  </a:extLst>
                </a:gridCol>
                <a:gridCol w="7593106">
                  <a:extLst>
                    <a:ext uri="{9D8B030D-6E8A-4147-A177-3AD203B41FA5}">
                      <a16:colId xmlns:a16="http://schemas.microsoft.com/office/drawing/2014/main" val="1680724253"/>
                    </a:ext>
                  </a:extLst>
                </a:gridCol>
                <a:gridCol w="833718">
                  <a:extLst>
                    <a:ext uri="{9D8B030D-6E8A-4147-A177-3AD203B41FA5}">
                      <a16:colId xmlns:a16="http://schemas.microsoft.com/office/drawing/2014/main" val="3940073173"/>
                    </a:ext>
                  </a:extLst>
                </a:gridCol>
                <a:gridCol w="905435">
                  <a:extLst>
                    <a:ext uri="{9D8B030D-6E8A-4147-A177-3AD203B41FA5}">
                      <a16:colId xmlns:a16="http://schemas.microsoft.com/office/drawing/2014/main" val="334797448"/>
                    </a:ext>
                  </a:extLst>
                </a:gridCol>
                <a:gridCol w="977153">
                  <a:extLst>
                    <a:ext uri="{9D8B030D-6E8A-4147-A177-3AD203B41FA5}">
                      <a16:colId xmlns:a16="http://schemas.microsoft.com/office/drawing/2014/main" val="1490449559"/>
                    </a:ext>
                  </a:extLst>
                </a:gridCol>
              </a:tblGrid>
              <a:tr h="375858">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04338">
                <a:tc>
                  <a:txBody>
                    <a:bodyPr/>
                    <a:lstStyle/>
                    <a:p>
                      <a:pPr algn="ctr" fontAlgn="ctr"/>
                      <a:r>
                        <a:rPr lang="es-CO" sz="1000" b="0" i="0" u="none" strike="noStrike" noProof="0" dirty="0">
                          <a:solidFill>
                            <a:srgbClr val="000000"/>
                          </a:solidFill>
                          <a:effectLst/>
                          <a:latin typeface="Verdana" panose="020B0604030504040204" pitchFamily="34" charset="0"/>
                          <a:ea typeface="Verdana" panose="020B0604030504040204" pitchFamily="34" charset="0"/>
                        </a:rPr>
                        <a:t>Porcentaje de reclamos en salud de riesgo vital con acciones de inspección y vigilancia</a:t>
                      </a:r>
                    </a:p>
                  </a:txBody>
                  <a:tcPr marL="0" marR="0" marT="0" marB="0" anchor="ctr"/>
                </a:tc>
                <a:tc>
                  <a:txBody>
                    <a:bodyPr/>
                    <a:lstStyle/>
                    <a:p>
                      <a:pPr algn="l" fontAlgn="ctr"/>
                      <a:r>
                        <a:rPr lang="es-MX" sz="700" b="0" i="0" u="none" strike="noStrike" noProof="0" dirty="0">
                          <a:solidFill>
                            <a:srgbClr val="000000"/>
                          </a:solidFill>
                          <a:effectLst/>
                          <a:latin typeface="Verdana"/>
                          <a:ea typeface="Verdana"/>
                        </a:rPr>
                        <a:t>En el primer trimestre se recibieron 2652 reclamos en salud de riesgo vital los cuales se gestionaron en su totalidad. se adelantaron acciones de IV mediante seguimiento activo con usuarios, prestadores y Entidades Administradoras de Planes de Beneficios </a:t>
                      </a:r>
                    </a:p>
                    <a:p>
                      <a:pPr algn="l" fontAlgn="ctr"/>
                      <a:r>
                        <a:rPr lang="es-MX" sz="700" b="0" i="0" u="none" strike="noStrike" noProof="0" dirty="0">
                          <a:solidFill>
                            <a:srgbClr val="000000"/>
                          </a:solidFill>
                          <a:effectLst/>
                          <a:latin typeface="Verdana"/>
                          <a:ea typeface="Verdana"/>
                        </a:rPr>
                        <a:t>(EAPB), resultado de esta intervención se logró tramitar el 100% de los reclamos.</a:t>
                      </a:r>
                    </a:p>
                    <a:p>
                      <a:pPr algn="l" fontAlgn="ctr"/>
                      <a:endParaRPr lang="es-MX" sz="700" b="0" i="0" u="none" strike="noStrike" noProof="0" dirty="0">
                        <a:solidFill>
                          <a:srgbClr val="000000"/>
                        </a:solidFill>
                        <a:effectLst/>
                        <a:latin typeface="Verdana"/>
                        <a:ea typeface="Verdana"/>
                      </a:endParaRPr>
                    </a:p>
                    <a:p>
                      <a:pPr algn="l" fontAlgn="ctr"/>
                      <a:r>
                        <a:rPr lang="es-MX" sz="700" b="0" i="0" u="none" strike="noStrike" noProof="0" dirty="0">
                          <a:solidFill>
                            <a:srgbClr val="000000"/>
                          </a:solidFill>
                          <a:effectLst/>
                          <a:latin typeface="Verdana"/>
                          <a:ea typeface="Verdana"/>
                        </a:rPr>
                        <a:t>La gestión se desarrolló de forma permanente con seguimiento activo y monitoreo a los vigilados, lo que permitió lograr la resolución de los reclamos, mitigando las barreras administrativas, activar mecanismos de respuesta inmediatas por parte de las entidades </a:t>
                      </a:r>
                    </a:p>
                    <a:p>
                      <a:pPr algn="l" fontAlgn="ctr"/>
                      <a:r>
                        <a:rPr lang="es-MX" sz="700" b="0" i="0" u="none" strike="noStrike" noProof="0" dirty="0">
                          <a:solidFill>
                            <a:srgbClr val="000000"/>
                          </a:solidFill>
                          <a:effectLst/>
                          <a:latin typeface="Verdana"/>
                          <a:ea typeface="Verdana"/>
                        </a:rPr>
                        <a:t>responsables y proteger de manera efectiva la vida y la integridad de los usuarios. El número de reclamos de riesgo vital durante el primer trimestre evidencia un considerable volumen de solicitudes, que exigen un alto compromiso institucional y del sistema de salud </a:t>
                      </a:r>
                    </a:p>
                    <a:p>
                      <a:pPr algn="l" fontAlgn="ctr"/>
                      <a:r>
                        <a:rPr lang="es-MX" sz="700" b="0" i="0" u="none" strike="noStrike" noProof="0" dirty="0">
                          <a:solidFill>
                            <a:srgbClr val="000000"/>
                          </a:solidFill>
                          <a:effectLst/>
                          <a:latin typeface="Verdana"/>
                          <a:ea typeface="Verdana"/>
                        </a:rPr>
                        <a:t>respecto a la atención prioritaria e inmediata, se evidencian oportunidades de mejora específicamente en los tiempos de respuesta y la capacidad operativa de los vigilados. </a:t>
                      </a:r>
                    </a:p>
                    <a:p>
                      <a:pPr algn="l" fontAlgn="ctr"/>
                      <a:endParaRPr lang="es-MX" sz="700" b="0" i="0" u="none" strike="noStrike" noProof="0" dirty="0">
                        <a:solidFill>
                          <a:srgbClr val="000000"/>
                        </a:solidFill>
                        <a:effectLst/>
                        <a:latin typeface="Verdana"/>
                        <a:ea typeface="Verdana"/>
                      </a:endParaRPr>
                    </a:p>
                    <a:p>
                      <a:pPr algn="l" fontAlgn="ctr"/>
                      <a:r>
                        <a:rPr lang="es-MX" sz="700" b="0" i="0" u="none" strike="noStrike" noProof="0" dirty="0">
                          <a:solidFill>
                            <a:srgbClr val="000000"/>
                          </a:solidFill>
                          <a:effectLst/>
                          <a:latin typeface="Verdana"/>
                          <a:ea typeface="Verdana"/>
                        </a:rPr>
                        <a:t>Frente a los reclamos en estado abierto se ha reiterado a las EPS dar solución de fondo y generar el respectivo cierre en el aplicativo SuperArgo PQRD, pese a las acciones de Inspección y Vigilancia realizadas por el Grupo SIS y seguimiento por el centro de contacto, </a:t>
                      </a:r>
                    </a:p>
                    <a:p>
                      <a:pPr algn="l" fontAlgn="ctr"/>
                      <a:r>
                        <a:rPr lang="es-MX" sz="700" b="0" i="0" u="none" strike="noStrike" noProof="0" dirty="0">
                          <a:solidFill>
                            <a:srgbClr val="000000"/>
                          </a:solidFill>
                          <a:effectLst/>
                          <a:latin typeface="Verdana"/>
                          <a:ea typeface="Verdana"/>
                        </a:rPr>
                        <a:t>no ha sido posible obtener respuesta satisfactoria, sin embargo, se continua en seguimiento activo con las EAPB en mesas de trabajo y jornadas de cierre, quienes se encuentran  solicitando con prioridad a los prestadores involucrados para que se garanticen los servicios requeridos en el menor tiempo posible</a:t>
                      </a:r>
                      <a:endParaRPr lang="es-CO" sz="7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10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10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Delegatura para la protección al usuario</a:t>
                      </a:r>
                      <a:endParaRPr lang="es-CO" sz="10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28D7E5B1-9730-4694-7FD4-CFE8BCA4A089}"/>
              </a:ext>
            </a:extLst>
          </p:cNvPr>
          <p:cNvSpPr/>
          <p:nvPr/>
        </p:nvSpPr>
        <p:spPr>
          <a:xfrm>
            <a:off x="9010234" y="5057274"/>
            <a:ext cx="722518" cy="624344"/>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10</a:t>
            </a: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BEFCB478-0B87-ED2D-CD5F-968096F36E44}"/>
              </a:ext>
            </a:extLst>
          </p:cNvPr>
          <p:cNvSpPr/>
          <p:nvPr/>
        </p:nvSpPr>
        <p:spPr>
          <a:xfrm>
            <a:off x="9904148" y="5057274"/>
            <a:ext cx="732957" cy="624344"/>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a:solidFill>
                  <a:srgbClr val="2D2D2D"/>
                </a:solidFill>
                <a:latin typeface="Verdana" panose="020B0604030504040204" pitchFamily="34" charset="0"/>
                <a:ea typeface="Verdana" panose="020B0604030504040204" pitchFamily="34" charset="0"/>
                <a:cs typeface="Arial"/>
                <a:sym typeface="Arial"/>
              </a:rPr>
              <a:t>(2.652)</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pic>
        <p:nvPicPr>
          <p:cNvPr id="5" name="Imagen 4">
            <a:extLst>
              <a:ext uri="{FF2B5EF4-FFF2-40B4-BE49-F238E27FC236}">
                <a16:creationId xmlns:a16="http://schemas.microsoft.com/office/drawing/2014/main" id="{4C0DF5FA-15A5-7D9D-B404-1ECDB06F185D}"/>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248921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0D61-BE9F-F4AC-A79C-2A94B041A4EF}"/>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A68C8B-1999-086A-2BBA-E5D11A2E34E8}"/>
              </a:ext>
            </a:extLst>
          </p:cNvPr>
          <p:cNvGraphicFramePr>
            <a:graphicFrameLocks noGrp="1"/>
          </p:cNvGraphicFramePr>
          <p:nvPr>
            <p:extLst>
              <p:ext uri="{D42A27DB-BD31-4B8C-83A1-F6EECF244321}">
                <p14:modId xmlns:p14="http://schemas.microsoft.com/office/powerpoint/2010/main" val="4131172039"/>
              </p:ext>
            </p:extLst>
          </p:nvPr>
        </p:nvGraphicFramePr>
        <p:xfrm>
          <a:off x="520700" y="1593937"/>
          <a:ext cx="11137900" cy="1923480"/>
        </p:xfrm>
        <a:graphic>
          <a:graphicData uri="http://schemas.openxmlformats.org/drawingml/2006/table">
            <a:tbl>
              <a:tblPr firstRow="1">
                <a:tableStyleId>{616DA210-FB5B-4158-B5E0-FEB733F419BA}</a:tableStyleId>
              </a:tblPr>
              <a:tblGrid>
                <a:gridCol w="13081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1786">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0" i="0" u="none" strike="noStrike" kern="1200" noProof="0">
                          <a:solidFill>
                            <a:srgbClr val="000000"/>
                          </a:solidFill>
                          <a:effectLst/>
                          <a:latin typeface="Verdana" panose="020B0604030504040204" pitchFamily="34" charset="0"/>
                          <a:ea typeface="Verdana" panose="020B0604030504040204" pitchFamily="34" charset="0"/>
                          <a:cs typeface="+mn-cs"/>
                        </a:rPr>
                        <a:t>Porcentaje de fórmulas de medicamentos PBS dispensadas de manera completa por el Gestor Farmacéutico (GF)</a:t>
                      </a:r>
                    </a:p>
                  </a:txBody>
                  <a:tcPr marL="0" marR="0" marT="0" marB="0" anchor="ctr"/>
                </a:tc>
                <a:tc>
                  <a:txBody>
                    <a:bodyPr/>
                    <a:lstStyle/>
                    <a:p>
                      <a:pPr algn="ctr" fontAlgn="ctr"/>
                      <a:r>
                        <a:rPr lang="es-CO" sz="900" b="0" i="0" u="none" strike="noStrike" noProof="0">
                          <a:solidFill>
                            <a:srgbClr val="000000"/>
                          </a:solidFill>
                          <a:effectLst/>
                          <a:latin typeface="Verdana"/>
                          <a:ea typeface="Verdana"/>
                        </a:rPr>
                        <a:t>Respecto al avance del primer trimestre de 2026 </a:t>
                      </a:r>
                      <a:r>
                        <a:rPr lang="es-CO" sz="900" b="1" i="0" u="none" strike="noStrike" noProof="0">
                          <a:solidFill>
                            <a:srgbClr val="000000"/>
                          </a:solidFill>
                          <a:effectLst/>
                          <a:latin typeface="Verdana"/>
                          <a:ea typeface="Verdana"/>
                        </a:rPr>
                        <a:t>se han generado un total de 25.330.659 fórmulas de medicamentos PBS de las cuales se han dispensado 22.877.151 fórmulas completas. </a:t>
                      </a:r>
                      <a:r>
                        <a:rPr lang="es-CO" sz="900" b="0" i="0" u="none" strike="noStrike" noProof="0">
                          <a:solidFill>
                            <a:srgbClr val="000000"/>
                          </a:solidFill>
                          <a:effectLst/>
                          <a:latin typeface="Verdana"/>
                          <a:ea typeface="Verdana"/>
                        </a:rPr>
                        <a:t>D</a:t>
                      </a:r>
                      <a:r>
                        <a:rPr lang="es-MX" sz="900" b="0" i="0" u="none" strike="noStrike" noProof="0">
                          <a:solidFill>
                            <a:srgbClr val="000000"/>
                          </a:solidFill>
                          <a:effectLst/>
                          <a:latin typeface="Verdana"/>
                          <a:ea typeface="Verdana"/>
                        </a:rPr>
                        <a:t>e los 51 Gestores Farmacéuticos que reportaron el indicador de entrega de fórmulas de medicamentos PBS dispensadas de manera completa, se evidenció un avance del 90,31 %.</a:t>
                      </a:r>
                    </a:p>
                    <a:p>
                      <a:pPr algn="ctr" fontAlgn="ctr"/>
                      <a:r>
                        <a:rPr lang="es-MX" sz="900" b="0" i="0" u="none" strike="noStrike" noProof="0">
                          <a:solidFill>
                            <a:srgbClr val="000000"/>
                          </a:solidFill>
                          <a:effectLst/>
                          <a:latin typeface="Verdana"/>
                          <a:ea typeface="Verdana"/>
                        </a:rPr>
                        <a:t>Para los meses de enero y febrero de 2026, se identificaron 2.453.508 fórmulas que permanecen pendientes de entrega o fueron dispensadas de manera incompleta. </a:t>
                      </a:r>
                    </a:p>
                    <a:p>
                      <a:pPr algn="ctr" fontAlgn="ctr"/>
                      <a:endParaRPr lang="es-MX" sz="900" b="0" i="0" u="none" strike="noStrike" noProof="0">
                        <a:solidFill>
                          <a:srgbClr val="000000"/>
                        </a:solidFill>
                        <a:effectLst/>
                        <a:latin typeface="Verdana"/>
                        <a:ea typeface="Verdana"/>
                      </a:endParaRPr>
                    </a:p>
                    <a:p>
                      <a:pPr algn="ctr" fontAlgn="ctr"/>
                      <a:r>
                        <a:rPr lang="es-MX" sz="900" b="0" i="0" u="none" strike="noStrike" noProof="0">
                          <a:solidFill>
                            <a:srgbClr val="000000"/>
                          </a:solidFill>
                          <a:effectLst/>
                          <a:latin typeface="Verdana"/>
                          <a:ea typeface="Verdana"/>
                        </a:rPr>
                        <a:t>Frente a este resultado, la Delegatura para Operadores Logísticos de Tecnologías en Salud y Gestores Farmacéuticos se encuentra adelantando la gestión de los requerimientos a los sujetos vigilados con reportes pendientes, así como el trámite de los insumos necesarios para el desarrollo de las acciones de IVC orientadas a mejorar la oportunidad y completitud en la entrega de medicamentos.</a:t>
                      </a:r>
                    </a:p>
                  </a:txBody>
                  <a:tcPr marL="0" marR="0" marT="0" marB="0" anchor="ctr"/>
                </a:tc>
                <a:tc>
                  <a:txBody>
                    <a:bodyPr/>
                    <a:lstStyle/>
                    <a:p>
                      <a:pPr algn="ctr" fontAlgn="ctr"/>
                      <a:endParaRPr lang="es-CO" sz="10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10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noProof="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D911FBAF-76DF-29B1-3C36-04724A2D2652}"/>
              </a:ext>
            </a:extLst>
          </p:cNvPr>
          <p:cNvSpPr/>
          <p:nvPr/>
        </p:nvSpPr>
        <p:spPr>
          <a:xfrm>
            <a:off x="8158572" y="2404999"/>
            <a:ext cx="712080" cy="655659"/>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EBD3DD59-8254-11C6-B19F-70E4767B9139}"/>
              </a:ext>
            </a:extLst>
          </p:cNvPr>
          <p:cNvSpPr/>
          <p:nvPr/>
        </p:nvSpPr>
        <p:spPr>
          <a:xfrm>
            <a:off x="9101888" y="2365332"/>
            <a:ext cx="804112" cy="74634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Arial"/>
                <a:sym typeface="Arial"/>
              </a:rPr>
              <a:t>90,31% </a:t>
            </a:r>
            <a:endParaRPr kumimoji="0" lang="es-CO" sz="1400" b="0"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A3B7FFF9-C3B8-CF11-617C-9FE02BF6826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0369A6F9-1827-0334-3F2F-DC2507294D10}"/>
              </a:ext>
            </a:extLst>
          </p:cNvPr>
          <p:cNvGraphicFramePr>
            <a:graphicFrameLocks noGrp="1"/>
          </p:cNvGraphicFramePr>
          <p:nvPr>
            <p:extLst>
              <p:ext uri="{D42A27DB-BD31-4B8C-83A1-F6EECF244321}">
                <p14:modId xmlns:p14="http://schemas.microsoft.com/office/powerpoint/2010/main" val="3940706705"/>
              </p:ext>
            </p:extLst>
          </p:nvPr>
        </p:nvGraphicFramePr>
        <p:xfrm>
          <a:off x="533400" y="4038600"/>
          <a:ext cx="11125200" cy="2285657"/>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77520">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08137">
                <a:tc>
                  <a:txBody>
                    <a:bodyPr/>
                    <a:lstStyle/>
                    <a:p>
                      <a:pPr algn="ctr" fontAlgn="ctr"/>
                      <a:r>
                        <a:rPr lang="es-CO" sz="1000" b="0" i="0" u="none" strike="noStrike" noProof="0">
                          <a:solidFill>
                            <a:srgbClr val="000000"/>
                          </a:solidFill>
                          <a:effectLst/>
                          <a:latin typeface="Verdana" panose="020B0604030504040204" pitchFamily="34" charset="0"/>
                          <a:ea typeface="Verdana" panose="020B0604030504040204" pitchFamily="34" charset="0"/>
                        </a:rPr>
                        <a:t>Porcentaje de fórmulas de medicamentos NO PBS (PBC NO UPC) dispensadas de manera completa por el Gestor Farmacéutico (GF)</a:t>
                      </a:r>
                    </a:p>
                  </a:txBody>
                  <a:tcPr marL="0" marR="0" marT="0" marB="0" anchor="ctr">
                    <a:solidFill>
                      <a:schemeClr val="bg1"/>
                    </a:solidFill>
                  </a:tcPr>
                </a:tc>
                <a:tc>
                  <a:txBody>
                    <a:bodyPr/>
                    <a:lstStyle/>
                    <a:p>
                      <a:pPr algn="ctr" fontAlgn="ctr"/>
                      <a:r>
                        <a:rPr lang="es-CO" sz="900" b="0" i="0" u="none" strike="noStrike" noProof="0">
                          <a:solidFill>
                            <a:srgbClr val="000000"/>
                          </a:solidFill>
                          <a:effectLst/>
                          <a:latin typeface="Verdana"/>
                          <a:ea typeface="Verdana"/>
                        </a:rPr>
                        <a:t>Respecto al avance del primer trimestre de 2026 </a:t>
                      </a:r>
                      <a:r>
                        <a:rPr lang="es-CO" sz="900" b="1" i="0" u="none" strike="noStrike" noProof="0">
                          <a:solidFill>
                            <a:srgbClr val="000000"/>
                          </a:solidFill>
                          <a:effectLst/>
                          <a:latin typeface="Verdana"/>
                          <a:ea typeface="Verdana"/>
                        </a:rPr>
                        <a:t>se han generado un total de 535.434 fórmulas de medicamentos No PBS de las cuales se han dispensado 458.548 fórmulas completas</a:t>
                      </a:r>
                      <a:r>
                        <a:rPr lang="es-CO" sz="900" b="0" i="0" u="none" strike="noStrike" noProof="0">
                          <a:solidFill>
                            <a:srgbClr val="000000"/>
                          </a:solidFill>
                          <a:effectLst/>
                          <a:latin typeface="Verdana"/>
                          <a:ea typeface="Verdana"/>
                        </a:rPr>
                        <a:t>.</a:t>
                      </a:r>
                      <a:r>
                        <a:rPr lang="es-MX" sz="900" b="0" i="0" u="none" strike="noStrike" noProof="0">
                          <a:solidFill>
                            <a:srgbClr val="000000"/>
                          </a:solidFill>
                          <a:effectLst/>
                          <a:latin typeface="Verdana"/>
                          <a:ea typeface="Verdana"/>
                        </a:rPr>
                        <a:t> De los 51 Gestores Farmacéuticos que reportaron información, 39 soportaron el indicador de porcentaje de fórmulas de medicamentos NO PBS (PBC NO UPC) dispensadas de manera completa por el Gestor Farmacéutico, lo que representa un avance del 85,64 %. </a:t>
                      </a:r>
                    </a:p>
                    <a:p>
                      <a:pPr algn="ctr" fontAlgn="ctr"/>
                      <a:endParaRPr lang="es-MX" sz="900" b="0" i="0" u="none" strike="noStrike" noProof="0">
                        <a:solidFill>
                          <a:srgbClr val="000000"/>
                        </a:solidFill>
                        <a:effectLst/>
                        <a:latin typeface="Verdana"/>
                        <a:ea typeface="Verdana"/>
                      </a:endParaRPr>
                    </a:p>
                    <a:p>
                      <a:pPr algn="ctr" fontAlgn="ctr"/>
                      <a:r>
                        <a:rPr lang="es-MX" sz="900" b="0" i="0" u="none" strike="noStrike" noProof="0">
                          <a:solidFill>
                            <a:srgbClr val="000000"/>
                          </a:solidFill>
                          <a:effectLst/>
                          <a:latin typeface="Verdana"/>
                          <a:ea typeface="Verdana"/>
                        </a:rPr>
                        <a:t>No obstante, se identificaron 76.886 fórmulas correspondientes a los meses de enero y febrero que permanecen pendientes de entrega o fueron dispensadas de manera incompleta. Frente a esta situación, la Delegatura para Operadores Logísticos de Tecnologías en Salud y Gestores Farmacéuticos se encuentra gestionando los requerimientos a los sujetos vigilados que aún no han completado el reporte, así como trasladando los insumos necesarios para el ejercicio de las acciones de IVC.</a:t>
                      </a:r>
                      <a:endParaRPr lang="es-CO" sz="900" b="0" i="0" u="none" strike="noStrike" noProof="0">
                        <a:solidFill>
                          <a:srgbClr val="000000"/>
                        </a:solidFill>
                        <a:effectLst/>
                        <a:latin typeface="Verdana"/>
                        <a:ea typeface="Verdana"/>
                      </a:endParaRPr>
                    </a:p>
                  </a:txBody>
                  <a:tcPr marL="0" marR="0" marT="0" marB="0" anchor="ctr">
                    <a:solidFill>
                      <a:schemeClr val="bg1"/>
                    </a:solidFill>
                  </a:tcPr>
                </a:tc>
                <a:tc>
                  <a:txBody>
                    <a:bodyPr/>
                    <a:lstStyle/>
                    <a:p>
                      <a:pPr algn="ctr" fontAlgn="ctr"/>
                      <a:endParaRPr lang="es-CO" sz="10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10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noProof="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CO" sz="10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70B884B4-6098-2C0E-C0DA-4AF9C501BEA1}"/>
              </a:ext>
            </a:extLst>
          </p:cNvPr>
          <p:cNvSpPr/>
          <p:nvPr/>
        </p:nvSpPr>
        <p:spPr>
          <a:xfrm>
            <a:off x="8153400" y="5062132"/>
            <a:ext cx="712080" cy="624345"/>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9F69A1D0-2491-4A0C-A14F-CDFC88D22AA5}"/>
              </a:ext>
            </a:extLst>
          </p:cNvPr>
          <p:cNvSpPr/>
          <p:nvPr/>
        </p:nvSpPr>
        <p:spPr>
          <a:xfrm>
            <a:off x="9134314" y="4943722"/>
            <a:ext cx="804112" cy="74634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chemeClr val="tx1"/>
                </a:solidFill>
                <a:effectLst/>
                <a:uLnTx/>
                <a:uFillTx/>
                <a:latin typeface="Verdana"/>
                <a:ea typeface="Verdana"/>
                <a:cs typeface="Arial"/>
                <a:sym typeface="Arial"/>
              </a:rPr>
              <a:t>85,64%</a:t>
            </a:r>
            <a:endParaRPr kumimoji="0" lang="es-CO" sz="1400" b="0" i="0" u="none" strike="noStrike" kern="0" cap="none" spc="0" normalizeH="0" baseline="0" noProof="0">
              <a:ln>
                <a:noFill/>
              </a:ln>
              <a:solidFill>
                <a:schemeClr val="tx1"/>
              </a:solidFill>
              <a:effectLst/>
              <a:uLnTx/>
              <a:uFillTx/>
              <a:latin typeface="Verdana"/>
              <a:ea typeface="Verdana"/>
              <a:cs typeface="Arial"/>
              <a:sym typeface="Arial"/>
            </a:endParaRPr>
          </a:p>
        </p:txBody>
      </p:sp>
      <p:pic>
        <p:nvPicPr>
          <p:cNvPr id="6" name="Imagen 5">
            <a:extLst>
              <a:ext uri="{FF2B5EF4-FFF2-40B4-BE49-F238E27FC236}">
                <a16:creationId xmlns:a16="http://schemas.microsoft.com/office/drawing/2014/main" id="{47410398-BEE1-18B2-1287-7F64D0470EF2}"/>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2865829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75B2-5A24-8019-F48F-485AF0F772A7}"/>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ABFFC61B-657D-6DD8-0D4D-CF8FD96ABFA4}"/>
              </a:ext>
            </a:extLst>
          </p:cNvPr>
          <p:cNvGraphicFramePr>
            <a:graphicFrameLocks noGrp="1"/>
          </p:cNvGraphicFramePr>
          <p:nvPr>
            <p:extLst>
              <p:ext uri="{D42A27DB-BD31-4B8C-83A1-F6EECF244321}">
                <p14:modId xmlns:p14="http://schemas.microsoft.com/office/powerpoint/2010/main" val="2418352175"/>
              </p:ext>
            </p:extLst>
          </p:nvPr>
        </p:nvGraphicFramePr>
        <p:xfrm>
          <a:off x="457200" y="1683720"/>
          <a:ext cx="11125200" cy="3955080"/>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26369">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3228711">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Porcentaje de órdenes judiciales y mandatos de organismos internacionales, de obligatorio cumplimiento por parte de la Superintendencia Nacional de Salud con acciones de seguimiento, monitoreo y/o evaluación</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En ejercicio de la función de seguimiento a sentencias y órdenes judiciales asumida por la Dirección Jurídica a partir de agosto de 2025, se identifica un universo de veintiuna (21) órdenes judiciales y mandatos de organismos internacionales, de obligatorio cumplimiento por parte de la Superintendencia Nacional de Salud con acciones de seguimiento, monitoreo y / o evaluación de conceptos y actos administrativos del Superintendente Nacional de Salud.</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Las 21 órdenes judiciales identificadas corresponden a sentencias emitidas por la Corte IDH o medidas cautelares dictadas por la CIDH, frente a las cuales se reporta un seguimiento del 100%, así:</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	Seguimiento a 1 proceso acumulado: 9 Sentencias Corte IDH: Engloba las medidas de reparación en salud en los casos “Masacre de 19 Comerciantes, Masacre de Mapiripán, Wilson Gutiérrez Soler, Masacre de Pueblo Bello, Masacre de Ituango, Masacre de La Rochela, Germán </a:t>
                      </a:r>
                      <a:r>
                        <a:rPr lang="es-MX" sz="900" b="0" i="0" u="none" strike="noStrike" noProof="0" dirty="0" err="1">
                          <a:solidFill>
                            <a:srgbClr val="000000"/>
                          </a:solidFill>
                          <a:effectLst/>
                          <a:latin typeface="Verdana" panose="020B0604030504040204" pitchFamily="34" charset="0"/>
                          <a:ea typeface="Verdana" panose="020B0604030504040204" pitchFamily="34" charset="0"/>
                        </a:rPr>
                        <a:t>Escué</a:t>
                      </a:r>
                      <a:r>
                        <a:rPr lang="es-MX" sz="900" b="0" i="0" u="none" strike="noStrike" noProof="0" dirty="0">
                          <a:solidFill>
                            <a:srgbClr val="000000"/>
                          </a:solidFill>
                          <a:effectLst/>
                          <a:latin typeface="Verdana" panose="020B0604030504040204" pitchFamily="34" charset="0"/>
                          <a:ea typeface="Verdana" panose="020B0604030504040204" pitchFamily="34" charset="0"/>
                        </a:rPr>
                        <a:t> Zapata, Jesús María Valle Jaramillo y Manuel Cepeda Vargas.”</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	Seguimiento a 16 procesos individuales: Caso Isaza Uribe y Otros, Comunidad de Paz de San José de Apartadó, Masacre de Santo Domingo, Yarce y otras, Rodríguez Vera y otros, Bedoya Lima y Otra, Carvajal </a:t>
                      </a:r>
                      <a:r>
                        <a:rPr lang="es-MX" sz="900" b="0" i="0" u="none" strike="noStrike" noProof="0" dirty="0" err="1">
                          <a:solidFill>
                            <a:srgbClr val="000000"/>
                          </a:solidFill>
                          <a:effectLst/>
                          <a:latin typeface="Verdana" panose="020B0604030504040204" pitchFamily="34" charset="0"/>
                          <a:ea typeface="Verdana" panose="020B0604030504040204" pitchFamily="34" charset="0"/>
                        </a:rPr>
                        <a:t>Carvajal</a:t>
                      </a:r>
                      <a:r>
                        <a:rPr lang="es-MX" sz="900" b="0" i="0" u="none" strike="noStrike" noProof="0" dirty="0">
                          <a:solidFill>
                            <a:srgbClr val="000000"/>
                          </a:solidFill>
                          <a:effectLst/>
                          <a:latin typeface="Verdana" panose="020B0604030504040204" pitchFamily="34" charset="0"/>
                          <a:ea typeface="Verdana" panose="020B0604030504040204" pitchFamily="34" charset="0"/>
                        </a:rPr>
                        <a:t> y Otros, Luis Fernando Lalinde, Omeara Carrascal y Otros, Guzmán Medina y Otros, Movilla Galarcio y Otros, Comunidades Afrodescendientes Desplazadas de la Cuenca del Río Cacarica (Operación Génesis), Vereda La Esperanza, Villamizar Duran y Otros, Iván Zapata y otros Los Malarios, entre otros. </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	Seguimiento a 4 medidas cautelares: 491/21 en favor de S.G.R.Q, 402/23 en favor de E.R.L., 225/12, en favor de ALFAMIR CASTILLO, 815/16 en favor de 24 niños con enfermedades </a:t>
                      </a:r>
                      <a:r>
                        <a:rPr lang="es-MX" sz="900" b="0" i="0" u="none" strike="noStrike" noProof="0" dirty="0" err="1">
                          <a:solidFill>
                            <a:srgbClr val="000000"/>
                          </a:solidFill>
                          <a:effectLst/>
                          <a:latin typeface="Verdana" panose="020B0604030504040204" pitchFamily="34" charset="0"/>
                          <a:ea typeface="Verdana" panose="020B0604030504040204" pitchFamily="34" charset="0"/>
                        </a:rPr>
                        <a:t>Hemato</a:t>
                      </a:r>
                      <a:r>
                        <a:rPr lang="es-MX" sz="900" b="0" i="0" u="none" strike="noStrike" noProof="0" dirty="0">
                          <a:solidFill>
                            <a:srgbClr val="000000"/>
                          </a:solidFill>
                          <a:effectLst/>
                          <a:latin typeface="Verdana" panose="020B0604030504040204" pitchFamily="34" charset="0"/>
                          <a:ea typeface="Verdana" panose="020B0604030504040204" pitchFamily="34" charset="0"/>
                        </a:rPr>
                        <a:t>-Oncológicas. </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 Dirección Jurídica</a:t>
                      </a:r>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1ADADCEA-A259-D9B2-0383-E316CA2D04A6}"/>
              </a:ext>
            </a:extLst>
          </p:cNvPr>
          <p:cNvSpPr/>
          <p:nvPr/>
        </p:nvSpPr>
        <p:spPr>
          <a:xfrm>
            <a:off x="9020531" y="3473485"/>
            <a:ext cx="712080" cy="686974"/>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(21)</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195FA4FF-08FE-0E77-A145-054915F451A2}"/>
              </a:ext>
            </a:extLst>
          </p:cNvPr>
          <p:cNvSpPr/>
          <p:nvPr/>
        </p:nvSpPr>
        <p:spPr>
          <a:xfrm>
            <a:off x="8077200" y="3473885"/>
            <a:ext cx="712080" cy="686974"/>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prstClr val="white"/>
                </a:solidFill>
                <a:latin typeface="Verdana" panose="020B0604030504040204" pitchFamily="34" charset="0"/>
                <a:ea typeface="Verdana" panose="020B0604030504040204" pitchFamily="34" charset="0"/>
                <a:cs typeface="Arial"/>
                <a:sym typeface="Arial"/>
              </a:rPr>
              <a:t>(21)</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556FD32-2AEC-9C41-FDAE-BAFCE0E48933}"/>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478B4EB9-59E5-E23E-16B1-BA385B8DE2B5}"/>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257461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E27C-5090-E4B7-EF98-1C357AD24E56}"/>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A3E64AD-63FE-E515-22E4-3D13CF4F0BB8}"/>
              </a:ext>
            </a:extLst>
          </p:cNvPr>
          <p:cNvGraphicFramePr>
            <a:graphicFrameLocks noGrp="1"/>
          </p:cNvGraphicFramePr>
          <p:nvPr>
            <p:extLst>
              <p:ext uri="{D42A27DB-BD31-4B8C-83A1-F6EECF244321}">
                <p14:modId xmlns:p14="http://schemas.microsoft.com/office/powerpoint/2010/main" val="1185314327"/>
              </p:ext>
            </p:extLst>
          </p:nvPr>
        </p:nvGraphicFramePr>
        <p:xfrm>
          <a:off x="457200" y="1464516"/>
          <a:ext cx="11125200" cy="1206966"/>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344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795486">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solicitudes gestionadas de políticas, instrumentos, guías, metodologías y lineamientos </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a:ea typeface="Verdana"/>
                        </a:rPr>
                        <a:t>Durante el primer trimestre de 2026, se gestionaron 25 solicitudes a través del DIFT33, en las cuales se requirieron: Lineamientos, Metodologías e Instrumentos.</a:t>
                      </a:r>
                      <a:endParaRPr lang="es-CO" sz="9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Dirección Jurídica</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71F7246F-2B72-8358-1E00-7639673276CD}"/>
              </a:ext>
            </a:extLst>
          </p:cNvPr>
          <p:cNvSpPr/>
          <p:nvPr/>
        </p:nvSpPr>
        <p:spPr>
          <a:xfrm>
            <a:off x="9188398" y="194028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(25)</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B942050-D4B4-34B9-7FC3-5D486BB8BB18}"/>
              </a:ext>
            </a:extLst>
          </p:cNvPr>
          <p:cNvSpPr/>
          <p:nvPr/>
        </p:nvSpPr>
        <p:spPr>
          <a:xfrm>
            <a:off x="8054490" y="194028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dirty="0">
                <a:solidFill>
                  <a:prstClr val="white"/>
                </a:solidFill>
                <a:latin typeface="Verdana" panose="020B0604030504040204" pitchFamily="34" charset="0"/>
                <a:ea typeface="Verdana" panose="020B0604030504040204" pitchFamily="34" charset="0"/>
                <a:cs typeface="Arial"/>
                <a:sym typeface="Arial"/>
              </a:rPr>
              <a:t>(25)</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9C6EC4E-8035-984E-E8F0-B4429D485F10}"/>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A5233B44-4EF3-4A58-E659-E157DFF0259F}"/>
              </a:ext>
            </a:extLst>
          </p:cNvPr>
          <p:cNvGraphicFramePr>
            <a:graphicFrameLocks noGrp="1"/>
          </p:cNvGraphicFramePr>
          <p:nvPr>
            <p:extLst>
              <p:ext uri="{D42A27DB-BD31-4B8C-83A1-F6EECF244321}">
                <p14:modId xmlns:p14="http://schemas.microsoft.com/office/powerpoint/2010/main" val="1313403257"/>
              </p:ext>
            </p:extLst>
          </p:nvPr>
        </p:nvGraphicFramePr>
        <p:xfrm>
          <a:off x="457200" y="2851535"/>
          <a:ext cx="11125200" cy="3429000"/>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344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050676">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Intervenciones de inspección y vigilancia desplegadas para garantizar la atención oportuna de niños y niñas con desnutrición en el departamento de Chocó</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De diez (10) acciones de inspección y vigilancia desplegadas para garantizar la atención oportuna de niños y niñas con desnutrición en el departamento de Chocó programadas para la vigencia 2026, se realizaron tres (3) acciones durante el primer trimestre, lo que corresponde a un cumplimiento del 30% frente a la meta establecida.</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Este resultado obedece a la ejecución de una (1) mesa intersectorial, (1) las acciones de seguimiento a compromisos mediante requerimientos y una (1) orientación técnica, orientada a fortalecer la atención oportuna de niños y niñas con desnutrición en el departamento del Chocó.</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En desarrollo de estas acciones, se llevó a cabo una mesa intersectorial el 26 de febrero de 2026, con la participación de actores del orden territorial y nacional, </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Adicionalmente, se desarrollaron acciones de seguimiento a los compromisos adquiridos, mediante la emisión de 68 notificaciones oficiales (32 en enero y 36 en marzo) dirigidas a los actores convocados, así como la generación de siete (7) retroalimentaciones técnicas individuales sobre los soportes de cumplimiento, lo que permitió avanzar en la verificación de las acciones implementadas y fortalecer los mecanismos de monitoreo.</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De igual forma, se brindó una orientación técnica el 27 de marzo de 2026 a prestadores de servicios de salud, direccionada a la aclaración de lineamientos y fortalecimiento de capacidades para la formulación y ejecución de planes de trabajo relacionados con el cumplimiento de las órdenes impartidas, estableciendo compromisos con plazos definidos para su implementación.</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Prestadores de Servicios de Salud</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2950539-0AAA-9130-7A47-201E52119FDA}"/>
              </a:ext>
            </a:extLst>
          </p:cNvPr>
          <p:cNvSpPr/>
          <p:nvPr/>
        </p:nvSpPr>
        <p:spPr>
          <a:xfrm>
            <a:off x="8036560" y="425908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a:ea typeface="Verdana"/>
                <a:cs typeface="Arial"/>
                <a:sym typeface="Arial"/>
              </a:rPr>
              <a:t>10</a:t>
            </a:r>
            <a:endParaRPr lang="es-CO" sz="1200" b="0" i="0" u="none" strike="noStrike" kern="0" cap="none" spc="0" normalizeH="0" baseline="0" noProof="0">
              <a:ln>
                <a:noFill/>
              </a:ln>
              <a:solidFill>
                <a:prstClr val="white"/>
              </a:solidFill>
              <a:effectLst/>
              <a:uLnTx/>
              <a:uFillTx/>
              <a:latin typeface="Verdana"/>
              <a:ea typeface="Verdana"/>
              <a:cs typeface="Arial"/>
            </a:endParaRPr>
          </a:p>
        </p:txBody>
      </p:sp>
      <p:sp>
        <p:nvSpPr>
          <p:cNvPr id="6" name="Google Shape;434;p25">
            <a:extLst>
              <a:ext uri="{FF2B5EF4-FFF2-40B4-BE49-F238E27FC236}">
                <a16:creationId xmlns:a16="http://schemas.microsoft.com/office/drawing/2014/main" id="{6ED633B1-A9FC-D2A5-EA3D-D2C7DB2D4CC1}"/>
              </a:ext>
            </a:extLst>
          </p:cNvPr>
          <p:cNvSpPr/>
          <p:nvPr/>
        </p:nvSpPr>
        <p:spPr>
          <a:xfrm>
            <a:off x="9170468" y="425908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noProof="0">
                <a:solidFill>
                  <a:srgbClr val="2D2D2D"/>
                </a:solidFill>
                <a:latin typeface="Verdana" panose="020B0604030504040204" pitchFamily="34" charset="0"/>
                <a:ea typeface="Verdana" panose="020B0604030504040204" pitchFamily="34" charset="0"/>
                <a:cs typeface="Arial"/>
                <a:sym typeface="Arial"/>
              </a:rPr>
              <a:t>(30%)</a:t>
            </a:r>
            <a:r>
              <a:rPr kumimoji="0" lang="es-CO" sz="105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pic>
        <p:nvPicPr>
          <p:cNvPr id="7" name="Imagen 6">
            <a:extLst>
              <a:ext uri="{FF2B5EF4-FFF2-40B4-BE49-F238E27FC236}">
                <a16:creationId xmlns:a16="http://schemas.microsoft.com/office/drawing/2014/main" id="{12E53703-FB3A-7882-B937-E6B73081CB81}"/>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2581843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023B-AC0A-F9FB-9847-034F6C3B9E6D}"/>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C4019060-D4D1-642A-0BD4-571DB6BE5CD8}"/>
              </a:ext>
            </a:extLst>
          </p:cNvPr>
          <p:cNvGraphicFramePr>
            <a:graphicFrameLocks noGrp="1"/>
          </p:cNvGraphicFramePr>
          <p:nvPr>
            <p:extLst>
              <p:ext uri="{D42A27DB-BD31-4B8C-83A1-F6EECF244321}">
                <p14:modId xmlns:p14="http://schemas.microsoft.com/office/powerpoint/2010/main" val="3138425468"/>
              </p:ext>
            </p:extLst>
          </p:nvPr>
        </p:nvGraphicFramePr>
        <p:xfrm>
          <a:off x="375920" y="1724361"/>
          <a:ext cx="11125200" cy="1645920"/>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344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050676">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expedientes gestionados con decisión de primera instancia con caducidad 2026-2029</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a:solidFill>
                            <a:srgbClr val="000000"/>
                          </a:solidFill>
                          <a:effectLst/>
                          <a:latin typeface="Verdana" panose="020B0604030504040204" pitchFamily="34" charset="0"/>
                          <a:ea typeface="Verdana" panose="020B0604030504040204" pitchFamily="34" charset="0"/>
                        </a:rPr>
                        <a:t>Con corte al 31/03/2026, el indicador presentó un resultado de más del 100%, correspondiente al período evaluado.</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a:solidFill>
                          <a:srgbClr val="000000"/>
                        </a:solidFill>
                        <a:effectLst/>
                        <a:latin typeface="Verdana" panose="020B0604030504040204" pitchFamily="34" charset="0"/>
                        <a:ea typeface="Verdana" panose="020B0604030504040204" pitchFamily="34" charset="0"/>
                      </a:endParaRP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a:solidFill>
                            <a:srgbClr val="000000"/>
                          </a:solidFill>
                          <a:effectLst/>
                          <a:latin typeface="Verdana" panose="020B0604030504040204" pitchFamily="34" charset="0"/>
                          <a:ea typeface="Verdana" panose="020B0604030504040204" pitchFamily="34" charset="0"/>
                        </a:rPr>
                        <a:t>El resultado de 273 actos administrativos representa un  25% que corresponde a la división de la meta del año (1.091 procesos con riesgo de caducidad) en cuatro (4) trimestres, para lograr la meta prevista del 33%.</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a:solidFill>
                            <a:srgbClr val="000000"/>
                          </a:solidFill>
                          <a:effectLst/>
                          <a:latin typeface="Verdana" panose="020B0604030504040204" pitchFamily="34" charset="0"/>
                          <a:ea typeface="Verdana" panose="020B0604030504040204" pitchFamily="34" charset="0"/>
                        </a:rPr>
                        <a:t>Es pertinente señalar que el 100% de los procesos con riesgo de caducidad de la DIA para el período 2026 - 2029 es de 3.305, y como la meta del indicador para el presente año es del 33%, el número de procesos que se deben gestionar es de 1.091.</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chemeClr val="tx1"/>
                          </a:solidFill>
                          <a:effectLst/>
                          <a:latin typeface="Verdana" panose="020B0604030504040204" pitchFamily="34" charset="0"/>
                          <a:ea typeface="Verdana" panose="020B0604030504040204" pitchFamily="34" charset="0"/>
                          <a:cs typeface="+mn-cs"/>
                        </a:rPr>
                        <a:t>Delegatura de Investigaciones Administrativas</a:t>
                      </a: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E739497C-291B-9B3F-22D8-60C7A3FE2917}"/>
              </a:ext>
            </a:extLst>
          </p:cNvPr>
          <p:cNvSpPr/>
          <p:nvPr/>
        </p:nvSpPr>
        <p:spPr>
          <a:xfrm>
            <a:off x="9170468" y="247353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25%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(273)</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8ED15D62-8391-40ED-90DB-B1285A965EC1}"/>
              </a:ext>
            </a:extLst>
          </p:cNvPr>
          <p:cNvSpPr/>
          <p:nvPr/>
        </p:nvSpPr>
        <p:spPr>
          <a:xfrm>
            <a:off x="8036560" y="247353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33%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a:solidFill>
                  <a:prstClr val="white"/>
                </a:solidFill>
                <a:latin typeface="Verdana" panose="020B0604030504040204" pitchFamily="34" charset="0"/>
                <a:ea typeface="Verdana" panose="020B0604030504040204" pitchFamily="34" charset="0"/>
                <a:cs typeface="Arial"/>
                <a:sym typeface="Arial"/>
              </a:rPr>
              <a:t>(1.091)</a:t>
            </a:r>
            <a:r>
              <a:rPr kumimoji="0" lang="es-CO" sz="9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p>
        </p:txBody>
      </p:sp>
      <p:sp>
        <p:nvSpPr>
          <p:cNvPr id="2" name="CuadroTexto 1">
            <a:extLst>
              <a:ext uri="{FF2B5EF4-FFF2-40B4-BE49-F238E27FC236}">
                <a16:creationId xmlns:a16="http://schemas.microsoft.com/office/drawing/2014/main" id="{DF273031-2A02-D98C-66E0-EA91C1C2AC26}"/>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32235ABE-384E-DFA4-4242-A8E2B6EBBA1C}"/>
              </a:ext>
            </a:extLst>
          </p:cNvPr>
          <p:cNvGraphicFramePr>
            <a:graphicFrameLocks noGrp="1"/>
          </p:cNvGraphicFramePr>
          <p:nvPr>
            <p:extLst>
              <p:ext uri="{D42A27DB-BD31-4B8C-83A1-F6EECF244321}">
                <p14:modId xmlns:p14="http://schemas.microsoft.com/office/powerpoint/2010/main" val="178666179"/>
              </p:ext>
            </p:extLst>
          </p:nvPr>
        </p:nvGraphicFramePr>
        <p:xfrm>
          <a:off x="375920" y="3699526"/>
          <a:ext cx="11125200" cy="2057400"/>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344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050676">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Insumos radicados en el año inmediatamente anterior tramitados con decisión de primera instancia </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Con corte al 31/03/2026, presentó un resultado del 1%, correspondiente al período evaluado.</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El resultado de 3 actos administrativos solo representa un  1% que corresponde a la división de la meta del año (518) en cuatro (4) trimestres, para lograr la meta prevista del 80%.</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defTabSz="914446" rtl="0" eaLnBrk="1" fontAlgn="ctr" latinLnBrk="0" hangingPunct="1">
                        <a:lnSpc>
                          <a:spcPct val="100000"/>
                        </a:lnSpc>
                        <a:spcBef>
                          <a:spcPts val="0"/>
                        </a:spcBef>
                        <a:spcAft>
                          <a:spcPts val="0"/>
                        </a:spcAft>
                        <a:buClrTx/>
                        <a:buSzTx/>
                        <a:buFontTx/>
                        <a:buNone/>
                        <a:tabLst/>
                        <a:defRPr/>
                      </a:pPr>
                      <a:r>
                        <a:rPr lang="es-MX" sz="900" b="0" i="0" u="none" strike="noStrike" noProof="0" dirty="0">
                          <a:solidFill>
                            <a:srgbClr val="000000"/>
                          </a:solidFill>
                          <a:effectLst/>
                          <a:latin typeface="Verdana" panose="020B0604030504040204" pitchFamily="34" charset="0"/>
                          <a:ea typeface="Verdana" panose="020B0604030504040204" pitchFamily="34" charset="0"/>
                        </a:rPr>
                        <a:t>Este porcentaje tan bajo no permite medir adecuadamente la gestión de la DIA, ya que el total de los insumos recibidos para la vigencia 2025 fue de 648 traslados y como la meta del indicador para el presente año es del 80%, el número de decisiones de primera instancia que se pretende sería de 518.</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marL="0" marR="0" lvl="0" indent="0" algn="ctr" rtl="0" eaLnBrk="1" fontAlgn="ctr" latinLnBrk="0" hangingPunct="1">
                        <a:lnSpc>
                          <a:spcPct val="100000"/>
                        </a:lnSpc>
                        <a:spcBef>
                          <a:spcPts val="0"/>
                        </a:spcBef>
                        <a:spcAft>
                          <a:spcPts val="0"/>
                        </a:spcAft>
                        <a:buClrTx/>
                        <a:buSzTx/>
                        <a:buFontTx/>
                        <a:buNone/>
                      </a:pPr>
                      <a:r>
                        <a:rPr lang="es-MX" sz="900" b="0" i="0" u="none" strike="noStrike" noProof="0" dirty="0">
                          <a:solidFill>
                            <a:srgbClr val="000000"/>
                          </a:solidFill>
                          <a:effectLst/>
                          <a:latin typeface="Verdana"/>
                          <a:ea typeface="Verdana"/>
                        </a:rPr>
                        <a:t>Este indicador será puesto e consideración para definir su continuidad (eliminación/ajuste) en la estrategia institucional</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dirty="0">
                          <a:solidFill>
                            <a:schemeClr val="tx1"/>
                          </a:solidFill>
                          <a:effectLst/>
                          <a:latin typeface="Verdana" panose="020B0604030504040204" pitchFamily="34" charset="0"/>
                          <a:ea typeface="Verdana" panose="020B0604030504040204" pitchFamily="34" charset="0"/>
                          <a:cs typeface="+mn-cs"/>
                        </a:rPr>
                        <a:t>Delegatura de Investigaciones Administrativas</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1B9ABDD3-60E7-6091-DF82-47F5B297C7EB}"/>
              </a:ext>
            </a:extLst>
          </p:cNvPr>
          <p:cNvSpPr/>
          <p:nvPr/>
        </p:nvSpPr>
        <p:spPr>
          <a:xfrm>
            <a:off x="8107680" y="461939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CO" sz="1200">
              <a:solidFill>
                <a:prstClr val="white"/>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80%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prstClr val="white"/>
                </a:solidFill>
                <a:latin typeface="Verdana" panose="020B0604030504040204" pitchFamily="34" charset="0"/>
                <a:ea typeface="Verdana" panose="020B0604030504040204" pitchFamily="34" charset="0"/>
                <a:cs typeface="Arial"/>
                <a:sym typeface="Arial"/>
              </a:rPr>
              <a:t>(518)</a:t>
            </a:r>
            <a:endPar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1E0FA436-90F0-983B-093D-92BFFF7979C5}"/>
              </a:ext>
            </a:extLst>
          </p:cNvPr>
          <p:cNvSpPr/>
          <p:nvPr/>
        </p:nvSpPr>
        <p:spPr>
          <a:xfrm>
            <a:off x="9055357" y="461939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00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noProof="0" dirty="0">
                <a:solidFill>
                  <a:schemeClr val="bg1"/>
                </a:solidFill>
                <a:latin typeface="Verdana" panose="020B0604030504040204" pitchFamily="34" charset="0"/>
                <a:ea typeface="Verdana" panose="020B0604030504040204" pitchFamily="34" charset="0"/>
                <a:cs typeface="Arial"/>
                <a:sym typeface="Arial"/>
              </a:rPr>
              <a:t>(3)</a:t>
            </a:r>
            <a:r>
              <a:rPr kumimoji="0" lang="es-CO" sz="105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p>
        </p:txBody>
      </p:sp>
      <p:pic>
        <p:nvPicPr>
          <p:cNvPr id="7" name="Imagen 6">
            <a:extLst>
              <a:ext uri="{FF2B5EF4-FFF2-40B4-BE49-F238E27FC236}">
                <a16:creationId xmlns:a16="http://schemas.microsoft.com/office/drawing/2014/main" id="{B96019C1-FB0F-B769-C320-38EFD8E7EB49}"/>
              </a:ext>
            </a:extLst>
          </p:cNvPr>
          <p:cNvPicPr>
            <a:picLocks noChangeAspect="1"/>
          </p:cNvPicPr>
          <p:nvPr/>
        </p:nvPicPr>
        <p:blipFill>
          <a:blip r:embed="rId2"/>
          <a:stretch>
            <a:fillRect/>
          </a:stretch>
        </p:blipFill>
        <p:spPr>
          <a:xfrm>
            <a:off x="7166585" y="6334593"/>
            <a:ext cx="4334535" cy="342200"/>
          </a:xfrm>
          <a:prstGeom prst="rect">
            <a:avLst/>
          </a:prstGeom>
        </p:spPr>
      </p:pic>
    </p:spTree>
    <p:extLst>
      <p:ext uri="{BB962C8B-B14F-4D97-AF65-F5344CB8AC3E}">
        <p14:creationId xmlns:p14="http://schemas.microsoft.com/office/powerpoint/2010/main" val="1307729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4739-FCB5-432D-2121-BFE63ACBD57D}"/>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ECF67E2-D9DE-9876-0B12-D46C2D9C61B4}"/>
              </a:ext>
            </a:extLst>
          </p:cNvPr>
          <p:cNvGraphicFramePr>
            <a:graphicFrameLocks noGrp="1"/>
          </p:cNvGraphicFramePr>
          <p:nvPr>
            <p:extLst>
              <p:ext uri="{D42A27DB-BD31-4B8C-83A1-F6EECF244321}">
                <p14:modId xmlns:p14="http://schemas.microsoft.com/office/powerpoint/2010/main" val="129642898"/>
              </p:ext>
            </p:extLst>
          </p:nvPr>
        </p:nvGraphicFramePr>
        <p:xfrm>
          <a:off x="457200" y="1683720"/>
          <a:ext cx="11125200" cy="2420919"/>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5867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62245">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Recursos y revocatorias resueltas oportunamente</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MX" sz="900" b="0" i="0" u="none" strike="noStrike" noProof="0">
                          <a:solidFill>
                            <a:srgbClr val="000000"/>
                          </a:solidFill>
                          <a:effectLst/>
                          <a:latin typeface="Verdana" panose="020B0604030504040204" pitchFamily="34" charset="0"/>
                          <a:ea typeface="Verdana" panose="020B0604030504040204" pitchFamily="34" charset="0"/>
                        </a:rPr>
                        <a:t>Con corte al 31/03/2026, el indicador "Porcentaje de recursos y revocatorias resueltas oportunamente" presentó un resultado del 100%, correspondiente al período evaluado.</a:t>
                      </a:r>
                    </a:p>
                    <a:p>
                      <a:pPr marL="0" marR="0" lvl="0" indent="0" algn="l" defTabSz="914446" rtl="0" eaLnBrk="1" fontAlgn="ctr" latinLnBrk="0" hangingPunct="1">
                        <a:lnSpc>
                          <a:spcPct val="100000"/>
                        </a:lnSpc>
                        <a:spcBef>
                          <a:spcPts val="0"/>
                        </a:spcBef>
                        <a:spcAft>
                          <a:spcPts val="0"/>
                        </a:spcAft>
                        <a:buClrTx/>
                        <a:buSzTx/>
                        <a:buFontTx/>
                        <a:buNone/>
                        <a:tabLst/>
                        <a:defRPr/>
                      </a:pPr>
                      <a:endParaRPr lang="es-MX" sz="900" b="0" i="0" u="none" strike="noStrike" noProof="0">
                        <a:solidFill>
                          <a:srgbClr val="000000"/>
                        </a:solidFill>
                        <a:effectLst/>
                        <a:latin typeface="Verdana" panose="020B0604030504040204" pitchFamily="34" charset="0"/>
                        <a:ea typeface="Verdana" panose="020B0604030504040204" pitchFamily="34" charset="0"/>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MX" sz="900" b="0" i="0" u="none" strike="noStrike" noProof="0">
                          <a:solidFill>
                            <a:srgbClr val="000000"/>
                          </a:solidFill>
                          <a:effectLst/>
                          <a:latin typeface="Verdana" panose="020B0604030504040204" pitchFamily="34" charset="0"/>
                          <a:ea typeface="Verdana" panose="020B0604030504040204" pitchFamily="34" charset="0"/>
                        </a:rPr>
                        <a:t>Para el primer trimestre del 2026 no hubo revocatorias y se resolvieron 22 recursos que representa el  100% de cumplimiento frente a la meta establecida del 100%, toda vez que esta clase de casos es a demanda, permitiendo concluir que se cumple la meta prevista para el período.</a:t>
                      </a:r>
                    </a:p>
                    <a:p>
                      <a:pPr marL="0" marR="0" lvl="0" indent="0" algn="l" defTabSz="914446" rtl="0" eaLnBrk="1" fontAlgn="ctr" latinLnBrk="0" hangingPunct="1">
                        <a:lnSpc>
                          <a:spcPct val="100000"/>
                        </a:lnSpc>
                        <a:spcBef>
                          <a:spcPts val="0"/>
                        </a:spcBef>
                        <a:spcAft>
                          <a:spcPts val="0"/>
                        </a:spcAft>
                        <a:buClrTx/>
                        <a:buSzTx/>
                        <a:buFontTx/>
                        <a:buNone/>
                        <a:tabLst/>
                        <a:defRPr/>
                      </a:pPr>
                      <a:endParaRPr lang="es-MX" sz="900" b="0" i="0" u="none" strike="noStrike" noProof="0">
                        <a:solidFill>
                          <a:srgbClr val="000000"/>
                        </a:solidFill>
                        <a:effectLst/>
                        <a:latin typeface="Verdana" panose="020B0604030504040204" pitchFamily="34" charset="0"/>
                        <a:ea typeface="Verdana" panose="020B0604030504040204" pitchFamily="34" charset="0"/>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MX" sz="900" b="0" i="0" u="none" strike="noStrike" noProof="0">
                          <a:solidFill>
                            <a:srgbClr val="000000"/>
                          </a:solidFill>
                          <a:effectLst/>
                          <a:latin typeface="Verdana" panose="020B0604030504040204" pitchFamily="34" charset="0"/>
                          <a:ea typeface="Verdana" panose="020B0604030504040204" pitchFamily="34" charset="0"/>
                        </a:rPr>
                        <a:t>De acuerdo con su comportamiento, se cumple la tendencia esperada. En consecuencia, no se identifica riesgo de incumplimiento.</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chemeClr val="tx1"/>
                          </a:solidFill>
                          <a:effectLst/>
                          <a:latin typeface="Verdana" panose="020B0604030504040204" pitchFamily="34" charset="0"/>
                          <a:ea typeface="Verdana" panose="020B0604030504040204" pitchFamily="34" charset="0"/>
                          <a:cs typeface="+mn-cs"/>
                        </a:rPr>
                        <a:t>Delegatura de Investigaciones Administrativas</a:t>
                      </a: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B6194341-0544-7AB7-4D5F-8ECDED5F67CD}"/>
              </a:ext>
            </a:extLst>
          </p:cNvPr>
          <p:cNvSpPr/>
          <p:nvPr/>
        </p:nvSpPr>
        <p:spPr>
          <a:xfrm>
            <a:off x="9109508" y="278849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(22)</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4321457A-3AA4-18D7-55F4-B7F0E8F5445E}"/>
              </a:ext>
            </a:extLst>
          </p:cNvPr>
          <p:cNvSpPr/>
          <p:nvPr/>
        </p:nvSpPr>
        <p:spPr>
          <a:xfrm>
            <a:off x="8097520" y="278849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prstClr val="white"/>
                </a:solidFill>
                <a:latin typeface="Verdana"/>
                <a:ea typeface="Verdana"/>
                <a:cs typeface="Arial"/>
                <a:sym typeface="Arial"/>
              </a:rPr>
              <a:t>(22)</a:t>
            </a:r>
            <a:r>
              <a:rPr kumimoji="0" lang="es-CO" sz="900" b="0" i="0" u="none" strike="noStrike" kern="0" cap="none" spc="0" normalizeH="0" baseline="0" noProof="0">
                <a:ln>
                  <a:noFill/>
                </a:ln>
                <a:solidFill>
                  <a:prstClr val="white"/>
                </a:solidFill>
                <a:effectLst/>
                <a:uLnTx/>
                <a:uFillTx/>
                <a:latin typeface="Verdana"/>
                <a:ea typeface="Verdana"/>
                <a:cs typeface="Arial"/>
                <a:sym typeface="Arial"/>
              </a:rPr>
              <a:t> </a:t>
            </a:r>
            <a:endParaRPr lang="es-CO" sz="900" b="0" i="0" u="none" strike="noStrike" kern="0" cap="none" spc="0" normalizeH="0" baseline="0" noProof="0">
              <a:ln>
                <a:noFill/>
              </a:ln>
              <a:solidFill>
                <a:prstClr val="white"/>
              </a:solidFill>
              <a:effectLst/>
              <a:uLnTx/>
              <a:uFillTx/>
              <a:latin typeface="Verdana"/>
              <a:ea typeface="Verdana"/>
              <a:cs typeface="Arial"/>
            </a:endParaRPr>
          </a:p>
        </p:txBody>
      </p:sp>
      <p:sp>
        <p:nvSpPr>
          <p:cNvPr id="2" name="CuadroTexto 1">
            <a:extLst>
              <a:ext uri="{FF2B5EF4-FFF2-40B4-BE49-F238E27FC236}">
                <a16:creationId xmlns:a16="http://schemas.microsoft.com/office/drawing/2014/main" id="{D58C88ED-2C93-0742-7193-70B9C394BA96}"/>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A75268FB-FC3B-C8E1-F15B-706A26742CFF}"/>
              </a:ext>
            </a:extLst>
          </p:cNvPr>
          <p:cNvPicPr>
            <a:picLocks noChangeAspect="1"/>
          </p:cNvPicPr>
          <p:nvPr/>
        </p:nvPicPr>
        <p:blipFill>
          <a:blip r:embed="rId2"/>
          <a:stretch>
            <a:fillRect/>
          </a:stretch>
        </p:blipFill>
        <p:spPr>
          <a:xfrm>
            <a:off x="7261746" y="4284660"/>
            <a:ext cx="4334535" cy="342200"/>
          </a:xfrm>
          <a:prstGeom prst="rect">
            <a:avLst/>
          </a:prstGeom>
        </p:spPr>
      </p:pic>
    </p:spTree>
    <p:extLst>
      <p:ext uri="{BB962C8B-B14F-4D97-AF65-F5344CB8AC3E}">
        <p14:creationId xmlns:p14="http://schemas.microsoft.com/office/powerpoint/2010/main" val="2679052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A4DE-0813-6C24-BD1D-73185DDEB976}"/>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CB788A2D-E91D-9171-9BBE-C93DA0A19BA9}"/>
              </a:ext>
              <a:ext uri="{C183D7F6-B498-43B3-948B-1728B52AA6E4}">
                <adec:decorative xmlns:adec="http://schemas.microsoft.com/office/drawing/2017/decorative" val="1"/>
              </a:ext>
            </a:extLst>
          </p:cNvPr>
          <p:cNvGrpSpPr/>
          <p:nvPr/>
        </p:nvGrpSpPr>
        <p:grpSpPr>
          <a:xfrm>
            <a:off x="1871819" y="1752600"/>
            <a:ext cx="14938456" cy="3656742"/>
            <a:chOff x="-1662050" y="1734436"/>
            <a:chExt cx="11545845" cy="3262758"/>
          </a:xfrm>
        </p:grpSpPr>
        <p:sp>
          <p:nvSpPr>
            <p:cNvPr id="20" name="Google Shape;436;p25">
              <a:extLst>
                <a:ext uri="{FF2B5EF4-FFF2-40B4-BE49-F238E27FC236}">
                  <a16:creationId xmlns:a16="http://schemas.microsoft.com/office/drawing/2014/main" id="{E96131BA-503F-05F2-8806-C863EED33CE8}"/>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82FD9FA8-3548-7EC0-9F55-44554D962290}"/>
                </a:ext>
              </a:extLst>
            </p:cNvPr>
            <p:cNvSpPr txBox="1"/>
            <p:nvPr/>
          </p:nvSpPr>
          <p:spPr>
            <a:xfrm>
              <a:off x="-1662050" y="3400949"/>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a:t>
              </a:r>
              <a:endParaRPr kumimoji="0" lang="es-CO" sz="3600" b="1"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DE358EBB-0AF5-A3A0-FB2A-57E3D01B2C91}"/>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CBA3898F-44F9-0B1C-69EB-8F025CDC8176}"/>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2B8B5E5D-BD9C-328E-E353-AF67518B438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CC3E8D49-6125-BD60-7A3E-B888C348C1A4}"/>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9AB9299B-BF3D-9E22-8B98-4D643ADBB82B}"/>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04AC3AAD-A7FF-E6A1-7CEA-C889344E34CA}"/>
              </a:ext>
            </a:extLst>
          </p:cNvPr>
          <p:cNvSpPr txBox="1"/>
          <p:nvPr/>
        </p:nvSpPr>
        <p:spPr>
          <a:xfrm>
            <a:off x="1579205" y="441117"/>
            <a:ext cx="5285562" cy="523220"/>
          </a:xfrm>
          <a:prstGeom prst="rect">
            <a:avLst/>
          </a:prstGeom>
          <a:noFill/>
        </p:spPr>
        <p:txBody>
          <a:bodyPr wrap="square">
            <a:spAutoFit/>
          </a:bodyPr>
          <a:lstStyle/>
          <a:p>
            <a:r>
              <a:rPr kumimoji="0" lang="es-CO" sz="2800" b="1" i="0" u="none" strike="noStrike" kern="1200" cap="none" spc="0" normalizeH="0" baseline="0" noProof="0">
                <a:ln>
                  <a:noFill/>
                </a:ln>
                <a:solidFill>
                  <a:schemeClr val="bg1"/>
                </a:solidFill>
                <a:effectLst/>
                <a:uLnTx/>
                <a:uFillTx/>
                <a:latin typeface="Verdana"/>
                <a:ea typeface="Verdana"/>
                <a:cs typeface="Arial"/>
              </a:rPr>
              <a:t>Objetivo Estratégico</a:t>
            </a:r>
            <a:endParaRPr lang="es-CO" sz="2800" noProof="0"/>
          </a:p>
        </p:txBody>
      </p:sp>
      <p:grpSp>
        <p:nvGrpSpPr>
          <p:cNvPr id="9" name="Group 17">
            <a:extLst>
              <a:ext uri="{FF2B5EF4-FFF2-40B4-BE49-F238E27FC236}">
                <a16:creationId xmlns:a16="http://schemas.microsoft.com/office/drawing/2014/main" id="{E10772DB-F54A-29D8-2C06-4A2A09BD696B}"/>
              </a:ext>
              <a:ext uri="{C183D7F6-B498-43B3-948B-1728B52AA6E4}">
                <adec:decorative xmlns:adec="http://schemas.microsoft.com/office/drawing/2017/decorative" val="1"/>
              </a:ext>
            </a:extLst>
          </p:cNvPr>
          <p:cNvGrpSpPr/>
          <p:nvPr/>
        </p:nvGrpSpPr>
        <p:grpSpPr>
          <a:xfrm>
            <a:off x="6685007" y="2602721"/>
            <a:ext cx="1197064" cy="1864224"/>
            <a:chOff x="1465602" y="1719463"/>
            <a:chExt cx="1668942" cy="2663939"/>
          </a:xfrm>
        </p:grpSpPr>
        <p:sp>
          <p:nvSpPr>
            <p:cNvPr id="11" name="L-Shape 18">
              <a:extLst>
                <a:ext uri="{FF2B5EF4-FFF2-40B4-BE49-F238E27FC236}">
                  <a16:creationId xmlns:a16="http://schemas.microsoft.com/office/drawing/2014/main" id="{F84C687F-BD67-96DA-44F0-CD88F40E1D01}"/>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9">
              <a:extLst>
                <a:ext uri="{FF2B5EF4-FFF2-40B4-BE49-F238E27FC236}">
                  <a16:creationId xmlns:a16="http://schemas.microsoft.com/office/drawing/2014/main" id="{F23D30A9-9EBC-0D5F-CAC3-9B69295C5DBD}"/>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20">
              <a:extLst>
                <a:ext uri="{FF2B5EF4-FFF2-40B4-BE49-F238E27FC236}">
                  <a16:creationId xmlns:a16="http://schemas.microsoft.com/office/drawing/2014/main" id="{1C7F8BD6-2489-8C07-6A89-58F5BC4E30A8}"/>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21" descr="Lights On outline">
              <a:extLst>
                <a:ext uri="{FF2B5EF4-FFF2-40B4-BE49-F238E27FC236}">
                  <a16:creationId xmlns:a16="http://schemas.microsoft.com/office/drawing/2014/main" id="{34A26999-7D66-D56B-BC86-D93810F596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8731" y="2660035"/>
              <a:ext cx="463178" cy="463178"/>
            </a:xfrm>
            <a:prstGeom prst="rect">
              <a:avLst/>
            </a:prstGeom>
          </p:spPr>
        </p:pic>
        <p:sp>
          <p:nvSpPr>
            <p:cNvPr id="15" name="TextBox 22">
              <a:extLst>
                <a:ext uri="{FF2B5EF4-FFF2-40B4-BE49-F238E27FC236}">
                  <a16:creationId xmlns:a16="http://schemas.microsoft.com/office/drawing/2014/main" id="{66802C0E-BEB5-7BF0-8492-C98B75F9652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spTree>
    <p:extLst>
      <p:ext uri="{BB962C8B-B14F-4D97-AF65-F5344CB8AC3E}">
        <p14:creationId xmlns:p14="http://schemas.microsoft.com/office/powerpoint/2010/main" val="454540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D0E3-F13F-BAD5-D4DC-7F883EB79F4C}"/>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2BA933BD-9BF3-2115-C216-17A8DDA41AC1}"/>
              </a:ext>
            </a:extLst>
          </p:cNvPr>
          <p:cNvGraphicFramePr>
            <a:graphicFrameLocks noGrp="1"/>
          </p:cNvGraphicFramePr>
          <p:nvPr>
            <p:extLst>
              <p:ext uri="{D42A27DB-BD31-4B8C-83A1-F6EECF244321}">
                <p14:modId xmlns:p14="http://schemas.microsoft.com/office/powerpoint/2010/main" val="748665492"/>
              </p:ext>
            </p:extLst>
          </p:nvPr>
        </p:nvGraphicFramePr>
        <p:xfrm>
          <a:off x="457200" y="1656080"/>
          <a:ext cx="11125200" cy="4561840"/>
        </p:xfrm>
        <a:graphic>
          <a:graphicData uri="http://schemas.openxmlformats.org/drawingml/2006/table">
            <a:tbl>
              <a:tblPr firstRow="1">
                <a:tableStyleId>{616DA210-FB5B-4158-B5E0-FEB733F419BA}</a:tableStyleId>
              </a:tblPr>
              <a:tblGrid>
                <a:gridCol w="1447801">
                  <a:extLst>
                    <a:ext uri="{9D8B030D-6E8A-4147-A177-3AD203B41FA5}">
                      <a16:colId xmlns:a16="http://schemas.microsoft.com/office/drawing/2014/main" val="4294001460"/>
                    </a:ext>
                  </a:extLst>
                </a:gridCol>
                <a:gridCol w="60197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60400">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658916">
                <a:tc>
                  <a:txBody>
                    <a:bodyPr/>
                    <a:lstStyle/>
                    <a:p>
                      <a:pPr algn="ctr" fontAlgn="ctr"/>
                      <a:r>
                        <a:rPr lang="es-MX" sz="800" b="0" i="0" u="none" strike="noStrike" noProof="0">
                          <a:solidFill>
                            <a:srgbClr val="000000"/>
                          </a:solidFill>
                          <a:effectLst/>
                          <a:latin typeface="Verdana"/>
                          <a:ea typeface="Verdana"/>
                        </a:rPr>
                        <a:t>Actores del sistema con acciones de inspección y vigilancia por parte de las Direcciones Regionales</a:t>
                      </a:r>
                      <a:endParaRPr lang="es-CO" sz="800" b="0" i="0" u="none" strike="noStrike" noProof="0">
                        <a:solidFill>
                          <a:srgbClr val="000000"/>
                        </a:solidFill>
                        <a:effectLst/>
                        <a:latin typeface="Verdana"/>
                        <a:ea typeface="Verdana"/>
                      </a:endParaRPr>
                    </a:p>
                  </a:txBody>
                  <a:tcPr marL="0" marR="0" marT="0" marB="0" anchor="ctr"/>
                </a:tc>
                <a:tc>
                  <a:txBody>
                    <a:bodyPr/>
                    <a:lstStyle/>
                    <a:p>
                      <a:pPr algn="l" fontAlgn="ctr"/>
                      <a:r>
                        <a:rPr lang="es-MX" sz="800" b="0" i="0" u="none" strike="noStrike" noProof="0">
                          <a:solidFill>
                            <a:srgbClr val="000000"/>
                          </a:solidFill>
                          <a:effectLst/>
                          <a:latin typeface="Verdana"/>
                          <a:ea typeface="Verdana"/>
                        </a:rPr>
                        <a:t>Teniendo en cuenta que la meta del año 2026 de este indicador es 34% (3 actores) y que cada actor pesa 11,33%, tenemos un avance en el primer trimestre de 19,38% (1,71 actores) del 34% (3 actores). </a:t>
                      </a:r>
                    </a:p>
                    <a:p>
                      <a:pPr algn="l" fontAlgn="ctr"/>
                      <a:r>
                        <a:rPr lang="es-MX" sz="800" b="0" i="0" u="none" strike="noStrike" noProof="0">
                          <a:solidFill>
                            <a:srgbClr val="000000"/>
                          </a:solidFill>
                          <a:effectLst/>
                          <a:latin typeface="Verdana"/>
                          <a:ea typeface="Verdana"/>
                        </a:rPr>
                        <a:t>Durante el primer trimestre de 2026, se  ejecutaron 4 mesas de inspección y vigilancia (IV) con Generadores, Recaudadores o Administradores de Recursos del SGSSS, así:</a:t>
                      </a:r>
                    </a:p>
                    <a:p>
                      <a:pPr algn="l" fontAlgn="ctr"/>
                      <a:endParaRPr lang="es-MX" sz="800" b="0" i="0" u="none" strike="noStrike" noProof="0">
                        <a:solidFill>
                          <a:srgbClr val="000000"/>
                        </a:solidFill>
                        <a:effectLst/>
                        <a:latin typeface="Verdana"/>
                        <a:ea typeface="Verdana"/>
                      </a:endParaRPr>
                    </a:p>
                    <a:p>
                      <a:pPr algn="l" fontAlgn="ctr"/>
                      <a:r>
                        <a:rPr lang="es-MX" sz="800" b="0" i="0" u="none" strike="noStrike" noProof="0">
                          <a:solidFill>
                            <a:srgbClr val="000000"/>
                          </a:solidFill>
                          <a:effectLst/>
                          <a:latin typeface="Verdana"/>
                          <a:ea typeface="Verdana"/>
                        </a:rPr>
                        <a:t>1. Presencial en la Ciudad de San José de Guaviare los días 12 y 13 de marzo y contó con la participación de una profesional de la Dirección Regional Orinoquía.</a:t>
                      </a:r>
                    </a:p>
                    <a:p>
                      <a:pPr algn="l" fontAlgn="ctr"/>
                      <a:r>
                        <a:rPr lang="es-MX" sz="800" b="0" i="0" u="none" strike="noStrike" noProof="0">
                          <a:solidFill>
                            <a:srgbClr val="000000"/>
                          </a:solidFill>
                          <a:effectLst/>
                          <a:latin typeface="Verdana"/>
                          <a:ea typeface="Verdana"/>
                        </a:rPr>
                        <a:t>2. Presencial en la Ciudad de Santa Marta los días 12 y 13 de marzo y contó con la participación de un profesional de la Dirección Regional Caribe.</a:t>
                      </a:r>
                    </a:p>
                    <a:p>
                      <a:pPr algn="l" fontAlgn="ctr"/>
                      <a:r>
                        <a:rPr lang="es-MX" sz="800" b="0" i="0" u="none" strike="noStrike" noProof="0">
                          <a:solidFill>
                            <a:srgbClr val="000000"/>
                          </a:solidFill>
                          <a:effectLst/>
                          <a:latin typeface="Verdana"/>
                          <a:ea typeface="Verdana"/>
                        </a:rPr>
                        <a:t>3. Presencial en la ciudad de Montería los días 24 y 25 de marzo y contó con la participación de un profesional de la Dirección Norte.</a:t>
                      </a:r>
                    </a:p>
                    <a:p>
                      <a:pPr algn="l" fontAlgn="ctr"/>
                      <a:r>
                        <a:rPr lang="es-MX" sz="800" b="0" i="0" u="none" strike="noStrike" noProof="0">
                          <a:solidFill>
                            <a:srgbClr val="000000"/>
                          </a:solidFill>
                          <a:effectLst/>
                          <a:latin typeface="Verdana"/>
                          <a:ea typeface="Verdana"/>
                        </a:rPr>
                        <a:t>4. Virtual con el Departamento de Antioquía los días 26 y 27 de marzo y contó con la participación de dos profesionales de la Dirección Regional Andina.</a:t>
                      </a:r>
                    </a:p>
                    <a:p>
                      <a:pPr algn="l" fontAlgn="ctr"/>
                      <a:endParaRPr lang="es-CO" sz="800" b="0" i="0" u="none" strike="noStrike" noProof="0">
                        <a:solidFill>
                          <a:srgbClr val="000000"/>
                        </a:solidFill>
                        <a:effectLst/>
                        <a:latin typeface="Verdana"/>
                        <a:ea typeface="Verdana"/>
                      </a:endParaRPr>
                    </a:p>
                    <a:p>
                      <a:pPr algn="l" fontAlgn="ctr"/>
                      <a:r>
                        <a:rPr lang="es-MX" sz="800" b="0" i="0" u="none" strike="noStrike" noProof="0">
                          <a:solidFill>
                            <a:srgbClr val="000000"/>
                          </a:solidFill>
                          <a:effectLst/>
                          <a:latin typeface="Verdana"/>
                          <a:ea typeface="Verdana"/>
                        </a:rPr>
                        <a:t>Es importante resaltar que solo 7 de las 8 Direcciones Regionales realizarán acciones con Generadores, Recaudadores y Administradores de Recursos del SGSSS (se excluye la DR Chocó), teniendo en cuenta lo siguiente:</a:t>
                      </a:r>
                    </a:p>
                    <a:p>
                      <a:pPr algn="l" fontAlgn="ctr"/>
                      <a:endParaRPr lang="es-MX" sz="800" b="0" i="0" u="none" strike="noStrike" noProof="0">
                        <a:solidFill>
                          <a:srgbClr val="000000"/>
                        </a:solidFill>
                        <a:effectLst/>
                        <a:latin typeface="Verdana"/>
                        <a:ea typeface="Verdana"/>
                      </a:endParaRPr>
                    </a:p>
                    <a:p>
                      <a:pPr algn="l" fontAlgn="ctr"/>
                      <a:r>
                        <a:rPr lang="es-MX" sz="800" b="0" i="0" u="none" strike="noStrike" noProof="0">
                          <a:solidFill>
                            <a:srgbClr val="000000"/>
                          </a:solidFill>
                          <a:effectLst/>
                          <a:latin typeface="Verdana"/>
                          <a:ea typeface="Verdana"/>
                        </a:rPr>
                        <a:t>Desde la perspectiva estratégica de la inspección y vigilancia a los generadores, recaudadores y administradores de los recursos del SGSSS, se evidencia que las Mesas de IV y los procesos de auditoría constituyen espacios para la interacción con los sujetos vigilados. La participación de los sujetos vigilados permite abordar de manera transversal los flujos de recursos que cofinancian el régimen subsidiado y las contribuciones al sistema, fortaleciendo la comprensión integral del ciclo de fiscalización. Este enfoque sistémico asegura que los mecanismos de control, monitoreo y verificación del sistema de salud se mejoren, así como fomentar la transparencia y la sostenibilidad.</a:t>
                      </a:r>
                    </a:p>
                    <a:p>
                      <a:pPr algn="l" fontAlgn="ctr"/>
                      <a:endParaRPr lang="es-MX" sz="800" b="0" i="0" u="none" strike="noStrike" noProof="0">
                        <a:solidFill>
                          <a:srgbClr val="000000"/>
                        </a:solidFill>
                        <a:effectLst/>
                        <a:latin typeface="Verdana"/>
                        <a:ea typeface="Verdana"/>
                      </a:endParaRPr>
                    </a:p>
                    <a:p>
                      <a:pPr algn="l" fontAlgn="ctr"/>
                      <a:r>
                        <a:rPr lang="es-MX" sz="800" b="0" i="0" u="none" strike="noStrike" noProof="0">
                          <a:solidFill>
                            <a:srgbClr val="000000"/>
                          </a:solidFill>
                          <a:effectLst/>
                          <a:latin typeface="Verdana"/>
                          <a:ea typeface="Verdana"/>
                        </a:rPr>
                        <a:t>De acuerdo con lo anterior, en las acciones de IV realizadas se verificó y monitoreó de manera integral la generación, el recaudo y la administración de los Recursos del SGSSS. En este sentido de las 7 Direcciones Regionales, 4 cumplieron con la meta establecida en el primer trimestre del 2026.</a:t>
                      </a:r>
                    </a:p>
                    <a:p>
                      <a:pPr algn="l" fontAlgn="ctr"/>
                      <a:endParaRPr lang="es-MX" sz="800" b="0" i="0" u="none" strike="noStrike" noProof="0">
                        <a:solidFill>
                          <a:srgbClr val="000000"/>
                        </a:solidFill>
                        <a:effectLst/>
                        <a:latin typeface="Verdana"/>
                        <a:ea typeface="Verdana"/>
                      </a:endParaRPr>
                    </a:p>
                    <a:p>
                      <a:pPr algn="l" fontAlgn="ctr"/>
                      <a:r>
                        <a:rPr lang="es-MX" sz="800" b="0" i="0" u="none" strike="noStrike" noProof="0">
                          <a:solidFill>
                            <a:srgbClr val="000000"/>
                          </a:solidFill>
                          <a:effectLst/>
                          <a:latin typeface="Verdana"/>
                          <a:ea typeface="Verdana"/>
                        </a:rPr>
                        <a:t>Finalmente, se aclara que la Dirección Regional Chocó no fue incluida como prioridad dentro de las acciones programadas para el relacionamiento con los Generadores, Recaudadores y Administradores de recursos del Sistema General de Seguridad Social en Salud (SGSSS). El departamento del Chocó presenta una baja incidencia en dicho flujo, en razón a que no cuenta con generadores relevantes como loterías o licoreras dentro de su jurisdicción.</a:t>
                      </a:r>
                      <a:endParaRPr lang="es-CO" sz="800" b="0" i="0" u="none" strike="noStrike" noProof="0">
                        <a:solidFill>
                          <a:srgbClr val="000000"/>
                        </a:solidFill>
                        <a:effectLst/>
                        <a:latin typeface="Verdana"/>
                        <a:ea typeface="Verdana"/>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D999ED9-D1E1-5286-12E1-6C9FC198C034}"/>
              </a:ext>
            </a:extLst>
          </p:cNvPr>
          <p:cNvSpPr/>
          <p:nvPr/>
        </p:nvSpPr>
        <p:spPr>
          <a:xfrm>
            <a:off x="9001760" y="3795768"/>
            <a:ext cx="843279" cy="80973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rgbClr val="2D2D2D"/>
                </a:solidFill>
                <a:latin typeface="Verdana"/>
                <a:ea typeface="Verdana"/>
                <a:cs typeface="Arial"/>
                <a:sym typeface="Arial"/>
              </a:rPr>
              <a:t>19,38%</a:t>
            </a:r>
            <a:endParaRPr lang="es-CO" sz="1200" b="0" i="0" u="none" strike="noStrike" kern="0" cap="none" spc="0" normalizeH="0" baseline="0" noProof="0">
              <a:ln>
                <a:noFill/>
              </a:ln>
              <a:solidFill>
                <a:srgbClr val="2D2D2D"/>
              </a:solidFill>
              <a:effectLst/>
              <a:uLnTx/>
              <a:uFillTx/>
              <a:latin typeface="Verdana"/>
              <a:ea typeface="Verdana"/>
              <a:cs typeface="Arial"/>
            </a:endParaRPr>
          </a:p>
          <a:p>
            <a:pPr algn="ctr" rtl="0">
              <a:buClr>
                <a:srgbClr val="000000"/>
              </a:buClr>
              <a:defRPr/>
            </a:pPr>
            <a:r>
              <a:rPr lang="es-CO" sz="1200">
                <a:solidFill>
                  <a:schemeClr val="tx1"/>
                </a:solidFill>
                <a:latin typeface="Verdana"/>
                <a:ea typeface="Verdana"/>
                <a:cs typeface="Arial"/>
                <a:sym typeface="Arial"/>
              </a:rPr>
              <a:t>(1,71)</a:t>
            </a:r>
            <a:endParaRPr lang="es-CO" sz="1200" u="sng">
              <a:solidFill>
                <a:schemeClr val="tx1"/>
              </a:solidFill>
              <a:latin typeface="Verdana"/>
              <a:ea typeface="Verdana"/>
              <a:cs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68428E8-E87A-C7B2-9FCD-24E6A9B1C836}"/>
              </a:ext>
            </a:extLst>
          </p:cNvPr>
          <p:cNvSpPr/>
          <p:nvPr/>
        </p:nvSpPr>
        <p:spPr>
          <a:xfrm>
            <a:off x="8001000" y="3794760"/>
            <a:ext cx="761999" cy="74063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CO" sz="1200" noProof="0">
              <a:solidFill>
                <a:prstClr val="white"/>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a:ea typeface="Verdana"/>
                <a:cs typeface="Arial"/>
                <a:sym typeface="Arial"/>
              </a:rPr>
              <a:t>34</a:t>
            </a:r>
            <a:r>
              <a:rPr kumimoji="0" lang="es-CO" sz="1200" b="0" i="0" u="none" strike="noStrike" kern="0" cap="none" spc="0" normalizeH="0" baseline="0" noProof="0">
                <a:ln>
                  <a:noFill/>
                </a:ln>
                <a:solidFill>
                  <a:prstClr val="white"/>
                </a:solidFill>
                <a:effectLst/>
                <a:uLnTx/>
                <a:uFillTx/>
                <a:latin typeface="Verdana"/>
                <a:ea typeface="Verdana"/>
                <a:cs typeface="Arial"/>
                <a:sym typeface="Arial"/>
              </a:rPr>
              <a:t>%</a:t>
            </a:r>
            <a:endParaRPr lang="es-CO" sz="1200" b="0" i="0" u="none" strike="noStrike" kern="0" cap="none" spc="0" normalizeH="0" baseline="0" noProof="0">
              <a:ln>
                <a:noFill/>
              </a:ln>
              <a:solidFill>
                <a:prstClr val="white"/>
              </a:solidFill>
              <a:effectLst/>
              <a:uLnTx/>
              <a:uFillTx/>
              <a:latin typeface="Verdana"/>
              <a:ea typeface="Verdana"/>
              <a:cs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prstClr val="white"/>
                </a:solidFill>
                <a:latin typeface="Verdana"/>
                <a:ea typeface="Verdana"/>
                <a:cs typeface="Arial"/>
                <a:sym typeface="Arial"/>
              </a:rPr>
              <a:t>(3)</a:t>
            </a:r>
            <a:endParaRPr lang="es-CO" sz="1200" b="0" i="0" u="sng" strike="noStrike" kern="0" cap="none" spc="0" normalizeH="0" baseline="0" noProof="0">
              <a:ln>
                <a:noFill/>
              </a:ln>
              <a:solidFill>
                <a:prstClr val="white"/>
              </a:solidFill>
              <a:effectLst/>
              <a:uLnTx/>
              <a:uFillTx/>
              <a:latin typeface="Verdana"/>
              <a:ea typeface="Verdana"/>
              <a:cs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CO" sz="1100" b="0" i="0"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endParaRPr>
          </a:p>
        </p:txBody>
      </p:sp>
      <p:sp>
        <p:nvSpPr>
          <p:cNvPr id="2" name="CuadroTexto 1">
            <a:extLst>
              <a:ext uri="{FF2B5EF4-FFF2-40B4-BE49-F238E27FC236}">
                <a16:creationId xmlns:a16="http://schemas.microsoft.com/office/drawing/2014/main" id="{B90E9C6E-A672-E89E-B5DA-4BE9D411FD2C}"/>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507BD5A6-69B9-A74C-15B3-4C2ACD25D207}"/>
              </a:ext>
            </a:extLst>
          </p:cNvPr>
          <p:cNvPicPr>
            <a:picLocks noChangeAspect="1"/>
          </p:cNvPicPr>
          <p:nvPr/>
        </p:nvPicPr>
        <p:blipFill>
          <a:blip r:embed="rId2"/>
          <a:stretch>
            <a:fillRect/>
          </a:stretch>
        </p:blipFill>
        <p:spPr>
          <a:xfrm>
            <a:off x="7247865" y="6402992"/>
            <a:ext cx="4334535" cy="342200"/>
          </a:xfrm>
          <a:prstGeom prst="rect">
            <a:avLst/>
          </a:prstGeom>
        </p:spPr>
      </p:pic>
    </p:spTree>
    <p:extLst>
      <p:ext uri="{BB962C8B-B14F-4D97-AF65-F5344CB8AC3E}">
        <p14:creationId xmlns:p14="http://schemas.microsoft.com/office/powerpoint/2010/main" val="3030454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F2CE4-EF50-B17B-AE2E-3D1903D400F3}"/>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EA63EE1A-2988-38E6-285F-DFA2D810359A}"/>
              </a:ext>
            </a:extLst>
          </p:cNvPr>
          <p:cNvGraphicFramePr>
            <a:graphicFrameLocks noGrp="1"/>
          </p:cNvGraphicFramePr>
          <p:nvPr>
            <p:extLst>
              <p:ext uri="{D42A27DB-BD31-4B8C-83A1-F6EECF244321}">
                <p14:modId xmlns:p14="http://schemas.microsoft.com/office/powerpoint/2010/main" val="3029787736"/>
              </p:ext>
            </p:extLst>
          </p:nvPr>
        </p:nvGraphicFramePr>
        <p:xfrm>
          <a:off x="238760" y="1432610"/>
          <a:ext cx="11714480" cy="2682240"/>
        </p:xfrm>
        <a:graphic>
          <a:graphicData uri="http://schemas.openxmlformats.org/drawingml/2006/table">
            <a:tbl>
              <a:tblPr firstRow="1">
                <a:tableStyleId>{616DA210-FB5B-4158-B5E0-FEB733F419BA}</a:tableStyleId>
              </a:tblPr>
              <a:tblGrid>
                <a:gridCol w="1595120">
                  <a:extLst>
                    <a:ext uri="{9D8B030D-6E8A-4147-A177-3AD203B41FA5}">
                      <a16:colId xmlns:a16="http://schemas.microsoft.com/office/drawing/2014/main" val="4294001460"/>
                    </a:ext>
                  </a:extLst>
                </a:gridCol>
                <a:gridCol w="6187440">
                  <a:extLst>
                    <a:ext uri="{9D8B030D-6E8A-4147-A177-3AD203B41FA5}">
                      <a16:colId xmlns:a16="http://schemas.microsoft.com/office/drawing/2014/main" val="1680724253"/>
                    </a:ext>
                  </a:extLst>
                </a:gridCol>
                <a:gridCol w="1087120">
                  <a:extLst>
                    <a:ext uri="{9D8B030D-6E8A-4147-A177-3AD203B41FA5}">
                      <a16:colId xmlns:a16="http://schemas.microsoft.com/office/drawing/2014/main" val="3940073173"/>
                    </a:ext>
                  </a:extLst>
                </a:gridCol>
                <a:gridCol w="1016000">
                  <a:extLst>
                    <a:ext uri="{9D8B030D-6E8A-4147-A177-3AD203B41FA5}">
                      <a16:colId xmlns:a16="http://schemas.microsoft.com/office/drawing/2014/main" val="334797448"/>
                    </a:ext>
                  </a:extLst>
                </a:gridCol>
                <a:gridCol w="1828800">
                  <a:extLst>
                    <a:ext uri="{9D8B030D-6E8A-4147-A177-3AD203B41FA5}">
                      <a16:colId xmlns:a16="http://schemas.microsoft.com/office/drawing/2014/main" val="1490449559"/>
                    </a:ext>
                  </a:extLst>
                </a:gridCol>
              </a:tblGrid>
              <a:tr h="154657">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309315">
                <a:tc>
                  <a:txBody>
                    <a:bodyPr/>
                    <a:lstStyle/>
                    <a:p>
                      <a:pPr algn="ctr" fontAlgn="ctr"/>
                      <a:r>
                        <a:rPr lang="es-MX" sz="800" b="0" i="0" u="none" strike="noStrike" noProof="0">
                          <a:solidFill>
                            <a:srgbClr val="000000"/>
                          </a:solidFill>
                          <a:effectLst/>
                          <a:latin typeface="Verdana" panose="020B0604030504040204" pitchFamily="34" charset="0"/>
                          <a:ea typeface="Verdana" panose="020B0604030504040204" pitchFamily="34" charset="0"/>
                        </a:rPr>
                        <a:t>Porcentaje de nuevos territorios (Departamentos, Municipios o Distritos) impactados con acciones de IV por parte de las Direcciones regionales sobre el total de nuevos territorios programados </a:t>
                      </a:r>
                    </a:p>
                    <a:p>
                      <a:pPr algn="ctr" fontAlgn="ctr"/>
                      <a:endParaRPr lang="es-MX" sz="800" b="0" i="0" u="none" strike="noStrike" noProof="0">
                        <a:solidFill>
                          <a:srgbClr val="000000"/>
                        </a:solidFill>
                        <a:effectLst/>
                        <a:latin typeface="Verdana" panose="020B0604030504040204" pitchFamily="34" charset="0"/>
                        <a:ea typeface="Verdana" panose="020B0604030504040204" pitchFamily="34" charset="0"/>
                      </a:endParaRPr>
                    </a:p>
                    <a:p>
                      <a:pPr algn="ctr" fontAlgn="ctr"/>
                      <a:r>
                        <a:rPr lang="es-CO" sz="800" b="0" i="0" u="none" strike="noStrike" noProof="0">
                          <a:solidFill>
                            <a:srgbClr val="000000"/>
                          </a:solidFill>
                          <a:effectLst/>
                          <a:latin typeface="Verdana" panose="020B0604030504040204" pitchFamily="34" charset="0"/>
                          <a:ea typeface="Verdana" panose="020B0604030504040204" pitchFamily="34" charset="0"/>
                        </a:rPr>
                        <a:t>NOTA: Se entienden como nuevos territorios impactados, aquellos que no hayan tenido acciones de IV en la Vigencia Anterior, y sí en la actual.</a:t>
                      </a:r>
                    </a:p>
                  </a:txBody>
                  <a:tcPr marL="0" marR="0" marT="0" marB="0" anchor="ctr"/>
                </a:tc>
                <a:tc>
                  <a:txBody>
                    <a:bodyPr/>
                    <a:lstStyle/>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Se realizaron 2 auditorías a cargo de la Dirección Regional Caribe en el municipio de San Juan del César los días 17,18 y 19 de marzo y de la Dirección Regional Chocó en el municipio del Litoral de San Juan los días 24,25 y 26 del mismo mes. </a:t>
                      </a: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Por otra parte,  3 Direcciones Regionales realizaron en total 3 Mesas de Inspección y Vigilancia en nuevos territorios,  las cuales se presentan a continuación:</a:t>
                      </a:r>
                    </a:p>
                    <a:p>
                      <a:pPr algn="l" fontAlgn="ctr"/>
                      <a:endParaRPr lang="es-MX"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 La Dirección Regional Sur llevó a cabo la Mesa IV el 18 de marzo de 2026 en el municipio de Puerto Guzmán, departamento de Putumayo.</a:t>
                      </a:r>
                    </a:p>
                    <a:p>
                      <a:pPr algn="l" fontAlgn="ctr"/>
                      <a:endParaRPr lang="es-MX"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 La Dirección Regional Nororiental adelantó la Mesa IV el 19 de marzo de 2026 en el municipio de Matanza, departamento de Santander.</a:t>
                      </a:r>
                    </a:p>
                    <a:p>
                      <a:pPr algn="l" fontAlgn="ctr"/>
                      <a:endParaRPr lang="es-MX"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 La Dirección Regional Andina ejecutó dos jornadas de la Mesa IV en diferentes territorios: la primera el 25 de marzo de 2026 en el municipio de Santuario, departamento de Risaralda. </a:t>
                      </a:r>
                    </a:p>
                    <a:p>
                      <a:pPr algn="l" fontAlgn="ctr"/>
                      <a:endParaRPr lang="es-MX"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dirty="0">
                          <a:solidFill>
                            <a:srgbClr val="000000"/>
                          </a:solidFill>
                          <a:effectLst/>
                          <a:latin typeface="Verdana"/>
                          <a:ea typeface="Verdana"/>
                        </a:rPr>
                        <a:t>Con las Mesas se verificó y monitoreó el cumplimiento de las competencias asignadas a las Entidades Territoriales de estos municipio, los cuales fueron priorizados a través de la herramienta diseñada desde esta Delegada,  en la cual se puntúa el nivel de desempeño municipal en los ejes de Salud Pública, Aseguramiento, Financiamiento y Prestación de Servicios en Salud. </a:t>
                      </a:r>
                      <a:endParaRPr lang="es-CO" sz="8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535D72AF-ACFE-4005-E713-7E79EE704F04}"/>
              </a:ext>
            </a:extLst>
          </p:cNvPr>
          <p:cNvSpPr/>
          <p:nvPr/>
        </p:nvSpPr>
        <p:spPr>
          <a:xfrm>
            <a:off x="9248931" y="26750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(5)</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371A8418-18F6-5C47-354F-CF4478DEBF31}"/>
              </a:ext>
            </a:extLst>
          </p:cNvPr>
          <p:cNvSpPr/>
          <p:nvPr/>
        </p:nvSpPr>
        <p:spPr>
          <a:xfrm>
            <a:off x="8255000" y="2675007"/>
            <a:ext cx="73045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(5)</a:t>
            </a: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FBDFDA6-F8F9-8571-F89A-6580C5F76BE2}"/>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C96D3FFE-47CC-0107-62B2-9E2B83AC0E58}"/>
              </a:ext>
            </a:extLst>
          </p:cNvPr>
          <p:cNvGraphicFramePr>
            <a:graphicFrameLocks noGrp="1"/>
          </p:cNvGraphicFramePr>
          <p:nvPr>
            <p:extLst>
              <p:ext uri="{D42A27DB-BD31-4B8C-83A1-F6EECF244321}">
                <p14:modId xmlns:p14="http://schemas.microsoft.com/office/powerpoint/2010/main" val="1934785603"/>
              </p:ext>
            </p:extLst>
          </p:nvPr>
        </p:nvGraphicFramePr>
        <p:xfrm>
          <a:off x="379805" y="4206009"/>
          <a:ext cx="11125200" cy="2152080"/>
        </p:xfrm>
        <a:graphic>
          <a:graphicData uri="http://schemas.openxmlformats.org/drawingml/2006/table">
            <a:tbl>
              <a:tblPr firstRow="1">
                <a:tableStyleId>{616DA210-FB5B-4158-B5E0-FEB733F419BA}</a:tableStyleId>
              </a:tblPr>
              <a:tblGrid>
                <a:gridCol w="1447801">
                  <a:extLst>
                    <a:ext uri="{9D8B030D-6E8A-4147-A177-3AD203B41FA5}">
                      <a16:colId xmlns:a16="http://schemas.microsoft.com/office/drawing/2014/main" val="4294001460"/>
                    </a:ext>
                  </a:extLst>
                </a:gridCol>
                <a:gridCol w="6019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66800">
                  <a:extLst>
                    <a:ext uri="{9D8B030D-6E8A-4147-A177-3AD203B41FA5}">
                      <a16:colId xmlns:a16="http://schemas.microsoft.com/office/drawing/2014/main" val="334797448"/>
                    </a:ext>
                  </a:extLst>
                </a:gridCol>
                <a:gridCol w="1600199">
                  <a:extLst>
                    <a:ext uri="{9D8B030D-6E8A-4147-A177-3AD203B41FA5}">
                      <a16:colId xmlns:a16="http://schemas.microsoft.com/office/drawing/2014/main" val="1490449559"/>
                    </a:ext>
                  </a:extLst>
                </a:gridCol>
              </a:tblGrid>
              <a:tr h="432000">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20080">
                <a:tc>
                  <a:txBody>
                    <a:bodyPr/>
                    <a:lstStyle/>
                    <a:p>
                      <a:pPr algn="ctr" fontAlgn="ctr"/>
                      <a:r>
                        <a:rPr lang="es-MX" sz="800" b="0" i="0" u="none" strike="noStrike" noProof="0">
                          <a:solidFill>
                            <a:srgbClr val="000000"/>
                          </a:solidFill>
                          <a:effectLst/>
                          <a:latin typeface="Verdana" panose="020B0604030504040204" pitchFamily="34" charset="0"/>
                          <a:ea typeface="Verdana" panose="020B0604030504040204" pitchFamily="34" charset="0"/>
                        </a:rPr>
                        <a:t>Número de Acciones de Inspección y Vigilancia realizadas por la Delegada de Entidades Territoriales</a:t>
                      </a: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800" b="0" i="0" u="none" strike="noStrike" noProof="0" dirty="0">
                          <a:solidFill>
                            <a:srgbClr val="000000"/>
                          </a:solidFill>
                          <a:effectLst/>
                          <a:latin typeface="Verdana"/>
                          <a:ea typeface="Verdana"/>
                        </a:rPr>
                        <a:t>Para el I trimestre la Delegada para Entidades Territoriales, Generadores, Recaudadores y Administradores de Recursos del SGSSS realizó 22 acciones de Inspección y Vigilancia, las cuales consistieron en:</a:t>
                      </a:r>
                    </a:p>
                    <a:p>
                      <a:pPr algn="l" fontAlgn="ctr"/>
                      <a:endParaRPr lang="es-MX"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- 2 Auditorías</a:t>
                      </a: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- 11 Mesas de Inspección y Vigilancia</a:t>
                      </a: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- 1 Lista de Verificación de Interrupción Voluntaria del Embarazo</a:t>
                      </a: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-2 Seguimientos a Red de Controladores</a:t>
                      </a:r>
                    </a:p>
                    <a:p>
                      <a:pPr algn="l" fontAlgn="ctr"/>
                      <a:r>
                        <a:rPr lang="es-MX" sz="800" b="0" i="0" u="none" strike="noStrike" noProof="0" dirty="0">
                          <a:solidFill>
                            <a:srgbClr val="000000"/>
                          </a:solidFill>
                          <a:effectLst/>
                          <a:latin typeface="Verdana" panose="020B0604030504040204" pitchFamily="34" charset="0"/>
                          <a:ea typeface="Verdana" panose="020B0604030504040204" pitchFamily="34" charset="0"/>
                        </a:rPr>
                        <a:t>-6 Acciones de apoyo técnico (LVR) a Operadores Logísticos y Gestores Farmacéuticos.</a:t>
                      </a:r>
                    </a:p>
                    <a:p>
                      <a:pPr algn="ctr"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2048477B-9F42-E51D-171C-649138C98B86}"/>
              </a:ext>
            </a:extLst>
          </p:cNvPr>
          <p:cNvSpPr/>
          <p:nvPr/>
        </p:nvSpPr>
        <p:spPr>
          <a:xfrm>
            <a:off x="7980680" y="514652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209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(22)</a:t>
            </a: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F4374770-1C3F-3917-1A75-63F0A476EC2F}"/>
              </a:ext>
            </a:extLst>
          </p:cNvPr>
          <p:cNvSpPr/>
          <p:nvPr/>
        </p:nvSpPr>
        <p:spPr>
          <a:xfrm>
            <a:off x="9055357" y="514652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(22)</a:t>
            </a: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pic>
        <p:nvPicPr>
          <p:cNvPr id="6" name="Imagen 5">
            <a:extLst>
              <a:ext uri="{FF2B5EF4-FFF2-40B4-BE49-F238E27FC236}">
                <a16:creationId xmlns:a16="http://schemas.microsoft.com/office/drawing/2014/main" id="{B6EB5A13-F0EE-83E2-1CA1-F719A4898B7D}"/>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130726418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2000">
              <a:srgbClr val="13413D"/>
            </a:gs>
            <a:gs pos="93000">
              <a:srgbClr val="32B4A8"/>
            </a:gs>
          </a:gsLst>
          <a:lin ang="0"/>
        </a:gradFill>
        <a:effectLst/>
      </p:bgPr>
    </p:bg>
    <p:spTree>
      <p:nvGrpSpPr>
        <p:cNvPr id="1" name=""/>
        <p:cNvGrpSpPr/>
        <p:nvPr/>
      </p:nvGrpSpPr>
      <p:grpSpPr>
        <a:xfrm>
          <a:off x="0" y="0"/>
          <a:ext cx="0" cy="0"/>
          <a:chOff x="0" y="0"/>
          <a:chExt cx="0" cy="0"/>
        </a:xfrm>
      </p:grpSpPr>
      <p:grpSp>
        <p:nvGrpSpPr>
          <p:cNvPr id="2" name="Group 2" descr="Logo"/>
          <p:cNvGrpSpPr/>
          <p:nvPr/>
        </p:nvGrpSpPr>
        <p:grpSpPr>
          <a:xfrm>
            <a:off x="-3254286" y="-2819400"/>
            <a:ext cx="6982372" cy="9067800"/>
            <a:chOff x="0" y="0"/>
            <a:chExt cx="812800" cy="965269"/>
          </a:xfrm>
        </p:grpSpPr>
        <p:sp>
          <p:nvSpPr>
            <p:cNvPr id="3" name="Freeform 3"/>
            <p:cNvSpPr/>
            <p:nvPr/>
          </p:nvSpPr>
          <p:spPr>
            <a:xfrm>
              <a:off x="16483" y="28204"/>
              <a:ext cx="779835" cy="908860"/>
            </a:xfrm>
            <a:custGeom>
              <a:avLst/>
              <a:gdLst/>
              <a:ahLst/>
              <a:cxnLst/>
              <a:rect l="l" t="t" r="r" b="b"/>
              <a:pathLst>
                <a:path w="779835" h="908860">
                  <a:moveTo>
                    <a:pt x="428964" y="18167"/>
                  </a:moveTo>
                  <a:lnTo>
                    <a:pt x="757270" y="408059"/>
                  </a:lnTo>
                  <a:cubicBezTo>
                    <a:pt x="779834" y="434856"/>
                    <a:pt x="779834" y="474005"/>
                    <a:pt x="757270" y="500802"/>
                  </a:cubicBezTo>
                  <a:lnTo>
                    <a:pt x="428964" y="890693"/>
                  </a:lnTo>
                  <a:cubicBezTo>
                    <a:pt x="419265" y="902212"/>
                    <a:pt x="404975" y="908860"/>
                    <a:pt x="389917" y="908860"/>
                  </a:cubicBezTo>
                  <a:cubicBezTo>
                    <a:pt x="374859" y="908860"/>
                    <a:pt x="360569" y="902212"/>
                    <a:pt x="350870" y="890693"/>
                  </a:cubicBezTo>
                  <a:lnTo>
                    <a:pt x="22564" y="500802"/>
                  </a:lnTo>
                  <a:cubicBezTo>
                    <a:pt x="0" y="474005"/>
                    <a:pt x="0" y="434856"/>
                    <a:pt x="22564" y="408059"/>
                  </a:cubicBezTo>
                  <a:lnTo>
                    <a:pt x="350870" y="18167"/>
                  </a:lnTo>
                  <a:cubicBezTo>
                    <a:pt x="360569" y="6649"/>
                    <a:pt x="374859" y="0"/>
                    <a:pt x="389917" y="0"/>
                  </a:cubicBezTo>
                  <a:cubicBezTo>
                    <a:pt x="404975" y="0"/>
                    <a:pt x="419265" y="6649"/>
                    <a:pt x="428964" y="18167"/>
                  </a:cubicBezTo>
                  <a:close/>
                </a:path>
              </a:pathLst>
            </a:custGeom>
            <a:gradFill rotWithShape="1">
              <a:gsLst>
                <a:gs pos="0">
                  <a:srgbClr val="2D2E62">
                    <a:alpha val="100000"/>
                  </a:srgbClr>
                </a:gs>
                <a:gs pos="100000">
                  <a:srgbClr val="00D8BE">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39700" y="108756"/>
              <a:ext cx="533400" cy="690608"/>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descr="logo"/>
          <p:cNvGrpSpPr/>
          <p:nvPr/>
        </p:nvGrpSpPr>
        <p:grpSpPr>
          <a:xfrm>
            <a:off x="3366808" y="3563461"/>
            <a:ext cx="1345122" cy="1155964"/>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114300" y="-57150"/>
              <a:ext cx="584200" cy="7556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es-CO" sz="1333"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a:extLst>
              <a:ext uri="{C183D7F6-B498-43B3-948B-1728B52AA6E4}">
                <adec:decorative xmlns:adec="http://schemas.microsoft.com/office/drawing/2017/decorative" val="1"/>
              </a:ext>
            </a:extLst>
          </p:cNvPr>
          <p:cNvSpPr/>
          <p:nvPr/>
        </p:nvSpPr>
        <p:spPr>
          <a:xfrm>
            <a:off x="3658110" y="3692681"/>
            <a:ext cx="628009" cy="711625"/>
          </a:xfrm>
          <a:custGeom>
            <a:avLst/>
            <a:gdLst/>
            <a:ahLst/>
            <a:cxnLst/>
            <a:rect l="l" t="t" r="r" b="b"/>
            <a:pathLst>
              <a:path w="942014" h="1067438">
                <a:moveTo>
                  <a:pt x="0" y="0"/>
                </a:moveTo>
                <a:lnTo>
                  <a:pt x="942014" y="0"/>
                </a:lnTo>
                <a:lnTo>
                  <a:pt x="942014" y="1067438"/>
                </a:lnTo>
                <a:lnTo>
                  <a:pt x="0" y="106743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3976171" y="2523523"/>
            <a:ext cx="6416561" cy="538609"/>
          </a:xfrm>
          <a:prstGeom prst="rect">
            <a:avLst/>
          </a:prstGeom>
        </p:spPr>
        <p:txBody>
          <a:bodyPr lIns="0" tIns="0" rIns="0" bIns="0" rtlCol="0" anchor="t">
            <a:spAutoFit/>
          </a:bodyPr>
          <a:lstStyle/>
          <a:p>
            <a:pPr marL="0" marR="0" lvl="0" indent="0" algn="just" defTabSz="609630" rtl="0" eaLnBrk="1" fontAlgn="auto" latinLnBrk="0" hangingPunct="1">
              <a:lnSpc>
                <a:spcPts val="2146"/>
              </a:lnSpc>
              <a:spcBef>
                <a:spcPct val="0"/>
              </a:spcBef>
              <a:spcAft>
                <a:spcPts val="0"/>
              </a:spcAft>
              <a:buClrTx/>
              <a:buSzTx/>
              <a:buFontTx/>
              <a:buNone/>
              <a:tabLst/>
              <a:defRPr/>
            </a:pPr>
            <a:r>
              <a:rPr kumimoji="0" lang="es-CO" sz="2133"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a:sym typeface="Poppins"/>
              </a:rPr>
              <a:t>El Plan Nacional de Desarrollo 2022-2026 cuenta con los siguientes componentes: </a:t>
            </a:r>
          </a:p>
        </p:txBody>
      </p:sp>
      <p:sp>
        <p:nvSpPr>
          <p:cNvPr id="20" name="TextBox 20"/>
          <p:cNvSpPr txBox="1"/>
          <p:nvPr/>
        </p:nvSpPr>
        <p:spPr>
          <a:xfrm>
            <a:off x="5730960" y="3865697"/>
            <a:ext cx="3338793" cy="538609"/>
          </a:xfrm>
          <a:prstGeom prst="rect">
            <a:avLst/>
          </a:prstGeom>
        </p:spPr>
        <p:txBody>
          <a:bodyPr wrap="square" lIns="0" tIns="0" rIns="0" bIns="0" rtlCol="0" anchor="t">
            <a:spAutoFit/>
          </a:bodyPr>
          <a:lstStyle/>
          <a:p>
            <a:pPr marL="0" marR="0" lvl="0" indent="0" algn="ctr" defTabSz="609630" rtl="0" eaLnBrk="1" fontAlgn="auto" latinLnBrk="0" hangingPunct="1">
              <a:lnSpc>
                <a:spcPts val="2053"/>
              </a:lnSpc>
              <a:spcBef>
                <a:spcPts val="0"/>
              </a:spcBef>
              <a:spcAft>
                <a:spcPts val="0"/>
              </a:spcAft>
              <a:buClrTx/>
              <a:buSzTx/>
              <a:buFontTx/>
              <a:buNone/>
              <a:tabLst/>
              <a:defRPr/>
            </a:pPr>
            <a:r>
              <a:rPr kumimoji="0" lang="es-CO" sz="1867" b="1" i="0" u="sng"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Bold"/>
                <a:sym typeface="Poppins Bold"/>
              </a:rPr>
              <a:t>Bases del Plan Nacional de Desarrollo </a:t>
            </a:r>
          </a:p>
        </p:txBody>
      </p:sp>
      <p:grpSp>
        <p:nvGrpSpPr>
          <p:cNvPr id="23" name="Group 23" descr="Logo"/>
          <p:cNvGrpSpPr/>
          <p:nvPr/>
        </p:nvGrpSpPr>
        <p:grpSpPr>
          <a:xfrm>
            <a:off x="-806742" y="219106"/>
            <a:ext cx="4266038" cy="4888954"/>
            <a:chOff x="0" y="0"/>
            <a:chExt cx="16190239" cy="19720014"/>
          </a:xfrm>
          <a:blipFill dpi="0" rotWithShape="1">
            <a:blip r:embed="rId3"/>
            <a:srcRect/>
            <a:stretch>
              <a:fillRect l="6000" t="-21000" r="-5000" b="-14000"/>
            </a:stretch>
          </a:blipFill>
        </p:grpSpPr>
        <p:sp>
          <p:nvSpPr>
            <p:cNvPr id="24" name="Freeform 24"/>
            <p:cNvSpPr/>
            <p:nvPr/>
          </p:nvSpPr>
          <p:spPr>
            <a:xfrm>
              <a:off x="0" y="0"/>
              <a:ext cx="16359251" cy="19720052"/>
            </a:xfrm>
            <a:custGeom>
              <a:avLst/>
              <a:gdLst/>
              <a:ahLst/>
              <a:cxnLst/>
              <a:rect l="l" t="t" r="r" b="b"/>
              <a:pathLst>
                <a:path w="16359251" h="19720052">
                  <a:moveTo>
                    <a:pt x="12380849" y="0"/>
                  </a:moveTo>
                  <a:lnTo>
                    <a:pt x="0" y="34290"/>
                  </a:lnTo>
                  <a:lnTo>
                    <a:pt x="0" y="15743810"/>
                  </a:lnTo>
                  <a:lnTo>
                    <a:pt x="2982722" y="19236310"/>
                  </a:lnTo>
                  <a:cubicBezTo>
                    <a:pt x="3257931" y="19558508"/>
                    <a:pt x="3644265" y="19719672"/>
                    <a:pt x="4030726" y="19720052"/>
                  </a:cubicBezTo>
                  <a:lnTo>
                    <a:pt x="4033139" y="19720052"/>
                  </a:lnTo>
                  <a:cubicBezTo>
                    <a:pt x="4421124" y="19719672"/>
                    <a:pt x="4809109" y="19557239"/>
                    <a:pt x="5084191" y="19232753"/>
                  </a:cubicBezTo>
                  <a:lnTo>
                    <a:pt x="15684754" y="6734811"/>
                  </a:lnTo>
                  <a:cubicBezTo>
                    <a:pt x="16353155" y="5946775"/>
                    <a:pt x="16359251" y="4792599"/>
                    <a:pt x="15699232" y="3997579"/>
                  </a:cubicBezTo>
                  <a:lnTo>
                    <a:pt x="12380849" y="0"/>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TextBox 29"/>
          <p:cNvSpPr txBox="1"/>
          <p:nvPr/>
        </p:nvSpPr>
        <p:spPr>
          <a:xfrm>
            <a:off x="4572000" y="4949499"/>
            <a:ext cx="5943600" cy="73866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a:sym typeface="Poppins"/>
              </a:rPr>
              <a:t>Documento que plasma la hoja de ruta del Gobierno Nacional para convertir a Colombia en una potencia mundial de la vida.</a:t>
            </a:r>
          </a:p>
        </p:txBody>
      </p:sp>
      <p:sp>
        <p:nvSpPr>
          <p:cNvPr id="32" name="CuadroTexto 31">
            <a:extLst>
              <a:ext uri="{FF2B5EF4-FFF2-40B4-BE49-F238E27FC236}">
                <a16:creationId xmlns:a16="http://schemas.microsoft.com/office/drawing/2014/main" id="{5AA70BD8-AE40-8A31-AA84-D4CE7C07050F}"/>
              </a:ext>
            </a:extLst>
          </p:cNvPr>
          <p:cNvSpPr txBox="1"/>
          <p:nvPr/>
        </p:nvSpPr>
        <p:spPr>
          <a:xfrm>
            <a:off x="3262021" y="475765"/>
            <a:ext cx="6324599"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Plan Nacional de Desarrollo - PND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68181-A99D-475F-4022-0C47743A8DD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4A5E57BC-7A41-7C7D-AF79-F9657617D2DD}"/>
              </a:ext>
            </a:extLst>
          </p:cNvPr>
          <p:cNvGraphicFramePr>
            <a:graphicFrameLocks noGrp="1"/>
          </p:cNvGraphicFramePr>
          <p:nvPr>
            <p:extLst>
              <p:ext uri="{D42A27DB-BD31-4B8C-83A1-F6EECF244321}">
                <p14:modId xmlns:p14="http://schemas.microsoft.com/office/powerpoint/2010/main" val="1832967809"/>
              </p:ext>
            </p:extLst>
          </p:nvPr>
        </p:nvGraphicFramePr>
        <p:xfrm>
          <a:off x="304800" y="1818640"/>
          <a:ext cx="11125200" cy="3972024"/>
        </p:xfrm>
        <a:graphic>
          <a:graphicData uri="http://schemas.openxmlformats.org/drawingml/2006/table">
            <a:tbl>
              <a:tblPr firstRow="1">
                <a:tableStyleId>{616DA210-FB5B-4158-B5E0-FEB733F419BA}</a:tableStyleId>
              </a:tblPr>
              <a:tblGrid>
                <a:gridCol w="1904999">
                  <a:extLst>
                    <a:ext uri="{9D8B030D-6E8A-4147-A177-3AD203B41FA5}">
                      <a16:colId xmlns:a16="http://schemas.microsoft.com/office/drawing/2014/main" val="4294001460"/>
                    </a:ext>
                  </a:extLst>
                </a:gridCol>
                <a:gridCol w="556260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302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27112">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Porcentaje de avance en el rediseño del Marco Integral de Supervisión</a:t>
                      </a:r>
                    </a:p>
                  </a:txBody>
                  <a:tcPr marL="0" marR="0" marT="0" marB="0" anchor="ctr"/>
                </a:tc>
                <a:tc>
                  <a:txBody>
                    <a:bodyPr/>
                    <a:lstStyle/>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Durante el primer trimestre de 2026, mediante oficio rad No. 20261510000002613 del 9 de enero de 2026, se radicó ante la Dirección de Contratación el proceso de contratación - concurso de méritos para el marco integral de supervisión - vigencia 2026.</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En el entendido que la fase de este año corresponde al 20% del total del cuatrienio,</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procedimos a dividir ese 20% en los 12 meses del año, para así poder asignar un porcentaje</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proporcional a cada mes, así:</a:t>
                      </a:r>
                    </a:p>
                    <a:p>
                      <a:pPr algn="l" fontAlgn="ct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900" b="0" i="0" u="none" strike="noStrike" noProof="0" dirty="0">
                          <a:solidFill>
                            <a:srgbClr val="000000"/>
                          </a:solidFill>
                          <a:effectLst/>
                          <a:latin typeface="Verdana"/>
                          <a:ea typeface="Verdana"/>
                        </a:rPr>
                        <a:t>Enero: Avance del 1.66%, evidencia: memorando de radicación.</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Caja de herramientas</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Se realizo radicación del proceso de contratación. Concurso de Méritos para el Marco Integral de Supervisión- vigencia 2026 mediante memorando Rad No: 20261510000002613</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Sistema Alertas Tempranas (SAT) </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Se realizo radicación del proceso de contratación. Concurso de Méritos para el Marco Integral de Supervisión- vigencia 2026 mediante memorando Rad No: 20261510000002613</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noProof="0" dirty="0">
                          <a:solidFill>
                            <a:srgbClr val="000000"/>
                          </a:solidFill>
                          <a:effectLst/>
                          <a:latin typeface="Verdana" panose="020B0604030504040204" pitchFamily="34" charset="0"/>
                          <a:ea typeface="Verdana" panose="020B0604030504040204" pitchFamily="34" charset="0"/>
                        </a:rPr>
                        <a:t>Para el 2026, el 20% faltante corresponde a la implementación de los modelos, la construcción de la caja de herramientas y el diseño de alertas tempranas.</a:t>
                      </a:r>
                    </a:p>
                    <a:p>
                      <a:pPr algn="l"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Febrero: No se hicieron actividades, no se tiene avance</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Marzo: Avance del 3.32%, evidencia captura de pantalla de publicación de cotización y detalle</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de la misma.</a:t>
                      </a:r>
                    </a:p>
                    <a:p>
                      <a:pPr algn="l" fontAlgn="ct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El avance del trimestre es de un 5%, correspondiente a las actividades realizadas en el mes de</a:t>
                      </a: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enero y marzo, cabe resaltar que las actividades de febrero se acumularon para marzo.</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Dirección Innovación y Desarrollo</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61647355-2550-06E7-2645-715DB58C3965}"/>
              </a:ext>
            </a:extLst>
          </p:cNvPr>
          <p:cNvSpPr/>
          <p:nvPr/>
        </p:nvSpPr>
        <p:spPr>
          <a:xfrm>
            <a:off x="8962189" y="3741539"/>
            <a:ext cx="715211"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rgbClr val="2D2D2D"/>
                </a:solidFill>
                <a:latin typeface="Verdana"/>
                <a:ea typeface="Verdana"/>
                <a:cs typeface="Arial"/>
                <a:sym typeface="Arial"/>
              </a:rPr>
              <a:t>85%</a:t>
            </a:r>
            <a:endParaRPr lang="es-CO" sz="1200" b="0" i="0" u="none" strike="noStrike" kern="0" cap="none" spc="0" normalizeH="0" baseline="0" noProof="0">
              <a:ln>
                <a:noFill/>
              </a:ln>
              <a:solidFill>
                <a:srgbClr val="2D2D2D"/>
              </a:solidFill>
              <a:effectLst/>
              <a:uLnTx/>
              <a:uFillTx/>
              <a:latin typeface="Verdana"/>
              <a:ea typeface="Verdana"/>
              <a:cs typeface="Arial"/>
            </a:endParaRPr>
          </a:p>
        </p:txBody>
      </p:sp>
      <p:sp>
        <p:nvSpPr>
          <p:cNvPr id="14" name="Google Shape;434;p25">
            <a:extLst>
              <a:ext uri="{FF2B5EF4-FFF2-40B4-BE49-F238E27FC236}">
                <a16:creationId xmlns:a16="http://schemas.microsoft.com/office/drawing/2014/main" id="{7B1EE039-AEBA-37A5-43C1-C84F0E5C13DB}"/>
              </a:ext>
            </a:extLst>
          </p:cNvPr>
          <p:cNvSpPr/>
          <p:nvPr/>
        </p:nvSpPr>
        <p:spPr>
          <a:xfrm>
            <a:off x="7899400" y="3741539"/>
            <a:ext cx="7406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prstClr val="white"/>
                </a:solidFill>
                <a:latin typeface="Verdana"/>
                <a:ea typeface="Verdana"/>
                <a:cs typeface="Arial"/>
                <a:sym typeface="Arial"/>
              </a:rPr>
              <a:t>100</a:t>
            </a:r>
            <a:r>
              <a:rPr lang="es-CO" sz="1200">
                <a:solidFill>
                  <a:prstClr val="white"/>
                </a:solidFill>
                <a:latin typeface="Verdana"/>
                <a:ea typeface="Verdana"/>
                <a:cs typeface="Arial"/>
              </a:rPr>
              <a:t>%</a:t>
            </a:r>
          </a:p>
        </p:txBody>
      </p:sp>
      <p:sp>
        <p:nvSpPr>
          <p:cNvPr id="2" name="CuadroTexto 1">
            <a:extLst>
              <a:ext uri="{FF2B5EF4-FFF2-40B4-BE49-F238E27FC236}">
                <a16:creationId xmlns:a16="http://schemas.microsoft.com/office/drawing/2014/main" id="{1C1614FD-3436-E52C-2B4D-692688DD59E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620C5F4E-4196-A244-DE28-0ACB9515F659}"/>
              </a:ext>
            </a:extLst>
          </p:cNvPr>
          <p:cNvPicPr>
            <a:picLocks noChangeAspect="1"/>
          </p:cNvPicPr>
          <p:nvPr/>
        </p:nvPicPr>
        <p:blipFill>
          <a:blip r:embed="rId2"/>
          <a:stretch>
            <a:fillRect/>
          </a:stretch>
        </p:blipFill>
        <p:spPr>
          <a:xfrm>
            <a:off x="7207595" y="6418096"/>
            <a:ext cx="4334535" cy="342200"/>
          </a:xfrm>
          <a:prstGeom prst="rect">
            <a:avLst/>
          </a:prstGeom>
        </p:spPr>
      </p:pic>
    </p:spTree>
    <p:extLst>
      <p:ext uri="{BB962C8B-B14F-4D97-AF65-F5344CB8AC3E}">
        <p14:creationId xmlns:p14="http://schemas.microsoft.com/office/powerpoint/2010/main" val="1285391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6482-9720-C2FC-324F-2173CD35BA7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9A33DE-D450-20CC-44C5-E6C252C71955}"/>
              </a:ext>
            </a:extLst>
          </p:cNvPr>
          <p:cNvGraphicFramePr>
            <a:graphicFrameLocks noGrp="1"/>
          </p:cNvGraphicFramePr>
          <p:nvPr>
            <p:extLst>
              <p:ext uri="{D42A27DB-BD31-4B8C-83A1-F6EECF244321}">
                <p14:modId xmlns:p14="http://schemas.microsoft.com/office/powerpoint/2010/main" val="184572837"/>
              </p:ext>
            </p:extLst>
          </p:nvPr>
        </p:nvGraphicFramePr>
        <p:xfrm>
          <a:off x="76200" y="4230260"/>
          <a:ext cx="12039600" cy="1993526"/>
        </p:xfrm>
        <a:graphic>
          <a:graphicData uri="http://schemas.openxmlformats.org/drawingml/2006/table">
            <a:tbl>
              <a:tblPr firstRow="1">
                <a:tableStyleId>{616DA210-FB5B-4158-B5E0-FEB733F419BA}</a:tableStyleId>
              </a:tblPr>
              <a:tblGrid>
                <a:gridCol w="1399832">
                  <a:extLst>
                    <a:ext uri="{9D8B030D-6E8A-4147-A177-3AD203B41FA5}">
                      <a16:colId xmlns:a16="http://schemas.microsoft.com/office/drawing/2014/main" val="4294001460"/>
                    </a:ext>
                  </a:extLst>
                </a:gridCol>
                <a:gridCol w="8231848">
                  <a:extLst>
                    <a:ext uri="{9D8B030D-6E8A-4147-A177-3AD203B41FA5}">
                      <a16:colId xmlns:a16="http://schemas.microsoft.com/office/drawing/2014/main" val="1680724253"/>
                    </a:ext>
                  </a:extLst>
                </a:gridCol>
                <a:gridCol w="743248">
                  <a:extLst>
                    <a:ext uri="{9D8B030D-6E8A-4147-A177-3AD203B41FA5}">
                      <a16:colId xmlns:a16="http://schemas.microsoft.com/office/drawing/2014/main" val="3940073173"/>
                    </a:ext>
                  </a:extLst>
                </a:gridCol>
                <a:gridCol w="814518">
                  <a:extLst>
                    <a:ext uri="{9D8B030D-6E8A-4147-A177-3AD203B41FA5}">
                      <a16:colId xmlns:a16="http://schemas.microsoft.com/office/drawing/2014/main" val="334797448"/>
                    </a:ext>
                  </a:extLst>
                </a:gridCol>
                <a:gridCol w="850154">
                  <a:extLst>
                    <a:ext uri="{9D8B030D-6E8A-4147-A177-3AD203B41FA5}">
                      <a16:colId xmlns:a16="http://schemas.microsoft.com/office/drawing/2014/main" val="1490449559"/>
                    </a:ext>
                  </a:extLst>
                </a:gridCol>
              </a:tblGrid>
              <a:tr h="393326">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88955">
                <a:tc>
                  <a:txBody>
                    <a:bodyPr/>
                    <a:lstStyle/>
                    <a:p>
                      <a:pPr algn="ctr" fontAlgn="ctr"/>
                      <a:r>
                        <a:rPr lang="es-CO" sz="800" b="0" i="0" u="none" strike="noStrike" noProof="0">
                          <a:solidFill>
                            <a:srgbClr val="000000"/>
                          </a:solidFill>
                          <a:effectLst/>
                          <a:latin typeface="Verdana" panose="020B0604030504040204" pitchFamily="34" charset="0"/>
                          <a:ea typeface="Verdana" panose="020B0604030504040204" pitchFamily="34" charset="0"/>
                        </a:rPr>
                        <a:t>Porcentaje de líneas estratégicas y operativas para la transformación digital implementadas</a:t>
                      </a:r>
                    </a:p>
                  </a:txBody>
                  <a:tcPr marL="0" marR="0" marT="0" marB="0" anchor="ctr"/>
                </a:tc>
                <a:tc>
                  <a:txBody>
                    <a:bodyPr/>
                    <a:lstStyle/>
                    <a:p>
                      <a:pPr algn="l" fontAlgn="ctr"/>
                      <a:r>
                        <a:rPr lang="es-MX" sz="750" b="0" i="0" u="none" strike="noStrike" noProof="0" dirty="0">
                          <a:solidFill>
                            <a:srgbClr val="000000"/>
                          </a:solidFill>
                          <a:effectLst/>
                          <a:latin typeface="Verdana"/>
                          <a:ea typeface="Verdana"/>
                        </a:rPr>
                        <a:t>PR_01 - Fortalecimiento de los sistemas de información misionales, con un enfoque en la integración e interoperabilidad de datos e información, PR_02 - Creación de la hoja de vida del vigilado, PR_03 - Fortalecimiento de la gestión de soluciones de software a procesos administrativos de Supersalud, PR_04 - Fortalecimiento de los tramites y servicios para ciudadanos y entidades vigiladas de la Superintendencia de Salud, PR_05 - Consolidación de las PQRS entorno a la prestación de los servicios de salud, PR_06 - Definir e implementar el modelo de Gobernanza de Datos para la Supersalud; PR_07 - Articular el modelo de Gobernanza de Datos y su gestión de manera transversal en la entidad; PR_08 - Impulsar la Seguridad digital a través de la adopción del modelo de seguridad y privacidad de la información y de la implementación de un SGSI para la entidad; PR_09 - Fortalecer la seguridad de la información a través de la implementación de controles de seguridad informática y ciberseguridad; PR_10 - Fortalecer la implementación de los controles de protección de datos personales a través de un programa de protección y la adopción de las políticas PDP y privacidad; PR_11 - Fortalecer las funciones de IVC de la SNS a través de la implementación de procedimientos y controles de auditoría a sistemas de información, cadena de custodia y Laboratorio Forense; PR_12 - Acompañar el diseño y planificación del plan de Continuidad para la SNS; PR_13 - Acompañar la implementación del Plan de Continuidad del Negocio (BCP), a través de la puesta en marcha de planes de contingencia de los procesos y activos críticos definidos por la SNS, realizar los simulacros del plan de continuidad y adelantar el DRP; PR_14 - Implementación y Gestión del Plan de Capacidad de TI; PR_15 - Optimización de la gestión de la infraestructura tecnológica; PR_16 - Fortalecimiento de la Arquitectura Empresarial; PR_17 - Fortalecer las capacidades para consolidar iniciativas y alianzas en la Política de Gobierno Digital; PR_18 - Modelo Integral de supervisión IVC; PR_19 - Fortalecer las capacidades organizacionales para la Gestión de los Proyectos de TI; PR_20 - Fortalecer el modelo de Gobierno de TI; PR_21 - Implementación del Plan de formación y capacitación de Tecnologías de la Información y Comunicación (TIC).</a:t>
                      </a:r>
                      <a:endParaRPr lang="es-CO" sz="75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dirty="0">
                          <a:solidFill>
                            <a:srgbClr val="000000"/>
                          </a:solidFill>
                          <a:effectLst/>
                          <a:latin typeface="Verdana" panose="020B0604030504040204" pitchFamily="34" charset="0"/>
                          <a:ea typeface="Verdana" panose="020B0604030504040204" pitchFamily="34" charset="0"/>
                        </a:rPr>
                        <a:t>Dirección Innovación y Desarrollo</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0E06DFC-8361-BDFC-DA54-DBA9CFEAEDFC}"/>
              </a:ext>
            </a:extLst>
          </p:cNvPr>
          <p:cNvGraphicFramePr>
            <a:graphicFrameLocks noGrp="1"/>
          </p:cNvGraphicFramePr>
          <p:nvPr>
            <p:extLst>
              <p:ext uri="{D42A27DB-BD31-4B8C-83A1-F6EECF244321}">
                <p14:modId xmlns:p14="http://schemas.microsoft.com/office/powerpoint/2010/main" val="636544221"/>
              </p:ext>
            </p:extLst>
          </p:nvPr>
        </p:nvGraphicFramePr>
        <p:xfrm>
          <a:off x="76200" y="1450727"/>
          <a:ext cx="12039592" cy="2660274"/>
        </p:xfrm>
        <a:graphic>
          <a:graphicData uri="http://schemas.openxmlformats.org/drawingml/2006/table">
            <a:tbl>
              <a:tblPr firstRow="1">
                <a:tableStyleId>{616DA210-FB5B-4158-B5E0-FEB733F419BA}</a:tableStyleId>
              </a:tblPr>
              <a:tblGrid>
                <a:gridCol w="1320799">
                  <a:extLst>
                    <a:ext uri="{9D8B030D-6E8A-4147-A177-3AD203B41FA5}">
                      <a16:colId xmlns:a16="http://schemas.microsoft.com/office/drawing/2014/main" val="4294001460"/>
                    </a:ext>
                  </a:extLst>
                </a:gridCol>
                <a:gridCol w="8219437">
                  <a:extLst>
                    <a:ext uri="{9D8B030D-6E8A-4147-A177-3AD203B41FA5}">
                      <a16:colId xmlns:a16="http://schemas.microsoft.com/office/drawing/2014/main" val="1680724253"/>
                    </a:ext>
                  </a:extLst>
                </a:gridCol>
                <a:gridCol w="761999">
                  <a:extLst>
                    <a:ext uri="{9D8B030D-6E8A-4147-A177-3AD203B41FA5}">
                      <a16:colId xmlns:a16="http://schemas.microsoft.com/office/drawing/2014/main" val="3940073173"/>
                    </a:ext>
                  </a:extLst>
                </a:gridCol>
                <a:gridCol w="899157">
                  <a:extLst>
                    <a:ext uri="{9D8B030D-6E8A-4147-A177-3AD203B41FA5}">
                      <a16:colId xmlns:a16="http://schemas.microsoft.com/office/drawing/2014/main" val="334797448"/>
                    </a:ext>
                  </a:extLst>
                </a:gridCol>
                <a:gridCol w="838200">
                  <a:extLst>
                    <a:ext uri="{9D8B030D-6E8A-4147-A177-3AD203B41FA5}">
                      <a16:colId xmlns:a16="http://schemas.microsoft.com/office/drawing/2014/main" val="1490449559"/>
                    </a:ext>
                  </a:extLst>
                </a:gridCol>
              </a:tblGrid>
              <a:tr h="365759">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294514">
                <a:tc>
                  <a:txBody>
                    <a:bodyPr/>
                    <a:lstStyle/>
                    <a:p>
                      <a:pPr algn="ctr" rtl="0" fontAlgn="ctr"/>
                      <a:r>
                        <a:rPr lang="es-MX" sz="800" b="0" i="0" u="none" strike="noStrike" kern="1200" noProof="0">
                          <a:solidFill>
                            <a:srgbClr val="000000"/>
                          </a:solidFill>
                          <a:effectLst/>
                          <a:latin typeface="Verdana" panose="020B0604030504040204" pitchFamily="34" charset="0"/>
                          <a:ea typeface="Verdana" panose="020B0604030504040204" pitchFamily="34" charset="0"/>
                          <a:cs typeface="+mn-cs"/>
                        </a:rPr>
                        <a:t>Proyectos asociados al Modelo de Gobierno y Gestión de Datos e Información implementado</a:t>
                      </a:r>
                      <a:endParaRPr lang="es-CO" sz="800" b="0" i="0" u="none" strike="noStrike" kern="1200" noProof="0">
                        <a:solidFill>
                          <a:srgbClr val="000000"/>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algn="l" fontAlgn="ctr"/>
                      <a:r>
                        <a:rPr lang="es-MX" sz="750" b="1" i="0" u="none" strike="noStrike" noProof="0" dirty="0">
                          <a:solidFill>
                            <a:srgbClr val="000000"/>
                          </a:solidFill>
                          <a:effectLst/>
                          <a:latin typeface="Verdana"/>
                          <a:ea typeface="Verdana"/>
                        </a:rPr>
                        <a:t>Nombre del proyecto 2026:</a:t>
                      </a:r>
                      <a:r>
                        <a:rPr lang="es-MX" sz="750" b="0" i="0" u="none" strike="noStrike" noProof="0" dirty="0">
                          <a:solidFill>
                            <a:srgbClr val="000000"/>
                          </a:solidFill>
                          <a:effectLst/>
                          <a:latin typeface="Verdana"/>
                          <a:ea typeface="Verdana"/>
                        </a:rPr>
                        <a:t> Operación del Programa de Gobernanza: </a:t>
                      </a:r>
                    </a:p>
                    <a:p>
                      <a:pPr algn="l" fontAlgn="ctr"/>
                      <a:r>
                        <a:rPr lang="es-MX" sz="750" b="1" i="0" u="none" strike="noStrike" noProof="0" dirty="0">
                          <a:solidFill>
                            <a:srgbClr val="000000"/>
                          </a:solidFill>
                          <a:effectLst/>
                          <a:latin typeface="Verdana"/>
                          <a:ea typeface="Verdana"/>
                        </a:rPr>
                        <a:t>Alcance del proyecto: </a:t>
                      </a:r>
                      <a:r>
                        <a:rPr lang="es-MX" sz="750" b="0" i="0" u="none" strike="noStrike" noProof="0" dirty="0">
                          <a:solidFill>
                            <a:srgbClr val="000000"/>
                          </a:solidFill>
                          <a:effectLst/>
                          <a:latin typeface="Verdana"/>
                          <a:ea typeface="Verdana"/>
                        </a:rPr>
                        <a:t>Despliegue inicial de las operaciones de acuerdo con lo trabajado en anteriores fases del programa de gobernanza.</a:t>
                      </a:r>
                    </a:p>
                    <a:p>
                      <a:pPr algn="l" fontAlgn="ctr"/>
                      <a:endParaRPr lang="es-MX"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En el primer trimestre de 2026, se desarrollaron las siguientes actividades:</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1. Insumo para contratar el software   para implementar la política de gobernanza de datos: Se avanzó con la Dirección de Contratación en los requisitos y las especificaciones relacionadas con el proceso contractual del software para implementar la Política de Gobernanza de Datos, se recibieron observaciones de parte de la Dirección de Contratación y se realizaron los ajustes solicitados por dicha dirección (20%).</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2. Insumo para contratar el proyecto de arquitectura de datos: Se encuentra en proceso de estructuración por parte de la Subdirección de Analítica (5%)</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3. Insumo para contratar el proyecto de Gestor de Datos Maestros (MDM): Se avanzó con la Dirección de Contratación en los requisitos y las especificaciones relacionadas con el proceso contractual del MDM, se recibieron observaciones de parte de la Dirección de Contratación y se realizaron los ajustes solicitados por dicha dirección (10%).</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4. Insumo para contratar el proyecto de calidad de datos: Se elaboró preliminarmente el insumo precontractual, orientado a la caracterización de la situación actual en calidad de datos, la identificación de necesidades y brechas, y la definición del alcance, componentes y lineamientos del Programa de Gestión de la Calidad de Datos de la Superintendencia Nacional de Salud (20%)</a:t>
                      </a:r>
                    </a:p>
                    <a:p>
                      <a:pPr algn="l" fontAlgn="ctr"/>
                      <a:r>
                        <a:rPr lang="es-MX" sz="750" b="0" i="0" u="none" strike="noStrike" noProof="0" dirty="0">
                          <a:solidFill>
                            <a:srgbClr val="000000"/>
                          </a:solidFill>
                          <a:effectLst/>
                          <a:latin typeface="Verdana"/>
                          <a:ea typeface="Verdana"/>
                        </a:rPr>
                        <a:t>5. Insumo para contratar la herramienta para la implementación del centro de excelencia en inteligencia de negocios y analítica: Se realizó el análisis de los procesos preliminares del BI&amp;A-</a:t>
                      </a:r>
                      <a:r>
                        <a:rPr lang="es-MX" sz="750" b="0" i="0" u="none" strike="noStrike" noProof="0" dirty="0" err="1">
                          <a:solidFill>
                            <a:srgbClr val="000000"/>
                          </a:solidFill>
                          <a:effectLst/>
                          <a:latin typeface="Verdana"/>
                          <a:ea typeface="Verdana"/>
                        </a:rPr>
                        <a:t>CoE</a:t>
                      </a:r>
                      <a:r>
                        <a:rPr lang="es-MX" sz="750" b="0" i="0" u="none" strike="noStrike" noProof="0" dirty="0">
                          <a:solidFill>
                            <a:srgbClr val="000000"/>
                          </a:solidFill>
                          <a:effectLst/>
                          <a:latin typeface="Verdana"/>
                          <a:ea typeface="Verdana"/>
                        </a:rPr>
                        <a:t> presentados por la Universidad de Antioquia. Como resultado se identificó que el proceso de posicionamiento se traslapa fuertemente con el Estándar de Proceso, el proceso de gestión de proyectos tiene poco desarrollo teórico, adicionalmente se identificaron puntos que no estaban cubiertos con la planeación actual, como el match de las capacidades actuales de las personas con las herramientas, las necesidades de formación, la importancia del plan de comunicaciones en el proceso de posicionamiento, entre otros. Se realizó la agenda para la visita de las sucursales territoriales de la </a:t>
                      </a:r>
                      <a:r>
                        <a:rPr lang="es-MX" sz="800" b="0" i="0" u="none" strike="noStrike" noProof="0" dirty="0">
                          <a:solidFill>
                            <a:srgbClr val="000000"/>
                          </a:solidFill>
                          <a:effectLst/>
                          <a:latin typeface="Verdana"/>
                          <a:ea typeface="Verdana"/>
                        </a:rPr>
                        <a:t>SNS, en el marco de la implementación del BI&amp;A-</a:t>
                      </a:r>
                      <a:r>
                        <a:rPr lang="es-MX" sz="800" b="0" i="0" u="none" strike="noStrike" noProof="0" dirty="0" err="1">
                          <a:solidFill>
                            <a:srgbClr val="000000"/>
                          </a:solidFill>
                          <a:effectLst/>
                          <a:latin typeface="Verdana"/>
                          <a:ea typeface="Verdana"/>
                        </a:rPr>
                        <a:t>CoE</a:t>
                      </a:r>
                      <a:r>
                        <a:rPr lang="es-MX" sz="800" b="0" i="0" u="none" strike="noStrike" noProof="0" dirty="0">
                          <a:solidFill>
                            <a:srgbClr val="000000"/>
                          </a:solidFill>
                          <a:effectLst/>
                          <a:latin typeface="Verdana"/>
                          <a:ea typeface="Verdana"/>
                        </a:rPr>
                        <a:t>. (5%). </a:t>
                      </a:r>
                      <a:endParaRPr lang="es-MX" sz="75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 Dirección Innovación y Desarrollo</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E643962F-30B4-0D00-B403-928AC90B2702}"/>
              </a:ext>
            </a:extLst>
          </p:cNvPr>
          <p:cNvSpPr/>
          <p:nvPr/>
        </p:nvSpPr>
        <p:spPr>
          <a:xfrm>
            <a:off x="10531908" y="257633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dirty="0">
                <a:solidFill>
                  <a:srgbClr val="2D2D2D"/>
                </a:solidFill>
                <a:latin typeface="Verdana"/>
                <a:ea typeface="Verdana"/>
                <a:cs typeface="Arial"/>
              </a:rPr>
              <a:t>0,12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dirty="0">
                <a:solidFill>
                  <a:srgbClr val="2D2D2D"/>
                </a:solidFill>
                <a:latin typeface="Verdana"/>
                <a:ea typeface="Verdana"/>
                <a:cs typeface="Arial"/>
              </a:rPr>
              <a:t>(12%)</a:t>
            </a:r>
          </a:p>
        </p:txBody>
      </p:sp>
      <p:sp>
        <p:nvSpPr>
          <p:cNvPr id="12" name="Google Shape;434;p25">
            <a:extLst>
              <a:ext uri="{FF2B5EF4-FFF2-40B4-BE49-F238E27FC236}">
                <a16:creationId xmlns:a16="http://schemas.microsoft.com/office/drawing/2014/main" id="{EE99D1EC-858D-CA19-45F6-A842F4A2706D}"/>
              </a:ext>
            </a:extLst>
          </p:cNvPr>
          <p:cNvSpPr/>
          <p:nvPr/>
        </p:nvSpPr>
        <p:spPr>
          <a:xfrm>
            <a:off x="9631328" y="2498510"/>
            <a:ext cx="720292" cy="69216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dirty="0">
                <a:solidFill>
                  <a:prstClr val="white"/>
                </a:solidFill>
                <a:latin typeface="Verdana" panose="020B0604030504040204" pitchFamily="34" charset="0"/>
                <a:ea typeface="Verdana" panose="020B0604030504040204" pitchFamily="34" charset="0"/>
                <a:cs typeface="Arial"/>
                <a:sym typeface="Arial"/>
              </a:rPr>
              <a:t>(100%)</a:t>
            </a:r>
            <a:endPar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BA5A3F4-C05D-6F35-EC06-0BAF884D74DA}"/>
              </a:ext>
            </a:extLst>
          </p:cNvPr>
          <p:cNvSpPr/>
          <p:nvPr/>
        </p:nvSpPr>
        <p:spPr>
          <a:xfrm>
            <a:off x="10552762" y="510591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38%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srgbClr val="2D2D2D"/>
                </a:solidFill>
                <a:latin typeface="Verdana"/>
                <a:ea typeface="Verdana"/>
                <a:cs typeface="Arial"/>
                <a:sym typeface="Arial"/>
              </a:rPr>
              <a:t>(</a:t>
            </a:r>
            <a:r>
              <a:rPr lang="es-CO" sz="1200" dirty="0">
                <a:solidFill>
                  <a:srgbClr val="2D2D2D"/>
                </a:solidFill>
                <a:latin typeface="Verdana"/>
                <a:ea typeface="Verdana"/>
                <a:cs typeface="Arial"/>
                <a:sym typeface="Arial"/>
              </a:rPr>
              <a:t>8</a:t>
            </a:r>
            <a:r>
              <a:rPr lang="es-CO" sz="1200" noProof="0" dirty="0">
                <a:solidFill>
                  <a:srgbClr val="2D2D2D"/>
                </a:solidFill>
                <a:latin typeface="Verdana"/>
                <a:ea typeface="Verdana"/>
                <a:cs typeface="Arial"/>
                <a:sym typeface="Arial"/>
              </a:rPr>
              <a:t>)</a:t>
            </a:r>
            <a:r>
              <a:rPr kumimoji="0" lang="es-CO" sz="1200" b="0" i="0" u="none" strike="noStrike" kern="0" cap="none" spc="0" normalizeH="0" baseline="0" noProof="0" dirty="0">
                <a:ln>
                  <a:noFill/>
                </a:ln>
                <a:solidFill>
                  <a:srgbClr val="2D2D2D"/>
                </a:solidFill>
                <a:effectLst/>
                <a:uLnTx/>
                <a:uFillTx/>
                <a:latin typeface="Verdana"/>
                <a:ea typeface="Verdana"/>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a:ea typeface="Verdana"/>
              <a:cs typeface="Arial"/>
              <a:sym typeface="Arial"/>
            </a:endParaRPr>
          </a:p>
        </p:txBody>
      </p:sp>
      <p:sp>
        <p:nvSpPr>
          <p:cNvPr id="14" name="Google Shape;434;p25">
            <a:extLst>
              <a:ext uri="{FF2B5EF4-FFF2-40B4-BE49-F238E27FC236}">
                <a16:creationId xmlns:a16="http://schemas.microsoft.com/office/drawing/2014/main" id="{6C3EA788-A0BD-C3C7-24C1-FEE4E414B0DD}"/>
              </a:ext>
            </a:extLst>
          </p:cNvPr>
          <p:cNvSpPr/>
          <p:nvPr/>
        </p:nvSpPr>
        <p:spPr>
          <a:xfrm>
            <a:off x="9770976" y="510591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a:ea typeface="Verdana"/>
                <a:cs typeface="Arial"/>
                <a:sym typeface="Arial"/>
              </a:rPr>
              <a:t>100% </a:t>
            </a:r>
            <a:r>
              <a:rPr lang="es-CO" sz="1200" dirty="0">
                <a:solidFill>
                  <a:prstClr val="white"/>
                </a:solidFill>
                <a:latin typeface="Verdana"/>
                <a:ea typeface="Verdana"/>
                <a:cs typeface="Arial"/>
                <a:sym typeface="Arial"/>
              </a:rPr>
              <a:t>(21)</a:t>
            </a:r>
            <a:r>
              <a:rPr kumimoji="0" lang="es-CO" sz="1200" b="0" i="0" u="none" strike="noStrike" kern="0" cap="none" spc="0" normalizeH="0" baseline="0" noProof="0" dirty="0">
                <a:ln>
                  <a:noFill/>
                </a:ln>
                <a:solidFill>
                  <a:prstClr val="white"/>
                </a:solidFill>
                <a:effectLst/>
                <a:uLnTx/>
                <a:uFillTx/>
                <a:latin typeface="Verdana"/>
                <a:ea typeface="Verdana"/>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a:ea typeface="Verdana"/>
              <a:cs typeface="Arial"/>
              <a:sym typeface="Arial"/>
            </a:endParaRPr>
          </a:p>
        </p:txBody>
      </p:sp>
      <p:sp>
        <p:nvSpPr>
          <p:cNvPr id="2" name="CuadroTexto 1">
            <a:extLst>
              <a:ext uri="{FF2B5EF4-FFF2-40B4-BE49-F238E27FC236}">
                <a16:creationId xmlns:a16="http://schemas.microsoft.com/office/drawing/2014/main" id="{CDA040EB-66BA-EDD0-0BC9-7AFDA6129EC5}"/>
              </a:ext>
            </a:extLst>
          </p:cNvPr>
          <p:cNvSpPr txBox="1"/>
          <p:nvPr/>
        </p:nvSpPr>
        <p:spPr>
          <a:xfrm>
            <a:off x="916663" y="381000"/>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A58F1337-36A7-7CA2-CE3D-52F354798594}"/>
              </a:ext>
            </a:extLst>
          </p:cNvPr>
          <p:cNvPicPr>
            <a:picLocks noChangeAspect="1"/>
          </p:cNvPicPr>
          <p:nvPr/>
        </p:nvPicPr>
        <p:blipFill>
          <a:blip r:embed="rId2"/>
          <a:stretch>
            <a:fillRect/>
          </a:stretch>
        </p:blipFill>
        <p:spPr>
          <a:xfrm>
            <a:off x="7702892" y="6449249"/>
            <a:ext cx="4334535" cy="342200"/>
          </a:xfrm>
          <a:prstGeom prst="rect">
            <a:avLst/>
          </a:prstGeom>
        </p:spPr>
      </p:pic>
    </p:spTree>
    <p:extLst>
      <p:ext uri="{BB962C8B-B14F-4D97-AF65-F5344CB8AC3E}">
        <p14:creationId xmlns:p14="http://schemas.microsoft.com/office/powerpoint/2010/main" val="315758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1B0A-2922-05ED-5A9C-C2481142BBB7}"/>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8254836A-7542-9093-4778-4813137385F5}"/>
              </a:ext>
            </a:extLst>
          </p:cNvPr>
          <p:cNvGraphicFramePr>
            <a:graphicFrameLocks noGrp="1"/>
          </p:cNvGraphicFramePr>
          <p:nvPr>
            <p:extLst>
              <p:ext uri="{D42A27DB-BD31-4B8C-83A1-F6EECF244321}">
                <p14:modId xmlns:p14="http://schemas.microsoft.com/office/powerpoint/2010/main" val="2156059546"/>
              </p:ext>
            </p:extLst>
          </p:nvPr>
        </p:nvGraphicFramePr>
        <p:xfrm>
          <a:off x="91440" y="1391146"/>
          <a:ext cx="12009120" cy="3530794"/>
        </p:xfrm>
        <a:graphic>
          <a:graphicData uri="http://schemas.openxmlformats.org/drawingml/2006/table">
            <a:tbl>
              <a:tblPr firstRow="1">
                <a:tableStyleId>{616DA210-FB5B-4158-B5E0-FEB733F419BA}</a:tableStyleId>
              </a:tblPr>
              <a:tblGrid>
                <a:gridCol w="1118795">
                  <a:extLst>
                    <a:ext uri="{9D8B030D-6E8A-4147-A177-3AD203B41FA5}">
                      <a16:colId xmlns:a16="http://schemas.microsoft.com/office/drawing/2014/main" val="4294001460"/>
                    </a:ext>
                  </a:extLst>
                </a:gridCol>
                <a:gridCol w="8323992">
                  <a:extLst>
                    <a:ext uri="{9D8B030D-6E8A-4147-A177-3AD203B41FA5}">
                      <a16:colId xmlns:a16="http://schemas.microsoft.com/office/drawing/2014/main" val="1680724253"/>
                    </a:ext>
                  </a:extLst>
                </a:gridCol>
                <a:gridCol w="827223">
                  <a:extLst>
                    <a:ext uri="{9D8B030D-6E8A-4147-A177-3AD203B41FA5}">
                      <a16:colId xmlns:a16="http://schemas.microsoft.com/office/drawing/2014/main" val="3940073173"/>
                    </a:ext>
                  </a:extLst>
                </a:gridCol>
                <a:gridCol w="854119">
                  <a:extLst>
                    <a:ext uri="{9D8B030D-6E8A-4147-A177-3AD203B41FA5}">
                      <a16:colId xmlns:a16="http://schemas.microsoft.com/office/drawing/2014/main" val="334797448"/>
                    </a:ext>
                  </a:extLst>
                </a:gridCol>
                <a:gridCol w="884991">
                  <a:extLst>
                    <a:ext uri="{9D8B030D-6E8A-4147-A177-3AD203B41FA5}">
                      <a16:colId xmlns:a16="http://schemas.microsoft.com/office/drawing/2014/main" val="1490449559"/>
                    </a:ext>
                  </a:extLst>
                </a:gridCol>
              </a:tblGrid>
              <a:tr h="581854">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Meta </a:t>
                      </a:r>
                    </a:p>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45560">
                <a:tc>
                  <a:txBody>
                    <a:bodyPr/>
                    <a:lstStyle/>
                    <a:p>
                      <a:pPr algn="ctr" fontAlgn="ctr"/>
                      <a:r>
                        <a:rPr lang="es-MX" sz="850" b="0" i="0" u="none" strike="noStrike" noProof="0" dirty="0">
                          <a:solidFill>
                            <a:srgbClr val="000000"/>
                          </a:solidFill>
                          <a:effectLst/>
                          <a:latin typeface="Verdana"/>
                          <a:ea typeface="Verdana"/>
                        </a:rPr>
                        <a:t>Registro sistematizado con información pública de los vigilados liquidados y en liquidación.</a:t>
                      </a:r>
                      <a:endParaRPr lang="es-CO" sz="850" b="0" i="0" u="none" strike="noStrike" noProof="0" dirty="0">
                        <a:solidFill>
                          <a:srgbClr val="000000"/>
                        </a:solidFill>
                        <a:effectLst/>
                        <a:latin typeface="Verdana"/>
                        <a:ea typeface="Verdana"/>
                      </a:endParaRPr>
                    </a:p>
                  </a:txBody>
                  <a:tcPr marL="0" marR="0" marT="0" marB="0" anchor="ctr"/>
                </a:tc>
                <a:tc>
                  <a:txBody>
                    <a:bodyPr/>
                    <a:lstStyle/>
                    <a:p>
                      <a:pPr algn="l" fontAlgn="ctr"/>
                      <a:r>
                        <a:rPr lang="es-MX" sz="750" b="0" i="0" u="none" strike="noStrike" noProof="0" dirty="0">
                          <a:solidFill>
                            <a:srgbClr val="000000"/>
                          </a:solidFill>
                          <a:effectLst/>
                          <a:latin typeface="Verdana"/>
                          <a:ea typeface="Verdana"/>
                        </a:rPr>
                        <a:t>Dentro de los avances del trimestre presentamos anexo la reunión donde se retoman los siguientes puntos del 2025 y primer trimestre 2026:</a:t>
                      </a:r>
                    </a:p>
                    <a:p>
                      <a:pPr lvl="0" algn="l">
                        <a:buNone/>
                      </a:pPr>
                      <a:endParaRPr lang="es-MX" sz="750" b="0" i="0" u="none" strike="noStrike" noProof="0" dirty="0">
                        <a:solidFill>
                          <a:srgbClr val="000000"/>
                        </a:solidFill>
                        <a:effectLst/>
                        <a:latin typeface="Verdana"/>
                        <a:ea typeface="Verdana"/>
                      </a:endParaRPr>
                    </a:p>
                    <a:p>
                      <a:pPr algn="l" fontAlgn="ctr"/>
                      <a:r>
                        <a:rPr lang="es-MX" sz="750" b="0" i="0" u="none" strike="noStrike" noProof="0" dirty="0">
                          <a:solidFill>
                            <a:srgbClr val="000000"/>
                          </a:solidFill>
                          <a:effectLst/>
                          <a:latin typeface="Verdana"/>
                          <a:ea typeface="Verdana"/>
                        </a:rPr>
                        <a:t>En relación con el indicador “Registro Sistematizado con información pública de los liquidados vigilados y en liquidación”, a continuación, se describen i) las fases previstas para dar cumplimiento a esta actividad, </a:t>
                      </a:r>
                      <a:r>
                        <a:rPr lang="es-MX" sz="750" b="0" i="0" u="none" strike="noStrike" noProof="0" dirty="0" err="1">
                          <a:solidFill>
                            <a:srgbClr val="000000"/>
                          </a:solidFill>
                          <a:effectLst/>
                          <a:latin typeface="Verdana"/>
                          <a:ea typeface="Verdana"/>
                        </a:rPr>
                        <a:t>ii</a:t>
                      </a:r>
                      <a:r>
                        <a:rPr lang="es-MX" sz="750" b="0" i="0" u="none" strike="noStrike" noProof="0" dirty="0">
                          <a:solidFill>
                            <a:srgbClr val="000000"/>
                          </a:solidFill>
                          <a:effectLst/>
                          <a:latin typeface="Verdana"/>
                          <a:ea typeface="Verdana"/>
                        </a:rPr>
                        <a:t>) el estado de avance con corte a 31 de diciembre de 2025, y </a:t>
                      </a:r>
                      <a:r>
                        <a:rPr lang="es-MX" sz="750" b="0" i="0" u="none" strike="noStrike" noProof="0" dirty="0" err="1">
                          <a:solidFill>
                            <a:srgbClr val="000000"/>
                          </a:solidFill>
                          <a:effectLst/>
                          <a:latin typeface="Verdana"/>
                          <a:ea typeface="Verdana"/>
                        </a:rPr>
                        <a:t>iii</a:t>
                      </a:r>
                      <a:r>
                        <a:rPr lang="es-MX" sz="750" b="0" i="0" u="none" strike="noStrike" noProof="0" dirty="0">
                          <a:solidFill>
                            <a:srgbClr val="000000"/>
                          </a:solidFill>
                          <a:effectLst/>
                          <a:latin typeface="Verdana"/>
                          <a:ea typeface="Verdana"/>
                        </a:rPr>
                        <a:t>) las actividades pendientes y la fecha de finalización prevista, así:</a:t>
                      </a:r>
                    </a:p>
                    <a:p>
                      <a:pPr algn="l" fontAlgn="ctr"/>
                      <a:endParaRPr lang="es-MX"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La Oficina de Liquidaciones ha decidido implementar un Tablero de Control en Power BI, el cual se actualizará mensualmente. Este tablero está diseñado para ejecutarse en dos fases:</a:t>
                      </a:r>
                    </a:p>
                    <a:p>
                      <a:pPr algn="l" fontAlgn="ctr"/>
                      <a:endParaRPr lang="es-MX"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1. Primera Fase. Ejecutada en un 100% y está compuesta por:</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a) Base de datos de las entidades liquidadas y en liquidación ordenadas por la SNS.</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b) Base de datos de  las entidades liquidadas y en liquidación No ordenadas por la SNS.</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Dicha información se puede visualizar por municipios en el mapa de Colombia.</a:t>
                      </a:r>
                    </a:p>
                    <a:p>
                      <a:pPr algn="l" fontAlgn="ctr"/>
                      <a:endParaRPr lang="es-MX" sz="75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De las EPS en liquidación por Intervención Forzosa Administrativa para Liquidar (IFAL), se puede visualizar:</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c) Información Financiera saldo a corte de Activos y Pasivos</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d) Avance de cronograma de liquidación por hitos.                           </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2.  Segunda Fase: Esta Fase está en proceso de desarrollo con un avance del 90%. La misma está compuesta por:</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1. Información del Saldo a Corte de las Acreencias, calificadas, graduadas y pagadas de los procesos de EPS en intervención forzosa administrativa para liquidar IFAL en liquidación.</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A esta fase le falta ajustar la ventana de visualización de la información según reunión con DID para que sea más gráfica, y actualizar el ABC de dicho tablero de control incorporando esta segunda fase.  </a:t>
                      </a:r>
                    </a:p>
                    <a:p>
                      <a:pPr algn="l" fontAlgn="ctr"/>
                      <a:r>
                        <a:rPr lang="es-MX" sz="750" b="0" i="0" u="none" strike="noStrike" noProof="0" dirty="0">
                          <a:solidFill>
                            <a:srgbClr val="000000"/>
                          </a:solidFill>
                          <a:effectLst/>
                          <a:latin typeface="Verdana" panose="020B0604030504040204" pitchFamily="34" charset="0"/>
                          <a:ea typeface="Verdana" panose="020B0604030504040204" pitchFamily="34" charset="0"/>
                        </a:rPr>
                        <a:t>Por lo tanto, el total del avance del indicador al finalizar la vigencia 2025 es del 95% y se tiene previsto que la meta se cumpla en un 100% antes del mes de agosto de 2026.</a:t>
                      </a:r>
                    </a:p>
                    <a:p>
                      <a:pPr algn="l" fontAlgn="ctr"/>
                      <a:r>
                        <a:rPr lang="es-MX" sz="750" b="0" i="0" u="none" strike="noStrike" noProof="0" dirty="0">
                          <a:solidFill>
                            <a:srgbClr val="000000"/>
                          </a:solidFill>
                          <a:effectLst/>
                          <a:latin typeface="Verdana"/>
                          <a:ea typeface="Verdana"/>
                        </a:rPr>
                        <a:t>Para el segundo semestre se tiene previsto terminar la herramienta. Por el tema del concurso de méritos de la CNSC se ha tenido que dialogar con los nuevos funcionarios de la DID y de la OL y actualizar las tareas previstas.</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i="0" u="none" strike="noStrike" noProof="0" dirty="0">
                          <a:solidFill>
                            <a:srgbClr val="000000"/>
                          </a:solidFill>
                          <a:effectLst/>
                          <a:latin typeface="Verdana" panose="020B0604030504040204" pitchFamily="34" charset="0"/>
                          <a:ea typeface="Verdana" panose="020B0604030504040204" pitchFamily="34" charset="0"/>
                        </a:rPr>
                        <a:t> Oficina de Liquidaciones</a:t>
                      </a:r>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5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2A22F8F3-E5A1-8198-803A-80628A11B3D5}"/>
              </a:ext>
            </a:extLst>
          </p:cNvPr>
          <p:cNvSpPr/>
          <p:nvPr/>
        </p:nvSpPr>
        <p:spPr>
          <a:xfrm>
            <a:off x="10473661" y="30625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95%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A78AD90-F7A8-E952-252A-2377D859237F}"/>
              </a:ext>
            </a:extLst>
          </p:cNvPr>
          <p:cNvSpPr/>
          <p:nvPr/>
        </p:nvSpPr>
        <p:spPr>
          <a:xfrm>
            <a:off x="9620836" y="3080430"/>
            <a:ext cx="712080"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EC2A9E31-C0D6-CACF-9D9F-2B01C10EF33A}"/>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463E1D91-95CC-B0A6-55B1-46F8D797143F}"/>
              </a:ext>
            </a:extLst>
          </p:cNvPr>
          <p:cNvGraphicFramePr>
            <a:graphicFrameLocks noGrp="1"/>
          </p:cNvGraphicFramePr>
          <p:nvPr>
            <p:extLst>
              <p:ext uri="{D42A27DB-BD31-4B8C-83A1-F6EECF244321}">
                <p14:modId xmlns:p14="http://schemas.microsoft.com/office/powerpoint/2010/main" val="913442759"/>
              </p:ext>
            </p:extLst>
          </p:nvPr>
        </p:nvGraphicFramePr>
        <p:xfrm>
          <a:off x="91440" y="5089259"/>
          <a:ext cx="12009119" cy="1293612"/>
        </p:xfrm>
        <a:graphic>
          <a:graphicData uri="http://schemas.openxmlformats.org/drawingml/2006/table">
            <a:tbl>
              <a:tblPr firstRow="1">
                <a:tableStyleId>{616DA210-FB5B-4158-B5E0-FEB733F419BA}</a:tableStyleId>
              </a:tblPr>
              <a:tblGrid>
                <a:gridCol w="1109831">
                  <a:extLst>
                    <a:ext uri="{9D8B030D-6E8A-4147-A177-3AD203B41FA5}">
                      <a16:colId xmlns:a16="http://schemas.microsoft.com/office/drawing/2014/main" val="4294001460"/>
                    </a:ext>
                  </a:extLst>
                </a:gridCol>
                <a:gridCol w="8308489">
                  <a:extLst>
                    <a:ext uri="{9D8B030D-6E8A-4147-A177-3AD203B41FA5}">
                      <a16:colId xmlns:a16="http://schemas.microsoft.com/office/drawing/2014/main" val="1680724253"/>
                    </a:ext>
                  </a:extLst>
                </a:gridCol>
                <a:gridCol w="863600">
                  <a:extLst>
                    <a:ext uri="{9D8B030D-6E8A-4147-A177-3AD203B41FA5}">
                      <a16:colId xmlns:a16="http://schemas.microsoft.com/office/drawing/2014/main" val="3940073173"/>
                    </a:ext>
                  </a:extLst>
                </a:gridCol>
                <a:gridCol w="833120">
                  <a:extLst>
                    <a:ext uri="{9D8B030D-6E8A-4147-A177-3AD203B41FA5}">
                      <a16:colId xmlns:a16="http://schemas.microsoft.com/office/drawing/2014/main" val="334797448"/>
                    </a:ext>
                  </a:extLst>
                </a:gridCol>
                <a:gridCol w="894079">
                  <a:extLst>
                    <a:ext uri="{9D8B030D-6E8A-4147-A177-3AD203B41FA5}">
                      <a16:colId xmlns:a16="http://schemas.microsoft.com/office/drawing/2014/main" val="1490449559"/>
                    </a:ext>
                  </a:extLst>
                </a:gridCol>
              </a:tblGrid>
              <a:tr h="358965">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882132">
                <a:tc>
                  <a:txBody>
                    <a:bodyPr/>
                    <a:lstStyle/>
                    <a:p>
                      <a:pPr algn="ctr"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Mejora en los resultados del Índice de Desempeño Institucional (IDI)</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lvl="0" algn="l">
                        <a:lnSpc>
                          <a:spcPct val="100000"/>
                        </a:lnSpc>
                        <a:spcBef>
                          <a:spcPts val="0"/>
                        </a:spcBef>
                        <a:spcAft>
                          <a:spcPts val="0"/>
                        </a:spcAft>
                        <a:buNone/>
                      </a:pPr>
                      <a:r>
                        <a:rPr lang="es-MX" sz="900" b="0" i="0" u="none" strike="noStrike" noProof="0" dirty="0">
                          <a:solidFill>
                            <a:srgbClr val="000000"/>
                          </a:solidFill>
                          <a:effectLst/>
                        </a:rPr>
                        <a:t>Los resultados de la medición del Índice de Desempeño Institucional se generarán por parte del Departamento Administrativo de la Función Pública (DAFP) en el segundo trimestre de 2026, por ese motivo no se refleja un avance cuantitativo de este indicador.</a:t>
                      </a:r>
                      <a:endParaRPr lang="en-US" dirty="0"/>
                    </a:p>
                    <a:p>
                      <a:pPr lvl="0" algn="l">
                        <a:lnSpc>
                          <a:spcPct val="100000"/>
                        </a:lnSpc>
                        <a:spcBef>
                          <a:spcPts val="0"/>
                        </a:spcBef>
                        <a:spcAft>
                          <a:spcPts val="0"/>
                        </a:spcAft>
                        <a:buNone/>
                      </a:pPr>
                      <a:endParaRPr lang="es-MX" sz="900" b="0" i="0" u="none" strike="noStrike" noProof="0" dirty="0">
                        <a:solidFill>
                          <a:srgbClr val="000000"/>
                        </a:solidFill>
                        <a:effectLst/>
                      </a:endParaRPr>
                    </a:p>
                    <a:p>
                      <a:pPr lvl="0" algn="l">
                        <a:buNone/>
                      </a:pPr>
                      <a:r>
                        <a:rPr lang="es-MX" sz="900" b="0" i="0" u="none" strike="noStrike" noProof="0" dirty="0">
                          <a:solidFill>
                            <a:srgbClr val="000000"/>
                          </a:solidFill>
                          <a:effectLst/>
                        </a:rPr>
                        <a:t>No obstante, se resalta que en el primer trimestre la OAP coordinó el diligenciamiento del FURAG y con el apoyo de las áreas pertinentes reportó el avance frente a cada una de las dimensiones y políticas del Mipg dentro de los plazos establecidos por el DAFP.</a:t>
                      </a:r>
                      <a:endParaRPr lang="es-CO" dirty="0"/>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a:ea typeface="Verdana"/>
                        </a:rPr>
                        <a:t>Oficina Asesora de Planeación</a:t>
                      </a:r>
                      <a:endParaRPr lang="es-CO" sz="900" u="none" strike="noStrike" kern="1200" noProof="0" dirty="0">
                        <a:solidFill>
                          <a:srgbClr val="FFFFFF"/>
                        </a:solidFill>
                        <a:effectLst/>
                        <a:latin typeface="Verdana"/>
                        <a:ea typeface="Verdana"/>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F326D2D-8D39-C9BD-58B2-1E5E7E8A1389}"/>
              </a:ext>
            </a:extLst>
          </p:cNvPr>
          <p:cNvSpPr/>
          <p:nvPr/>
        </p:nvSpPr>
        <p:spPr>
          <a:xfrm>
            <a:off x="9622184" y="563517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90</a:t>
            </a: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2B2E5877-58B2-424C-C2FD-2F4702CC72C4}"/>
              </a:ext>
            </a:extLst>
          </p:cNvPr>
          <p:cNvSpPr/>
          <p:nvPr/>
        </p:nvSpPr>
        <p:spPr>
          <a:xfrm>
            <a:off x="10450455" y="5614301"/>
            <a:ext cx="615600" cy="640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chemeClr val="tx1"/>
            </a:solidFill>
          </a:ln>
        </p:spPr>
        <p:txBody>
          <a:bodyPr spcFirstLastPara="1" wrap="square" lIns="91425" tIns="91425" rIns="91425" bIns="91425" anchor="ctr" anchorCtr="0">
            <a:noAutofit/>
          </a:bodyPr>
          <a:lstStyle/>
          <a:p>
            <a:pPr algn="ctr" rtl="0">
              <a:buClr>
                <a:srgbClr val="000000"/>
              </a:buClr>
              <a:defRPr/>
            </a:pPr>
            <a:endParaRPr lang="es-CO" sz="1200" noProof="0" dirty="0">
              <a:solidFill>
                <a:schemeClr val="tx1"/>
              </a:solidFill>
              <a:latin typeface="Verdana" panose="020B0604030504040204" pitchFamily="34" charset="0"/>
              <a:ea typeface="Verdana" panose="020B0604030504040204" pitchFamily="34" charset="0"/>
              <a:cs typeface="Arial"/>
              <a:sym typeface="Arial"/>
            </a:endParaRPr>
          </a:p>
          <a:p>
            <a:pPr algn="ctr" rtl="0">
              <a:buClr>
                <a:srgbClr val="000000"/>
              </a:buClr>
              <a:defRPr/>
            </a:pPr>
            <a:r>
              <a:rPr lang="es-CO" sz="1200" dirty="0">
                <a:solidFill>
                  <a:schemeClr val="tx1"/>
                </a:solidFill>
                <a:latin typeface="Verdana"/>
                <a:ea typeface="Verdana"/>
                <a:cs typeface="Arial"/>
              </a:rPr>
              <a:t>N/D</a:t>
            </a:r>
            <a:endParaRPr lang="es-CO" sz="1200" noProof="0" dirty="0">
              <a:solidFill>
                <a:schemeClr val="tx1"/>
              </a:solidFill>
              <a:latin typeface="Verdana" panose="020B0604030504040204" pitchFamily="34" charset="0"/>
              <a:ea typeface="Verdana" panose="020B0604030504040204" pitchFamily="34" charset="0"/>
              <a:cs typeface="Arial"/>
            </a:endParaRPr>
          </a:p>
          <a:p>
            <a:pPr algn="ctr" rtl="0">
              <a:buClr>
                <a:srgbClr val="000000"/>
              </a:buClr>
              <a:defRPr/>
            </a:pPr>
            <a:r>
              <a:rPr kumimoji="0" lang="es-CO" sz="1200" b="0" i="0" u="none" strike="noStrike" kern="0" cap="none" spc="0" normalizeH="0" baseline="0" noProof="0" dirty="0">
                <a:ln>
                  <a:noFill/>
                </a:ln>
                <a:solidFill>
                  <a:schemeClr val="tx1"/>
                </a:solidFill>
                <a:effectLst/>
                <a:uLnTx/>
                <a:uFillTx/>
                <a:latin typeface="Verdana"/>
                <a:ea typeface="Verdana"/>
                <a:cs typeface="Arial"/>
                <a:sym typeface="Arial"/>
              </a:rPr>
              <a:t> </a:t>
            </a:r>
            <a:endParaRPr kumimoji="0" lang="es-CO" sz="1400" b="0" i="0" u="none" strike="noStrike" kern="0" cap="none" spc="0" normalizeH="0" baseline="0" noProof="0" dirty="0">
              <a:ln>
                <a:noFill/>
              </a:ln>
              <a:solidFill>
                <a:schemeClr val="tx1"/>
              </a:solidFill>
              <a:effectLst/>
              <a:uLnTx/>
              <a:uFillTx/>
              <a:latin typeface="Verdana"/>
              <a:ea typeface="Verdana"/>
              <a:cs typeface="Arial"/>
              <a:sym typeface="Arial"/>
            </a:endParaRPr>
          </a:p>
        </p:txBody>
      </p:sp>
      <p:pic>
        <p:nvPicPr>
          <p:cNvPr id="7" name="Imagen 6">
            <a:extLst>
              <a:ext uri="{FF2B5EF4-FFF2-40B4-BE49-F238E27FC236}">
                <a16:creationId xmlns:a16="http://schemas.microsoft.com/office/drawing/2014/main" id="{EA250094-B2AD-0FEA-D626-FDCB8BB08151}"/>
              </a:ext>
            </a:extLst>
          </p:cNvPr>
          <p:cNvPicPr>
            <a:picLocks noChangeAspect="1"/>
          </p:cNvPicPr>
          <p:nvPr/>
        </p:nvPicPr>
        <p:blipFill>
          <a:blip r:embed="rId2"/>
          <a:stretch>
            <a:fillRect/>
          </a:stretch>
        </p:blipFill>
        <p:spPr>
          <a:xfrm>
            <a:off x="7765646" y="6458214"/>
            <a:ext cx="4334535" cy="342200"/>
          </a:xfrm>
          <a:prstGeom prst="rect">
            <a:avLst/>
          </a:prstGeom>
        </p:spPr>
      </p:pic>
    </p:spTree>
    <p:extLst>
      <p:ext uri="{BB962C8B-B14F-4D97-AF65-F5344CB8AC3E}">
        <p14:creationId xmlns:p14="http://schemas.microsoft.com/office/powerpoint/2010/main" val="35865803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2C3C-0311-4265-91FE-9FBDA28474EA}"/>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22C28F56-AC01-B226-F54E-FA1F81FA5A2C}"/>
              </a:ext>
            </a:extLst>
          </p:cNvPr>
          <p:cNvGraphicFramePr>
            <a:graphicFrameLocks noGrp="1"/>
          </p:cNvGraphicFramePr>
          <p:nvPr>
            <p:extLst>
              <p:ext uri="{D42A27DB-BD31-4B8C-83A1-F6EECF244321}">
                <p14:modId xmlns:p14="http://schemas.microsoft.com/office/powerpoint/2010/main" val="30261246"/>
              </p:ext>
            </p:extLst>
          </p:nvPr>
        </p:nvGraphicFramePr>
        <p:xfrm>
          <a:off x="122198" y="1395990"/>
          <a:ext cx="11927835" cy="4988560"/>
        </p:xfrm>
        <a:graphic>
          <a:graphicData uri="http://schemas.openxmlformats.org/drawingml/2006/table">
            <a:tbl>
              <a:tblPr firstRow="1">
                <a:tableStyleId>{616DA210-FB5B-4158-B5E0-FEB733F419BA}</a:tableStyleId>
              </a:tblPr>
              <a:tblGrid>
                <a:gridCol w="1076959">
                  <a:extLst>
                    <a:ext uri="{9D8B030D-6E8A-4147-A177-3AD203B41FA5}">
                      <a16:colId xmlns:a16="http://schemas.microsoft.com/office/drawing/2014/main" val="4294001460"/>
                    </a:ext>
                  </a:extLst>
                </a:gridCol>
                <a:gridCol w="8148318">
                  <a:extLst>
                    <a:ext uri="{9D8B030D-6E8A-4147-A177-3AD203B41FA5}">
                      <a16:colId xmlns:a16="http://schemas.microsoft.com/office/drawing/2014/main" val="1680724253"/>
                    </a:ext>
                  </a:extLst>
                </a:gridCol>
                <a:gridCol w="843278">
                  <a:extLst>
                    <a:ext uri="{9D8B030D-6E8A-4147-A177-3AD203B41FA5}">
                      <a16:colId xmlns:a16="http://schemas.microsoft.com/office/drawing/2014/main" val="3940073173"/>
                    </a:ext>
                  </a:extLst>
                </a:gridCol>
                <a:gridCol w="894080">
                  <a:extLst>
                    <a:ext uri="{9D8B030D-6E8A-4147-A177-3AD203B41FA5}">
                      <a16:colId xmlns:a16="http://schemas.microsoft.com/office/drawing/2014/main" val="334797448"/>
                    </a:ext>
                  </a:extLst>
                </a:gridCol>
                <a:gridCol w="965200">
                  <a:extLst>
                    <a:ext uri="{9D8B030D-6E8A-4147-A177-3AD203B41FA5}">
                      <a16:colId xmlns:a16="http://schemas.microsoft.com/office/drawing/2014/main" val="1490449559"/>
                    </a:ext>
                  </a:extLst>
                </a:gridCol>
              </a:tblGrid>
              <a:tr h="599440">
                <a:tc>
                  <a:txBody>
                    <a:bodyPr/>
                    <a:lstStyle/>
                    <a:p>
                      <a:pPr algn="ctr" fontAlgn="ctr"/>
                      <a:r>
                        <a:rPr lang="es-CO" sz="85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565361">
                <a:tc>
                  <a:txBody>
                    <a:bodyPr/>
                    <a:lstStyle/>
                    <a:p>
                      <a:pPr algn="ctr" fontAlgn="ctr"/>
                      <a:r>
                        <a:rPr lang="es-MX" sz="850" b="0" i="0" u="none" strike="noStrike" noProof="0">
                          <a:solidFill>
                            <a:srgbClr val="000000"/>
                          </a:solidFill>
                          <a:effectLst/>
                          <a:latin typeface="Verdana" panose="020B0604030504040204" pitchFamily="34" charset="0"/>
                          <a:ea typeface="Verdana" panose="020B0604030504040204" pitchFamily="34" charset="0"/>
                        </a:rPr>
                        <a:t>Porcentaje de Campañas de comunicación en redes sociales y medios de comunicación realizadas</a:t>
                      </a: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0" i="0" u="none" strike="noStrike" noProof="0" dirty="0">
                          <a:solidFill>
                            <a:srgbClr val="000000"/>
                          </a:solidFill>
                          <a:effectLst/>
                          <a:latin typeface="Verdana"/>
                          <a:ea typeface="Verdana"/>
                        </a:rPr>
                        <a:t>Durante el periodo comprendido entre enero y marzo de 2026, la Superintendencia Nacional de Salud desarrolló tres campañas estratégicas en redes sociales: #FuerzaDeLoLegal, Herramienta PQRD y Línea de Atención Nacional, orientadas a fortalecer la relación con la ciudadanía, promover el uso de canales institucionales y posicionar una narrativa de legalidad, acceso y acompañamiento en el sistema de salud.</a:t>
                      </a:r>
                    </a:p>
                    <a:p>
                      <a:pPr marL="0" marR="0" lvl="0" indent="0" algn="just">
                        <a:lnSpc>
                          <a:spcPct val="100000"/>
                        </a:lnSpc>
                        <a:spcBef>
                          <a:spcPts val="0"/>
                        </a:spcBef>
                        <a:spcAft>
                          <a:spcPts val="0"/>
                        </a:spcAft>
                        <a:buClrTx/>
                        <a:buSzTx/>
                        <a:buFontTx/>
                        <a:buNone/>
                      </a:pPr>
                      <a:endParaRPr lang="es-MX" sz="800" b="0" i="0" u="none" strike="noStrike" noProof="0" dirty="0">
                        <a:solidFill>
                          <a:srgbClr val="000000"/>
                        </a:solidFill>
                        <a:effectLst/>
                        <a:latin typeface="Verdana"/>
                        <a:ea typeface="Verdana"/>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0" i="0" u="none" strike="noStrike" noProof="0" dirty="0">
                          <a:solidFill>
                            <a:srgbClr val="000000"/>
                          </a:solidFill>
                          <a:effectLst/>
                          <a:latin typeface="Verdana"/>
                          <a:ea typeface="Verdana"/>
                        </a:rPr>
                        <a:t>En términos generales, el comportamiento de estas campañas presenta una tendencia favorable, con un cumplimiento del indicador de 100%, lo que evidencia un proceso de consolidación en la estrategia digital, con avances en posicionamiento temático, apropiación ciudadana y coherencia con los objetivos institucionales.</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MX" sz="800" b="0" i="0" u="none" strike="noStrike" noProof="0" dirty="0">
                        <a:solidFill>
                          <a:srgbClr val="000000"/>
                        </a:solidFill>
                        <a:effectLst/>
                        <a:latin typeface="Verdana"/>
                        <a:ea typeface="Verdana"/>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1" i="0" u="none" strike="noStrike" noProof="0" dirty="0">
                          <a:solidFill>
                            <a:srgbClr val="000000"/>
                          </a:solidFill>
                          <a:effectLst/>
                          <a:latin typeface="Verdana"/>
                          <a:ea typeface="Verdana"/>
                        </a:rPr>
                        <a:t>Campaña #FuerzaDeLoLegal: </a:t>
                      </a:r>
                      <a:r>
                        <a:rPr lang="es-MX" sz="800" b="0" i="0" u="none" strike="noStrike" noProof="0" dirty="0">
                          <a:solidFill>
                            <a:srgbClr val="000000"/>
                          </a:solidFill>
                          <a:effectLst/>
                          <a:latin typeface="Verdana"/>
                          <a:ea typeface="Verdana"/>
                        </a:rPr>
                        <a:t>Se enfocó en sensibilizar a la ciudadanía sobre la importancia del consumo legal de productos como licores, cigarrillos y juegos de suerte y azar, destacando su contribución al financiamiento del sistema de salud.</a:t>
                      </a: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0" i="0" u="none" strike="noStrike" noProof="0" dirty="0">
                          <a:solidFill>
                            <a:srgbClr val="000000"/>
                          </a:solidFill>
                          <a:effectLst/>
                          <a:latin typeface="Verdana"/>
                          <a:ea typeface="Verdana"/>
                        </a:rPr>
                        <a:t>La campaña logra articular un mensaje pedagógico con un componente de responsabilidad social, conectando prácticas individuales con impactos colectivos. Esta asociación fortalece la comprensión ciudadana sobre la sostenibilidad del sistema de salud, alineándose con principios de legalidad y corresponsabilidad. A nivel de desempeño, se observa una respuesta positiva en términos de alcance y recordación, con una tendencia de interacción que sugiere interés en contenidos de carácter educativo y de impacto social. La campaña evidencia coherencia narrativa y claridad conceptual, y ofrece oportunidades de profundización en futuras fases. </a:t>
                      </a: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1" i="0" u="none" strike="noStrike" noProof="0" dirty="0">
                          <a:solidFill>
                            <a:srgbClr val="000000"/>
                          </a:solidFill>
                          <a:effectLst/>
                          <a:latin typeface="Verdana"/>
                          <a:ea typeface="Verdana"/>
                        </a:rPr>
                        <a:t>Campaña Herramienta PQRD: </a:t>
                      </a:r>
                      <a:r>
                        <a:rPr lang="es-MX" sz="800" b="0" i="0" u="none" strike="noStrike" noProof="0" dirty="0">
                          <a:solidFill>
                            <a:srgbClr val="000000"/>
                          </a:solidFill>
                          <a:effectLst/>
                          <a:latin typeface="Verdana"/>
                          <a:ea typeface="Verdana"/>
                        </a:rPr>
                        <a:t>Durante el mes de febrero de 2026, la campaña Herramienta PQRD se orientó a promover el uso de este mecanismo como canal efectivo para la garantía del acceso oportuno a servicios de salud, especialmente en lo relacionado con la asignación de citas en las EPS.  El análisis cualitativo evidencia una estrategia centrada en la generación de confianza, mediante el uso de testimonios y validación de usuarios, lo cual fortalece la credibilidad institucional y reduce barreras de uso en canales digitales. Este enfoque resulta pertinente en un contexto donde la percepción de ineficiencia puede limitar la interacción ciudadana. En términos de comportamiento, la campaña muestra una tendencia de apropiación progresiva, reflejada en el interés por los contenidos y en la potencial conversión hacia el uso efectivo del canal. Se destaca su alineación con objetivos misionales relacionados con la protección del derecho a la salud y el fortalecimiento de mecanismos de participación ciudadana.</a:t>
                      </a: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1" i="0" u="none" strike="noStrike" noProof="0" dirty="0">
                          <a:solidFill>
                            <a:srgbClr val="000000"/>
                          </a:solidFill>
                          <a:effectLst/>
                          <a:latin typeface="Verdana"/>
                          <a:ea typeface="Verdana"/>
                        </a:rPr>
                        <a:t>Campaña Línea de Atención Nacional: </a:t>
                      </a:r>
                      <a:r>
                        <a:rPr lang="es-MX" sz="800" b="0" i="0" u="none" strike="noStrike" noProof="0" dirty="0">
                          <a:solidFill>
                            <a:srgbClr val="000000"/>
                          </a:solidFill>
                          <a:effectLst/>
                          <a:latin typeface="Verdana"/>
                          <a:ea typeface="Verdana"/>
                        </a:rPr>
                        <a:t>Durante el mes de marzo de 2026, la campaña de la Línea de Atención Nacional se enfocó en posicionar este canal como una herramienta accesible, gratuita y de cobertura nacional, orientada a brindar orientación, resolver inquietudes y acompañar a los usuarios del sistema de salud.</a:t>
                      </a: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0" i="0" u="none" strike="noStrike" noProof="0" dirty="0">
                          <a:solidFill>
                            <a:srgbClr val="000000"/>
                          </a:solidFill>
                          <a:effectLst/>
                          <a:latin typeface="Verdana"/>
                          <a:ea typeface="Verdana"/>
                        </a:rPr>
                        <a:t>Desde el análisis cualitativo, la campaña se estructura sobre atributos de accesibilidad, cercanía y oportunidad, elementos clave para fortalecer la percepción de presencia institucional en el territorio. Su enfoque comunicativo facilita la identificación del canal como un recurso confiable y disponible para la ciudadanía.</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MX" sz="800" b="0" i="0" u="none" strike="noStrike" noProof="0" dirty="0">
                        <a:solidFill>
                          <a:srgbClr val="000000"/>
                        </a:solidFill>
                        <a:effectLst/>
                        <a:latin typeface="Verdana"/>
                        <a:ea typeface="Verdana"/>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0" i="0" u="none" strike="noStrike" noProof="0" dirty="0">
                          <a:solidFill>
                            <a:srgbClr val="000000"/>
                          </a:solidFill>
                          <a:effectLst/>
                          <a:latin typeface="Verdana"/>
                          <a:ea typeface="Verdana"/>
                        </a:rPr>
                        <a:t>En cuanto a su desempeño, se identifica una tendencia positiva en visibilidad y reconocimiento del canal, con potencial impacto en el incremento de consultas y solicitudes de orientación. La campaña contribuye a consolidar la estrategia de servicio al ciudadano, integrando canales de atención con acciones de divulgación efectiva.</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MX" sz="800" b="0" i="0" u="none" strike="noStrike" noProof="0" dirty="0">
                        <a:solidFill>
                          <a:srgbClr val="000000"/>
                        </a:solidFill>
                        <a:effectLst/>
                        <a:latin typeface="Verdana"/>
                        <a:ea typeface="Verdana"/>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1" i="0" u="none" strike="noStrike" noProof="0" dirty="0">
                          <a:solidFill>
                            <a:srgbClr val="000000"/>
                          </a:solidFill>
                          <a:effectLst/>
                          <a:latin typeface="Verdana"/>
                          <a:ea typeface="Verdana"/>
                        </a:rPr>
                        <a:t>Conclusión</a:t>
                      </a:r>
                    </a:p>
                    <a:p>
                      <a:pPr marL="0" marR="0" lvl="0" indent="0" algn="just" defTabSz="914400" rtl="0" eaLnBrk="1" fontAlgn="ctr" latinLnBrk="0" hangingPunct="1">
                        <a:lnSpc>
                          <a:spcPct val="100000"/>
                        </a:lnSpc>
                        <a:spcBef>
                          <a:spcPts val="0"/>
                        </a:spcBef>
                        <a:spcAft>
                          <a:spcPts val="0"/>
                        </a:spcAft>
                        <a:buClrTx/>
                        <a:buSzTx/>
                        <a:buFontTx/>
                        <a:buNone/>
                        <a:tabLst/>
                        <a:defRPr/>
                      </a:pPr>
                      <a:r>
                        <a:rPr lang="es-MX" sz="800" b="0" i="0" u="none" strike="noStrike" noProof="0" dirty="0">
                          <a:solidFill>
                            <a:srgbClr val="000000"/>
                          </a:solidFill>
                          <a:effectLst/>
                          <a:latin typeface="Verdana"/>
                          <a:ea typeface="Verdana"/>
                        </a:rPr>
                        <a:t>En conjunto, estas acciones reflejan un avance en la consolidación de la comunicación digital como herramienta para la transformación de la relación Estado–ciudadano, promoviendo mayor confianza, participación y conocimiento del sistema de salud.</a:t>
                      </a:r>
                      <a:endParaRPr lang="es-MX" sz="75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50" b="1" i="0" u="none" strike="noStrike" noProof="0" dirty="0">
                          <a:solidFill>
                            <a:srgbClr val="000000"/>
                          </a:solidFill>
                          <a:effectLst/>
                          <a:latin typeface="Verdana"/>
                          <a:ea typeface="Verdana"/>
                        </a:rPr>
                        <a:t> </a:t>
                      </a:r>
                      <a:r>
                        <a:rPr lang="es-CO" sz="800" b="1" i="0" u="none" strike="noStrike" noProof="0" dirty="0">
                          <a:solidFill>
                            <a:srgbClr val="000000"/>
                          </a:solidFill>
                          <a:effectLst/>
                          <a:latin typeface="Verdana"/>
                          <a:ea typeface="Verdana"/>
                        </a:rPr>
                        <a:t>Oficina Asesora de Comunicaciones</a:t>
                      </a:r>
                      <a:endParaRPr lang="es-CO" sz="800" b="1" u="none" strike="noStrike" kern="1200" noProof="0" dirty="0">
                        <a:solidFill>
                          <a:srgbClr val="FFFFFF"/>
                        </a:solidFill>
                        <a:effectLst/>
                        <a:latin typeface="Verdana"/>
                        <a:ea typeface="Verdana"/>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F38E15B-2124-457F-C501-C8E0808385C3}"/>
              </a:ext>
            </a:extLst>
          </p:cNvPr>
          <p:cNvSpPr/>
          <p:nvPr/>
        </p:nvSpPr>
        <p:spPr>
          <a:xfrm>
            <a:off x="10282188" y="3857372"/>
            <a:ext cx="70164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panose="020B0604030504040204" pitchFamily="34" charset="0"/>
                <a:ea typeface="Verdana" panose="020B0604030504040204" pitchFamily="34" charset="0"/>
                <a:cs typeface="Arial"/>
                <a:sym typeface="Arial"/>
              </a:rPr>
              <a:t>(3)</a:t>
            </a:r>
            <a:endPar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BF8B9E8-C3D9-E072-1C6D-A778C24FD3E3}"/>
              </a:ext>
            </a:extLst>
          </p:cNvPr>
          <p:cNvSpPr/>
          <p:nvPr/>
        </p:nvSpPr>
        <p:spPr>
          <a:xfrm>
            <a:off x="9403897" y="3846933"/>
            <a:ext cx="722518"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(3)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3F087F97-2758-8B5E-6559-900A40A1402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1EB6367E-6659-D612-5CF5-CA855C1D2FB7}"/>
              </a:ext>
            </a:extLst>
          </p:cNvPr>
          <p:cNvPicPr>
            <a:picLocks noChangeAspect="1"/>
          </p:cNvPicPr>
          <p:nvPr/>
        </p:nvPicPr>
        <p:blipFill>
          <a:blip r:embed="rId2"/>
          <a:stretch>
            <a:fillRect/>
          </a:stretch>
        </p:blipFill>
        <p:spPr>
          <a:xfrm>
            <a:off x="7720821" y="6458214"/>
            <a:ext cx="4334535" cy="342200"/>
          </a:xfrm>
          <a:prstGeom prst="rect">
            <a:avLst/>
          </a:prstGeom>
        </p:spPr>
      </p:pic>
    </p:spTree>
    <p:extLst>
      <p:ext uri="{BB962C8B-B14F-4D97-AF65-F5344CB8AC3E}">
        <p14:creationId xmlns:p14="http://schemas.microsoft.com/office/powerpoint/2010/main" val="3228218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118D-D7D6-B7C0-B732-FC40B4AA8622}"/>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14D89A36-CDE2-0C77-EB02-DE40F4B4B64C}"/>
              </a:ext>
            </a:extLst>
          </p:cNvPr>
          <p:cNvGraphicFramePr>
            <a:graphicFrameLocks noGrp="1"/>
          </p:cNvGraphicFramePr>
          <p:nvPr>
            <p:extLst>
              <p:ext uri="{D42A27DB-BD31-4B8C-83A1-F6EECF244321}">
                <p14:modId xmlns:p14="http://schemas.microsoft.com/office/powerpoint/2010/main" val="1484187735"/>
              </p:ext>
            </p:extLst>
          </p:nvPr>
        </p:nvGraphicFramePr>
        <p:xfrm>
          <a:off x="235626" y="1440483"/>
          <a:ext cx="11612882" cy="2967245"/>
        </p:xfrm>
        <a:graphic>
          <a:graphicData uri="http://schemas.openxmlformats.org/drawingml/2006/table">
            <a:tbl>
              <a:tblPr firstRow="1">
                <a:tableStyleId>{616DA210-FB5B-4158-B5E0-FEB733F419BA}</a:tableStyleId>
              </a:tblPr>
              <a:tblGrid>
                <a:gridCol w="1352185">
                  <a:extLst>
                    <a:ext uri="{9D8B030D-6E8A-4147-A177-3AD203B41FA5}">
                      <a16:colId xmlns:a16="http://schemas.microsoft.com/office/drawing/2014/main" val="4294001460"/>
                    </a:ext>
                  </a:extLst>
                </a:gridCol>
                <a:gridCol w="6442763">
                  <a:extLst>
                    <a:ext uri="{9D8B030D-6E8A-4147-A177-3AD203B41FA5}">
                      <a16:colId xmlns:a16="http://schemas.microsoft.com/office/drawing/2014/main" val="1680724253"/>
                    </a:ext>
                  </a:extLst>
                </a:gridCol>
                <a:gridCol w="1034024">
                  <a:extLst>
                    <a:ext uri="{9D8B030D-6E8A-4147-A177-3AD203B41FA5}">
                      <a16:colId xmlns:a16="http://schemas.microsoft.com/office/drawing/2014/main" val="3940073173"/>
                    </a:ext>
                  </a:extLst>
                </a:gridCol>
                <a:gridCol w="1061457">
                  <a:extLst>
                    <a:ext uri="{9D8B030D-6E8A-4147-A177-3AD203B41FA5}">
                      <a16:colId xmlns:a16="http://schemas.microsoft.com/office/drawing/2014/main" val="334797448"/>
                    </a:ext>
                  </a:extLst>
                </a:gridCol>
                <a:gridCol w="1722453">
                  <a:extLst>
                    <a:ext uri="{9D8B030D-6E8A-4147-A177-3AD203B41FA5}">
                      <a16:colId xmlns:a16="http://schemas.microsoft.com/office/drawing/2014/main" val="1490449559"/>
                    </a:ext>
                  </a:extLst>
                </a:gridCol>
              </a:tblGrid>
              <a:tr h="457200">
                <a:tc>
                  <a:txBody>
                    <a:bodyPr/>
                    <a:lstStyle/>
                    <a:p>
                      <a:pPr algn="ctr" fontAlgn="ctr"/>
                      <a:r>
                        <a:rPr lang="es-CO" sz="85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510045">
                <a:tc>
                  <a:txBody>
                    <a:bodyPr/>
                    <a:lstStyle/>
                    <a:p>
                      <a:pPr algn="ctr" fontAlgn="ctr"/>
                      <a:r>
                        <a:rPr lang="es-MX" sz="850" b="0" i="0" u="none" strike="noStrike" noProof="0">
                          <a:solidFill>
                            <a:srgbClr val="000000"/>
                          </a:solidFill>
                          <a:effectLst/>
                          <a:latin typeface="Verdana" panose="020B0604030504040204" pitchFamily="34" charset="0"/>
                          <a:ea typeface="Verdana" panose="020B0604030504040204" pitchFamily="34" charset="0"/>
                        </a:rPr>
                        <a:t>Nuevas sedes de la Superintendencia Nacional de Salud en territorio</a:t>
                      </a: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800" b="0" i="0" u="none" strike="noStrike" noProof="0">
                          <a:solidFill>
                            <a:srgbClr val="000000"/>
                          </a:solidFill>
                          <a:effectLst/>
                          <a:latin typeface="Verdana" panose="020B0604030504040204" pitchFamily="34" charset="0"/>
                          <a:ea typeface="Verdana" panose="020B0604030504040204" pitchFamily="34" charset="0"/>
                        </a:rPr>
                        <a:t>La periodicidad de medición de este indicador es Anual por lo cual se reporta avance cualitativo del trimestre, el registro cuantitativo se incluirá en el reporte del cuarto trimestre de la vigencia 2026.</a:t>
                      </a:r>
                    </a:p>
                    <a:p>
                      <a:pPr algn="l" fontAlgn="ctr"/>
                      <a:endParaRPr lang="es-MX"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a:solidFill>
                            <a:srgbClr val="000000"/>
                          </a:solidFill>
                          <a:effectLst/>
                          <a:latin typeface="Verdana" panose="020B0604030504040204" pitchFamily="34" charset="0"/>
                          <a:ea typeface="Verdana" panose="020B0604030504040204" pitchFamily="34" charset="0"/>
                        </a:rPr>
                        <a:t>Aclarado lo anterior, se menciona que durante el primer trimestre de 2026, se avanzó en la estructuración técnica y metodológica para la apertura de una nueva sede de la Superintendencia Nacional de Salud en territorio, mediante la definición de la hoja de ruta institucional, la elaboración de la Guía Metodológica para el Estudio Técnico-Misional de apertura de dependencias en los territorios de la Supersalud, y la aplicación del instrumento de priorización territorial, obteniendo como resultado la identificación de la ciudad de Pereira como alternativa viable (clasificación tipo B - Sede Regional) para la apertura de la Sede.</a:t>
                      </a:r>
                    </a:p>
                    <a:p>
                      <a:pPr algn="l" fontAlgn="ctr"/>
                      <a:endParaRPr lang="es-MX"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a:solidFill>
                            <a:srgbClr val="000000"/>
                          </a:solidFill>
                          <a:effectLst/>
                          <a:latin typeface="Verdana"/>
                          <a:ea typeface="Verdana"/>
                        </a:rPr>
                        <a:t>La sede que se propone aperturar en 2026 en la ciudad de Pereira, clasificada como Tipo B - Sede Regional, corresponde a una dependencia territorial de la Superintendencia Nacional de Salud, que dispondrá de talento humano técnico, profesional, especializado y coordinador necesario para ejercer las funciones misionales de la entidad, desconcentrando las acciones de inspección y vigilancia a los diferentes actores del sistema de salud, de acuerdo con los territorios asignados a la Dirección Regional.</a:t>
                      </a:r>
                    </a:p>
                    <a:p>
                      <a:pPr algn="l" fontAlgn="ctr"/>
                      <a:endParaRPr lang="es-MX"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MX" sz="800" b="0" i="0" u="none" strike="noStrike" noProof="0">
                          <a:solidFill>
                            <a:srgbClr val="000000"/>
                          </a:solidFill>
                          <a:effectLst/>
                          <a:latin typeface="Verdana" panose="020B0604030504040204" pitchFamily="34" charset="0"/>
                          <a:ea typeface="Verdana" panose="020B0604030504040204" pitchFamily="34" charset="0"/>
                        </a:rPr>
                        <a:t>Este avance corresponde a etapas preparatorias que soportan la toma de decisiones de la entidad para la apertura de la sede.</a:t>
                      </a: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5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3" name="Google Shape;434;p25">
            <a:extLst>
              <a:ext uri="{FF2B5EF4-FFF2-40B4-BE49-F238E27FC236}">
                <a16:creationId xmlns:a16="http://schemas.microsoft.com/office/drawing/2014/main" id="{A7D37DD8-5503-C0E3-7B29-593ECD84527D}"/>
              </a:ext>
            </a:extLst>
          </p:cNvPr>
          <p:cNvSpPr/>
          <p:nvPr/>
        </p:nvSpPr>
        <p:spPr>
          <a:xfrm>
            <a:off x="9218927" y="2783469"/>
            <a:ext cx="743395" cy="60346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dirty="0">
                <a:solidFill>
                  <a:srgbClr val="2D2D2D"/>
                </a:solidFill>
                <a:latin typeface="Verdana" panose="020B0604030504040204" pitchFamily="34" charset="0"/>
                <a:ea typeface="Verdana" panose="020B0604030504040204" pitchFamily="34" charset="0"/>
                <a:cs typeface="Arial"/>
                <a:sym typeface="Arial"/>
              </a:rPr>
              <a:t>0,10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a:t>
            </a:r>
          </a:p>
        </p:txBody>
      </p:sp>
      <p:sp>
        <p:nvSpPr>
          <p:cNvPr id="14" name="Google Shape;434;p25">
            <a:extLst>
              <a:ext uri="{FF2B5EF4-FFF2-40B4-BE49-F238E27FC236}">
                <a16:creationId xmlns:a16="http://schemas.microsoft.com/office/drawing/2014/main" id="{9CDC2A42-9F65-E4DB-BB3B-A48E5610DBF8}"/>
              </a:ext>
            </a:extLst>
          </p:cNvPr>
          <p:cNvSpPr/>
          <p:nvPr/>
        </p:nvSpPr>
        <p:spPr>
          <a:xfrm>
            <a:off x="8259086" y="278346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0B48DB50-C2B2-4359-26E1-D37D7E477E02}"/>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B093E764-E3A2-5FBB-5B56-F0E2E5F2284B}"/>
              </a:ext>
            </a:extLst>
          </p:cNvPr>
          <p:cNvGraphicFramePr>
            <a:graphicFrameLocks noGrp="1"/>
          </p:cNvGraphicFramePr>
          <p:nvPr>
            <p:extLst>
              <p:ext uri="{D42A27DB-BD31-4B8C-83A1-F6EECF244321}">
                <p14:modId xmlns:p14="http://schemas.microsoft.com/office/powerpoint/2010/main" val="3675675441"/>
              </p:ext>
            </p:extLst>
          </p:nvPr>
        </p:nvGraphicFramePr>
        <p:xfrm>
          <a:off x="235626" y="4493112"/>
          <a:ext cx="11612882" cy="1868772"/>
        </p:xfrm>
        <a:graphic>
          <a:graphicData uri="http://schemas.openxmlformats.org/drawingml/2006/table">
            <a:tbl>
              <a:tblPr firstRow="1">
                <a:tableStyleId>{616DA210-FB5B-4158-B5E0-FEB733F419BA}</a:tableStyleId>
              </a:tblPr>
              <a:tblGrid>
                <a:gridCol w="1352185">
                  <a:extLst>
                    <a:ext uri="{9D8B030D-6E8A-4147-A177-3AD203B41FA5}">
                      <a16:colId xmlns:a16="http://schemas.microsoft.com/office/drawing/2014/main" val="4294001460"/>
                    </a:ext>
                  </a:extLst>
                </a:gridCol>
                <a:gridCol w="6442763">
                  <a:extLst>
                    <a:ext uri="{9D8B030D-6E8A-4147-A177-3AD203B41FA5}">
                      <a16:colId xmlns:a16="http://schemas.microsoft.com/office/drawing/2014/main" val="1680724253"/>
                    </a:ext>
                  </a:extLst>
                </a:gridCol>
                <a:gridCol w="1034024">
                  <a:extLst>
                    <a:ext uri="{9D8B030D-6E8A-4147-A177-3AD203B41FA5}">
                      <a16:colId xmlns:a16="http://schemas.microsoft.com/office/drawing/2014/main" val="3940073173"/>
                    </a:ext>
                  </a:extLst>
                </a:gridCol>
                <a:gridCol w="1061457">
                  <a:extLst>
                    <a:ext uri="{9D8B030D-6E8A-4147-A177-3AD203B41FA5}">
                      <a16:colId xmlns:a16="http://schemas.microsoft.com/office/drawing/2014/main" val="334797448"/>
                    </a:ext>
                  </a:extLst>
                </a:gridCol>
                <a:gridCol w="1722453">
                  <a:extLst>
                    <a:ext uri="{9D8B030D-6E8A-4147-A177-3AD203B41FA5}">
                      <a16:colId xmlns:a16="http://schemas.microsoft.com/office/drawing/2014/main" val="1490449559"/>
                    </a:ext>
                  </a:extLst>
                </a:gridCol>
              </a:tblGrid>
              <a:tr h="426012">
                <a:tc>
                  <a:txBody>
                    <a:bodyPr/>
                    <a:lstStyle/>
                    <a:p>
                      <a:pPr algn="ctr" fontAlgn="ctr"/>
                      <a:r>
                        <a:rPr lang="es-CO" sz="85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5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5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442760">
                <a:tc>
                  <a:txBody>
                    <a:bodyPr/>
                    <a:lstStyle/>
                    <a:p>
                      <a:pPr algn="ctr" fontAlgn="ctr"/>
                      <a:r>
                        <a:rPr lang="es-MX" sz="850" b="0" i="0" u="none" strike="noStrike" noProof="0">
                          <a:solidFill>
                            <a:srgbClr val="000000"/>
                          </a:solidFill>
                          <a:effectLst/>
                          <a:latin typeface="Verdana" panose="020B0604030504040204" pitchFamily="34" charset="0"/>
                          <a:ea typeface="Verdana" panose="020B0604030504040204" pitchFamily="34" charset="0"/>
                        </a:rPr>
                        <a:t>Mejora del índice de desempeño de la dimensión de Talento Humano</a:t>
                      </a: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800" b="0" i="0" u="none" strike="noStrike" noProof="0" dirty="0">
                          <a:solidFill>
                            <a:srgbClr val="000000"/>
                          </a:solidFill>
                          <a:effectLst/>
                          <a:latin typeface="Verdana"/>
                          <a:ea typeface="Verdana"/>
                        </a:rPr>
                        <a:t>En este trimestre no se reporta, toda vez que los resultados del Índice de Desempeño se tienen para el segundo trimestre de 2026.</a:t>
                      </a:r>
                      <a:endParaRPr lang="es-CO" sz="8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85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5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5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85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970F1645-6BF8-8786-8022-A9B80F2F6CF9}"/>
              </a:ext>
            </a:extLst>
          </p:cNvPr>
          <p:cNvSpPr/>
          <p:nvPr/>
        </p:nvSpPr>
        <p:spPr>
          <a:xfrm>
            <a:off x="8259086" y="530301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92%</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87AB517-B1F6-D56D-C10D-6C1E9A09E8A7}"/>
              </a:ext>
            </a:extLst>
          </p:cNvPr>
          <p:cNvSpPr/>
          <p:nvPr/>
        </p:nvSpPr>
        <p:spPr>
          <a:xfrm>
            <a:off x="9218927" y="532311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chemeClr val="tx1"/>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N/</a:t>
            </a:r>
            <a:r>
              <a:rPr lang="es-CO" sz="1100" dirty="0">
                <a:solidFill>
                  <a:srgbClr val="2D2D2D"/>
                </a:solidFill>
                <a:latin typeface="Verdana" panose="020B0604030504040204" pitchFamily="34" charset="0"/>
                <a:ea typeface="Verdana" panose="020B0604030504040204" pitchFamily="34" charset="0"/>
                <a:cs typeface="Arial"/>
                <a:sym typeface="Arial"/>
              </a:rPr>
              <a:t>A</a:t>
            </a:r>
            <a:endPar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pic>
        <p:nvPicPr>
          <p:cNvPr id="5" name="Imagen 4">
            <a:extLst>
              <a:ext uri="{FF2B5EF4-FFF2-40B4-BE49-F238E27FC236}">
                <a16:creationId xmlns:a16="http://schemas.microsoft.com/office/drawing/2014/main" id="{1ED87851-43F6-05F6-97FC-FE14CE8FBDAD}"/>
              </a:ext>
            </a:extLst>
          </p:cNvPr>
          <p:cNvPicPr>
            <a:picLocks noChangeAspect="1"/>
          </p:cNvPicPr>
          <p:nvPr/>
        </p:nvPicPr>
        <p:blipFill>
          <a:blip r:embed="rId2"/>
          <a:stretch>
            <a:fillRect/>
          </a:stretch>
        </p:blipFill>
        <p:spPr>
          <a:xfrm>
            <a:off x="7765646" y="6458214"/>
            <a:ext cx="4334535" cy="342200"/>
          </a:xfrm>
          <a:prstGeom prst="rect">
            <a:avLst/>
          </a:prstGeom>
        </p:spPr>
      </p:pic>
    </p:spTree>
    <p:extLst>
      <p:ext uri="{BB962C8B-B14F-4D97-AF65-F5344CB8AC3E}">
        <p14:creationId xmlns:p14="http://schemas.microsoft.com/office/powerpoint/2010/main" val="109391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FB0C-54D1-DFB2-395A-98B0543E909F}"/>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23A9A2C-CB55-0FEE-779E-E7F787AD07E0}"/>
              </a:ext>
            </a:extLst>
          </p:cNvPr>
          <p:cNvGraphicFramePr>
            <a:graphicFrameLocks noGrp="1"/>
          </p:cNvGraphicFramePr>
          <p:nvPr>
            <p:extLst>
              <p:ext uri="{D42A27DB-BD31-4B8C-83A1-F6EECF244321}">
                <p14:modId xmlns:p14="http://schemas.microsoft.com/office/powerpoint/2010/main" val="2902603778"/>
              </p:ext>
            </p:extLst>
          </p:nvPr>
        </p:nvGraphicFramePr>
        <p:xfrm>
          <a:off x="364299" y="1411689"/>
          <a:ext cx="11125198" cy="2203567"/>
        </p:xfrm>
        <a:graphic>
          <a:graphicData uri="http://schemas.openxmlformats.org/drawingml/2006/table">
            <a:tbl>
              <a:tblPr firstRow="1">
                <a:tableStyleId>{616DA210-FB5B-4158-B5E0-FEB733F419BA}</a:tableStyleId>
              </a:tblPr>
              <a:tblGrid>
                <a:gridCol w="1295399">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188719">
                  <a:extLst>
                    <a:ext uri="{9D8B030D-6E8A-4147-A177-3AD203B41FA5}">
                      <a16:colId xmlns:a16="http://schemas.microsoft.com/office/drawing/2014/main" val="334797448"/>
                    </a:ext>
                  </a:extLst>
                </a:gridCol>
                <a:gridCol w="1478280">
                  <a:extLst>
                    <a:ext uri="{9D8B030D-6E8A-4147-A177-3AD203B41FA5}">
                      <a16:colId xmlns:a16="http://schemas.microsoft.com/office/drawing/2014/main" val="1490449559"/>
                    </a:ext>
                  </a:extLst>
                </a:gridCol>
              </a:tblGrid>
              <a:tr h="557647">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avance en el diseño e implementación de la estrategia de la transversalización del enfoque diferencial, de género e interseccional en la Superintendencia Nacional de Salud</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900" b="0" i="0" u="none" strike="noStrike" kern="1200" noProof="0" dirty="0">
                          <a:solidFill>
                            <a:srgbClr val="000000"/>
                          </a:solidFill>
                          <a:effectLst/>
                          <a:latin typeface="Verdana"/>
                          <a:ea typeface="Verdana"/>
                          <a:cs typeface="+mn-cs"/>
                        </a:rPr>
                        <a:t>Se tiene un porcentaje acumulado del 83,33% correspondiente al % acumulado entre el 2023 y el 2026, desagregadas de la siguiente manera:</a:t>
                      </a:r>
                    </a:p>
                    <a:p>
                      <a:pPr algn="l" fontAlgn="ctr"/>
                      <a:r>
                        <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rPr>
                        <a:t>Vigencia 2023: Programado y realizado 1  - 10%</a:t>
                      </a:r>
                    </a:p>
                    <a:p>
                      <a:pPr algn="l" fontAlgn="ctr"/>
                      <a:r>
                        <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rPr>
                        <a:t>Vigencia 2024: Productos programados y realizados 11 - 40%</a:t>
                      </a:r>
                    </a:p>
                    <a:p>
                      <a:pPr algn="l" fontAlgn="ctr"/>
                      <a:r>
                        <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rPr>
                        <a:t>Vigencia 2025: Productos programados y realizados  9  - 30%</a:t>
                      </a:r>
                    </a:p>
                    <a:p>
                      <a:pPr algn="l" fontAlgn="ctr"/>
                      <a:r>
                        <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rPr>
                        <a:t>Vigencia 2026: Productos programados y realizados  6/1  - 3,3%</a:t>
                      </a:r>
                    </a:p>
                    <a:p>
                      <a:pPr algn="l" fontAlgn="ctr"/>
                      <a:endPar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algn="l" fontAlgn="ctr"/>
                      <a:r>
                        <a:rPr lang="es-MX" sz="900" b="0" i="0" u="none" strike="noStrike" kern="1200" noProof="0" dirty="0">
                          <a:solidFill>
                            <a:srgbClr val="000000"/>
                          </a:solidFill>
                          <a:effectLst/>
                          <a:latin typeface="Verdana"/>
                          <a:ea typeface="Verdana"/>
                          <a:cs typeface="+mn-cs"/>
                        </a:rPr>
                        <a:t>Para la vigencia 2026, se tienen programados 6 productos (Informes) que corresponden al 20% restante.</a:t>
                      </a:r>
                    </a:p>
                    <a:p>
                      <a:pPr algn="l" fontAlgn="ctr"/>
                      <a:endPar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algn="l" fontAlgn="ctr"/>
                      <a:r>
                        <a:rPr lang="es-MX" sz="900" b="0" i="0" u="none" strike="noStrike" kern="1200" noProof="0" dirty="0">
                          <a:solidFill>
                            <a:srgbClr val="000000"/>
                          </a:solidFill>
                          <a:effectLst/>
                          <a:latin typeface="Verdana"/>
                          <a:ea typeface="Verdana"/>
                          <a:cs typeface="+mn-cs"/>
                        </a:rPr>
                        <a:t>De enero a marzo de 2026, se presenta 1 informe de las actividades de los 6 programados para la vigencia, correspondiendo a un 3.33% del 20% de la vigencia. Por lo tanto, el porcentaje acumulado del 2023 a marzo del 2026, es de 83.33%.</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E5855F41-DF4C-40E7-0411-23F49AD3FEFA}"/>
              </a:ext>
            </a:extLst>
          </p:cNvPr>
          <p:cNvSpPr/>
          <p:nvPr/>
        </p:nvSpPr>
        <p:spPr>
          <a:xfrm>
            <a:off x="8958266" y="2489461"/>
            <a:ext cx="816464"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rgbClr val="2D2D2D"/>
                </a:solidFill>
                <a:latin typeface="Verdana"/>
                <a:ea typeface="Verdana"/>
                <a:cs typeface="Arial"/>
                <a:sym typeface="Arial"/>
              </a:rPr>
              <a:t>83</a:t>
            </a:r>
            <a:r>
              <a:rPr kumimoji="0" lang="es-CO" sz="1200" b="0" i="0" u="none" strike="noStrike" kern="0" cap="none" spc="0" normalizeH="0" baseline="0" noProof="0">
                <a:ln>
                  <a:noFill/>
                </a:ln>
                <a:solidFill>
                  <a:srgbClr val="2D2D2D"/>
                </a:solidFill>
                <a:effectLst/>
                <a:uLnTx/>
                <a:uFillTx/>
                <a:latin typeface="Verdana"/>
                <a:ea typeface="Verdana"/>
                <a:cs typeface="Arial"/>
                <a:sym typeface="Arial"/>
              </a:rPr>
              <a:t>%</a:t>
            </a:r>
            <a:endParaRPr lang="es-CO" sz="1200" b="0" i="0" u="none" strike="noStrike" kern="0" cap="none" spc="0" normalizeH="0" baseline="0" noProof="0">
              <a:ln>
                <a:noFill/>
              </a:ln>
              <a:solidFill>
                <a:srgbClr val="2D2D2D"/>
              </a:solidFill>
              <a:effectLst/>
              <a:uLnTx/>
              <a:uFillTx/>
              <a:latin typeface="Verdana"/>
              <a:ea typeface="Verdana"/>
              <a:cs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a:ea typeface="Verdana"/>
                <a:cs typeface="Arial"/>
                <a:sym typeface="Arial"/>
              </a:rPr>
              <a:t>(</a:t>
            </a:r>
            <a:r>
              <a:rPr lang="es-CO" sz="1200">
                <a:solidFill>
                  <a:srgbClr val="2D2D2D"/>
                </a:solidFill>
                <a:latin typeface="Verdana"/>
                <a:ea typeface="Verdana"/>
                <a:cs typeface="Arial"/>
                <a:sym typeface="Arial"/>
              </a:rPr>
              <a:t>22,3</a:t>
            </a:r>
            <a:r>
              <a:rPr kumimoji="0" lang="es-CO" sz="1200" b="0" i="0" u="none" strike="noStrike" kern="0" cap="none" spc="0" normalizeH="0" baseline="0" noProof="0">
                <a:ln>
                  <a:noFill/>
                </a:ln>
                <a:solidFill>
                  <a:srgbClr val="2D2D2D"/>
                </a:solidFill>
                <a:effectLst/>
                <a:uLnTx/>
                <a:uFillTx/>
                <a:latin typeface="Verdana"/>
                <a:ea typeface="Verdana"/>
                <a:cs typeface="Arial"/>
                <a:sym typeface="Arial"/>
              </a:rPr>
              <a:t>) </a:t>
            </a:r>
            <a:endParaRPr kumimoji="0" lang="es-CO" sz="1400" b="0" i="0" u="none" strike="noStrike" kern="0" cap="none" spc="0" normalizeH="0" baseline="0" noProof="0">
              <a:ln>
                <a:noFill/>
              </a:ln>
              <a:solidFill>
                <a:srgbClr val="2D2D2D"/>
              </a:solidFill>
              <a:effectLst/>
              <a:uLnTx/>
              <a:uFillTx/>
              <a:latin typeface="Verdana"/>
              <a:ea typeface="Verdana"/>
              <a:cs typeface="Arial"/>
              <a:sym typeface="Arial"/>
            </a:endParaRPr>
          </a:p>
        </p:txBody>
      </p:sp>
      <p:sp>
        <p:nvSpPr>
          <p:cNvPr id="5" name="Google Shape;434;p25">
            <a:extLst>
              <a:ext uri="{FF2B5EF4-FFF2-40B4-BE49-F238E27FC236}">
                <a16:creationId xmlns:a16="http://schemas.microsoft.com/office/drawing/2014/main" id="{08335BE0-7A07-871A-79EB-34C0ED5DBED5}"/>
              </a:ext>
            </a:extLst>
          </p:cNvPr>
          <p:cNvSpPr/>
          <p:nvPr/>
        </p:nvSpPr>
        <p:spPr>
          <a:xfrm>
            <a:off x="8009699" y="24894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(27)</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4DF8FDC-8A10-EA71-AF2C-2E11BCF9D7F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6" name="Tabla 5">
            <a:extLst>
              <a:ext uri="{FF2B5EF4-FFF2-40B4-BE49-F238E27FC236}">
                <a16:creationId xmlns:a16="http://schemas.microsoft.com/office/drawing/2014/main" id="{00D1DAA2-C1E3-FF90-7540-F1E796AE24BD}"/>
              </a:ext>
            </a:extLst>
          </p:cNvPr>
          <p:cNvGraphicFramePr>
            <a:graphicFrameLocks noGrp="1"/>
          </p:cNvGraphicFramePr>
          <p:nvPr>
            <p:extLst>
              <p:ext uri="{D42A27DB-BD31-4B8C-83A1-F6EECF244321}">
                <p14:modId xmlns:p14="http://schemas.microsoft.com/office/powerpoint/2010/main" val="207595946"/>
              </p:ext>
            </p:extLst>
          </p:nvPr>
        </p:nvGraphicFramePr>
        <p:xfrm>
          <a:off x="364297" y="3724299"/>
          <a:ext cx="11125200" cy="2617415"/>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8640">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068775">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Auditorías ejecutadas del Programa Anual de Auditorías y Seguimientos</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rPr>
                        <a:t>Respeto al avance a primer trimestre de 2026, se informa lo siguiente</a:t>
                      </a:r>
                    </a:p>
                    <a:p>
                      <a:pPr algn="l" fontAlgn="ctr"/>
                      <a:endPar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algn="l" fontAlgn="ctr"/>
                      <a:r>
                        <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rPr>
                        <a:t>Dos de las cinco auditorías Internas programada en  el Plan Anual de Auditorías y Seguimientos de la Superintendencia Nacional de Salud para la vigencia 2026 fueron iniciadas así:</a:t>
                      </a:r>
                    </a:p>
                    <a:p>
                      <a:pPr algn="l" fontAlgn="ctr"/>
                      <a:endPar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algn="l" fontAlgn="ctr"/>
                      <a:r>
                        <a:rPr lang="es-MX" sz="900" b="0" i="0" u="none" strike="noStrike" kern="1200" noProof="0" dirty="0">
                          <a:solidFill>
                            <a:srgbClr val="000000"/>
                          </a:solidFill>
                          <a:effectLst/>
                          <a:latin typeface="Verdana"/>
                          <a:ea typeface="Verdana"/>
                          <a:cs typeface="+mn-cs"/>
                        </a:rPr>
                        <a:t>• Auditoría a la Gestión Documental y Administración de Archivos, inicio en el mes de febrero de 2026, se encuentra en proceso de ejecución y esta programada su finalización en el mes de mayo.</a:t>
                      </a:r>
                    </a:p>
                    <a:p>
                      <a:pPr algn="l" fontAlgn="ctr"/>
                      <a:r>
                        <a:rPr lang="es-MX" sz="900" b="0" i="0" u="none" strike="noStrike" kern="1200" noProof="0" dirty="0">
                          <a:solidFill>
                            <a:srgbClr val="000000"/>
                          </a:solidFill>
                          <a:effectLst/>
                          <a:latin typeface="Verdana"/>
                          <a:ea typeface="Verdana"/>
                          <a:cs typeface="+mn-cs"/>
                        </a:rPr>
                        <a:t>• Auditoría a la Gestión y Administración del Proceso de Talento Humano, inicio en el mes de marzo de 2026, se encuentra en proceso de ejecución y esta programada su finalización en el mes de junio.</a:t>
                      </a:r>
                    </a:p>
                    <a:p>
                      <a:pPr algn="l" fontAlgn="ctr"/>
                      <a:endParaRPr lang="es-MX" sz="900" b="0" i="0" u="none" strike="noStrike" kern="1200" noProof="0" dirty="0">
                        <a:solidFill>
                          <a:srgbClr val="000000"/>
                        </a:solidFill>
                        <a:effectLst/>
                        <a:latin typeface="Verdana" panose="020B0604030504040204" pitchFamily="34" charset="0"/>
                        <a:ea typeface="Verdana" panose="020B0604030504040204" pitchFamily="34" charset="0"/>
                        <a:cs typeface="+mn-cs"/>
                      </a:endParaRPr>
                    </a:p>
                    <a:p>
                      <a:pPr algn="l" fontAlgn="ctr"/>
                      <a:r>
                        <a:rPr lang="es-MX" sz="900" b="0" i="0" u="none" strike="noStrike" kern="1200" noProof="0" dirty="0">
                          <a:solidFill>
                            <a:srgbClr val="000000"/>
                          </a:solidFill>
                          <a:effectLst/>
                          <a:latin typeface="Verdana"/>
                          <a:ea typeface="Verdana"/>
                          <a:cs typeface="+mn-cs"/>
                        </a:rPr>
                        <a:t>• Es importante mencionar que entre el mes de Abril y Junio se iniciaran de acuerdo a lo programado en el PAAS tres auditorias.</a:t>
                      </a:r>
                      <a:endParaRPr lang="es-CO" sz="900" b="0" i="0" u="none" strike="noStrike" kern="1200" noProof="0" dirty="0">
                        <a:solidFill>
                          <a:srgbClr val="000000"/>
                        </a:solidFill>
                        <a:effectLst/>
                        <a:latin typeface="Verdana"/>
                        <a:ea typeface="Verdana"/>
                        <a:cs typeface="+mn-cs"/>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u="none" strike="noStrike" kern="1200" noProof="0" dirty="0">
                          <a:solidFill>
                            <a:schemeClr val="tx1"/>
                          </a:solidFill>
                          <a:effectLst/>
                          <a:latin typeface="Verdana" panose="020B0604030504040204" pitchFamily="34" charset="0"/>
                          <a:ea typeface="Verdana" panose="020B0604030504040204" pitchFamily="34" charset="0"/>
                          <a:cs typeface="+mn-cs"/>
                        </a:rPr>
                        <a:t>Oficina de Control Interno</a:t>
                      </a:r>
                    </a:p>
                  </a:txBody>
                  <a:tcPr marL="0" marR="0" marT="0" marB="0" anchor="ctr"/>
                </a:tc>
                <a:extLst>
                  <a:ext uri="{0D108BD9-81ED-4DB2-BD59-A6C34878D82A}">
                    <a16:rowId xmlns:a16="http://schemas.microsoft.com/office/drawing/2014/main" val="3192192509"/>
                  </a:ext>
                </a:extLst>
              </a:tr>
            </a:tbl>
          </a:graphicData>
        </a:graphic>
      </p:graphicFrame>
      <p:sp>
        <p:nvSpPr>
          <p:cNvPr id="7" name="Google Shape;434;p25">
            <a:extLst>
              <a:ext uri="{FF2B5EF4-FFF2-40B4-BE49-F238E27FC236}">
                <a16:creationId xmlns:a16="http://schemas.microsoft.com/office/drawing/2014/main" id="{8F4D8C58-25AE-D710-B169-3CDC6CAD3DEE}"/>
              </a:ext>
            </a:extLst>
          </p:cNvPr>
          <p:cNvSpPr/>
          <p:nvPr/>
        </p:nvSpPr>
        <p:spPr>
          <a:xfrm>
            <a:off x="8022643" y="494694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5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9" name="Google Shape;434;p25">
            <a:extLst>
              <a:ext uri="{FF2B5EF4-FFF2-40B4-BE49-F238E27FC236}">
                <a16:creationId xmlns:a16="http://schemas.microsoft.com/office/drawing/2014/main" id="{E0C05812-5CEC-62CB-7108-95A4372ABE9A}"/>
              </a:ext>
            </a:extLst>
          </p:cNvPr>
          <p:cNvSpPr/>
          <p:nvPr/>
        </p:nvSpPr>
        <p:spPr>
          <a:xfrm>
            <a:off x="9076266" y="4944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noFill/>
          <a:ln>
            <a:solidFill>
              <a:schemeClr val="tx1"/>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05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NA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pic>
        <p:nvPicPr>
          <p:cNvPr id="8" name="Imagen 7">
            <a:extLst>
              <a:ext uri="{FF2B5EF4-FFF2-40B4-BE49-F238E27FC236}">
                <a16:creationId xmlns:a16="http://schemas.microsoft.com/office/drawing/2014/main" id="{4FDC4D51-C44A-CF7E-F4B1-37CFF1783879}"/>
              </a:ext>
            </a:extLst>
          </p:cNvPr>
          <p:cNvPicPr>
            <a:picLocks noChangeAspect="1"/>
          </p:cNvPicPr>
          <p:nvPr/>
        </p:nvPicPr>
        <p:blipFill>
          <a:blip r:embed="rId2"/>
          <a:stretch>
            <a:fillRect/>
          </a:stretch>
        </p:blipFill>
        <p:spPr>
          <a:xfrm>
            <a:off x="7765646" y="6458214"/>
            <a:ext cx="4334535" cy="342200"/>
          </a:xfrm>
          <a:prstGeom prst="rect">
            <a:avLst/>
          </a:prstGeom>
        </p:spPr>
      </p:pic>
    </p:spTree>
    <p:extLst>
      <p:ext uri="{BB962C8B-B14F-4D97-AF65-F5344CB8AC3E}">
        <p14:creationId xmlns:p14="http://schemas.microsoft.com/office/powerpoint/2010/main" val="16271784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7D47-71BF-2FB0-DEA5-25783824161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6A6B1F-B300-A292-CAEC-0ED73D3014B1}"/>
              </a:ext>
            </a:extLst>
          </p:cNvPr>
          <p:cNvGraphicFramePr>
            <a:graphicFrameLocks noGrp="1"/>
          </p:cNvGraphicFramePr>
          <p:nvPr>
            <p:extLst>
              <p:ext uri="{D42A27DB-BD31-4B8C-83A1-F6EECF244321}">
                <p14:modId xmlns:p14="http://schemas.microsoft.com/office/powerpoint/2010/main" val="603701612"/>
              </p:ext>
            </p:extLst>
          </p:nvPr>
        </p:nvGraphicFramePr>
        <p:xfrm>
          <a:off x="174672" y="1676400"/>
          <a:ext cx="11636327" cy="4216400"/>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312856">
                  <a:extLst>
                    <a:ext uri="{9D8B030D-6E8A-4147-A177-3AD203B41FA5}">
                      <a16:colId xmlns:a16="http://schemas.microsoft.com/office/drawing/2014/main" val="1680724253"/>
                    </a:ext>
                  </a:extLst>
                </a:gridCol>
                <a:gridCol w="1011676">
                  <a:extLst>
                    <a:ext uri="{9D8B030D-6E8A-4147-A177-3AD203B41FA5}">
                      <a16:colId xmlns:a16="http://schemas.microsoft.com/office/drawing/2014/main" val="3940073173"/>
                    </a:ext>
                  </a:extLst>
                </a:gridCol>
                <a:gridCol w="1070043">
                  <a:extLst>
                    <a:ext uri="{9D8B030D-6E8A-4147-A177-3AD203B41FA5}">
                      <a16:colId xmlns:a16="http://schemas.microsoft.com/office/drawing/2014/main" val="334797448"/>
                    </a:ext>
                  </a:extLst>
                </a:gridCol>
                <a:gridCol w="886837">
                  <a:extLst>
                    <a:ext uri="{9D8B030D-6E8A-4147-A177-3AD203B41FA5}">
                      <a16:colId xmlns:a16="http://schemas.microsoft.com/office/drawing/2014/main" val="1490449559"/>
                    </a:ext>
                  </a:extLst>
                </a:gridCol>
              </a:tblGrid>
              <a:tr h="779412">
                <a:tc>
                  <a:txBody>
                    <a:bodyPr/>
                    <a:lstStyle/>
                    <a:p>
                      <a:pPr algn="ctr" fontAlgn="ctr"/>
                      <a:r>
                        <a:rPr lang="es-CO" sz="800" b="1" i="0" u="none" strike="noStrike" noProof="0" dirty="0">
                          <a:solidFill>
                            <a:srgbClr val="FFFFFF"/>
                          </a:solidFill>
                          <a:effectLst/>
                          <a:latin typeface="Verdana"/>
                          <a:ea typeface="Verdana"/>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a:ea typeface="Verdana"/>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a:ea typeface="Verdana"/>
                          <a:cs typeface="+mn-cs"/>
                        </a:rPr>
                        <a:t>Meta     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a:ea typeface="Verdana"/>
                        </a:rPr>
                        <a:t>% de Cumplimiento 2026 T-I</a:t>
                      </a:r>
                      <a:endParaRPr lang="es-CO" sz="800" b="1" u="none" strike="noStrike" kern="1200" noProof="0">
                        <a:solidFill>
                          <a:srgbClr val="FFFFFF"/>
                        </a:solidFill>
                        <a:effectLst/>
                        <a:latin typeface="Verdana"/>
                        <a:ea typeface="Verdana"/>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a:ea typeface="Verdana"/>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3436988">
                <a:tc>
                  <a:txBody>
                    <a:bodyPr/>
                    <a:lstStyle/>
                    <a:p>
                      <a:pPr algn="ctr" fontAlgn="ctr"/>
                      <a:r>
                        <a:rPr lang="es-CO" sz="800" b="0" i="0" u="none" strike="noStrike" noProof="0">
                          <a:solidFill>
                            <a:srgbClr val="000000"/>
                          </a:solidFill>
                          <a:effectLst/>
                          <a:latin typeface="Verdana"/>
                          <a:ea typeface="Verdana"/>
                        </a:rPr>
                        <a:t>Porcentaje de modernización tecnológica en la Gestión Documental de la SNS</a:t>
                      </a:r>
                    </a:p>
                  </a:txBody>
                  <a:tcPr marL="0" marR="0" marT="0" marB="0" anchor="ctr"/>
                </a:tc>
                <a:tc>
                  <a:txBody>
                    <a:bodyPr/>
                    <a:lstStyle/>
                    <a:p>
                      <a:pPr algn="l" fontAlgn="ctr"/>
                      <a:r>
                        <a:rPr lang="es-MX" sz="800" b="0" i="0" u="none" strike="noStrike" noProof="0" dirty="0">
                          <a:solidFill>
                            <a:srgbClr val="000000"/>
                          </a:solidFill>
                          <a:effectLst/>
                          <a:latin typeface="Verdana"/>
                          <a:ea typeface="Verdana"/>
                        </a:rPr>
                        <a:t>Por tratarse de un Indicador acumulativo, la medición de la línea base presenta la sumatoria de los resultados de cada vigencia anterior. Su alcance se centra en evaluar el cumplimiento de metas a largo plazo, mostrando el progreso continuo y el total alcanzado hasta la fecha del reporte.</a:t>
                      </a:r>
                    </a:p>
                    <a:p>
                      <a:pPr algn="l" fontAlgn="ctr"/>
                      <a:endParaRPr lang="es-MX" sz="800" b="0" i="0" u="none" strike="noStrike" noProof="0" dirty="0">
                        <a:solidFill>
                          <a:srgbClr val="000000"/>
                        </a:solidFill>
                        <a:effectLst/>
                        <a:latin typeface="Verdana"/>
                        <a:ea typeface="Verdana"/>
                      </a:endParaRPr>
                    </a:p>
                    <a:p>
                      <a:pPr algn="l" fontAlgn="ctr"/>
                      <a:r>
                        <a:rPr lang="es-MX" sz="800" b="0" i="0" u="none" strike="noStrike" noProof="0" dirty="0">
                          <a:solidFill>
                            <a:srgbClr val="000000"/>
                          </a:solidFill>
                          <a:effectLst/>
                          <a:latin typeface="Verdana"/>
                          <a:ea typeface="Verdana"/>
                        </a:rPr>
                        <a:t>Inicialmente la meta acumulada de las actividades programadas entre el periodo 2024-2026 fue de 20 actividades; en 2024 se cumplieron cuatro (4) actividades y en 2025 se gestionaron ocho (8) más. Con corte de la vigencia 2025 se avanzó con el cumplimiento del 60% (línea base 2025). En la sesión 07 del CIGD de diciembre de 2025, se aprobó la  disminución de metas programadas de 20 a 18.</a:t>
                      </a:r>
                    </a:p>
                    <a:p>
                      <a:pPr algn="l" fontAlgn="ctr"/>
                      <a:endParaRPr lang="es-MX" sz="800" b="0" i="0" u="none" strike="noStrike" noProof="0" dirty="0">
                        <a:solidFill>
                          <a:srgbClr val="000000"/>
                        </a:solidFill>
                        <a:effectLst/>
                        <a:latin typeface="Verdana"/>
                        <a:ea typeface="Verdana"/>
                      </a:endParaRPr>
                    </a:p>
                    <a:p>
                      <a:pPr algn="l" fontAlgn="ctr"/>
                      <a:r>
                        <a:rPr lang="es-MX" sz="800" b="0" i="0" u="none" strike="noStrike" noProof="0" dirty="0">
                          <a:solidFill>
                            <a:srgbClr val="000000"/>
                          </a:solidFill>
                          <a:effectLst/>
                          <a:latin typeface="Verdana"/>
                          <a:ea typeface="Verdana"/>
                        </a:rPr>
                        <a:t>En la vigencia 2026 se tienen programadas las siguientes cuatro (4) actividades, consecuente con el ajuste solicitado y aprobado en febrero de 2026 por parte de la Oficina Asesora de Planeación (Alcance al memorando 20269300000022933):</a:t>
                      </a:r>
                    </a:p>
                    <a:p>
                      <a:pPr algn="l" fontAlgn="ctr"/>
                      <a:endParaRPr lang="es-MX" sz="800" b="0" i="0" u="none" strike="noStrike" noProof="0" dirty="0">
                        <a:solidFill>
                          <a:srgbClr val="000000"/>
                        </a:solidFill>
                        <a:effectLst/>
                        <a:latin typeface="Verdana"/>
                        <a:ea typeface="Verdana"/>
                      </a:endParaRPr>
                    </a:p>
                    <a:p>
                      <a:pPr algn="l" fontAlgn="ctr"/>
                      <a:r>
                        <a:rPr lang="es-MX" sz="800" b="1" i="0" u="none" strike="noStrike" noProof="0" dirty="0">
                          <a:solidFill>
                            <a:srgbClr val="000000"/>
                          </a:solidFill>
                          <a:effectLst/>
                          <a:latin typeface="Verdana"/>
                          <a:ea typeface="Verdana"/>
                        </a:rPr>
                        <a:t>1. A6-PA-001 -</a:t>
                      </a:r>
                      <a:r>
                        <a:rPr lang="es-MX" sz="800" b="0" i="0" u="none" strike="noStrike" noProof="0" dirty="0">
                          <a:solidFill>
                            <a:srgbClr val="000000"/>
                          </a:solidFill>
                          <a:effectLst/>
                          <a:latin typeface="Verdana"/>
                          <a:ea typeface="Verdana"/>
                        </a:rPr>
                        <a:t> Unificación y articulación de inventarios documentales con el gestor documental de la entidad. Con corte marzo de 2026 se ha avanzado parcialmente en un 20%, equivalente a 6,294 cajas, gestionando las siguientes actividades:</a:t>
                      </a:r>
                    </a:p>
                    <a:p>
                      <a:pPr algn="l" fontAlgn="ctr"/>
                      <a:r>
                        <a:rPr lang="es-MX" sz="800" b="1" i="0" u="none" strike="noStrike" noProof="0" dirty="0">
                          <a:solidFill>
                            <a:srgbClr val="000000"/>
                          </a:solidFill>
                          <a:effectLst/>
                          <a:latin typeface="Verdana"/>
                          <a:ea typeface="Verdana"/>
                        </a:rPr>
                        <a:t>2. A6-PA-002 -</a:t>
                      </a:r>
                      <a:r>
                        <a:rPr lang="es-MX" sz="800" b="0" i="0" u="none" strike="noStrike" noProof="0" dirty="0">
                          <a:solidFill>
                            <a:srgbClr val="000000"/>
                          </a:solidFill>
                          <a:effectLst/>
                          <a:latin typeface="Verdana"/>
                          <a:ea typeface="Verdana"/>
                        </a:rPr>
                        <a:t> Nivel de madurez de acuerdo con la matriz de cumplimiento del Modelo de Gestión documental y administración de archivos- MGDA. Con corte marzo de 2026 se ha avanzado parcialmente en un 10%, De un total de treinta y nueve (39) actividades se ha cumplido con cuatro (4), </a:t>
                      </a:r>
                      <a:r>
                        <a:rPr lang="es-MX" sz="800" b="0" i="0" u="none" strike="noStrike" noProof="0" dirty="0" err="1">
                          <a:solidFill>
                            <a:srgbClr val="000000"/>
                          </a:solidFill>
                          <a:effectLst/>
                          <a:latin typeface="Verdana"/>
                          <a:ea typeface="Verdana"/>
                        </a:rPr>
                        <a:t>cumplièndo</a:t>
                      </a:r>
                      <a:r>
                        <a:rPr lang="es-MX" sz="800" b="0" i="0" u="none" strike="noStrike" noProof="0" dirty="0">
                          <a:solidFill>
                            <a:srgbClr val="000000"/>
                          </a:solidFill>
                          <a:effectLst/>
                          <a:latin typeface="Verdana"/>
                          <a:ea typeface="Verdana"/>
                        </a:rPr>
                        <a:t> con las siguientes:</a:t>
                      </a:r>
                    </a:p>
                    <a:p>
                      <a:pPr algn="l" fontAlgn="ctr"/>
                      <a:r>
                        <a:rPr lang="es-MX" sz="800" b="1" i="0" u="none" strike="noStrike" noProof="0" dirty="0">
                          <a:solidFill>
                            <a:srgbClr val="000000"/>
                          </a:solidFill>
                          <a:effectLst/>
                          <a:latin typeface="Verdana"/>
                          <a:ea typeface="Verdana"/>
                        </a:rPr>
                        <a:t>3. A6-PA-005 -</a:t>
                      </a:r>
                      <a:r>
                        <a:rPr lang="es-MX" sz="800" b="0" i="0" u="none" strike="noStrike" noProof="0" dirty="0">
                          <a:solidFill>
                            <a:srgbClr val="000000"/>
                          </a:solidFill>
                          <a:effectLst/>
                          <a:latin typeface="Verdana"/>
                          <a:ea typeface="Verdana"/>
                        </a:rPr>
                        <a:t> Validación de funcionalidades Superargo / formulario web PQRD. Con corte al mes de marzo de 2026, la actividad presenta un avance parcial del 40%, correspondiente al cumplimiento de la meta establecida para el primer trimestre.  Inicialmente se establecieron cinco (5) informes de gestión a cumplir en este indicador acumulativo. La gestión parcialmente ejecutada ha sido: La gestión resultante se presenta en dos (2) informes y dos (2) matrices de requerimientos.</a:t>
                      </a:r>
                    </a:p>
                    <a:p>
                      <a:pPr algn="l" fontAlgn="ctr"/>
                      <a:r>
                        <a:rPr lang="es-MX" sz="800" b="0" i="0" u="none" strike="noStrike" noProof="0" dirty="0">
                          <a:solidFill>
                            <a:srgbClr val="000000"/>
                          </a:solidFill>
                          <a:effectLst/>
                          <a:latin typeface="Verdana"/>
                          <a:ea typeface="Verdana"/>
                        </a:rPr>
                        <a:t>a. Consolidación de la matriz de requerimientos SuperArgo, identificando 234 requerimientos de los cuales 68 correspondían a incidencias, 50 a mejora, 19 de ajustes de desarrollos y 97 a desarrollos nuevos. Así mismo, se clasificaron con prioridad muy alta, alta, media y baja.​</a:t>
                      </a:r>
                    </a:p>
                    <a:p>
                      <a:pPr algn="l" fontAlgn="ctr"/>
                      <a:r>
                        <a:rPr lang="es-MX" sz="800" b="1" i="0" u="none" strike="noStrike" noProof="0" dirty="0">
                          <a:solidFill>
                            <a:srgbClr val="000000"/>
                          </a:solidFill>
                          <a:effectLst/>
                          <a:latin typeface="Verdana"/>
                          <a:ea typeface="Verdana"/>
                        </a:rPr>
                        <a:t>4. A6-PA-008 -</a:t>
                      </a:r>
                      <a:r>
                        <a:rPr lang="es-MX" sz="800" b="0" i="0" u="none" strike="noStrike" noProof="0" dirty="0">
                          <a:solidFill>
                            <a:srgbClr val="000000"/>
                          </a:solidFill>
                          <a:effectLst/>
                          <a:latin typeface="Verdana"/>
                          <a:ea typeface="Verdana"/>
                        </a:rPr>
                        <a:t> Elaborar e implementar, de acuerdo con el cronograma de trabajo, el plan de preservación digital a largo plazo.  Con corte al mes de marzo de 2026, la actividad presenta un avance parcial del 10% en su ejecución. Inicialmente se establecieron cuatro (4) actividades o productos a cumplir en este indicador acumulativo.</a:t>
                      </a:r>
                      <a:endParaRPr lang="es-MX" sz="800" b="0" i="0" u="none" strike="noStrike" noProof="0" dirty="0">
                        <a:solidFill>
                          <a:srgbClr val="FF0000"/>
                        </a:solidFill>
                        <a:effectLst/>
                        <a:latin typeface="Verdana"/>
                        <a:ea typeface="Verdana"/>
                      </a:endParaRPr>
                    </a:p>
                    <a:p>
                      <a:pPr algn="l" fontAlgn="ctr"/>
                      <a:endParaRPr lang="es-MX" sz="8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a:ea typeface="Verdana"/>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a:ea typeface="Verdana"/>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a:ea typeface="Verdana"/>
                        </a:rPr>
                        <a:t> Secretaría General</a:t>
                      </a:r>
                      <a:endParaRPr lang="es-CO" sz="800" u="none" strike="noStrike" kern="1200" noProof="0" dirty="0">
                        <a:solidFill>
                          <a:srgbClr val="FFFFFF"/>
                        </a:solidFill>
                        <a:effectLst/>
                        <a:latin typeface="Verdana"/>
                        <a:ea typeface="Verdana"/>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dirty="0">
                        <a:solidFill>
                          <a:srgbClr val="FFFFFF"/>
                        </a:solidFill>
                        <a:effectLst/>
                        <a:latin typeface="Verdana"/>
                        <a:ea typeface="Verdana"/>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95D8EC5F-6E7E-8C18-BB5A-054BAA274B53}"/>
              </a:ext>
            </a:extLst>
          </p:cNvPr>
          <p:cNvSpPr/>
          <p:nvPr/>
        </p:nvSpPr>
        <p:spPr>
          <a:xfrm>
            <a:off x="9899514" y="3625573"/>
            <a:ext cx="977738" cy="881447"/>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71,11%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noProof="0" dirty="0">
                <a:solidFill>
                  <a:srgbClr val="2D2D2D"/>
                </a:solidFill>
                <a:latin typeface="Verdana" panose="020B0604030504040204" pitchFamily="34" charset="0"/>
                <a:ea typeface="Verdana" panose="020B0604030504040204" pitchFamily="34" charset="0"/>
                <a:cs typeface="Arial"/>
                <a:sym typeface="Arial"/>
              </a:rPr>
              <a:t>(8 año)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noProof="0" dirty="0">
                <a:solidFill>
                  <a:srgbClr val="2D2D2D"/>
                </a:solidFill>
                <a:latin typeface="Verdana" panose="020B0604030504040204" pitchFamily="34" charset="0"/>
                <a:ea typeface="Verdana" panose="020B0604030504040204" pitchFamily="34" charset="0"/>
                <a:cs typeface="Arial"/>
                <a:sym typeface="Arial"/>
              </a:rPr>
              <a:t>(12,8 </a:t>
            </a:r>
            <a:r>
              <a:rPr lang="es-CO" sz="1000" noProof="0" dirty="0" err="1">
                <a:solidFill>
                  <a:srgbClr val="2D2D2D"/>
                </a:solidFill>
                <a:latin typeface="Verdana" panose="020B0604030504040204" pitchFamily="34" charset="0"/>
                <a:ea typeface="Verdana" panose="020B0604030504040204" pitchFamily="34" charset="0"/>
                <a:cs typeface="Arial"/>
                <a:sym typeface="Arial"/>
              </a:rPr>
              <a:t>Cuat</a:t>
            </a:r>
            <a:r>
              <a:rPr lang="es-CO" sz="1000" noProof="0" dirty="0">
                <a:solidFill>
                  <a:srgbClr val="2D2D2D"/>
                </a:solidFill>
                <a:latin typeface="Verdana" panose="020B0604030504040204" pitchFamily="34" charset="0"/>
                <a:ea typeface="Verdana" panose="020B0604030504040204" pitchFamily="34" charset="0"/>
                <a:cs typeface="Arial"/>
                <a:sym typeface="Arial"/>
              </a:rPr>
              <a:t>.)</a:t>
            </a:r>
            <a:endPar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5AE697FB-6F7C-2E79-B4DA-477109E64DD8}"/>
              </a:ext>
            </a:extLst>
          </p:cNvPr>
          <p:cNvSpPr/>
          <p:nvPr/>
        </p:nvSpPr>
        <p:spPr>
          <a:xfrm>
            <a:off x="8848389" y="3589509"/>
            <a:ext cx="977738" cy="881447"/>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noProof="0" dirty="0">
                <a:solidFill>
                  <a:prstClr val="white"/>
                </a:solidFill>
                <a:latin typeface="Verdana" panose="020B0604030504040204" pitchFamily="34" charset="0"/>
                <a:ea typeface="Verdana" panose="020B0604030504040204" pitchFamily="34" charset="0"/>
                <a:cs typeface="Arial"/>
                <a:sym typeface="Arial"/>
              </a:rPr>
              <a:t>(8 Año)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noProof="0" dirty="0">
                <a:solidFill>
                  <a:prstClr val="white"/>
                </a:solidFill>
                <a:latin typeface="Verdana" panose="020B0604030504040204" pitchFamily="34" charset="0"/>
                <a:ea typeface="Verdana" panose="020B0604030504040204" pitchFamily="34" charset="0"/>
                <a:cs typeface="Arial"/>
                <a:sym typeface="Arial"/>
              </a:rPr>
              <a:t>(18 </a:t>
            </a:r>
            <a:r>
              <a:rPr lang="es-CO" sz="1000" noProof="0" dirty="0" err="1">
                <a:solidFill>
                  <a:prstClr val="white"/>
                </a:solidFill>
                <a:latin typeface="Verdana" panose="020B0604030504040204" pitchFamily="34" charset="0"/>
                <a:ea typeface="Verdana" panose="020B0604030504040204" pitchFamily="34" charset="0"/>
                <a:cs typeface="Arial"/>
                <a:sym typeface="Arial"/>
              </a:rPr>
              <a:t>Cuat</a:t>
            </a:r>
            <a:r>
              <a:rPr lang="es-CO" sz="1000" noProof="0" dirty="0">
                <a:solidFill>
                  <a:prstClr val="white"/>
                </a:solidFill>
                <a:latin typeface="Verdana" panose="020B0604030504040204" pitchFamily="34" charset="0"/>
                <a:ea typeface="Verdana" panose="020B0604030504040204" pitchFamily="34" charset="0"/>
                <a:cs typeface="Arial"/>
                <a:sym typeface="Arial"/>
              </a:rPr>
              <a:t>.)</a:t>
            </a:r>
            <a:endPar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3" name="CuadroTexto 2">
            <a:extLst>
              <a:ext uri="{FF2B5EF4-FFF2-40B4-BE49-F238E27FC236}">
                <a16:creationId xmlns:a16="http://schemas.microsoft.com/office/drawing/2014/main" id="{7A0733D9-4740-1DB0-2388-3D1A7A5E4436}"/>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4" name="Imagen 3">
            <a:extLst>
              <a:ext uri="{FF2B5EF4-FFF2-40B4-BE49-F238E27FC236}">
                <a16:creationId xmlns:a16="http://schemas.microsoft.com/office/drawing/2014/main" id="{7A18BB6C-BB5A-187E-B503-2E5A9B74ACF8}"/>
              </a:ext>
            </a:extLst>
          </p:cNvPr>
          <p:cNvPicPr>
            <a:picLocks noChangeAspect="1"/>
          </p:cNvPicPr>
          <p:nvPr/>
        </p:nvPicPr>
        <p:blipFill>
          <a:blip r:embed="rId2"/>
          <a:stretch>
            <a:fillRect/>
          </a:stretch>
        </p:blipFill>
        <p:spPr>
          <a:xfrm>
            <a:off x="7464090" y="5971825"/>
            <a:ext cx="4334535" cy="342200"/>
          </a:xfrm>
          <a:prstGeom prst="rect">
            <a:avLst/>
          </a:prstGeom>
        </p:spPr>
      </p:pic>
    </p:spTree>
    <p:extLst>
      <p:ext uri="{BB962C8B-B14F-4D97-AF65-F5344CB8AC3E}">
        <p14:creationId xmlns:p14="http://schemas.microsoft.com/office/powerpoint/2010/main" val="12944219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D695-325A-2523-9C7F-D314DE35FF45}"/>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BB0F08D-51E3-BF8E-ED28-1D92E88A66EC}"/>
              </a:ext>
            </a:extLst>
          </p:cNvPr>
          <p:cNvGraphicFramePr>
            <a:graphicFrameLocks noGrp="1"/>
          </p:cNvGraphicFramePr>
          <p:nvPr>
            <p:extLst>
              <p:ext uri="{D42A27DB-BD31-4B8C-83A1-F6EECF244321}">
                <p14:modId xmlns:p14="http://schemas.microsoft.com/office/powerpoint/2010/main" val="1777403053"/>
              </p:ext>
            </p:extLst>
          </p:nvPr>
        </p:nvGraphicFramePr>
        <p:xfrm>
          <a:off x="250246" y="1574229"/>
          <a:ext cx="11636327" cy="2047239"/>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157213">
                  <a:extLst>
                    <a:ext uri="{9D8B030D-6E8A-4147-A177-3AD203B41FA5}">
                      <a16:colId xmlns:a16="http://schemas.microsoft.com/office/drawing/2014/main" val="1680724253"/>
                    </a:ext>
                  </a:extLst>
                </a:gridCol>
                <a:gridCol w="9144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219199">
                  <a:extLst>
                    <a:ext uri="{9D8B030D-6E8A-4147-A177-3AD203B41FA5}">
                      <a16:colId xmlns:a16="http://schemas.microsoft.com/office/drawing/2014/main" val="1490449559"/>
                    </a:ext>
                  </a:extLst>
                </a:gridCol>
              </a:tblGrid>
              <a:tr h="36850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635759">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Expedientes disciplinarios evaluados en primera instancia</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900" b="0" i="0" u="none" strike="noStrike" noProof="0">
                          <a:solidFill>
                            <a:srgbClr val="000000"/>
                          </a:solidFill>
                          <a:effectLst/>
                          <a:latin typeface="Verdana"/>
                          <a:ea typeface="Verdana"/>
                        </a:rPr>
                        <a:t>De (92) expedientes priorizados para la vigencia 2026, se estableció para el primer trimestre evaluar (23) de ellos y se logró entre los meses de enero a marzo de la presente anualidad evaluar (32) expedientes, con lo que se da cumplimiento del 35% frente a la meta programada del 25%.  Este incremento en el porcentaje de cumplimiento se debe a la definición de planes de trabajo individuales y su estricto seguimiento frente al cumplimiento de los mismos,  al aumento en el número órdenes de prestación de servicios respecto del año inmediatamente anterior y a la compensación de tiempo para el disfrute de los turnos de descanso de semana santa por parte de tres (3) profesionales del Grupo de Instrucción Disciplinaria, quienes debieron gestionar unos productos específicos para poder acceder al disfrute del beneficio.</a:t>
                      </a:r>
                    </a:p>
                    <a:p>
                      <a:pPr lvl="0" algn="l">
                        <a:buNone/>
                      </a:pPr>
                      <a:endParaRPr lang="es-MX" sz="900" b="0" i="0" u="none" strike="noStrike" noProof="0">
                        <a:solidFill>
                          <a:srgbClr val="000000"/>
                        </a:solidFill>
                        <a:effectLst/>
                        <a:latin typeface="Verdana"/>
                        <a:ea typeface="Verdana"/>
                      </a:endParaRPr>
                    </a:p>
                    <a:p>
                      <a:pPr algn="l" fontAlgn="ctr"/>
                      <a:r>
                        <a:rPr lang="es-MX" sz="900" b="0" i="0" u="none" strike="noStrike" noProof="0">
                          <a:solidFill>
                            <a:srgbClr val="000000"/>
                          </a:solidFill>
                          <a:effectLst/>
                          <a:latin typeface="Verdana"/>
                          <a:ea typeface="Verdana"/>
                        </a:rPr>
                        <a:t>Frente a los expedientes evaluados en el trimestre, se profirieron 26 autos de archivo y 4 pliegos de cargos en etapa de instrucción disciplinaria; un (1) fallo sancionatorio y un (1) auto archivo en audiencia -proceso verbal- en etapa de juzgamiento.</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 Secretaría General</a:t>
                      </a:r>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8932E87D-1CAB-2C67-F5D0-F954B23F4BC8}"/>
              </a:ext>
            </a:extLst>
          </p:cNvPr>
          <p:cNvSpPr/>
          <p:nvPr/>
        </p:nvSpPr>
        <p:spPr>
          <a:xfrm>
            <a:off x="9820406" y="2407622"/>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32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srgbClr val="2D2D2D"/>
                </a:solidFill>
                <a:latin typeface="Verdana" panose="020B0604030504040204" pitchFamily="34" charset="0"/>
                <a:ea typeface="Verdana" panose="020B0604030504040204" pitchFamily="34" charset="0"/>
                <a:cs typeface="Arial"/>
                <a:sym typeface="Arial"/>
              </a:rPr>
              <a:t>(35%)</a:t>
            </a:r>
            <a:endParaRPr kumimoji="0" lang="es-CO" sz="11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ABA697B1-CC3B-CA8C-D438-5D4EAB99BF96}"/>
              </a:ext>
            </a:extLst>
          </p:cNvPr>
          <p:cNvSpPr/>
          <p:nvPr/>
        </p:nvSpPr>
        <p:spPr>
          <a:xfrm>
            <a:off x="8832069" y="2407622"/>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92</a:t>
            </a:r>
          </a:p>
        </p:txBody>
      </p:sp>
      <p:sp>
        <p:nvSpPr>
          <p:cNvPr id="3" name="CuadroTexto 2">
            <a:extLst>
              <a:ext uri="{FF2B5EF4-FFF2-40B4-BE49-F238E27FC236}">
                <a16:creationId xmlns:a16="http://schemas.microsoft.com/office/drawing/2014/main" id="{7C0A50EE-99D7-68A7-E5B3-3AABCD714F1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4" name="Tabla 3">
            <a:extLst>
              <a:ext uri="{FF2B5EF4-FFF2-40B4-BE49-F238E27FC236}">
                <a16:creationId xmlns:a16="http://schemas.microsoft.com/office/drawing/2014/main" id="{6AC31AB5-0184-3C0B-636E-BABD43F0CB67}"/>
              </a:ext>
            </a:extLst>
          </p:cNvPr>
          <p:cNvGraphicFramePr>
            <a:graphicFrameLocks noGrp="1"/>
          </p:cNvGraphicFramePr>
          <p:nvPr>
            <p:extLst>
              <p:ext uri="{D42A27DB-BD31-4B8C-83A1-F6EECF244321}">
                <p14:modId xmlns:p14="http://schemas.microsoft.com/office/powerpoint/2010/main" val="4216008326"/>
              </p:ext>
            </p:extLst>
          </p:nvPr>
        </p:nvGraphicFramePr>
        <p:xfrm>
          <a:off x="250246" y="3731465"/>
          <a:ext cx="11636327" cy="2602735"/>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157213">
                  <a:extLst>
                    <a:ext uri="{9D8B030D-6E8A-4147-A177-3AD203B41FA5}">
                      <a16:colId xmlns:a16="http://schemas.microsoft.com/office/drawing/2014/main" val="1680724253"/>
                    </a:ext>
                  </a:extLst>
                </a:gridCol>
                <a:gridCol w="9144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219199">
                  <a:extLst>
                    <a:ext uri="{9D8B030D-6E8A-4147-A177-3AD203B41FA5}">
                      <a16:colId xmlns:a16="http://schemas.microsoft.com/office/drawing/2014/main" val="1490449559"/>
                    </a:ext>
                  </a:extLst>
                </a:gridCol>
              </a:tblGrid>
              <a:tr h="545335">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69265">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implementación de la política, calidad y certificación estadística en la Superintendencia Nacional de Salud</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900" b="0" i="0" u="none" strike="noStrike" noProof="0" dirty="0">
                          <a:solidFill>
                            <a:srgbClr val="000000"/>
                          </a:solidFill>
                          <a:effectLst/>
                          <a:latin typeface="Verdana"/>
                          <a:ea typeface="Verdana"/>
                        </a:rPr>
                        <a:t>Se han desarrollado acciones de sensibilización y preparación institucional orientadas a la implementación de la Política de Gestión de la Información Estadística (PGIE). En este marco, se diligenció la información de oferta y demanda estadística mediante el taller “Valor de la información estadística”, espacio en el que se socializaron los mecanismos, lineamientos y referentes técnicos definidos por la SNS para fortalecer la gestión de la información estadística y su articulación con la toma de decisiones institucional.</a:t>
                      </a:r>
                    </a:p>
                    <a:p>
                      <a:pPr algn="l" fontAlgn="ctr"/>
                      <a:endParaRPr lang="es-MX" sz="900" b="0" i="0" u="none" strike="noStrike" noProof="0" dirty="0">
                        <a:solidFill>
                          <a:srgbClr val="000000"/>
                        </a:solidFill>
                        <a:effectLst/>
                        <a:latin typeface="Verdana"/>
                        <a:ea typeface="Verdana"/>
                      </a:endParaRPr>
                    </a:p>
                    <a:p>
                      <a:pPr algn="l" fontAlgn="ctr"/>
                      <a:r>
                        <a:rPr lang="es-MX" sz="900" b="0" i="0" u="none" strike="noStrike" noProof="0" dirty="0">
                          <a:solidFill>
                            <a:srgbClr val="000000"/>
                          </a:solidFill>
                          <a:effectLst/>
                          <a:latin typeface="Verdana"/>
                          <a:ea typeface="Verdana"/>
                        </a:rPr>
                        <a:t>Se realizaron mesas de trabajo para avanzar en la construcción del documento del Plan Estadístico Institucional, como instrumento del mecanismo de planificación estadística. Este avance se enfocó en revisar aspectos de antecedentes y los propósitos institucionales, así como los lineamientos de la PGIE.</a:t>
                      </a:r>
                    </a:p>
                    <a:p>
                      <a:pPr algn="l" fontAlgn="ctr"/>
                      <a:endParaRPr lang="es-MX" sz="900" b="0" i="0" u="none" strike="noStrike" noProof="0" dirty="0">
                        <a:solidFill>
                          <a:srgbClr val="000000"/>
                        </a:solidFill>
                        <a:effectLst/>
                        <a:latin typeface="Verdana"/>
                        <a:ea typeface="Verdana"/>
                      </a:endParaRPr>
                    </a:p>
                    <a:p>
                      <a:pPr algn="l" fontAlgn="ctr"/>
                      <a:r>
                        <a:rPr lang="es-MX" sz="900" b="0" i="0" u="none" strike="noStrike" noProof="0" dirty="0">
                          <a:solidFill>
                            <a:srgbClr val="000000"/>
                          </a:solidFill>
                          <a:effectLst/>
                          <a:latin typeface="Verdana"/>
                          <a:ea typeface="Verdana"/>
                        </a:rPr>
                        <a:t>Se avanzó en el mecanismo de calidad estadística mediante la sensibilización sobre la implementación de la NTC PE 1000:2020 al equipo de la Delegatura de Protección al Usuario para la operación estadística de PQRD, y la realización del diagnóstico frente a esta norma. Así mismo, se elaboró y socializó con los profesionales involucrados un cronograma de trabajo para el proceso de evaluación y certificación ante el DANE, con el fin de estructurar las actividades requeridas y fortalecer el cumplimiento de los estándares de calidad del proceso estadístico.</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Dirección de Innovación y Desarrollo</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7" name="Google Shape;434;p25">
            <a:extLst>
              <a:ext uri="{FF2B5EF4-FFF2-40B4-BE49-F238E27FC236}">
                <a16:creationId xmlns:a16="http://schemas.microsoft.com/office/drawing/2014/main" id="{8B7F6356-DE3F-5A9F-593D-10748C131610}"/>
              </a:ext>
            </a:extLst>
          </p:cNvPr>
          <p:cNvSpPr/>
          <p:nvPr/>
        </p:nvSpPr>
        <p:spPr>
          <a:xfrm>
            <a:off x="8827860" y="4888363"/>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p:txBody>
      </p:sp>
      <p:sp>
        <p:nvSpPr>
          <p:cNvPr id="8" name="Google Shape;434;p25">
            <a:extLst>
              <a:ext uri="{FF2B5EF4-FFF2-40B4-BE49-F238E27FC236}">
                <a16:creationId xmlns:a16="http://schemas.microsoft.com/office/drawing/2014/main" id="{059A4576-AEF5-B671-DF99-CF75C478619A}"/>
              </a:ext>
            </a:extLst>
          </p:cNvPr>
          <p:cNvSpPr/>
          <p:nvPr/>
        </p:nvSpPr>
        <p:spPr>
          <a:xfrm>
            <a:off x="9768214" y="4888363"/>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25%</a:t>
            </a:r>
          </a:p>
        </p:txBody>
      </p:sp>
      <p:pic>
        <p:nvPicPr>
          <p:cNvPr id="9" name="Imagen 8">
            <a:extLst>
              <a:ext uri="{FF2B5EF4-FFF2-40B4-BE49-F238E27FC236}">
                <a16:creationId xmlns:a16="http://schemas.microsoft.com/office/drawing/2014/main" id="{E648C48F-06D1-D94C-F097-FF5EB340887F}"/>
              </a:ext>
            </a:extLst>
          </p:cNvPr>
          <p:cNvPicPr>
            <a:picLocks noChangeAspect="1"/>
          </p:cNvPicPr>
          <p:nvPr/>
        </p:nvPicPr>
        <p:blipFill>
          <a:blip r:embed="rId3"/>
          <a:stretch>
            <a:fillRect/>
          </a:stretch>
        </p:blipFill>
        <p:spPr>
          <a:xfrm>
            <a:off x="7541910" y="6419304"/>
            <a:ext cx="4334535" cy="342200"/>
          </a:xfrm>
          <a:prstGeom prst="rect">
            <a:avLst/>
          </a:prstGeom>
        </p:spPr>
      </p:pic>
    </p:spTree>
    <p:extLst>
      <p:ext uri="{BB962C8B-B14F-4D97-AF65-F5344CB8AC3E}">
        <p14:creationId xmlns:p14="http://schemas.microsoft.com/office/powerpoint/2010/main" val="38970662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2E814-0097-1EF1-FFF3-465028962328}"/>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FFBBB20-C6B6-E625-261A-38B6A18261C2}"/>
              </a:ext>
            </a:extLst>
          </p:cNvPr>
          <p:cNvGraphicFramePr>
            <a:graphicFrameLocks noGrp="1"/>
          </p:cNvGraphicFramePr>
          <p:nvPr>
            <p:extLst>
              <p:ext uri="{D42A27DB-BD31-4B8C-83A1-F6EECF244321}">
                <p14:modId xmlns:p14="http://schemas.microsoft.com/office/powerpoint/2010/main" val="85645302"/>
              </p:ext>
            </p:extLst>
          </p:nvPr>
        </p:nvGraphicFramePr>
        <p:xfrm>
          <a:off x="198054" y="1647298"/>
          <a:ext cx="11636327" cy="1844252"/>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157213">
                  <a:extLst>
                    <a:ext uri="{9D8B030D-6E8A-4147-A177-3AD203B41FA5}">
                      <a16:colId xmlns:a16="http://schemas.microsoft.com/office/drawing/2014/main" val="1680724253"/>
                    </a:ext>
                  </a:extLst>
                </a:gridCol>
                <a:gridCol w="9144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219199">
                  <a:extLst>
                    <a:ext uri="{9D8B030D-6E8A-4147-A177-3AD203B41FA5}">
                      <a16:colId xmlns:a16="http://schemas.microsoft.com/office/drawing/2014/main" val="1490449559"/>
                    </a:ext>
                  </a:extLst>
                </a:gridCol>
              </a:tblGrid>
              <a:tr h="36850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432772">
                <a:tc>
                  <a:txBody>
                    <a:bodyPr/>
                    <a:lstStyle/>
                    <a:p>
                      <a:pPr algn="ctr" fontAlgn="ctr"/>
                      <a:r>
                        <a:rPr lang="es-MX" sz="1000" b="0" i="0" u="none" strike="noStrike" noProof="0">
                          <a:solidFill>
                            <a:srgbClr val="000000"/>
                          </a:solidFill>
                          <a:effectLst/>
                          <a:latin typeface="Verdana"/>
                          <a:ea typeface="Verdana"/>
                        </a:rPr>
                        <a:t>Auditorias y seguimientos realizados a las entidades de aseguramiento en salud y otras entidades de aseguramiento</a:t>
                      </a:r>
                      <a:endParaRPr lang="es-CO" sz="1000" b="0" i="0" u="none" strike="noStrike" noProof="0">
                        <a:solidFill>
                          <a:srgbClr val="000000"/>
                        </a:solidFill>
                        <a:effectLst/>
                        <a:latin typeface="Verdana"/>
                        <a:ea typeface="Verdana"/>
                      </a:endParaRPr>
                    </a:p>
                  </a:txBody>
                  <a:tcPr marL="0" marR="0" marT="0" marB="0" anchor="ctr"/>
                </a:tc>
                <a:tc>
                  <a:txBody>
                    <a:bodyPr/>
                    <a:lstStyle/>
                    <a:p>
                      <a:pPr algn="l" fontAlgn="ctr"/>
                      <a:r>
                        <a:rPr lang="es-MX" sz="1000" b="0" i="0" u="none" strike="noStrike" noProof="0">
                          <a:solidFill>
                            <a:srgbClr val="000000"/>
                          </a:solidFill>
                          <a:effectLst/>
                          <a:latin typeface="Verdana"/>
                          <a:ea typeface="Verdana"/>
                        </a:rPr>
                        <a:t>Se realizaron las auditorias correspondientes al primer trimestre de 2026 según cronograma establecido, y de acuerdo con los objetivos en cada una de ellas se obtuvo la información requerida. </a:t>
                      </a:r>
                    </a:p>
                    <a:p>
                      <a:pPr lvl="0" algn="l">
                        <a:buNone/>
                      </a:pPr>
                      <a:endParaRPr lang="es-MX" sz="1000" b="0" i="0" u="none" strike="noStrike" noProof="0">
                        <a:solidFill>
                          <a:srgbClr val="000000"/>
                        </a:solidFill>
                        <a:effectLst/>
                        <a:latin typeface="Verdana"/>
                        <a:ea typeface="Verdana"/>
                      </a:endParaRPr>
                    </a:p>
                    <a:p>
                      <a:pPr lvl="0" algn="l">
                        <a:buNone/>
                      </a:pPr>
                      <a:r>
                        <a:rPr lang="es-MX" sz="1000" b="0" i="0" u="none" strike="noStrike" noProof="0">
                          <a:solidFill>
                            <a:srgbClr val="000000"/>
                          </a:solidFill>
                          <a:effectLst/>
                          <a:latin typeface="Verdana"/>
                          <a:ea typeface="Verdana"/>
                        </a:rPr>
                        <a:t>Se realizaron auditorías en diferentes ciudades a las siguientes EPS: Aliansalud S.A., Caja de compensación Familiar Compensar. Nueva EPS, EPS Sanitas, (Bogotá). Asistencia Médica Inmediata-Servicio de Ambulancia Prepagada S.A- AMI. Cajacopi EPS S.A.S (Barranquilla). Indígena Dusakawi. EPS Sanitas Guajira (Riohacha). Univalle (Cali). Fondo Nacional de Prestaciones del Magisterio - FOMAG (Medellín). Servicio de Asistencia Médica Inmediata S.A.S. Servicio de Ambulancia Prepagado Sami S.A.S. S.A.P (Cúcuta)</a:t>
                      </a:r>
                      <a:endParaRPr lang="es-MX">
                        <a:latin typeface="Verdana"/>
                        <a:ea typeface="Verdana"/>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i="0" u="none" strike="noStrike" noProof="0">
                          <a:solidFill>
                            <a:srgbClr val="000000"/>
                          </a:solidFill>
                          <a:effectLst/>
                          <a:latin typeface="Verdana" panose="020B0604030504040204" pitchFamily="34" charset="0"/>
                          <a:ea typeface="Verdana" panose="020B0604030504040204" pitchFamily="34" charset="0"/>
                        </a:rPr>
                        <a:t>Delegatura para Entidades Aseguramiento en Salud</a:t>
                      </a:r>
                      <a:endParaRPr lang="es-CO" sz="900" b="1"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4C0F5C14-1B60-0997-E863-6BC11399C972}"/>
              </a:ext>
            </a:extLst>
          </p:cNvPr>
          <p:cNvSpPr/>
          <p:nvPr/>
        </p:nvSpPr>
        <p:spPr>
          <a:xfrm>
            <a:off x="9747337" y="2386746"/>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srgbClr val="2D2D2D"/>
                </a:solidFill>
                <a:latin typeface="Verdana" panose="020B0604030504040204" pitchFamily="34" charset="0"/>
                <a:ea typeface="Verdana" panose="020B0604030504040204" pitchFamily="34" charset="0"/>
                <a:cs typeface="Arial"/>
                <a:sym typeface="Arial"/>
              </a:rPr>
              <a:t>(11)</a:t>
            </a:r>
            <a:endParaRPr kumimoji="0" lang="es-CO" sz="11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881674AA-5BBB-7D25-108F-3F598937478F}"/>
              </a:ext>
            </a:extLst>
          </p:cNvPr>
          <p:cNvSpPr/>
          <p:nvPr/>
        </p:nvSpPr>
        <p:spPr>
          <a:xfrm>
            <a:off x="8790315" y="2386746"/>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prstClr val="white"/>
                </a:solidFill>
                <a:latin typeface="Verdana" panose="020B0604030504040204" pitchFamily="34" charset="0"/>
                <a:ea typeface="Verdana" panose="020B0604030504040204" pitchFamily="34" charset="0"/>
                <a:cs typeface="Arial"/>
                <a:sym typeface="Arial"/>
              </a:rPr>
              <a:t>(11)</a:t>
            </a:r>
            <a:endPar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3" name="CuadroTexto 2">
            <a:extLst>
              <a:ext uri="{FF2B5EF4-FFF2-40B4-BE49-F238E27FC236}">
                <a16:creationId xmlns:a16="http://schemas.microsoft.com/office/drawing/2014/main" id="{0617C6CF-BB30-B66C-97F6-AB22A69028E0}"/>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9" name="Tabla 8">
            <a:extLst>
              <a:ext uri="{FF2B5EF4-FFF2-40B4-BE49-F238E27FC236}">
                <a16:creationId xmlns:a16="http://schemas.microsoft.com/office/drawing/2014/main" id="{EE136A98-F19B-0E87-1B5C-741038FAF56A}"/>
              </a:ext>
            </a:extLst>
          </p:cNvPr>
          <p:cNvGraphicFramePr>
            <a:graphicFrameLocks noGrp="1"/>
          </p:cNvGraphicFramePr>
          <p:nvPr>
            <p:extLst>
              <p:ext uri="{D42A27DB-BD31-4B8C-83A1-F6EECF244321}">
                <p14:modId xmlns:p14="http://schemas.microsoft.com/office/powerpoint/2010/main" val="824920783"/>
              </p:ext>
            </p:extLst>
          </p:nvPr>
        </p:nvGraphicFramePr>
        <p:xfrm>
          <a:off x="198054" y="3825739"/>
          <a:ext cx="11636327" cy="1844252"/>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157213">
                  <a:extLst>
                    <a:ext uri="{9D8B030D-6E8A-4147-A177-3AD203B41FA5}">
                      <a16:colId xmlns:a16="http://schemas.microsoft.com/office/drawing/2014/main" val="1680724253"/>
                    </a:ext>
                  </a:extLst>
                </a:gridCol>
                <a:gridCol w="9144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219199">
                  <a:extLst>
                    <a:ext uri="{9D8B030D-6E8A-4147-A177-3AD203B41FA5}">
                      <a16:colId xmlns:a16="http://schemas.microsoft.com/office/drawing/2014/main" val="1490449559"/>
                    </a:ext>
                  </a:extLst>
                </a:gridCol>
              </a:tblGrid>
              <a:tr h="36850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432772">
                <a:tc>
                  <a:txBody>
                    <a:bodyPr/>
                    <a:lstStyle/>
                    <a:p>
                      <a:pPr algn="ctr" fontAlgn="ctr"/>
                      <a:r>
                        <a:rPr lang="es-MX" sz="1000" b="0" i="0" u="none" strike="noStrike" noProof="0">
                          <a:solidFill>
                            <a:srgbClr val="000000"/>
                          </a:solidFill>
                          <a:effectLst/>
                          <a:latin typeface="Verdana"/>
                          <a:ea typeface="Verdana"/>
                        </a:rPr>
                        <a:t>Audiencias de conciliación extrajudicial en derecho realizadas</a:t>
                      </a:r>
                      <a:endParaRPr lang="es-CO" sz="1000" b="0" i="0" u="none" strike="noStrike" noProof="0">
                        <a:solidFill>
                          <a:srgbClr val="000000"/>
                        </a:solidFill>
                        <a:effectLst/>
                        <a:latin typeface="Verdana"/>
                        <a:ea typeface="Verdana"/>
                      </a:endParaRPr>
                    </a:p>
                  </a:txBody>
                  <a:tcPr marL="0" marR="0" marT="0" marB="0" anchor="ctr"/>
                </a:tc>
                <a:tc>
                  <a:txBody>
                    <a:bodyPr/>
                    <a:lstStyle/>
                    <a:p>
                      <a:pPr algn="l" fontAlgn="ctr"/>
                      <a:r>
                        <a:rPr lang="es-MX" sz="1000" b="0" i="0" u="none" strike="noStrike" noProof="0" dirty="0">
                          <a:solidFill>
                            <a:srgbClr val="000000"/>
                          </a:solidFill>
                          <a:effectLst/>
                          <a:latin typeface="Verdana"/>
                          <a:ea typeface="Verdana"/>
                        </a:rPr>
                        <a:t>En el primer trimestre del 2026, la Dirección de conciliación programó y surtió un total de audiencias de conciliación extrajudiciales en Derecho 1.703, de las cuales 794 se atendieron en Sede Bogotá de manera virtual, como resultado del reparto ordinario, aplazamientos, reprogramaciones y/o suspensiones y 909 en el desarrollo de 4 jornadas de conciliación adelantadas en territorio</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noProof="0" dirty="0">
                          <a:solidFill>
                            <a:schemeClr val="tx1"/>
                          </a:solidFill>
                          <a:effectLst/>
                          <a:latin typeface="Verdana" panose="020B0604030504040204" pitchFamily="34" charset="0"/>
                          <a:ea typeface="Verdana" panose="020B0604030504040204" pitchFamily="34" charset="0"/>
                          <a:cs typeface="+mn-cs"/>
                        </a:rPr>
                        <a:t>Delegatura para la Función Jurisdiccional y de Conciliación</a:t>
                      </a:r>
                      <a:endParaRPr lang="es-CO" sz="900" b="1" u="none" strike="noStrike" kern="1200" noProof="0" dirty="0">
                        <a:solidFill>
                          <a:schemeClr val="tx1"/>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0" name="Google Shape;434;p25">
            <a:extLst>
              <a:ext uri="{FF2B5EF4-FFF2-40B4-BE49-F238E27FC236}">
                <a16:creationId xmlns:a16="http://schemas.microsoft.com/office/drawing/2014/main" id="{9F30497D-0A34-7551-A507-02F601545558}"/>
              </a:ext>
            </a:extLst>
          </p:cNvPr>
          <p:cNvSpPr/>
          <p:nvPr/>
        </p:nvSpPr>
        <p:spPr>
          <a:xfrm>
            <a:off x="8786663" y="4561821"/>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7.000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prstClr val="white"/>
                </a:solidFill>
                <a:latin typeface="Verdana"/>
                <a:ea typeface="Verdana"/>
                <a:cs typeface="Arial"/>
                <a:sym typeface="Arial"/>
              </a:rPr>
              <a:t>(1.703)</a:t>
            </a:r>
            <a:endParaRPr lang="es-CO" sz="1100" b="0" i="0" u="none" strike="noStrike" kern="0" cap="none" spc="0" normalizeH="0" baseline="0" noProof="0">
              <a:ln>
                <a:noFill/>
              </a:ln>
              <a:solidFill>
                <a:prstClr val="white"/>
              </a:solidFill>
              <a:effectLst/>
              <a:uLnTx/>
              <a:uFillTx/>
              <a:latin typeface="Verdana"/>
              <a:ea typeface="Verdana"/>
              <a:cs typeface="Arial"/>
            </a:endParaRPr>
          </a:p>
        </p:txBody>
      </p:sp>
      <p:sp>
        <p:nvSpPr>
          <p:cNvPr id="11" name="Google Shape;434;p25">
            <a:extLst>
              <a:ext uri="{FF2B5EF4-FFF2-40B4-BE49-F238E27FC236}">
                <a16:creationId xmlns:a16="http://schemas.microsoft.com/office/drawing/2014/main" id="{401CD587-D78C-A2F9-41A0-931C1D887B07}"/>
              </a:ext>
            </a:extLst>
          </p:cNvPr>
          <p:cNvSpPr/>
          <p:nvPr/>
        </p:nvSpPr>
        <p:spPr>
          <a:xfrm>
            <a:off x="9716022" y="4559594"/>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srgbClr val="2D2D2D"/>
                </a:solidFill>
                <a:latin typeface="Verdana"/>
                <a:ea typeface="Verdana"/>
                <a:cs typeface="Arial"/>
                <a:sym typeface="Arial"/>
              </a:rPr>
              <a:t>(1.703)</a:t>
            </a:r>
            <a:endParaRPr lang="es-CO" sz="1100" b="0" i="0" u="none" strike="noStrike" kern="0" cap="none" spc="0" normalizeH="0" baseline="0" noProof="0">
              <a:ln>
                <a:noFill/>
              </a:ln>
              <a:solidFill>
                <a:srgbClr val="2D2D2D"/>
              </a:solidFill>
              <a:effectLst/>
              <a:uLnTx/>
              <a:uFillTx/>
              <a:latin typeface="Verdana"/>
              <a:ea typeface="Verdana"/>
              <a:cs typeface="Arial"/>
            </a:endParaRPr>
          </a:p>
        </p:txBody>
      </p:sp>
      <p:pic>
        <p:nvPicPr>
          <p:cNvPr id="4" name="Imagen 3">
            <a:extLst>
              <a:ext uri="{FF2B5EF4-FFF2-40B4-BE49-F238E27FC236}">
                <a16:creationId xmlns:a16="http://schemas.microsoft.com/office/drawing/2014/main" id="{4FAE450C-F1F4-B625-34B6-582372ABFC82}"/>
              </a:ext>
            </a:extLst>
          </p:cNvPr>
          <p:cNvPicPr>
            <a:picLocks noChangeAspect="1"/>
          </p:cNvPicPr>
          <p:nvPr/>
        </p:nvPicPr>
        <p:blipFill>
          <a:blip r:embed="rId3"/>
          <a:stretch>
            <a:fillRect/>
          </a:stretch>
        </p:blipFill>
        <p:spPr>
          <a:xfrm>
            <a:off x="7765646" y="6458214"/>
            <a:ext cx="4334535" cy="342200"/>
          </a:xfrm>
          <a:prstGeom prst="rect">
            <a:avLst/>
          </a:prstGeom>
        </p:spPr>
      </p:pic>
    </p:spTree>
    <p:extLst>
      <p:ext uri="{BB962C8B-B14F-4D97-AF65-F5344CB8AC3E}">
        <p14:creationId xmlns:p14="http://schemas.microsoft.com/office/powerpoint/2010/main" val="51164679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7BCE-AA45-9C17-07BE-AC57F2CFDE77}"/>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3288784B-A7C3-CA5E-67ED-A1F44E2F79B1}"/>
              </a:ext>
              <a:ext uri="{C183D7F6-B498-43B3-948B-1728B52AA6E4}">
                <adec:decorative xmlns:adec="http://schemas.microsoft.com/office/drawing/2017/decorative" val="1"/>
              </a:ext>
            </a:extLst>
          </p:cNvPr>
          <p:cNvGrpSpPr/>
          <p:nvPr/>
        </p:nvGrpSpPr>
        <p:grpSpPr>
          <a:xfrm>
            <a:off x="1524000" y="1910466"/>
            <a:ext cx="15019063" cy="3656742"/>
            <a:chOff x="-1724351" y="1734436"/>
            <a:chExt cx="11608146" cy="3262758"/>
          </a:xfrm>
        </p:grpSpPr>
        <p:sp>
          <p:nvSpPr>
            <p:cNvPr id="20" name="Google Shape;436;p25">
              <a:extLst>
                <a:ext uri="{FF2B5EF4-FFF2-40B4-BE49-F238E27FC236}">
                  <a16:creationId xmlns:a16="http://schemas.microsoft.com/office/drawing/2014/main" id="{F3DD7887-AC68-955B-855F-E2F147454139}"/>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92E97235-29EA-B917-F949-5549664A32E5}"/>
                </a:ext>
              </a:extLst>
            </p:cNvPr>
            <p:cNvSpPr txBox="1"/>
            <p:nvPr/>
          </p:nvSpPr>
          <p:spPr>
            <a:xfrm>
              <a:off x="-1724351" y="3144268"/>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3600" b="1" noProof="0">
                  <a:solidFill>
                    <a:schemeClr val="tx1"/>
                  </a:solidFill>
                  <a:latin typeface="Verdana" panose="020B0604030504040204" pitchFamily="34" charset="0"/>
                  <a:ea typeface="Verdana" panose="020B0604030504040204" pitchFamily="34" charset="0"/>
                  <a:cs typeface="Fira Sans"/>
                  <a:sym typeface="Fira Sans"/>
                </a:rPr>
                <a:t>Sostenibilidad del sistema</a:t>
              </a:r>
              <a:endParaRPr kumimoji="0" lang="es-CO" sz="3600" b="1"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F9DB354-B003-CB9C-EBA7-435F95B88B4D}"/>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24CD5D49-3905-7307-8FD1-86A1D883696E}"/>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C7FA379C-3F7E-8E5B-F986-608E5E728BD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BE72ABC-7109-1841-BDBD-F61483BEBDD2}"/>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57E3400F-ADEF-0632-96F9-C4BD1144DAD0}"/>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305ACD69-8C23-8FEA-EB23-14AD8CA8FDD0}"/>
              </a:ext>
            </a:extLst>
          </p:cNvPr>
          <p:cNvSpPr txBox="1"/>
          <p:nvPr/>
        </p:nvSpPr>
        <p:spPr>
          <a:xfrm>
            <a:off x="1590143" y="441117"/>
            <a:ext cx="5202663" cy="523220"/>
          </a:xfrm>
          <a:prstGeom prst="rect">
            <a:avLst/>
          </a:prstGeom>
          <a:noFill/>
        </p:spPr>
        <p:txBody>
          <a:bodyPr wrap="square">
            <a:spAutoFit/>
          </a:bodyPr>
          <a:lstStyle/>
          <a:p>
            <a:pPr algn="l"/>
            <a:r>
              <a:rPr kumimoji="0" lang="es-CO" sz="2800" b="1" i="0" u="none" strike="noStrike" kern="1200" cap="none" spc="0" normalizeH="0" baseline="0" noProof="0">
                <a:ln>
                  <a:noFill/>
                </a:ln>
                <a:solidFill>
                  <a:schemeClr val="bg1"/>
                </a:solidFill>
                <a:effectLst/>
                <a:uLnTx/>
                <a:uFillTx/>
                <a:latin typeface="Verdana"/>
                <a:ea typeface="Verdana"/>
                <a:cs typeface="Arial"/>
              </a:rPr>
              <a:t>Objetivo Estratégico</a:t>
            </a:r>
            <a:endParaRPr lang="es-CO" sz="2800" noProof="0"/>
          </a:p>
        </p:txBody>
      </p:sp>
      <p:grpSp>
        <p:nvGrpSpPr>
          <p:cNvPr id="2" name="Group 25">
            <a:extLst>
              <a:ext uri="{FF2B5EF4-FFF2-40B4-BE49-F238E27FC236}">
                <a16:creationId xmlns:a16="http://schemas.microsoft.com/office/drawing/2014/main" id="{D41DF5AB-69A9-1D15-C2C3-550333A62EE0}"/>
              </a:ext>
              <a:ext uri="{C183D7F6-B498-43B3-948B-1728B52AA6E4}">
                <adec:decorative xmlns:adec="http://schemas.microsoft.com/office/drawing/2017/decorative" val="1"/>
              </a:ext>
            </a:extLst>
          </p:cNvPr>
          <p:cNvGrpSpPr/>
          <p:nvPr/>
        </p:nvGrpSpPr>
        <p:grpSpPr>
          <a:xfrm>
            <a:off x="6468348" y="2686236"/>
            <a:ext cx="1219914" cy="1721913"/>
            <a:chOff x="1465602" y="1719463"/>
            <a:chExt cx="1668942" cy="2663939"/>
          </a:xfrm>
        </p:grpSpPr>
        <p:sp>
          <p:nvSpPr>
            <p:cNvPr id="4" name="L-Shape 26">
              <a:extLst>
                <a:ext uri="{FF2B5EF4-FFF2-40B4-BE49-F238E27FC236}">
                  <a16:creationId xmlns:a16="http://schemas.microsoft.com/office/drawing/2014/main" id="{A9766005-7E42-D97E-DDAB-B421A1741942}"/>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7">
              <a:extLst>
                <a:ext uri="{FF2B5EF4-FFF2-40B4-BE49-F238E27FC236}">
                  <a16:creationId xmlns:a16="http://schemas.microsoft.com/office/drawing/2014/main" id="{D63EF270-E41A-964A-EACA-C52A48BE30C3}"/>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28">
              <a:extLst>
                <a:ext uri="{FF2B5EF4-FFF2-40B4-BE49-F238E27FC236}">
                  <a16:creationId xmlns:a16="http://schemas.microsoft.com/office/drawing/2014/main" id="{689AD27A-8D23-5920-41D5-2BDBD9568BC3}"/>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29" descr="Single gear outline">
              <a:extLst>
                <a:ext uri="{FF2B5EF4-FFF2-40B4-BE49-F238E27FC236}">
                  <a16:creationId xmlns:a16="http://schemas.microsoft.com/office/drawing/2014/main" id="{6CE71DE3-3F5A-EAE3-FF56-2964F524A6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608731" y="2660035"/>
              <a:ext cx="463178" cy="463178"/>
            </a:xfrm>
            <a:prstGeom prst="rect">
              <a:avLst/>
            </a:prstGeom>
          </p:spPr>
        </p:pic>
        <p:sp>
          <p:nvSpPr>
            <p:cNvPr id="8" name="TextBox 30">
              <a:extLst>
                <a:ext uri="{FF2B5EF4-FFF2-40B4-BE49-F238E27FC236}">
                  <a16:creationId xmlns:a16="http://schemas.microsoft.com/office/drawing/2014/main" id="{C135EDD5-FE22-8FE2-BE3B-B9229D8F14F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spTree>
    <p:extLst>
      <p:ext uri="{BB962C8B-B14F-4D97-AF65-F5344CB8AC3E}">
        <p14:creationId xmlns:p14="http://schemas.microsoft.com/office/powerpoint/2010/main" val="307210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a:extLs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8">
            <a:extLs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a:extLs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10"/>
          <p:cNvSpPr txBox="1"/>
          <p:nvPr/>
        </p:nvSpPr>
        <p:spPr>
          <a:xfrm>
            <a:off x="2342954" y="504084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Aileron Bold"/>
                <a:ea typeface="+mn-ea"/>
                <a:cs typeface="+mn-cs"/>
              </a:rPr>
              <a:t>4</a:t>
            </a:r>
          </a:p>
        </p:txBody>
      </p:sp>
      <p:sp>
        <p:nvSpPr>
          <p:cNvPr id="11" name="Freeform 11">
            <a:extLs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a:extLs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3391375" y="3911591"/>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Aileron Bold"/>
                <a:ea typeface="+mn-ea"/>
                <a:cs typeface="+mn-cs"/>
              </a:rPr>
              <a:t>3</a:t>
            </a:r>
          </a:p>
        </p:txBody>
      </p:sp>
      <p:sp>
        <p:nvSpPr>
          <p:cNvPr id="16" name="Freeform 16">
            <a:extLs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utoShape 17">
            <a:extLs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utoShape 18">
            <a:extLs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a:extLs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20"/>
          <p:cNvSpPr txBox="1"/>
          <p:nvPr/>
        </p:nvSpPr>
        <p:spPr>
          <a:xfrm>
            <a:off x="4400029" y="2782334"/>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Aileron Bold"/>
                <a:ea typeface="+mn-ea"/>
                <a:cs typeface="+mn-cs"/>
              </a:rPr>
              <a:t>2</a:t>
            </a:r>
          </a:p>
        </p:txBody>
      </p:sp>
      <p:sp>
        <p:nvSpPr>
          <p:cNvPr id="21" name="Freeform 21">
            <a:extLs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utoShape 22">
            <a:extLs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a:extLst>
              <a:ext uri="{C183D7F6-B498-43B3-948B-1728B52AA6E4}">
                <adec:decorative xmlns:adec="http://schemas.microsoft.com/office/drawing/2017/decorative" val="1"/>
              </a:ext>
            </a:extLst>
          </p:cNvPr>
          <p:cNvSpPr/>
          <p:nvPr/>
        </p:nvSpPr>
        <p:spPr>
          <a:xfrm>
            <a:off x="5402574" y="1639329"/>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5456669" y="165307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Aileron Bold"/>
                <a:ea typeface="+mn-ea"/>
                <a:cs typeface="+mn-cs"/>
              </a:rPr>
              <a:t>1</a:t>
            </a:r>
          </a:p>
        </p:txBody>
      </p:sp>
      <p:sp>
        <p:nvSpPr>
          <p:cNvPr id="25" name="Freeform 25">
            <a:extLs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26">
            <a:extLst>
              <a:ext uri="{C183D7F6-B498-43B3-948B-1728B52AA6E4}">
                <adec:decorative xmlns:adec="http://schemas.microsoft.com/office/drawing/2017/decorative" val="1"/>
              </a:ext>
            </a:extLst>
          </p:cNvPr>
          <p:cNvGrpSpPr/>
          <p:nvPr/>
        </p:nvGrpSpPr>
        <p:grpSpPr>
          <a:xfrm>
            <a:off x="7315200" y="1492251"/>
            <a:ext cx="4775200" cy="620237"/>
            <a:chOff x="0" y="-114300"/>
            <a:chExt cx="9107960" cy="1240475"/>
          </a:xfrm>
        </p:grpSpPr>
        <p:sp>
          <p:nvSpPr>
            <p:cNvPr id="27" name="TextBox 27"/>
            <p:cNvSpPr txBox="1"/>
            <p:nvPr/>
          </p:nvSpPr>
          <p:spPr>
            <a:xfrm>
              <a:off x="0" y="735299"/>
              <a:ext cx="8311631" cy="390876"/>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Seguridad humana y justicia social (1 ch y 2c)</a:t>
              </a:r>
            </a:p>
          </p:txBody>
        </p:sp>
        <p:sp>
          <p:nvSpPr>
            <p:cNvPr id="28" name="TextBox 28"/>
            <p:cNvSpPr txBox="1"/>
            <p:nvPr/>
          </p:nvSpPr>
          <p:spPr>
            <a:xfrm>
              <a:off x="0" y="-114300"/>
              <a:ext cx="910796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Eje transformacional </a:t>
              </a:r>
              <a:r>
                <a:rPr kumimoji="0" lang="es-CO" sz="1600"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(1de5)</a:t>
              </a:r>
              <a:r>
                <a:rPr kumimoji="0" lang="es-CO" sz="1333"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 </a:t>
              </a:r>
              <a:endParaRPr kumimoji="0" lang="es-CO" sz="2133"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32" name="Group 32">
            <a:extLst>
              <a:ext uri="{C183D7F6-B498-43B3-948B-1728B52AA6E4}">
                <adec:decorative xmlns:adec="http://schemas.microsoft.com/office/drawing/2017/decorative" val="1"/>
              </a:ext>
            </a:extLst>
          </p:cNvPr>
          <p:cNvGrpSpPr/>
          <p:nvPr/>
        </p:nvGrpSpPr>
        <p:grpSpPr>
          <a:xfrm>
            <a:off x="5192960" y="3752113"/>
            <a:ext cx="4713590" cy="1197486"/>
            <a:chOff x="0" y="-114300"/>
            <a:chExt cx="9427180" cy="2394974"/>
          </a:xfrm>
        </p:grpSpPr>
        <p:sp>
          <p:nvSpPr>
            <p:cNvPr id="33" name="TextBox 33"/>
            <p:cNvSpPr txBox="1"/>
            <p:nvPr/>
          </p:nvSpPr>
          <p:spPr>
            <a:xfrm>
              <a:off x="0" y="661639"/>
              <a:ext cx="9427180" cy="1619035"/>
            </a:xfrm>
            <a:prstGeom prst="rect">
              <a:avLst/>
            </a:prstGeom>
          </p:spPr>
          <p:txBody>
            <a:bodyPr lIns="0" tIns="0" rIns="0" bIns="0" rtlCol="0" anchor="t">
              <a:spAutoFit/>
            </a:bodyPr>
            <a:lstStyle/>
            <a:p>
              <a:pPr marL="0" marR="0" lvl="0" indent="0" algn="l" defTabSz="609630" rtl="0" eaLnBrk="1" fontAlgn="auto" latinLnBrk="0" hangingPunct="1">
                <a:lnSpc>
                  <a:spcPts val="2217"/>
                </a:lnSpc>
                <a:spcBef>
                  <a:spcPts val="0"/>
                </a:spcBef>
                <a:spcAft>
                  <a:spcPts val="0"/>
                </a:spcAft>
                <a:buClrTx/>
                <a:buSzTx/>
                <a:buFontTx/>
                <a:buNone/>
                <a:tabLst/>
                <a:defRPr/>
              </a:pPr>
              <a:r>
                <a:rPr kumimoji="0" lang="es-CO" sz="1267" b="0" i="0" u="none" strike="noStrike" kern="1200" cap="none" spc="63"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Hacia un sistema de salud garantista, universal, basado en un modelo de salud preventivo y predictivo</a:t>
              </a:r>
            </a:p>
          </p:txBody>
        </p:sp>
        <p:sp>
          <p:nvSpPr>
            <p:cNvPr id="34" name="TextBox 34"/>
            <p:cNvSpPr txBox="1"/>
            <p:nvPr/>
          </p:nvSpPr>
          <p:spPr>
            <a:xfrm>
              <a:off x="0" y="-114300"/>
              <a:ext cx="942718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Componente </a:t>
              </a:r>
              <a:r>
                <a:rPr kumimoji="0" lang="es-CO" sz="1600"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(1 de 4): </a:t>
              </a:r>
              <a:endParaRPr kumimoji="0" lang="es-CO" sz="2133"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
        <p:nvSpPr>
          <p:cNvPr id="42" name="TextBox 42"/>
          <p:cNvSpPr txBox="1"/>
          <p:nvPr/>
        </p:nvSpPr>
        <p:spPr>
          <a:xfrm>
            <a:off x="283078" y="1674426"/>
            <a:ext cx="3529631" cy="107721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71"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La Superintendencia Nacional de Salud  - SNS tiene acciones a cargo que se alinean con el PND, según el siguiente despliegue estratégico: </a:t>
            </a:r>
          </a:p>
        </p:txBody>
      </p:sp>
      <p:sp>
        <p:nvSpPr>
          <p:cNvPr id="45" name="Freeform 45">
            <a:extLs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46">
            <a:extLs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47">
            <a:extLs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48">
            <a:extLs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CuadroTexto 48">
            <a:extLst>
              <a:ext uri="{FF2B5EF4-FFF2-40B4-BE49-F238E27FC236}">
                <a16:creationId xmlns:a16="http://schemas.microsoft.com/office/drawing/2014/main" id="{868071D0-41FC-063F-E570-2DD10B3C9E5B}"/>
              </a:ext>
            </a:extLst>
          </p:cNvPr>
          <p:cNvSpPr txBox="1"/>
          <p:nvPr/>
        </p:nvSpPr>
        <p:spPr>
          <a:xfrm>
            <a:off x="1367269" y="403776"/>
            <a:ext cx="8178800"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Despliegue de las  Bases del PND </a:t>
            </a:r>
          </a:p>
        </p:txBody>
      </p:sp>
      <p:grpSp>
        <p:nvGrpSpPr>
          <p:cNvPr id="50" name="Group 26">
            <a:extLst>
              <a:ext uri="{FF2B5EF4-FFF2-40B4-BE49-F238E27FC236}">
                <a16:creationId xmlns:a16="http://schemas.microsoft.com/office/drawing/2014/main" id="{2A043184-8105-4C7D-B308-4674247FC89B}"/>
              </a:ext>
              <a:ext uri="{C183D7F6-B498-43B3-948B-1728B52AA6E4}">
                <adec:decorative xmlns:adec="http://schemas.microsoft.com/office/drawing/2017/decorative" val="1"/>
              </a:ext>
            </a:extLst>
          </p:cNvPr>
          <p:cNvGrpSpPr/>
          <p:nvPr/>
        </p:nvGrpSpPr>
        <p:grpSpPr>
          <a:xfrm>
            <a:off x="6120103" y="2425593"/>
            <a:ext cx="5110166" cy="838247"/>
            <a:chOff x="0" y="-114300"/>
            <a:chExt cx="8311632" cy="1676494"/>
          </a:xfrm>
        </p:grpSpPr>
        <p:sp>
          <p:nvSpPr>
            <p:cNvPr id="51" name="TextBox 27">
              <a:extLst>
                <a:ext uri="{FF2B5EF4-FFF2-40B4-BE49-F238E27FC236}">
                  <a16:creationId xmlns:a16="http://schemas.microsoft.com/office/drawing/2014/main" id="{299C68E7-CE4D-B6F8-3ED1-135B96172C44}"/>
                </a:ext>
              </a:extLst>
            </p:cNvPr>
            <p:cNvSpPr txBox="1"/>
            <p:nvPr/>
          </p:nvSpPr>
          <p:spPr>
            <a:xfrm>
              <a:off x="0" y="735300"/>
              <a:ext cx="8311632" cy="826894"/>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8C919118-CB22-2A38-5465-A46D2CED2C07}"/>
                </a:ext>
              </a:extLst>
            </p:cNvPr>
            <p:cNvSpPr txBox="1"/>
            <p:nvPr/>
          </p:nvSpPr>
          <p:spPr>
            <a:xfrm>
              <a:off x="0" y="-114300"/>
              <a:ext cx="8311632" cy="652102"/>
            </a:xfrm>
            <a:prstGeom prst="rect">
              <a:avLst/>
            </a:prstGeom>
          </p:spPr>
          <p:txBody>
            <a:bodyPr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Catalizador  </a:t>
              </a:r>
              <a:r>
                <a:rPr kumimoji="0" lang="es-CO" sz="1600"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(1 de 2): </a:t>
              </a:r>
              <a:endParaRPr kumimoji="0" lang="es-CO" sz="2133"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53" name="Group 32">
            <a:extLst>
              <a:ext uri="{FF2B5EF4-FFF2-40B4-BE49-F238E27FC236}">
                <a16:creationId xmlns:a16="http://schemas.microsoft.com/office/drawing/2014/main" id="{A1D30337-F8F0-770C-3617-924D4505495B}"/>
              </a:ext>
              <a:ext uri="{C183D7F6-B498-43B3-948B-1728B52AA6E4}">
                <adec:decorative xmlns:adec="http://schemas.microsoft.com/office/drawing/2017/decorative" val="1"/>
              </a:ext>
            </a:extLst>
          </p:cNvPr>
          <p:cNvGrpSpPr/>
          <p:nvPr/>
        </p:nvGrpSpPr>
        <p:grpSpPr>
          <a:xfrm>
            <a:off x="4040904" y="5192485"/>
            <a:ext cx="7538609" cy="1197487"/>
            <a:chOff x="0" y="-114300"/>
            <a:chExt cx="15077219" cy="2394977"/>
          </a:xfrm>
        </p:grpSpPr>
        <p:sp>
          <p:nvSpPr>
            <p:cNvPr id="54" name="TextBox 33">
              <a:extLst>
                <a:ext uri="{FF2B5EF4-FFF2-40B4-BE49-F238E27FC236}">
                  <a16:creationId xmlns:a16="http://schemas.microsoft.com/office/drawing/2014/main" id="{2E645594-BED4-BF0B-B81D-C02E99C0FE14}"/>
                </a:ext>
              </a:extLst>
            </p:cNvPr>
            <p:cNvSpPr txBox="1"/>
            <p:nvPr/>
          </p:nvSpPr>
          <p:spPr>
            <a:xfrm>
              <a:off x="0" y="661641"/>
              <a:ext cx="15077219" cy="1619036"/>
            </a:xfrm>
            <a:prstGeom prst="rect">
              <a:avLst/>
            </a:prstGeom>
          </p:spPr>
          <p:txBody>
            <a:bodyPr wrap="square" lIns="0" tIns="0" rIns="0" bIns="0" rtlCol="0" anchor="t">
              <a:spAutoFit/>
            </a:bodyPr>
            <a:lstStyle/>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Más gobernanza y gobernabilidad, mejores sistemas de información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Sostenibilidad de los recursos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Acceso equitativo a medicamentos, dispositivos médicos y otras tecnologías. </a:t>
              </a:r>
            </a:p>
          </p:txBody>
        </p:sp>
        <p:sp>
          <p:nvSpPr>
            <p:cNvPr id="55" name="TextBox 34">
              <a:extLst>
                <a:ext uri="{FF2B5EF4-FFF2-40B4-BE49-F238E27FC236}">
                  <a16:creationId xmlns:a16="http://schemas.microsoft.com/office/drawing/2014/main" id="{7901A216-1128-2752-3EF5-1F11720A7E75}"/>
                </a:ext>
              </a:extLst>
            </p:cNvPr>
            <p:cNvSpPr txBox="1"/>
            <p:nvPr/>
          </p:nvSpPr>
          <p:spPr>
            <a:xfrm>
              <a:off x="0" y="-114300"/>
              <a:ext cx="9427181"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Estrategias </a:t>
              </a:r>
              <a:r>
                <a:rPr kumimoji="0" lang="es-CO" sz="1333"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(3 de 6): </a:t>
              </a:r>
              <a:endParaRPr kumimoji="0" lang="es-CO" sz="2133" b="0"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2506-4644-AFBE-F12F-AB362A77302B}"/>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B37D4F9-20D5-D4F8-8D48-D362C51E4137}"/>
              </a:ext>
            </a:extLst>
          </p:cNvPr>
          <p:cNvGraphicFramePr>
            <a:graphicFrameLocks noGrp="1"/>
          </p:cNvGraphicFramePr>
          <p:nvPr>
            <p:extLst>
              <p:ext uri="{D42A27DB-BD31-4B8C-83A1-F6EECF244321}">
                <p14:modId xmlns:p14="http://schemas.microsoft.com/office/powerpoint/2010/main" val="3477873756"/>
              </p:ext>
            </p:extLst>
          </p:nvPr>
        </p:nvGraphicFramePr>
        <p:xfrm>
          <a:off x="439013" y="4191000"/>
          <a:ext cx="11143387" cy="1969200"/>
        </p:xfrm>
        <a:graphic>
          <a:graphicData uri="http://schemas.openxmlformats.org/drawingml/2006/table">
            <a:tbl>
              <a:tblPr firstRow="1">
                <a:tableStyleId>{616DA210-FB5B-4158-B5E0-FEB733F419BA}</a:tableStyleId>
              </a:tblPr>
              <a:tblGrid>
                <a:gridCol w="1803337">
                  <a:extLst>
                    <a:ext uri="{9D8B030D-6E8A-4147-A177-3AD203B41FA5}">
                      <a16:colId xmlns:a16="http://schemas.microsoft.com/office/drawing/2014/main" val="4294001460"/>
                    </a:ext>
                  </a:extLst>
                </a:gridCol>
                <a:gridCol w="5714887">
                  <a:extLst>
                    <a:ext uri="{9D8B030D-6E8A-4147-A177-3AD203B41FA5}">
                      <a16:colId xmlns:a16="http://schemas.microsoft.com/office/drawing/2014/main" val="1680724253"/>
                    </a:ext>
                  </a:extLst>
                </a:gridCol>
                <a:gridCol w="997315">
                  <a:extLst>
                    <a:ext uri="{9D8B030D-6E8A-4147-A177-3AD203B41FA5}">
                      <a16:colId xmlns:a16="http://schemas.microsoft.com/office/drawing/2014/main" val="3940073173"/>
                    </a:ext>
                  </a:extLst>
                </a:gridCol>
                <a:gridCol w="1023775">
                  <a:extLst>
                    <a:ext uri="{9D8B030D-6E8A-4147-A177-3AD203B41FA5}">
                      <a16:colId xmlns:a16="http://schemas.microsoft.com/office/drawing/2014/main" val="334797448"/>
                    </a:ext>
                  </a:extLst>
                </a:gridCol>
                <a:gridCol w="1604073">
                  <a:extLst>
                    <a:ext uri="{9D8B030D-6E8A-4147-A177-3AD203B41FA5}">
                      <a16:colId xmlns:a16="http://schemas.microsoft.com/office/drawing/2014/main" val="1490449559"/>
                    </a:ext>
                  </a:extLst>
                </a:gridCol>
              </a:tblGrid>
              <a:tr h="457200">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marL="0" algn="ctr" defTabSz="914400" rtl="0" eaLnBrk="1" fontAlgn="ctr" latinLnBrk="0" hangingPunct="1"/>
                      <a:r>
                        <a:rPr lang="es-CO" sz="900" b="0" i="0" u="none" strike="noStrike" kern="1200" noProof="0">
                          <a:solidFill>
                            <a:srgbClr val="000000"/>
                          </a:solidFill>
                          <a:effectLst/>
                          <a:latin typeface="Verdana" panose="020B0604030504040204" pitchFamily="34" charset="0"/>
                          <a:ea typeface="Verdana" panose="020B0604030504040204" pitchFamily="34" charset="0"/>
                          <a:cs typeface="+mn-cs"/>
                        </a:rPr>
                        <a:t>Porcentaje del valor confirmado de pago de los acuerdos conciliatorios exigibles</a:t>
                      </a:r>
                    </a:p>
                  </a:txBody>
                  <a:tcPr marL="0" marR="0" marT="0" marB="0" anchor="ctr"/>
                </a:tc>
                <a:tc>
                  <a:txBody>
                    <a:bodyPr/>
                    <a:lstStyle/>
                    <a:p>
                      <a:pPr algn="l" fontAlgn="ctr"/>
                      <a:r>
                        <a:rPr lang="es-MX" sz="900" b="0" i="0" u="none" strike="noStrike" noProof="0">
                          <a:solidFill>
                            <a:srgbClr val="000000"/>
                          </a:solidFill>
                          <a:effectLst/>
                          <a:latin typeface="Verdana"/>
                          <a:ea typeface="Verdana"/>
                        </a:rPr>
                        <a:t>La Dirección de Conciliación, para el primer trimestre de 2026,  los siguientes resultados frente a las actividades de conciliación de recursos del sistema de salud:</a:t>
                      </a:r>
                      <a:endParaRPr lang="en-US"/>
                    </a:p>
                    <a:p>
                      <a:pPr lvl="0" algn="l">
                        <a:buNone/>
                      </a:pPr>
                      <a:endParaRPr lang="es-MX" sz="900" b="0" i="0" u="none" strike="noStrike" noProof="0">
                        <a:solidFill>
                          <a:srgbClr val="000000"/>
                        </a:solidFill>
                        <a:effectLst/>
                        <a:latin typeface="Verdana"/>
                        <a:ea typeface="Verdana"/>
                      </a:endParaRPr>
                    </a:p>
                    <a:p>
                      <a:pPr algn="l" fontAlgn="ctr"/>
                      <a:r>
                        <a:rPr lang="es-MX" sz="900" b="0" i="0" u="none" strike="noStrike" noProof="0">
                          <a:solidFill>
                            <a:srgbClr val="000000"/>
                          </a:solidFill>
                          <a:effectLst/>
                          <a:latin typeface="Verdana"/>
                          <a:ea typeface="Verdana"/>
                        </a:rPr>
                        <a:t>Se realizaron acciones propias de la Delegada  para la recuperación de recursos del sistema de seguridad social a través del mecanismo de la Conciliación como método alternativo de solución de conflictos. Se determina mediante el porcentaje del 99.02% (Valor confirmado de pago de los acuerdos conciliatorios exigibles contestados en el periodo de reporte / Valor total conciliado de los acuerdos conciliatorios exigibles contestados en el periodo de reporte) la recuperación de los recursos anotados por un valor descrito de $ 46.442.655.955 para el Sistema de Salud</a:t>
                      </a:r>
                      <a:r>
                        <a:rPr lang="es-CO" sz="900" b="0" i="0" u="none" strike="noStrike" noProof="0">
                          <a:solidFill>
                            <a:srgbClr val="000000"/>
                          </a:solidFill>
                          <a:effectLst/>
                          <a:latin typeface="Verdana"/>
                          <a:ea typeface="Verdana"/>
                        </a:rPr>
                        <a:t>.</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A7C25DA-9102-FB8C-307B-27024FA05160}"/>
              </a:ext>
            </a:extLst>
          </p:cNvPr>
          <p:cNvGraphicFramePr>
            <a:graphicFrameLocks noGrp="1"/>
          </p:cNvGraphicFramePr>
          <p:nvPr>
            <p:extLst>
              <p:ext uri="{D42A27DB-BD31-4B8C-83A1-F6EECF244321}">
                <p14:modId xmlns:p14="http://schemas.microsoft.com/office/powerpoint/2010/main" val="947300006"/>
              </p:ext>
            </p:extLst>
          </p:nvPr>
        </p:nvGraphicFramePr>
        <p:xfrm>
          <a:off x="457201" y="1676400"/>
          <a:ext cx="11125199" cy="2161465"/>
        </p:xfrm>
        <a:graphic>
          <a:graphicData uri="http://schemas.openxmlformats.org/drawingml/2006/table">
            <a:tbl>
              <a:tblPr firstRow="1">
                <a:tableStyleId>{616DA210-FB5B-4158-B5E0-FEB733F419BA}</a:tableStyleId>
              </a:tblPr>
              <a:tblGrid>
                <a:gridCol w="1840675">
                  <a:extLst>
                    <a:ext uri="{9D8B030D-6E8A-4147-A177-3AD203B41FA5}">
                      <a16:colId xmlns:a16="http://schemas.microsoft.com/office/drawing/2014/main" val="4294001460"/>
                    </a:ext>
                  </a:extLst>
                </a:gridCol>
                <a:gridCol w="562692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3348">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28117">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Porcentaje de alertas generadas en desarrollo de acciones de IV a Generadores, Recaudadores y Administradores de recursos del SGSSS con acciones de gestión sobre el total de alertas</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Desde la Dirección de Inspección y Vigilancia de Generadores, Recaudadores y Administradores de Recursos del SGSS, no se recibieron alertas en el trimestre comprendido entre octubre y diciembre de 2025, por tal motivo no se realizaron acciones de gestión al respecto.</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3BCA1D51-1A6B-3DB2-5132-D6CD6EDA1647}"/>
              </a:ext>
            </a:extLst>
          </p:cNvPr>
          <p:cNvSpPr/>
          <p:nvPr/>
        </p:nvSpPr>
        <p:spPr>
          <a:xfrm>
            <a:off x="9097213" y="2667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0%</a:t>
            </a:r>
          </a:p>
        </p:txBody>
      </p:sp>
      <p:sp>
        <p:nvSpPr>
          <p:cNvPr id="12" name="Google Shape;434;p25">
            <a:extLst>
              <a:ext uri="{FF2B5EF4-FFF2-40B4-BE49-F238E27FC236}">
                <a16:creationId xmlns:a16="http://schemas.microsoft.com/office/drawing/2014/main" id="{705A1577-9D94-A6A6-62F5-2FDFC934D609}"/>
              </a:ext>
            </a:extLst>
          </p:cNvPr>
          <p:cNvSpPr/>
          <p:nvPr/>
        </p:nvSpPr>
        <p:spPr>
          <a:xfrm>
            <a:off x="8007265" y="2667000"/>
            <a:ext cx="785148"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1B793305-CB95-A65F-9804-3F44ED38A011}"/>
              </a:ext>
            </a:extLst>
          </p:cNvPr>
          <p:cNvSpPr/>
          <p:nvPr/>
        </p:nvSpPr>
        <p:spPr>
          <a:xfrm>
            <a:off x="9080014" y="5089094"/>
            <a:ext cx="765025"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00B0F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99%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dirty="0">
                <a:solidFill>
                  <a:schemeClr val="bg1"/>
                </a:solidFill>
                <a:latin typeface="Verdana" panose="020B0604030504040204" pitchFamily="34" charset="0"/>
                <a:ea typeface="Verdana" panose="020B0604030504040204" pitchFamily="34" charset="0"/>
                <a:cs typeface="Arial"/>
                <a:sym typeface="Arial"/>
              </a:rPr>
              <a:t>(141%)</a:t>
            </a:r>
            <a:endParaRPr kumimoji="0" lang="es-CO"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E753C3C-9D81-6E5C-6175-1318F1CB9BD6}"/>
              </a:ext>
            </a:extLst>
          </p:cNvPr>
          <p:cNvSpPr/>
          <p:nvPr/>
        </p:nvSpPr>
        <p:spPr>
          <a:xfrm>
            <a:off x="8153400" y="50890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prstClr val="white"/>
                </a:solidFill>
                <a:latin typeface="Verdana" panose="020B0604030504040204" pitchFamily="34" charset="0"/>
                <a:ea typeface="Verdana" panose="020B0604030504040204" pitchFamily="34" charset="0"/>
                <a:cs typeface="Arial"/>
                <a:sym typeface="Arial"/>
              </a:rPr>
              <a:t>70</a:t>
            </a: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8EE88547-B29F-7343-579D-E94737170310}"/>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4" name="CuadroTexto 3">
            <a:extLst>
              <a:ext uri="{FF2B5EF4-FFF2-40B4-BE49-F238E27FC236}">
                <a16:creationId xmlns:a16="http://schemas.microsoft.com/office/drawing/2014/main" id="{16041181-5D00-80DA-2A85-FBF0C7EAB481}"/>
              </a:ext>
            </a:extLst>
          </p:cNvPr>
          <p:cNvSpPr txBox="1"/>
          <p:nvPr/>
        </p:nvSpPr>
        <p:spPr>
          <a:xfrm>
            <a:off x="8954525" y="5806798"/>
            <a:ext cx="1016001" cy="215444"/>
          </a:xfrm>
          <a:prstGeom prst="rect">
            <a:avLst/>
          </a:prstGeom>
          <a:noFill/>
        </p:spPr>
        <p:txBody>
          <a:bodyPr wrap="square">
            <a:spAutoFit/>
          </a:bodyPr>
          <a:lstStyle/>
          <a:p>
            <a:r>
              <a:rPr lang="es-CO" sz="800"/>
              <a:t>$46.442.655.955</a:t>
            </a:r>
          </a:p>
        </p:txBody>
      </p:sp>
      <p:sp>
        <p:nvSpPr>
          <p:cNvPr id="6" name="CuadroTexto 5">
            <a:extLst>
              <a:ext uri="{FF2B5EF4-FFF2-40B4-BE49-F238E27FC236}">
                <a16:creationId xmlns:a16="http://schemas.microsoft.com/office/drawing/2014/main" id="{702AFCD5-FFDB-60FD-572B-ADACEF877A01}"/>
              </a:ext>
            </a:extLst>
          </p:cNvPr>
          <p:cNvSpPr txBox="1"/>
          <p:nvPr/>
        </p:nvSpPr>
        <p:spPr>
          <a:xfrm>
            <a:off x="8006827" y="5823878"/>
            <a:ext cx="1016001" cy="215444"/>
          </a:xfrm>
          <a:prstGeom prst="rect">
            <a:avLst/>
          </a:prstGeom>
          <a:noFill/>
        </p:spPr>
        <p:txBody>
          <a:bodyPr wrap="square">
            <a:spAutoFit/>
          </a:bodyPr>
          <a:lstStyle/>
          <a:p>
            <a:r>
              <a:rPr lang="es-CO" sz="800"/>
              <a:t>$46.900.261.981</a:t>
            </a:r>
          </a:p>
        </p:txBody>
      </p:sp>
      <p:pic>
        <p:nvPicPr>
          <p:cNvPr id="3" name="Imagen 2">
            <a:extLst>
              <a:ext uri="{FF2B5EF4-FFF2-40B4-BE49-F238E27FC236}">
                <a16:creationId xmlns:a16="http://schemas.microsoft.com/office/drawing/2014/main" id="{D4BDDD1D-E55F-54E2-8842-CA20CEA64B27}"/>
              </a:ext>
            </a:extLst>
          </p:cNvPr>
          <p:cNvPicPr>
            <a:picLocks noChangeAspect="1"/>
          </p:cNvPicPr>
          <p:nvPr/>
        </p:nvPicPr>
        <p:blipFill>
          <a:blip r:embed="rId2"/>
          <a:stretch>
            <a:fillRect/>
          </a:stretch>
        </p:blipFill>
        <p:spPr>
          <a:xfrm>
            <a:off x="7295257" y="6429994"/>
            <a:ext cx="4334535" cy="342200"/>
          </a:xfrm>
          <a:prstGeom prst="rect">
            <a:avLst/>
          </a:prstGeom>
        </p:spPr>
      </p:pic>
    </p:spTree>
    <p:extLst>
      <p:ext uri="{BB962C8B-B14F-4D97-AF65-F5344CB8AC3E}">
        <p14:creationId xmlns:p14="http://schemas.microsoft.com/office/powerpoint/2010/main" val="13987973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6E11-411B-6D52-617D-2F01C4ADAEB6}"/>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BC9688-8761-7173-DC2C-02084F4EC548}"/>
              </a:ext>
            </a:extLst>
          </p:cNvPr>
          <p:cNvGraphicFramePr>
            <a:graphicFrameLocks noGrp="1"/>
          </p:cNvGraphicFramePr>
          <p:nvPr>
            <p:extLst>
              <p:ext uri="{D42A27DB-BD31-4B8C-83A1-F6EECF244321}">
                <p14:modId xmlns:p14="http://schemas.microsoft.com/office/powerpoint/2010/main" val="2847265688"/>
              </p:ext>
            </p:extLst>
          </p:nvPr>
        </p:nvGraphicFramePr>
        <p:xfrm>
          <a:off x="457200" y="3187538"/>
          <a:ext cx="11125200" cy="323088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8768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noProof="0">
                          <a:solidFill>
                            <a:srgbClr val="000000"/>
                          </a:solidFill>
                          <a:effectLst/>
                          <a:latin typeface="Verdana" panose="020B0604030504040204" pitchFamily="34" charset="0"/>
                          <a:ea typeface="Verdana" panose="020B0604030504040204" pitchFamily="34" charset="0"/>
                        </a:rPr>
                        <a:t>Lineamientos asociados al Sistema de Gestión del Conocimiento y la Innovación de la Superintendencia Nacional de Salud diseñado, implementado y evaluado </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MX" sz="900" b="0" i="0" u="none" strike="noStrike" noProof="0" dirty="0">
                          <a:solidFill>
                            <a:srgbClr val="000000"/>
                          </a:solidFill>
                          <a:effectLst/>
                          <a:latin typeface="Verdana"/>
                          <a:ea typeface="Verdana"/>
                        </a:rPr>
                        <a:t>A continuación se detallan los lineamientos a implementar en la vigencia 2026 y su respectivo avance para el primer trimestre de 2026, así: </a:t>
                      </a:r>
                    </a:p>
                    <a:p>
                      <a:pPr algn="l" fontAlgn="ctr"/>
                      <a:endParaRPr lang="es-MX" sz="9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MX" sz="900" b="1" i="0" u="none" strike="noStrike" noProof="0" dirty="0">
                          <a:solidFill>
                            <a:srgbClr val="000000"/>
                          </a:solidFill>
                          <a:effectLst/>
                          <a:latin typeface="Verdana"/>
                          <a:ea typeface="Verdana"/>
                        </a:rPr>
                        <a:t>Lineamiento 1: </a:t>
                      </a:r>
                      <a:r>
                        <a:rPr lang="es-MX" sz="900" b="0" i="0" u="none" strike="noStrike" noProof="0" dirty="0">
                          <a:solidFill>
                            <a:srgbClr val="000000"/>
                          </a:solidFill>
                          <a:effectLst/>
                          <a:latin typeface="Verdana"/>
                          <a:ea typeface="Verdana"/>
                        </a:rPr>
                        <a:t>Repositorios de Información institucionales, que sirvan como plataforma centralizada para almacenar, preservar y difundir la producción documental, histórica, el conocimiento y la información administrativa de la organización. Avance cuantitativo: 10%.</a:t>
                      </a:r>
                    </a:p>
                    <a:p>
                      <a:pPr lvl="0" algn="l">
                        <a:buNone/>
                      </a:pPr>
                      <a:endParaRPr lang="es-MX" sz="900" b="0" i="0" u="none" strike="noStrike" noProof="0" dirty="0">
                        <a:solidFill>
                          <a:srgbClr val="000000"/>
                        </a:solidFill>
                        <a:effectLst/>
                        <a:latin typeface="Verdana"/>
                        <a:ea typeface="Verdana"/>
                      </a:endParaRPr>
                    </a:p>
                    <a:p>
                      <a:pPr algn="l" fontAlgn="ctr"/>
                      <a:r>
                        <a:rPr lang="es-MX" sz="900" b="1" i="0" u="none" strike="noStrike" noProof="0" dirty="0">
                          <a:solidFill>
                            <a:srgbClr val="000000"/>
                          </a:solidFill>
                          <a:effectLst/>
                          <a:latin typeface="Verdana"/>
                          <a:ea typeface="Verdana"/>
                        </a:rPr>
                        <a:t>Lineamiento 2: </a:t>
                      </a:r>
                      <a:r>
                        <a:rPr lang="es-MX" sz="900" b="0" i="0" u="none" strike="noStrike" noProof="0" dirty="0">
                          <a:solidFill>
                            <a:srgbClr val="000000"/>
                          </a:solidFill>
                          <a:effectLst/>
                          <a:latin typeface="Verdana"/>
                          <a:ea typeface="Verdana"/>
                        </a:rPr>
                        <a:t>Prueba Piloto de la gestión por proyectos en la SNS, entendiéndose como la aplicación de conocimientos, habilidades, herramientas y técnicas para planificar, ejecutar y controlar actividades con el fin de alcanzar objetivos específicos (tiempo, costo, alcance y calidad) a fin de dirigir un proyecto desde su inicio hasta su cierre, organizando recursos para lograr resultados concretos.  Avance cuantitativo: 10%.</a:t>
                      </a:r>
                    </a:p>
                    <a:p>
                      <a:pPr lvl="0" algn="l">
                        <a:buNone/>
                      </a:pPr>
                      <a:endParaRPr lang="es-MX" sz="900" b="0" i="0" u="none" strike="noStrike" noProof="0" dirty="0">
                        <a:solidFill>
                          <a:srgbClr val="000000"/>
                        </a:solidFill>
                        <a:effectLst/>
                        <a:latin typeface="Verdana"/>
                        <a:ea typeface="Verdana"/>
                      </a:endParaRPr>
                    </a:p>
                    <a:p>
                      <a:pPr algn="l"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El diseño, implementación y evaluación de un sistema de conocimiento e Innovación conlleva la ejecución de diferentes actividades que no se pueden ejecutar en un solo año. Se trata de un sumario de actividades concatenadas para lograr resultados tangibles, los cuales se deben cumplir en su totalidad para lograr los resultados esperados con este indicador del PES.</a:t>
                      </a:r>
                    </a:p>
                    <a:p>
                      <a:pPr lvl="0" algn="l">
                        <a:buNone/>
                      </a:pPr>
                      <a:endParaRPr lang="es-MX" sz="900" b="0" i="0" u="none" strike="noStrike" noProof="0" dirty="0">
                        <a:solidFill>
                          <a:srgbClr val="000000"/>
                        </a:solidFill>
                        <a:effectLst/>
                        <a:latin typeface="Verdana"/>
                        <a:ea typeface="Verdana"/>
                      </a:endParaRPr>
                    </a:p>
                    <a:p>
                      <a:pPr lvl="0" algn="l">
                        <a:buNone/>
                      </a:pPr>
                      <a:r>
                        <a:rPr lang="es-MX" sz="900" b="1" i="0" u="none" strike="noStrike" noProof="0" dirty="0">
                          <a:solidFill>
                            <a:srgbClr val="000000"/>
                          </a:solidFill>
                          <a:effectLst/>
                          <a:latin typeface="Verdana"/>
                          <a:ea typeface="Verdana"/>
                        </a:rPr>
                        <a:t>Lineamiento con rezago 2025:</a:t>
                      </a:r>
                      <a:r>
                        <a:rPr lang="es-MX" sz="900" b="0" i="0" u="none" strike="noStrike" noProof="0" dirty="0">
                          <a:solidFill>
                            <a:srgbClr val="000000"/>
                          </a:solidFill>
                          <a:effectLst/>
                          <a:latin typeface="Verdana"/>
                          <a:ea typeface="Verdana"/>
                        </a:rPr>
                        <a:t> Se tiene un lineamiento con rezago del año pasado y que ha avanzado un 90% a 31 </a:t>
                      </a:r>
                      <a:r>
                        <a:rPr lang="es-MX" sz="900" b="0" i="0" u="none" strike="noStrike" noProof="0">
                          <a:solidFill>
                            <a:srgbClr val="000000"/>
                          </a:solidFill>
                          <a:effectLst/>
                          <a:latin typeface="Verdana"/>
                          <a:ea typeface="Verdana"/>
                        </a:rPr>
                        <a:t>de marzo de 2026.</a:t>
                      </a:r>
                      <a:endParaRPr lang="es-MX" sz="900" b="0" i="0" u="none" strike="noStrike" noProof="0" dirty="0">
                        <a:solidFill>
                          <a:srgbClr val="000000"/>
                        </a:solidFill>
                        <a:effectLst/>
                        <a:latin typeface="Verdana"/>
                        <a:ea typeface="Verdana"/>
                      </a:endParaRPr>
                    </a:p>
                  </a:txBody>
                  <a:tcPr marL="0" marR="0" marT="0" marB="0" anchor="ctr"/>
                </a:tc>
                <a:tc>
                  <a:txBody>
                    <a:bodyPr/>
                    <a:lstStyle/>
                    <a:p>
                      <a:pPr algn="ctr" fontAlgn="ct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Dirección de Innovación y Desarrollo</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1F954933-8CCA-F5AB-BF4C-1236BBA4DD48}"/>
              </a:ext>
            </a:extLst>
          </p:cNvPr>
          <p:cNvGraphicFramePr>
            <a:graphicFrameLocks noGrp="1"/>
          </p:cNvGraphicFramePr>
          <p:nvPr>
            <p:extLst>
              <p:ext uri="{D42A27DB-BD31-4B8C-83A1-F6EECF244321}">
                <p14:modId xmlns:p14="http://schemas.microsoft.com/office/powerpoint/2010/main" val="954808123"/>
              </p:ext>
            </p:extLst>
          </p:nvPr>
        </p:nvGraphicFramePr>
        <p:xfrm>
          <a:off x="457200" y="1445199"/>
          <a:ext cx="11125200" cy="1674519"/>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18256">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156263">
                <a:tc>
                  <a:txBody>
                    <a:bodyPr/>
                    <a:lstStyle/>
                    <a:p>
                      <a:pPr algn="ctr"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Porcentaje de Acuerdos conciliatorios realizados</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900" b="0" i="0" u="none" strike="noStrike" noProof="0" dirty="0">
                          <a:solidFill>
                            <a:srgbClr val="000000"/>
                          </a:solidFill>
                          <a:effectLst/>
                          <a:latin typeface="Verdana" panose="020B0604030504040204" pitchFamily="34" charset="0"/>
                          <a:ea typeface="Verdana" panose="020B0604030504040204" pitchFamily="34" charset="0"/>
                        </a:rPr>
                        <a:t>En el primer trimestre del 2026, la En cumplimiento; Dirección de conciliación programó y surtió un total de audiencias de conciliación extrajudiciales en Derecho 1.703, de las cuales 794 se atendieron en Sede Bogotá de manera virtual, como resultado del reparto ordinario, aplazamientos, reprogramaciones y/o suspensiones y 909 en el desarrollo de 4 jornadas de conciliación adelantadas en territorio. Se anexa la evidencia en informe a este reporte en el correo de envío, donde se discrimina las distribuciones y números de actividades o conciliatorias. </a:t>
                      </a:r>
                      <a:endParaRPr lang="es-CO" sz="900" b="0" i="0" u="none" strike="noStrike" noProof="0"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54F60F62-C5EE-96E2-A87E-BEF30A6999F9}"/>
              </a:ext>
            </a:extLst>
          </p:cNvPr>
          <p:cNvSpPr/>
          <p:nvPr/>
        </p:nvSpPr>
        <p:spPr>
          <a:xfrm>
            <a:off x="9079895" y="2156872"/>
            <a:ext cx="743395" cy="666097"/>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99%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a:solidFill>
                  <a:srgbClr val="2D2D2D"/>
                </a:solidFill>
                <a:latin typeface="Verdana" panose="020B0604030504040204" pitchFamily="34" charset="0"/>
                <a:ea typeface="Verdana" panose="020B0604030504040204" pitchFamily="34" charset="0"/>
                <a:cs typeface="Arial"/>
                <a:sym typeface="Arial"/>
              </a:rPr>
              <a:t>(1.683)</a:t>
            </a:r>
            <a:r>
              <a:rPr kumimoji="0" lang="es-CO" sz="9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p:txBody>
      </p:sp>
      <p:sp>
        <p:nvSpPr>
          <p:cNvPr id="12" name="Google Shape;434;p25">
            <a:extLst>
              <a:ext uri="{FF2B5EF4-FFF2-40B4-BE49-F238E27FC236}">
                <a16:creationId xmlns:a16="http://schemas.microsoft.com/office/drawing/2014/main" id="{0B1714F3-4585-A006-6E76-D2DDD3398128}"/>
              </a:ext>
            </a:extLst>
          </p:cNvPr>
          <p:cNvSpPr/>
          <p:nvPr/>
        </p:nvSpPr>
        <p:spPr>
          <a:xfrm>
            <a:off x="8021261" y="2156872"/>
            <a:ext cx="753833" cy="666097"/>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dirty="0">
                <a:solidFill>
                  <a:prstClr val="white"/>
                </a:solidFill>
                <a:latin typeface="Verdana" panose="020B0604030504040204" pitchFamily="34" charset="0"/>
                <a:ea typeface="Verdana" panose="020B0604030504040204" pitchFamily="34" charset="0"/>
                <a:cs typeface="Arial"/>
                <a:sym typeface="Arial"/>
              </a:rPr>
              <a:t>(1.703)</a:t>
            </a:r>
            <a:r>
              <a:rPr kumimoji="0" lang="es-CO"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p>
        </p:txBody>
      </p:sp>
      <p:sp>
        <p:nvSpPr>
          <p:cNvPr id="13" name="Google Shape;434;p25">
            <a:extLst>
              <a:ext uri="{FF2B5EF4-FFF2-40B4-BE49-F238E27FC236}">
                <a16:creationId xmlns:a16="http://schemas.microsoft.com/office/drawing/2014/main" id="{BAF74314-30FA-9672-A8B9-3A98CB471437}"/>
              </a:ext>
            </a:extLst>
          </p:cNvPr>
          <p:cNvSpPr/>
          <p:nvPr/>
        </p:nvSpPr>
        <p:spPr>
          <a:xfrm>
            <a:off x="8976883" y="4605002"/>
            <a:ext cx="846407" cy="823033"/>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FFFF00"/>
          </a:solidFill>
          <a:ln>
            <a:noFill/>
          </a:ln>
        </p:spPr>
        <p:txBody>
          <a:bodyPr spcFirstLastPara="1" wrap="square" lIns="91425" tIns="91425" rIns="91425" bIns="91425" anchor="ctr" anchorCtr="0">
            <a:noAutofit/>
          </a:bodyPr>
          <a:lstStyle/>
          <a:p>
            <a:pPr algn="ctr" rtl="0">
              <a:buClr>
                <a:srgbClr val="000000"/>
              </a:buClr>
              <a:defRPr/>
            </a:pPr>
            <a:r>
              <a:rPr lang="es-CO" sz="1200" dirty="0">
                <a:solidFill>
                  <a:srgbClr val="2D2D2D"/>
                </a:solidFill>
                <a:latin typeface="Verdana" panose="020B0604030504040204" pitchFamily="34" charset="0"/>
                <a:ea typeface="Verdana" panose="020B0604030504040204" pitchFamily="34" charset="0"/>
                <a:cs typeface="Arial"/>
                <a:sym typeface="Arial"/>
              </a:rPr>
              <a:t>0,20</a:t>
            </a:r>
          </a:p>
          <a:p>
            <a:pPr algn="ctr" rtl="0">
              <a:buClr>
                <a:srgbClr val="000000"/>
              </a:buClr>
              <a:defRPr/>
            </a:pPr>
            <a:r>
              <a:rPr lang="es-CO" sz="1200" dirty="0">
                <a:solidFill>
                  <a:srgbClr val="2D2D2D"/>
                </a:solidFill>
                <a:latin typeface="Verdana" panose="020B0604030504040204" pitchFamily="34" charset="0"/>
                <a:ea typeface="Verdana" panose="020B0604030504040204" pitchFamily="34" charset="0"/>
                <a:cs typeface="Arial"/>
                <a:sym typeface="Arial"/>
              </a:rPr>
              <a:t>(20%)</a:t>
            </a:r>
            <a:endParaRPr lang="en-US" sz="1200" dirty="0">
              <a:solidFill>
                <a:srgbClr val="2D2D2D"/>
              </a:solidFill>
              <a:latin typeface="Verdana" panose="020B0604030504040204" pitchFamily="34" charset="0"/>
              <a:ea typeface="Verdana" panose="020B0604030504040204" pitchFamily="34" charset="0"/>
              <a:cs typeface="Arial"/>
            </a:endParaRPr>
          </a:p>
        </p:txBody>
      </p:sp>
      <p:sp>
        <p:nvSpPr>
          <p:cNvPr id="14" name="Google Shape;434;p25">
            <a:extLst>
              <a:ext uri="{FF2B5EF4-FFF2-40B4-BE49-F238E27FC236}">
                <a16:creationId xmlns:a16="http://schemas.microsoft.com/office/drawing/2014/main" id="{6651071E-99C3-1ACD-EF67-69F29EAEF8E1}"/>
              </a:ext>
            </a:extLst>
          </p:cNvPr>
          <p:cNvSpPr/>
          <p:nvPr/>
        </p:nvSpPr>
        <p:spPr>
          <a:xfrm>
            <a:off x="7984431" y="4605002"/>
            <a:ext cx="846407" cy="823033"/>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dirty="0">
                <a:solidFill>
                  <a:prstClr val="white"/>
                </a:solidFill>
                <a:latin typeface="Verdana" panose="020B0604030504040204" pitchFamily="34" charset="0"/>
                <a:ea typeface="Verdana" panose="020B0604030504040204" pitchFamily="34" charset="0"/>
                <a:cs typeface="Arial"/>
                <a:sym typeface="Arial"/>
              </a:rPr>
              <a:t>2</a:t>
            </a:r>
          </a:p>
        </p:txBody>
      </p:sp>
      <p:sp>
        <p:nvSpPr>
          <p:cNvPr id="2" name="CuadroTexto 1">
            <a:extLst>
              <a:ext uri="{FF2B5EF4-FFF2-40B4-BE49-F238E27FC236}">
                <a16:creationId xmlns:a16="http://schemas.microsoft.com/office/drawing/2014/main" id="{9294583D-B2D3-E435-1FE9-3F93EC3DC0B3}"/>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CD0A9D1B-6690-0EEB-7723-B4F60488F976}"/>
              </a:ext>
            </a:extLst>
          </p:cNvPr>
          <p:cNvPicPr>
            <a:picLocks noChangeAspect="1"/>
          </p:cNvPicPr>
          <p:nvPr/>
        </p:nvPicPr>
        <p:blipFill>
          <a:blip r:embed="rId3"/>
          <a:stretch>
            <a:fillRect/>
          </a:stretch>
        </p:blipFill>
        <p:spPr>
          <a:xfrm>
            <a:off x="7295257" y="6429994"/>
            <a:ext cx="4334535" cy="342200"/>
          </a:xfrm>
          <a:prstGeom prst="rect">
            <a:avLst/>
          </a:prstGeom>
        </p:spPr>
      </p:pic>
    </p:spTree>
    <p:extLst>
      <p:ext uri="{BB962C8B-B14F-4D97-AF65-F5344CB8AC3E}">
        <p14:creationId xmlns:p14="http://schemas.microsoft.com/office/powerpoint/2010/main" val="11821710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3601-B1FB-D4E5-686A-4CE68F85686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5D8A8971-8732-5A2A-BAC9-CA397E473662}"/>
              </a:ext>
            </a:extLst>
          </p:cNvPr>
          <p:cNvGraphicFramePr>
            <a:graphicFrameLocks noGrp="1"/>
          </p:cNvGraphicFramePr>
          <p:nvPr>
            <p:extLst>
              <p:ext uri="{D42A27DB-BD31-4B8C-83A1-F6EECF244321}">
                <p14:modId xmlns:p14="http://schemas.microsoft.com/office/powerpoint/2010/main" val="961515594"/>
              </p:ext>
            </p:extLst>
          </p:nvPr>
        </p:nvGraphicFramePr>
        <p:xfrm>
          <a:off x="533400" y="4255732"/>
          <a:ext cx="11125200" cy="2100468"/>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CO" sz="8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452468">
                <a:tc>
                  <a:txBody>
                    <a:bodyPr/>
                    <a:lstStyle/>
                    <a:p>
                      <a:pPr algn="ctr" fontAlgn="ctr"/>
                      <a:r>
                        <a:rPr lang="es-CO" sz="900" b="0" i="0" u="none" strike="noStrike" noProof="0">
                          <a:solidFill>
                            <a:srgbClr val="000000"/>
                          </a:solidFill>
                          <a:effectLst/>
                          <a:latin typeface="Verdana"/>
                          <a:ea typeface="Verdana"/>
                        </a:rPr>
                        <a:t>Variación porcentual anual del recaudo de la contribución</a:t>
                      </a:r>
                    </a:p>
                  </a:txBody>
                  <a:tcPr marL="0" marR="0" marT="0" marB="0" anchor="ctr"/>
                </a:tc>
                <a:tc>
                  <a:txBody>
                    <a:bodyPr/>
                    <a:lstStyle/>
                    <a:p>
                      <a:pPr algn="l" fontAlgn="ctr"/>
                      <a:r>
                        <a:rPr lang="es-MX" sz="900" b="0" i="0" u="none" strike="noStrike" noProof="0">
                          <a:solidFill>
                            <a:srgbClr val="000000"/>
                          </a:solidFill>
                          <a:effectLst/>
                          <a:latin typeface="Verdana"/>
                          <a:ea typeface="Verdana"/>
                        </a:rPr>
                        <a:t>A la fecha de corte del presente avance, no es posible reportar un valor cuantitativo correspondiente a la variación porcentual anual del recaudo de la contribución, toda vez que el Grupo de Contribución se encuentra en el proceso de preparación para el recaudo de la vigencia 2026. En consecuencia, aún no se cuenta con información consolidada que permita calcular y presentar un resultado frente a este indicador.</a:t>
                      </a:r>
                    </a:p>
                    <a:p>
                      <a:pPr lvl="0" algn="l">
                        <a:buNone/>
                      </a:pPr>
                      <a:endParaRPr lang="es-MX" sz="900" b="0" i="0" u="none" strike="noStrike" noProof="0">
                        <a:solidFill>
                          <a:srgbClr val="000000"/>
                        </a:solidFill>
                        <a:effectLst/>
                        <a:latin typeface="Verdana"/>
                        <a:ea typeface="Verdana"/>
                      </a:endParaRPr>
                    </a:p>
                    <a:p>
                      <a:pPr algn="l" fontAlgn="ctr"/>
                      <a:r>
                        <a:rPr lang="es-MX" sz="900" b="0" i="0" u="none" strike="noStrike" noProof="0">
                          <a:solidFill>
                            <a:srgbClr val="000000"/>
                          </a:solidFill>
                          <a:effectLst/>
                          <a:latin typeface="Verdana"/>
                          <a:ea typeface="Verdana"/>
                        </a:rPr>
                        <a:t>No obstante, es importante resaltar que el proceso avanza conforme a la planeación establecida. En este sentido, el proyecto borrador de la resolución de contribución ya fue presentada a la ciudadanía para comentarios, y actualmente la Dirección Financiera se encuentra revisando y dando respuesta a las observaciones recibidas, con el fin de elaborar y publicar el acta de comentarios consolidada, tal como corresponde, así como su respectiva divulgación en la página web institucional.</a:t>
                      </a:r>
                      <a:endParaRPr lang="es-CO" sz="900" b="0" i="0" u="none" strike="noStrike" noProof="0">
                        <a:solidFill>
                          <a:srgbClr val="000000"/>
                        </a:solidFill>
                        <a:effectLst/>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Secretaría General</a:t>
                      </a:r>
                      <a:endParaRPr lang="es-CO" sz="8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4FEAC5AF-B468-2BA1-5D92-833424A7400E}"/>
              </a:ext>
            </a:extLst>
          </p:cNvPr>
          <p:cNvGraphicFramePr>
            <a:graphicFrameLocks noGrp="1"/>
          </p:cNvGraphicFramePr>
          <p:nvPr>
            <p:extLst>
              <p:ext uri="{D42A27DB-BD31-4B8C-83A1-F6EECF244321}">
                <p14:modId xmlns:p14="http://schemas.microsoft.com/office/powerpoint/2010/main" val="1771085938"/>
              </p:ext>
            </p:extLst>
          </p:nvPr>
        </p:nvGraphicFramePr>
        <p:xfrm>
          <a:off x="533400" y="1524000"/>
          <a:ext cx="11125200" cy="2662047"/>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01550">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8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60497">
                <a:tc>
                  <a:txBody>
                    <a:bodyPr/>
                    <a:lstStyle/>
                    <a:p>
                      <a:pPr algn="ctr" fontAlgn="ctr"/>
                      <a:r>
                        <a:rPr lang="es-CO" sz="900" b="0" i="0" u="none" strike="noStrike" noProof="0">
                          <a:solidFill>
                            <a:srgbClr val="000000"/>
                          </a:solidFill>
                          <a:effectLst/>
                          <a:latin typeface="Verdana"/>
                          <a:ea typeface="Verdana"/>
                        </a:rPr>
                        <a:t>Porcentaje de Recaudo de la contribución a favor de la Superintendencia Nacional de Salud</a:t>
                      </a:r>
                    </a:p>
                  </a:txBody>
                  <a:tcPr marL="0" marR="0" marT="0" marB="0" anchor="ctr"/>
                </a:tc>
                <a:tc>
                  <a:txBody>
                    <a:bodyPr/>
                    <a:lstStyle/>
                    <a:p>
                      <a:pPr algn="l" fontAlgn="ctr"/>
                      <a:r>
                        <a:rPr lang="es-MX" sz="900" b="0" i="0" u="none" strike="noStrike" noProof="0">
                          <a:solidFill>
                            <a:srgbClr val="000000"/>
                          </a:solidFill>
                          <a:effectLst/>
                          <a:latin typeface="Verdana"/>
                          <a:ea typeface="Verdana"/>
                        </a:rPr>
                        <a:t>El Grupo de Contribución de la entidad se encuentra en el proceso de preparación para el recaudo correspondiente a la vigencia 2026,  el cual se tiene previsto que inicie en el mes de julio del año en curso. </a:t>
                      </a:r>
                    </a:p>
                    <a:p>
                      <a:pPr algn="l" fontAlgn="ctr"/>
                      <a:endParaRPr lang="es-MX" sz="900" b="0" i="0" u="none" strike="noStrike" noProof="0">
                        <a:solidFill>
                          <a:srgbClr val="000000"/>
                        </a:solidFill>
                        <a:effectLst/>
                        <a:latin typeface="Verdana"/>
                        <a:ea typeface="Verdana"/>
                      </a:endParaRPr>
                    </a:p>
                    <a:p>
                      <a:pPr algn="l" fontAlgn="ctr"/>
                      <a:r>
                        <a:rPr lang="es-MX" sz="900" b="0" i="0" u="none" strike="noStrike" noProof="0">
                          <a:solidFill>
                            <a:srgbClr val="000000"/>
                          </a:solidFill>
                          <a:effectLst/>
                          <a:latin typeface="Verdana"/>
                          <a:ea typeface="Verdana"/>
                        </a:rPr>
                        <a:t>De igual manera, se está avanzando en la proyección de la resolución de contribución la cual su puso a disposición de la ciudadanía para la recepción de comentarios y observaciones y la Dirección Financiera se encuentra revisando y dando respuesta a los requerimientos recibidos, con el fin de elaborar el acta de comentarios consolidada y proceder a su respectiva publicación en la página web institucional, conforme a la normativa vigente.</a:t>
                      </a:r>
                    </a:p>
                    <a:p>
                      <a:pPr algn="l" fontAlgn="ctr"/>
                      <a:endParaRPr lang="es-MX" sz="900" b="0" i="0" u="none" strike="noStrike" noProof="0">
                        <a:solidFill>
                          <a:srgbClr val="000000"/>
                        </a:solidFill>
                        <a:effectLst/>
                        <a:latin typeface="Verdana"/>
                        <a:ea typeface="Verdana"/>
                      </a:endParaRPr>
                    </a:p>
                    <a:p>
                      <a:pPr algn="l" fontAlgn="ctr"/>
                      <a:r>
                        <a:rPr lang="es-MX" sz="900" b="0" i="0" u="none" strike="noStrike" noProof="0">
                          <a:solidFill>
                            <a:srgbClr val="000000"/>
                          </a:solidFill>
                          <a:effectLst/>
                          <a:latin typeface="Verdana"/>
                          <a:ea typeface="Verdana"/>
                        </a:rPr>
                        <a:t>Una vez se dé inicio al proceso de recaudo y se cuente con resultados consolidados, se procederá a reportar el avance cuantitativo del indicador.</a:t>
                      </a:r>
                      <a:endParaRPr lang="es-CO" sz="900" b="0" i="0" u="none" strike="noStrike" noProof="0">
                        <a:solidFill>
                          <a:srgbClr val="000000"/>
                        </a:solidFill>
                        <a:effectLst/>
                        <a:latin typeface="Verdana"/>
                        <a:ea typeface="Verdana"/>
                      </a:endParaRP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a:solidFill>
                            <a:srgbClr val="000000"/>
                          </a:solidFill>
                          <a:effectLst/>
                          <a:latin typeface="Verdana" panose="020B0604030504040204" pitchFamily="34" charset="0"/>
                          <a:ea typeface="Verdana" panose="020B0604030504040204" pitchFamily="34" charset="0"/>
                        </a:rPr>
                        <a:t> Secretaría General</a:t>
                      </a:r>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BF207787-0FB4-AB17-E90C-188203D5DB69}"/>
              </a:ext>
            </a:extLst>
          </p:cNvPr>
          <p:cNvSpPr/>
          <p:nvPr/>
        </p:nvSpPr>
        <p:spPr>
          <a:xfrm>
            <a:off x="9119231" y="2754678"/>
            <a:ext cx="762000" cy="67432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bg1"/>
          </a:solidFill>
          <a:ln>
            <a:solidFill>
              <a:schemeClr val="tx1"/>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a:ea typeface="Verdana"/>
                <a:cs typeface="Arial"/>
                <a:sym typeface="Arial"/>
              </a:rPr>
              <a:t>NA</a:t>
            </a:r>
            <a:endParaRPr lang="es-CO" sz="900" dirty="0">
              <a:solidFill>
                <a:srgbClr val="2D2D2D"/>
              </a:solidFill>
              <a:latin typeface="Verdana"/>
              <a:ea typeface="Verdana"/>
              <a:cs typeface="Arial"/>
            </a:endParaRPr>
          </a:p>
        </p:txBody>
      </p:sp>
      <p:sp>
        <p:nvSpPr>
          <p:cNvPr id="12" name="Google Shape;434;p25">
            <a:extLst>
              <a:ext uri="{FF2B5EF4-FFF2-40B4-BE49-F238E27FC236}">
                <a16:creationId xmlns:a16="http://schemas.microsoft.com/office/drawing/2014/main" id="{4A85724A-5B23-5768-C4D2-C52142695C6A}"/>
              </a:ext>
            </a:extLst>
          </p:cNvPr>
          <p:cNvSpPr/>
          <p:nvPr/>
        </p:nvSpPr>
        <p:spPr>
          <a:xfrm>
            <a:off x="8153401" y="278488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88</a:t>
            </a: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9F5B9D80-687E-4E80-980A-02FA0AE59CDD}"/>
              </a:ext>
            </a:extLst>
          </p:cNvPr>
          <p:cNvSpPr/>
          <p:nvPr/>
        </p:nvSpPr>
        <p:spPr>
          <a:xfrm>
            <a:off x="9144000" y="5312101"/>
            <a:ext cx="784633" cy="716661"/>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bg1"/>
          </a:solidFill>
          <a:ln>
            <a:solidFill>
              <a:schemeClr val="tx1"/>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dirty="0">
                <a:solidFill>
                  <a:srgbClr val="2D2D2D"/>
                </a:solidFill>
                <a:latin typeface="Verdana"/>
                <a:ea typeface="Verdana"/>
                <a:cs typeface="Arial"/>
                <a:sym typeface="Arial"/>
              </a:rPr>
              <a:t>NA</a:t>
            </a:r>
            <a:endParaRPr lang="es-CO" sz="800" dirty="0">
              <a:solidFill>
                <a:srgbClr val="2D2D2D"/>
              </a:solidFill>
              <a:latin typeface="Verdana"/>
              <a:ea typeface="Verdana"/>
              <a:cs typeface="Arial"/>
            </a:endParaRPr>
          </a:p>
        </p:txBody>
      </p:sp>
      <p:sp>
        <p:nvSpPr>
          <p:cNvPr id="14" name="Google Shape;434;p25">
            <a:extLst>
              <a:ext uri="{FF2B5EF4-FFF2-40B4-BE49-F238E27FC236}">
                <a16:creationId xmlns:a16="http://schemas.microsoft.com/office/drawing/2014/main" id="{9EF65D33-0116-BE94-5CDC-280A53FB3790}"/>
              </a:ext>
            </a:extLst>
          </p:cNvPr>
          <p:cNvSpPr/>
          <p:nvPr/>
        </p:nvSpPr>
        <p:spPr>
          <a:xfrm>
            <a:off x="8153401" y="537328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a:ln>
                  <a:noFill/>
                </a:ln>
                <a:solidFill>
                  <a:prstClr val="white"/>
                </a:solidFill>
                <a:effectLst/>
                <a:uLnTx/>
                <a:uFillTx/>
                <a:latin typeface="Verdana" panose="020B0604030504040204" pitchFamily="34" charset="0"/>
                <a:ea typeface="Verdana" panose="020B0604030504040204" pitchFamily="34" charset="0"/>
                <a:cs typeface="Arial"/>
                <a:sym typeface="Arial"/>
              </a:rPr>
              <a:t>3</a:t>
            </a: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1F644080-C308-D33C-73A2-6B67AF600E2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5C77D03B-7322-834E-6C3C-00AFD619038F}"/>
              </a:ext>
            </a:extLst>
          </p:cNvPr>
          <p:cNvPicPr>
            <a:picLocks noChangeAspect="1"/>
          </p:cNvPicPr>
          <p:nvPr/>
        </p:nvPicPr>
        <p:blipFill>
          <a:blip r:embed="rId2"/>
          <a:stretch>
            <a:fillRect/>
          </a:stretch>
        </p:blipFill>
        <p:spPr>
          <a:xfrm>
            <a:off x="7295257" y="6429994"/>
            <a:ext cx="4334535" cy="342200"/>
          </a:xfrm>
          <a:prstGeom prst="rect">
            <a:avLst/>
          </a:prstGeom>
        </p:spPr>
      </p:pic>
    </p:spTree>
    <p:extLst>
      <p:ext uri="{BB962C8B-B14F-4D97-AF65-F5344CB8AC3E}">
        <p14:creationId xmlns:p14="http://schemas.microsoft.com/office/powerpoint/2010/main" val="2836860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9B1E-624C-3321-5E8A-6E24D7077971}"/>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4B340C1-AF3F-66C9-2C53-E047706B5B24}"/>
              </a:ext>
            </a:extLst>
          </p:cNvPr>
          <p:cNvGraphicFramePr>
            <a:graphicFrameLocks noGrp="1"/>
          </p:cNvGraphicFramePr>
          <p:nvPr>
            <p:extLst>
              <p:ext uri="{D42A27DB-BD31-4B8C-83A1-F6EECF244321}">
                <p14:modId xmlns:p14="http://schemas.microsoft.com/office/powerpoint/2010/main" val="1052061500"/>
              </p:ext>
            </p:extLst>
          </p:nvPr>
        </p:nvGraphicFramePr>
        <p:xfrm>
          <a:off x="533400" y="1663200"/>
          <a:ext cx="11125200" cy="283768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801605">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036075">
                <a:tc>
                  <a:txBody>
                    <a:bodyPr/>
                    <a:lstStyle/>
                    <a:p>
                      <a:pPr algn="l" rtl="0" fontAlgn="ctr"/>
                      <a:r>
                        <a:rPr lang="es-CO" sz="900" b="0" i="0" u="none" strike="noStrike" kern="1200" noProof="0">
                          <a:solidFill>
                            <a:srgbClr val="000000"/>
                          </a:solidFill>
                          <a:effectLst/>
                          <a:latin typeface="Verdana" panose="020B0604030504040204" pitchFamily="34" charset="0"/>
                          <a:ea typeface="Verdana" panose="020B0604030504040204" pitchFamily="34" charset="0"/>
                          <a:cs typeface="+mn-cs"/>
                        </a:rPr>
                        <a:t>Informe de porcentaje de omisos identificados en el periodo</a:t>
                      </a:r>
                    </a:p>
                  </a:txBody>
                  <a:tcPr marL="0" marR="0" marT="0" marB="0" anchor="ctr">
                    <a:solidFill>
                      <a:schemeClr val="bg1"/>
                    </a:solidFill>
                  </a:tcPr>
                </a:tc>
                <a:tc>
                  <a:txBody>
                    <a:bodyPr/>
                    <a:lstStyle/>
                    <a:p>
                      <a:pPr algn="l" fontAlgn="ctr"/>
                      <a:r>
                        <a:rPr lang="es-MX" sz="900" b="0" i="0" u="none" strike="noStrike" noProof="0">
                          <a:solidFill>
                            <a:srgbClr val="000000"/>
                          </a:solidFill>
                          <a:effectLst/>
                          <a:latin typeface="Verdana" panose="020B0604030504040204" pitchFamily="34" charset="0"/>
                          <a:ea typeface="Verdana" panose="020B0604030504040204" pitchFamily="34" charset="0"/>
                        </a:rPr>
                        <a:t>A la fecha de corte del presente informe, no es posible reportar un resultado cuantitativo asociado al porcentaje de omisos identificados en el período, toda vez que el Grupo de Contribución se encuentra actualmente adelantando el proceso de gestión, revisión y verificación de los posibles omisos correspondientes a las diferentes vigencias.</a:t>
                      </a:r>
                    </a:p>
                    <a:p>
                      <a:pPr lvl="0" algn="l">
                        <a:buNone/>
                      </a:pPr>
                      <a:endParaRPr lang="es-MX" sz="900" b="0" i="0" u="none" strike="noStrike" noProof="0">
                        <a:solidFill>
                          <a:srgbClr val="000000"/>
                        </a:solidFill>
                        <a:effectLst/>
                        <a:latin typeface="Verdana"/>
                        <a:ea typeface="Verdana"/>
                      </a:endParaRPr>
                    </a:p>
                    <a:p>
                      <a:pPr algn="l" fontAlgn="ctr"/>
                      <a:r>
                        <a:rPr lang="es-MX" sz="900" b="0" i="0" u="none" strike="noStrike" noProof="0">
                          <a:solidFill>
                            <a:srgbClr val="000000"/>
                          </a:solidFill>
                          <a:effectLst/>
                          <a:latin typeface="Verdana" panose="020B0604030504040204" pitchFamily="34" charset="0"/>
                          <a:ea typeface="Verdana" panose="020B0604030504040204" pitchFamily="34" charset="0"/>
                        </a:rPr>
                        <a:t>En este sentido, se encuentran en ejecución las actividades requeridas para la identificación, validación y depuración de la información, así como las acciones de gestión necesarias frente a los sujetos obligados. Dichas tareas se vienen desarrollando de acuerdo con lo programado, evidenciándose avances positivos en el proceso, los cuales permitirán contar con información consolidada, confiable y técnicamente soportada.</a:t>
                      </a:r>
                    </a:p>
                    <a:p>
                      <a:pPr algn="l" fontAlgn="ctr"/>
                      <a:r>
                        <a:rPr lang="es-MX" sz="900" b="0" i="0" u="none" strike="noStrike" noProof="0">
                          <a:solidFill>
                            <a:srgbClr val="000000"/>
                          </a:solidFill>
                          <a:effectLst/>
                          <a:latin typeface="Verdana" panose="020B0604030504040204" pitchFamily="34" charset="0"/>
                          <a:ea typeface="Verdana" panose="020B0604030504040204" pitchFamily="34" charset="0"/>
                        </a:rPr>
                        <a:t>En consecuencia, el primer informe con resultados de gestión sobre el porcentaje de omisos identificados será presentado en el marco del reporte correspondiente al primer semestre, una vez finalicen las actividades previstas y se disponga de los resultados necesarios para la presentación del indicador.</a:t>
                      </a: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a:solidFill>
                            <a:srgbClr val="000000"/>
                          </a:solidFill>
                          <a:effectLst/>
                          <a:latin typeface="Verdana" panose="020B0604030504040204" pitchFamily="34" charset="0"/>
                          <a:ea typeface="Verdana" panose="020B0604030504040204" pitchFamily="34" charset="0"/>
                        </a:rPr>
                        <a:t>Secretaría General</a:t>
                      </a:r>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31BB07A-51FF-FB0D-BD0F-2956DF3825D5}"/>
              </a:ext>
            </a:extLst>
          </p:cNvPr>
          <p:cNvSpPr/>
          <p:nvPr/>
        </p:nvSpPr>
        <p:spPr>
          <a:xfrm>
            <a:off x="9114588" y="3124200"/>
            <a:ext cx="7152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bg1"/>
          </a:solidFill>
          <a:ln>
            <a:solidFill>
              <a:schemeClr val="tx1"/>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2D2D2D"/>
                </a:solidFill>
                <a:effectLst/>
                <a:uLnTx/>
                <a:uFillTx/>
                <a:latin typeface="Verdana"/>
                <a:ea typeface="Verdana"/>
                <a:cs typeface="Arial"/>
                <a:sym typeface="Arial"/>
              </a:rPr>
              <a:t>NA</a:t>
            </a:r>
          </a:p>
        </p:txBody>
      </p:sp>
      <p:sp>
        <p:nvSpPr>
          <p:cNvPr id="5" name="Google Shape;434;p25">
            <a:extLst>
              <a:ext uri="{FF2B5EF4-FFF2-40B4-BE49-F238E27FC236}">
                <a16:creationId xmlns:a16="http://schemas.microsoft.com/office/drawing/2014/main" id="{74A7C28A-3E2E-4988-A999-443B14611A31}"/>
              </a:ext>
            </a:extLst>
          </p:cNvPr>
          <p:cNvSpPr/>
          <p:nvPr/>
        </p:nvSpPr>
        <p:spPr>
          <a:xfrm>
            <a:off x="8170776" y="3124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prstClr val="white"/>
                </a:solidFill>
                <a:latin typeface="Verdana" panose="020B0604030504040204" pitchFamily="34" charset="0"/>
                <a:ea typeface="Verdana" panose="020B0604030504040204" pitchFamily="34" charset="0"/>
                <a:cs typeface="Arial"/>
                <a:sym typeface="Arial"/>
              </a:rPr>
              <a:t>2</a:t>
            </a:r>
            <a:endParaRPr kumimoji="0" lang="es-CO" sz="9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7C63CF98-659A-55FF-277C-EFCEA4619BD2}"/>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6" name="Imagen 5">
            <a:extLst>
              <a:ext uri="{FF2B5EF4-FFF2-40B4-BE49-F238E27FC236}">
                <a16:creationId xmlns:a16="http://schemas.microsoft.com/office/drawing/2014/main" id="{5E1BE128-B24C-5F36-6274-915FD90C0AC0}"/>
              </a:ext>
            </a:extLst>
          </p:cNvPr>
          <p:cNvPicPr>
            <a:picLocks noChangeAspect="1"/>
          </p:cNvPicPr>
          <p:nvPr/>
        </p:nvPicPr>
        <p:blipFill>
          <a:blip r:embed="rId2"/>
          <a:stretch>
            <a:fillRect/>
          </a:stretch>
        </p:blipFill>
        <p:spPr>
          <a:xfrm>
            <a:off x="7324065" y="4567728"/>
            <a:ext cx="4334535" cy="342200"/>
          </a:xfrm>
          <a:prstGeom prst="rect">
            <a:avLst/>
          </a:prstGeom>
        </p:spPr>
      </p:pic>
    </p:spTree>
    <p:extLst>
      <p:ext uri="{BB962C8B-B14F-4D97-AF65-F5344CB8AC3E}">
        <p14:creationId xmlns:p14="http://schemas.microsoft.com/office/powerpoint/2010/main" val="2314191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E8FA-9972-91F9-FE59-47B5728E75EA}"/>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FA4013F3-4368-0469-6230-CFDB8A3868E7}"/>
              </a:ext>
              <a:ext uri="{C183D7F6-B498-43B3-948B-1728B52AA6E4}">
                <adec:decorative xmlns:adec="http://schemas.microsoft.com/office/drawing/2017/decorative" val="1"/>
              </a:ext>
            </a:extLst>
          </p:cNvPr>
          <p:cNvGrpSpPr/>
          <p:nvPr/>
        </p:nvGrpSpPr>
        <p:grpSpPr>
          <a:xfrm>
            <a:off x="1283082" y="1752600"/>
            <a:ext cx="15527193" cy="3656742"/>
            <a:chOff x="-2117082" y="1734436"/>
            <a:chExt cx="12000877" cy="3262758"/>
          </a:xfrm>
        </p:grpSpPr>
        <p:sp>
          <p:nvSpPr>
            <p:cNvPr id="20" name="Google Shape;436;p25">
              <a:extLst>
                <a:ext uri="{FF2B5EF4-FFF2-40B4-BE49-F238E27FC236}">
                  <a16:creationId xmlns:a16="http://schemas.microsoft.com/office/drawing/2014/main" id="{CBDC66AB-1B0A-1889-3E48-A3161DD0AA15}"/>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35B09892-6342-A255-B67C-18C156AE486F}"/>
                </a:ext>
              </a:extLst>
            </p:cNvPr>
            <p:cNvSpPr txBox="1"/>
            <p:nvPr/>
          </p:nvSpPr>
          <p:spPr>
            <a:xfrm>
              <a:off x="-2117082" y="3197177"/>
              <a:ext cx="3562724"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a:t>
              </a:r>
              <a:r>
                <a:rPr lang="es-CO" sz="3600" b="1" noProof="0">
                  <a:solidFill>
                    <a:schemeClr val="tx1"/>
                  </a:solidFill>
                  <a:latin typeface="Verdana" panose="020B0604030504040204" pitchFamily="34" charset="0"/>
                  <a:ea typeface="Verdana" panose="020B0604030504040204" pitchFamily="34" charset="0"/>
                  <a:cs typeface="Fira Sans"/>
                  <a:sym typeface="Fira Sans"/>
                </a:rPr>
                <a:t>s</a:t>
              </a:r>
              <a:r>
                <a:rPr kumimoji="0" lang="es-CO" sz="3600" b="1"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alud</a:t>
              </a:r>
              <a:endParaRPr kumimoji="0" lang="es-CO" sz="3600" b="1"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2CD230B-EE6F-23CC-959B-368E45498FDA}"/>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332A8C99-4880-9292-7403-833B07A20EA8}"/>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7AEF7A97-1CFB-5599-E2A0-D090AB91DEA1}"/>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45634E6F-FFEB-EC88-3424-4C652063AABA}"/>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784A5E26-5FAA-0E5D-CF96-60B19C803622}"/>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5D41EF7C-F1D0-92C8-5A0F-CEE3305C0B14}"/>
              </a:ext>
            </a:extLst>
          </p:cNvPr>
          <p:cNvSpPr txBox="1"/>
          <p:nvPr/>
        </p:nvSpPr>
        <p:spPr>
          <a:xfrm>
            <a:off x="1399445" y="409463"/>
            <a:ext cx="5876899" cy="523220"/>
          </a:xfrm>
          <a:prstGeom prst="rect">
            <a:avLst/>
          </a:prstGeom>
          <a:noFill/>
        </p:spPr>
        <p:txBody>
          <a:bodyPr wrap="square">
            <a:spAutoFit/>
          </a:bodyPr>
          <a:lstStyle/>
          <a:p>
            <a:r>
              <a:rPr kumimoji="0" lang="es-CO" sz="2800" b="1" i="0" u="none" strike="noStrike" kern="1200" cap="none" spc="0" normalizeH="0" baseline="0" noProof="0">
                <a:ln>
                  <a:noFill/>
                </a:ln>
                <a:solidFill>
                  <a:schemeClr val="bg1"/>
                </a:solidFill>
                <a:effectLst/>
                <a:uLnTx/>
                <a:uFillTx/>
                <a:latin typeface="Verdana"/>
                <a:ea typeface="Verdana"/>
                <a:cs typeface="Arial"/>
              </a:rPr>
              <a:t>Objetivo Estratégico</a:t>
            </a:r>
            <a:endParaRPr lang="es-CO" sz="2800" noProof="0"/>
          </a:p>
        </p:txBody>
      </p:sp>
      <p:grpSp>
        <p:nvGrpSpPr>
          <p:cNvPr id="9" name="Group 33">
            <a:extLst>
              <a:ext uri="{FF2B5EF4-FFF2-40B4-BE49-F238E27FC236}">
                <a16:creationId xmlns:a16="http://schemas.microsoft.com/office/drawing/2014/main" id="{21C88460-2294-172C-9E2D-50A8790A038B}"/>
              </a:ext>
              <a:ext uri="{C183D7F6-B498-43B3-948B-1728B52AA6E4}">
                <adec:decorative xmlns:adec="http://schemas.microsoft.com/office/drawing/2017/decorative" val="1"/>
              </a:ext>
            </a:extLst>
          </p:cNvPr>
          <p:cNvGrpSpPr/>
          <p:nvPr/>
        </p:nvGrpSpPr>
        <p:grpSpPr>
          <a:xfrm>
            <a:off x="6714143" y="2599466"/>
            <a:ext cx="1236223" cy="1659068"/>
            <a:chOff x="1465602" y="1719463"/>
            <a:chExt cx="1668942" cy="2663939"/>
          </a:xfrm>
        </p:grpSpPr>
        <p:sp>
          <p:nvSpPr>
            <p:cNvPr id="11" name="L-Shape 34">
              <a:extLst>
                <a:ext uri="{FF2B5EF4-FFF2-40B4-BE49-F238E27FC236}">
                  <a16:creationId xmlns:a16="http://schemas.microsoft.com/office/drawing/2014/main" id="{3E6ADB0C-C5B9-C270-3532-7A8D2B9432BF}"/>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35">
              <a:extLst>
                <a:ext uri="{FF2B5EF4-FFF2-40B4-BE49-F238E27FC236}">
                  <a16:creationId xmlns:a16="http://schemas.microsoft.com/office/drawing/2014/main" id="{FFE415A3-C548-A742-91F2-8779184522EC}"/>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36">
              <a:extLst>
                <a:ext uri="{FF2B5EF4-FFF2-40B4-BE49-F238E27FC236}">
                  <a16:creationId xmlns:a16="http://schemas.microsoft.com/office/drawing/2014/main" id="{F0238447-A4DB-1940-F0C3-759A16A1E196}"/>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37" descr="Bullseye outline">
              <a:extLst>
                <a:ext uri="{FF2B5EF4-FFF2-40B4-BE49-F238E27FC236}">
                  <a16:creationId xmlns:a16="http://schemas.microsoft.com/office/drawing/2014/main" id="{35EDDAB9-65FC-C3AE-27CB-F95B2B2A44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608731" y="2660035"/>
              <a:ext cx="463178" cy="463178"/>
            </a:xfrm>
            <a:prstGeom prst="rect">
              <a:avLst/>
            </a:prstGeom>
          </p:spPr>
        </p:pic>
        <p:sp>
          <p:nvSpPr>
            <p:cNvPr id="15" name="TextBox 38">
              <a:extLst>
                <a:ext uri="{FF2B5EF4-FFF2-40B4-BE49-F238E27FC236}">
                  <a16:creationId xmlns:a16="http://schemas.microsoft.com/office/drawing/2014/main" id="{94707066-E530-5A32-2DBE-D1D9B63545BA}"/>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Tree>
    <p:extLst>
      <p:ext uri="{BB962C8B-B14F-4D97-AF65-F5344CB8AC3E}">
        <p14:creationId xmlns:p14="http://schemas.microsoft.com/office/powerpoint/2010/main" val="1469637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C44C-3958-7BDC-F748-4C6327907972}"/>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A0535883-B528-7A07-6EDA-08CA426E9E22}"/>
              </a:ext>
            </a:extLst>
          </p:cNvPr>
          <p:cNvGraphicFramePr>
            <a:graphicFrameLocks noGrp="1"/>
          </p:cNvGraphicFramePr>
          <p:nvPr>
            <p:extLst>
              <p:ext uri="{D42A27DB-BD31-4B8C-83A1-F6EECF244321}">
                <p14:modId xmlns:p14="http://schemas.microsoft.com/office/powerpoint/2010/main" val="2267660927"/>
              </p:ext>
            </p:extLst>
          </p:nvPr>
        </p:nvGraphicFramePr>
        <p:xfrm>
          <a:off x="173516" y="3364282"/>
          <a:ext cx="11866084" cy="1234612"/>
        </p:xfrm>
        <a:graphic>
          <a:graphicData uri="http://schemas.openxmlformats.org/drawingml/2006/table">
            <a:tbl>
              <a:tblPr firstRow="1">
                <a:tableStyleId>{616DA210-FB5B-4158-B5E0-FEB733F419BA}</a:tableStyleId>
              </a:tblPr>
              <a:tblGrid>
                <a:gridCol w="1771402">
                  <a:extLst>
                    <a:ext uri="{9D8B030D-6E8A-4147-A177-3AD203B41FA5}">
                      <a16:colId xmlns:a16="http://schemas.microsoft.com/office/drawing/2014/main" val="4294001460"/>
                    </a:ext>
                  </a:extLst>
                </a:gridCol>
                <a:gridCol w="69704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434091">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800521">
                <a:tc>
                  <a:txBody>
                    <a:bodyPr/>
                    <a:lstStyle/>
                    <a:p>
                      <a:pPr algn="ctr" fontAlgn="ctr"/>
                      <a:r>
                        <a:rPr lang="es-CO" sz="900" b="0" i="0" u="none" strike="noStrike" noProof="0">
                          <a:solidFill>
                            <a:srgbClr val="000000"/>
                          </a:solidFill>
                          <a:effectLst/>
                          <a:latin typeface="Verdana"/>
                          <a:ea typeface="Verdana"/>
                        </a:rPr>
                        <a:t>Asistentes a los eventos programados</a:t>
                      </a:r>
                    </a:p>
                  </a:txBody>
                  <a:tcPr marL="0" marR="0" marT="0" marB="0" anchor="ctr">
                    <a:solidFill>
                      <a:schemeClr val="bg1"/>
                    </a:solidFill>
                  </a:tcPr>
                </a:tc>
                <a:tc>
                  <a:txBody>
                    <a:bodyPr/>
                    <a:lstStyle/>
                    <a:p>
                      <a:pPr algn="l" fontAlgn="t"/>
                      <a:r>
                        <a:rPr lang="es-MX" sz="1000" b="0" i="0" u="none" strike="noStrike" noProof="0" dirty="0">
                          <a:solidFill>
                            <a:srgbClr val="000000"/>
                          </a:solidFill>
                          <a:effectLst/>
                          <a:latin typeface="Verdana"/>
                          <a:ea typeface="Verdana"/>
                        </a:rPr>
                        <a:t>En el primer trimestre, participaron 11.263 ciudadanos de los eventos realizados, lo que representa un cumplimiento del 60% frente a la meta anual de 18.700 personas. Las actividades desarrolladas permitieron impactar a 11.263 asistentes a nivel nacional, evidenciando una amplia cobertura territorial y una alta capacidad de convocatoria institucional. Dentro de estas acciones, se destacan especialmente las Jornadas de Atención al Usuario, que reunieron 9.878 participantes. </a:t>
                      </a:r>
                    </a:p>
                  </a:txBody>
                  <a:tcPr marL="0" marR="0" marT="0" marB="0" anchor="ctr">
                    <a:solidFill>
                      <a:schemeClr val="bg1"/>
                    </a:solidFill>
                  </a:tcP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la Protección al Usuario </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2" name="Tabla 11">
            <a:extLst>
              <a:ext uri="{FF2B5EF4-FFF2-40B4-BE49-F238E27FC236}">
                <a16:creationId xmlns:a16="http://schemas.microsoft.com/office/drawing/2014/main" id="{4E2A4222-6599-1947-312C-1BE73C4EBB04}"/>
              </a:ext>
            </a:extLst>
          </p:cNvPr>
          <p:cNvGraphicFramePr>
            <a:graphicFrameLocks noGrp="1"/>
          </p:cNvGraphicFramePr>
          <p:nvPr>
            <p:extLst>
              <p:ext uri="{D42A27DB-BD31-4B8C-83A1-F6EECF244321}">
                <p14:modId xmlns:p14="http://schemas.microsoft.com/office/powerpoint/2010/main" val="2364185860"/>
              </p:ext>
            </p:extLst>
          </p:nvPr>
        </p:nvGraphicFramePr>
        <p:xfrm>
          <a:off x="173516" y="1495036"/>
          <a:ext cx="11866084" cy="1705364"/>
        </p:xfrm>
        <a:graphic>
          <a:graphicData uri="http://schemas.openxmlformats.org/drawingml/2006/table">
            <a:tbl>
              <a:tblPr firstRow="1">
                <a:tableStyleId>{616DA210-FB5B-4158-B5E0-FEB733F419BA}</a:tableStyleId>
              </a:tblPr>
              <a:tblGrid>
                <a:gridCol w="1850571">
                  <a:extLst>
                    <a:ext uri="{9D8B030D-6E8A-4147-A177-3AD203B41FA5}">
                      <a16:colId xmlns:a16="http://schemas.microsoft.com/office/drawing/2014/main" val="4294001460"/>
                    </a:ext>
                  </a:extLst>
                </a:gridCol>
                <a:gridCol w="6891313">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486164">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066800">
                <a:tc>
                  <a:txBody>
                    <a:bodyPr/>
                    <a:lstStyle/>
                    <a:p>
                      <a:pPr algn="ctr" fontAlgn="ctr"/>
                      <a:r>
                        <a:rPr lang="es-CO" sz="900" b="0" i="0" u="none" strike="noStrike" noProof="0" dirty="0">
                          <a:solidFill>
                            <a:srgbClr val="000000"/>
                          </a:solidFill>
                          <a:effectLst/>
                          <a:latin typeface="Verdana"/>
                          <a:ea typeface="Verdana"/>
                        </a:rPr>
                        <a:t>Actividades que promueven los derechos y deberes en salud y mecanismos de participación ciudadana en salud </a:t>
                      </a:r>
                    </a:p>
                  </a:txBody>
                  <a:tcPr marL="0" marR="0" marT="0" marB="0" anchor="ctr"/>
                </a:tc>
                <a:tc>
                  <a:txBody>
                    <a:bodyPr/>
                    <a:lstStyle/>
                    <a:p>
                      <a:pPr marL="87313" indent="0" algn="l" fontAlgn="t"/>
                      <a:r>
                        <a:rPr lang="es-MX" sz="1000" b="0" i="0" u="none" strike="noStrike" noProof="0" dirty="0">
                          <a:solidFill>
                            <a:srgbClr val="000000"/>
                          </a:solidFill>
                          <a:effectLst/>
                          <a:latin typeface="Verdana"/>
                          <a:ea typeface="Verdana"/>
                        </a:rPr>
                        <a:t>En términos de cobertura, las actividades se desarrollaron en múltiples departamentos del país, logrando presencia en territorios como Antioquia, Bogotá D.C., Bolívar, Caldas, Casanare, Cesar, Córdoba, Cundinamarca, Guainía, Huila, La Guajira, Magdalena, Nariño, Santander, Tolima y Valle del Cauca, lo que evidencia una adecuada dispersión geográfica y articulación institucional a nivel nacional. Se destaca la realización de 36 jornadas de atención al usuario como el tipo de evento con mayor frecuencia, seguido de 14 capacitaciones, así como espacios de diálogo como una Conexión Supersalud, un Diálogo con la Supersalud, 10 líderes tienen la palabra y 3 acompañamientos a terceros. Estas acciones permitieron consolidar una oferta institucional variada, adaptada a las necesidades de cada territorio.</a:t>
                      </a:r>
                      <a:r>
                        <a:rPr lang="es-CO" sz="1000" b="0" i="0" u="none" strike="noStrike" noProof="0" dirty="0">
                          <a:solidFill>
                            <a:srgbClr val="000000"/>
                          </a:solidFill>
                          <a:effectLst/>
                          <a:latin typeface="Verdana"/>
                          <a:ea typeface="Verdana"/>
                        </a:rPr>
                        <a:t>.</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i="0" u="none" strike="noStrike" noProof="0" dirty="0">
                          <a:solidFill>
                            <a:srgbClr val="000000"/>
                          </a:solidFill>
                          <a:effectLst/>
                          <a:latin typeface="Verdana" panose="020B0604030504040204" pitchFamily="34" charset="0"/>
                          <a:ea typeface="Verdana" panose="020B0604030504040204" pitchFamily="34" charset="0"/>
                        </a:rPr>
                        <a:t> Delegatura para la Protección al Usuario </a:t>
                      </a:r>
                      <a:endParaRPr lang="es-CO" sz="900" b="1"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5" name="Google Shape;434;p25">
            <a:extLst>
              <a:ext uri="{FF2B5EF4-FFF2-40B4-BE49-F238E27FC236}">
                <a16:creationId xmlns:a16="http://schemas.microsoft.com/office/drawing/2014/main" id="{F5E684AE-08A6-52B5-89B8-EF40B2D021AA}"/>
              </a:ext>
            </a:extLst>
          </p:cNvPr>
          <p:cNvSpPr/>
          <p:nvPr/>
        </p:nvSpPr>
        <p:spPr>
          <a:xfrm>
            <a:off x="9906000" y="2205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a:solidFill>
                  <a:srgbClr val="2D2D2D"/>
                </a:solidFill>
                <a:latin typeface="Verdana" panose="020B0604030504040204" pitchFamily="34" charset="0"/>
                <a:ea typeface="Verdana" panose="020B0604030504040204" pitchFamily="34" charset="0"/>
                <a:cs typeface="Arial"/>
                <a:sym typeface="Arial"/>
              </a:rPr>
              <a:t>65</a:t>
            </a:r>
            <a:endPar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noProof="0">
                <a:solidFill>
                  <a:srgbClr val="2D2D2D"/>
                </a:solidFill>
                <a:latin typeface="Verdana" panose="020B0604030504040204" pitchFamily="34" charset="0"/>
                <a:ea typeface="Verdana" panose="020B0604030504040204" pitchFamily="34" charset="0"/>
                <a:cs typeface="Arial"/>
                <a:sym typeface="Arial"/>
              </a:rPr>
              <a:t>(19%)</a:t>
            </a:r>
            <a:endParaRPr kumimoji="0" lang="es-CO" sz="8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6" name="Google Shape;434;p25">
            <a:extLst>
              <a:ext uri="{FF2B5EF4-FFF2-40B4-BE49-F238E27FC236}">
                <a16:creationId xmlns:a16="http://schemas.microsoft.com/office/drawing/2014/main" id="{8785CCAC-7229-049A-0FE1-5396B1962093}"/>
              </a:ext>
            </a:extLst>
          </p:cNvPr>
          <p:cNvSpPr/>
          <p:nvPr/>
        </p:nvSpPr>
        <p:spPr>
          <a:xfrm>
            <a:off x="8962188" y="2205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algn="ctr" rtl="0">
              <a:buClr>
                <a:srgbClr val="000000"/>
              </a:buClr>
              <a:defRPr/>
            </a:pPr>
            <a:r>
              <a:rPr lang="es-CO" sz="1200" noProof="0">
                <a:solidFill>
                  <a:prstClr val="white"/>
                </a:solidFill>
                <a:latin typeface="Verdana"/>
                <a:ea typeface="Verdana"/>
                <a:cs typeface="Arial"/>
                <a:sym typeface="Arial"/>
              </a:rPr>
              <a:t>350</a:t>
            </a:r>
            <a:endParaRPr lang="es-CO" sz="800" b="0" i="0" u="none" strike="noStrike" kern="0" cap="none" spc="0" normalizeH="0" baseline="0" noProof="0">
              <a:ln>
                <a:noFill/>
              </a:ln>
              <a:solidFill>
                <a:prstClr val="white"/>
              </a:solidFill>
              <a:effectLst/>
              <a:uLnTx/>
              <a:uFillTx/>
              <a:latin typeface="Verdana"/>
              <a:ea typeface="Verdana"/>
              <a:cs typeface="Arial"/>
            </a:endParaRPr>
          </a:p>
        </p:txBody>
      </p:sp>
      <p:sp>
        <p:nvSpPr>
          <p:cNvPr id="17" name="Google Shape;434;p25">
            <a:extLst>
              <a:ext uri="{FF2B5EF4-FFF2-40B4-BE49-F238E27FC236}">
                <a16:creationId xmlns:a16="http://schemas.microsoft.com/office/drawing/2014/main" id="{72895BB2-4301-C92E-A7D3-FD81417037DD}"/>
              </a:ext>
            </a:extLst>
          </p:cNvPr>
          <p:cNvSpPr/>
          <p:nvPr/>
        </p:nvSpPr>
        <p:spPr>
          <a:xfrm>
            <a:off x="9859212" y="3838152"/>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a:solidFill>
                  <a:srgbClr val="2D2D2D"/>
                </a:solidFill>
                <a:latin typeface="Verdana" panose="020B0604030504040204" pitchFamily="34" charset="0"/>
                <a:ea typeface="Verdana" panose="020B0604030504040204" pitchFamily="34" charset="0"/>
                <a:cs typeface="Arial"/>
                <a:sym typeface="Arial"/>
              </a:rPr>
              <a:t>11.263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a:solidFill>
                  <a:srgbClr val="2D2D2D"/>
                </a:solidFill>
                <a:latin typeface="Verdana" panose="020B0604030504040204" pitchFamily="34" charset="0"/>
                <a:ea typeface="Verdana" panose="020B0604030504040204" pitchFamily="34" charset="0"/>
                <a:cs typeface="Arial"/>
                <a:sym typeface="Arial"/>
              </a:rPr>
              <a:t>(60%)</a:t>
            </a:r>
            <a:endParaRPr kumimoji="0" lang="es-CO" sz="9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8" name="Google Shape;434;p25">
            <a:extLst>
              <a:ext uri="{FF2B5EF4-FFF2-40B4-BE49-F238E27FC236}">
                <a16:creationId xmlns:a16="http://schemas.microsoft.com/office/drawing/2014/main" id="{C0D984BA-929E-6962-0404-79B1C7AFD8A6}"/>
              </a:ext>
            </a:extLst>
          </p:cNvPr>
          <p:cNvSpPr/>
          <p:nvPr/>
        </p:nvSpPr>
        <p:spPr>
          <a:xfrm>
            <a:off x="8991600" y="3838152"/>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900" noProof="0">
                <a:solidFill>
                  <a:prstClr val="white"/>
                </a:solidFill>
                <a:latin typeface="Verdana" panose="020B0604030504040204" pitchFamily="34" charset="0"/>
                <a:ea typeface="Verdana" panose="020B0604030504040204" pitchFamily="34" charset="0"/>
                <a:cs typeface="Arial"/>
                <a:sym typeface="Arial"/>
              </a:rPr>
              <a:t>18.700</a:t>
            </a:r>
            <a:endParaRPr kumimoji="0" lang="es-CO" sz="9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9DD3930-51DE-14AD-BDE8-1EDEAC54FEAC}"/>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noProof="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A1666A96-F483-1992-82B8-EC91836A89F2}"/>
              </a:ext>
            </a:extLst>
          </p:cNvPr>
          <p:cNvGraphicFramePr>
            <a:graphicFrameLocks noGrp="1"/>
          </p:cNvGraphicFramePr>
          <p:nvPr>
            <p:extLst>
              <p:ext uri="{D42A27DB-BD31-4B8C-83A1-F6EECF244321}">
                <p14:modId xmlns:p14="http://schemas.microsoft.com/office/powerpoint/2010/main" val="1034227006"/>
              </p:ext>
            </p:extLst>
          </p:nvPr>
        </p:nvGraphicFramePr>
        <p:xfrm>
          <a:off x="152400" y="4680735"/>
          <a:ext cx="11866084" cy="1597470"/>
        </p:xfrm>
        <a:graphic>
          <a:graphicData uri="http://schemas.openxmlformats.org/drawingml/2006/table">
            <a:tbl>
              <a:tblPr firstRow="1">
                <a:tableStyleId>{616DA210-FB5B-4158-B5E0-FEB733F419BA}</a:tableStyleId>
              </a:tblPr>
              <a:tblGrid>
                <a:gridCol w="1771402">
                  <a:extLst>
                    <a:ext uri="{9D8B030D-6E8A-4147-A177-3AD203B41FA5}">
                      <a16:colId xmlns:a16="http://schemas.microsoft.com/office/drawing/2014/main" val="4294001460"/>
                    </a:ext>
                  </a:extLst>
                </a:gridCol>
                <a:gridCol w="69704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500190">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871410">
                <a:tc>
                  <a:txBody>
                    <a:bodyPr/>
                    <a:lstStyle/>
                    <a:p>
                      <a:pPr algn="ctr" fontAlgn="ctr"/>
                      <a:r>
                        <a:rPr lang="es-CO" sz="900" b="0" i="0" u="none" strike="noStrike" noProof="0">
                          <a:solidFill>
                            <a:srgbClr val="000000"/>
                          </a:solidFill>
                          <a:effectLst/>
                          <a:latin typeface="Verdana"/>
                          <a:ea typeface="Verdana"/>
                        </a:rPr>
                        <a:t>Redes de Controladores departamentales activadas</a:t>
                      </a:r>
                    </a:p>
                  </a:txBody>
                  <a:tcPr marL="0" marR="0" marT="0" marB="0" anchor="ctr">
                    <a:solidFill>
                      <a:schemeClr val="bg1"/>
                    </a:solidFill>
                  </a:tcPr>
                </a:tc>
                <a:tc>
                  <a:txBody>
                    <a:bodyPr/>
                    <a:lstStyle/>
                    <a:p>
                      <a:pPr algn="l" fontAlgn="t"/>
                      <a:r>
                        <a:rPr lang="es-MX" sz="900" b="0" i="0" u="none" strike="noStrike" noProof="0">
                          <a:solidFill>
                            <a:srgbClr val="000000"/>
                          </a:solidFill>
                          <a:effectLst/>
                          <a:latin typeface="Verdana"/>
                          <a:ea typeface="Verdana"/>
                        </a:rPr>
                        <a:t>Teniendo en cuenta lo dispuesto en el Decreto 0150 de 2026 mediante el cual se declaró el Estado de Emergencia Económica, Social y Ecológica en varias regiones de Colombia por 30 días, entre ellas en el departamento de Córdoba,  la Superintendencia Nacional de Salud lideró la activación la red de controladores en esa entidad territorial, esta se llevó a cabo durante los días 19 al 20 de febrero de 2026, con la participación de la Defensoría del Pueblo, Personería del departamento , Contraloría General de la República, Contraloría Departamental, Fiscalía General de la Nación y la Secretaria de Desarrollo de la Salud de Cordoba, con el propósito de definir en conjunto acciones orientadas a superar la deficiencias y fallas que afectan el derecho fundamental a la salud y se garantice la prestación de servicios de salud a población del territorio.</a:t>
                      </a:r>
                      <a:endParaRPr lang="es-CO" sz="900" b="0" i="0" u="none" strike="noStrike" noProof="0">
                        <a:solidFill>
                          <a:srgbClr val="000000"/>
                        </a:solidFill>
                        <a:effectLst/>
                        <a:latin typeface="Verdana"/>
                        <a:ea typeface="Verdana"/>
                      </a:endParaRPr>
                    </a:p>
                  </a:txBody>
                  <a:tcPr marL="0" marR="0" marT="0" marB="0">
                    <a:solidFill>
                      <a:schemeClr val="bg1"/>
                    </a:solidFill>
                  </a:tcP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9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noProof="0" dirty="0">
                          <a:solidFill>
                            <a:srgbClr val="000000"/>
                          </a:solidFill>
                          <a:effectLst/>
                          <a:latin typeface="Verdana" panose="020B0604030504040204" pitchFamily="34" charset="0"/>
                          <a:ea typeface="Verdana" panose="020B0604030504040204" pitchFamily="34" charset="0"/>
                        </a:rPr>
                        <a:t>Delegatura para Entidades Territoriales y Generadores y Recaudadores y Administradores de Recursos del SGSSS </a:t>
                      </a:r>
                      <a:endParaRPr lang="es-CO" sz="900" u="none" strike="noStrike" kern="1200" noProof="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0563FB1-8369-F1DE-86BF-118BF76F7DB7}"/>
              </a:ext>
            </a:extLst>
          </p:cNvPr>
          <p:cNvSpPr/>
          <p:nvPr/>
        </p:nvSpPr>
        <p:spPr>
          <a:xfrm>
            <a:off x="9775465" y="5273826"/>
            <a:ext cx="816095" cy="764989"/>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srgbClr val="2D2D2D"/>
                </a:solidFill>
                <a:effectLst/>
                <a:uLnTx/>
                <a:uFillTx/>
                <a:latin typeface="Verdana" panose="020B0604030504040204" pitchFamily="34" charset="0"/>
                <a:ea typeface="Verdana" panose="020B0604030504040204" pitchFamily="34" charset="0"/>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noProof="0">
                <a:solidFill>
                  <a:srgbClr val="2D2D2D"/>
                </a:solidFill>
                <a:latin typeface="Verdana"/>
                <a:ea typeface="Verdana"/>
                <a:cs typeface="Arial"/>
                <a:sym typeface="Arial"/>
              </a:rPr>
              <a:t>(</a:t>
            </a:r>
            <a:r>
              <a:rPr lang="es-CO" sz="1200">
                <a:solidFill>
                  <a:srgbClr val="2D2D2D"/>
                </a:solidFill>
                <a:latin typeface="Verdana"/>
                <a:ea typeface="Verdana"/>
                <a:cs typeface="Arial"/>
                <a:sym typeface="Arial"/>
              </a:rPr>
              <a:t>10</a:t>
            </a:r>
            <a:r>
              <a:rPr lang="es-CO" sz="1200" noProof="0">
                <a:solidFill>
                  <a:srgbClr val="2D2D2D"/>
                </a:solidFill>
                <a:latin typeface="Verdana"/>
                <a:ea typeface="Verdana"/>
                <a:cs typeface="Arial"/>
                <a:sym typeface="Arial"/>
              </a:rPr>
              <a:t>%)</a:t>
            </a:r>
            <a:r>
              <a:rPr kumimoji="0" lang="es-CO" sz="1200" b="0" i="0" u="none" strike="noStrike" kern="0" cap="none" spc="0" normalizeH="0" baseline="0" noProof="0">
                <a:ln>
                  <a:noFill/>
                </a:ln>
                <a:solidFill>
                  <a:srgbClr val="2D2D2D"/>
                </a:solidFill>
                <a:effectLst/>
                <a:uLnTx/>
                <a:uFillTx/>
                <a:latin typeface="Verdana"/>
                <a:ea typeface="Verdana"/>
                <a:cs typeface="Arial"/>
                <a:sym typeface="Arial"/>
              </a:rPr>
              <a:t> </a:t>
            </a:r>
            <a:endParaRPr lang="es-CO" sz="1200" b="0" i="0" u="none" strike="noStrike" kern="0" cap="none" spc="0" normalizeH="0" baseline="0" noProof="0">
              <a:ln>
                <a:noFill/>
              </a:ln>
              <a:solidFill>
                <a:srgbClr val="2D2D2D"/>
              </a:solidFill>
              <a:effectLst/>
              <a:uLnTx/>
              <a:uFillTx/>
              <a:latin typeface="Verdana"/>
              <a:ea typeface="Verdana"/>
              <a:cs typeface="Arial"/>
            </a:endParaRPr>
          </a:p>
        </p:txBody>
      </p:sp>
      <p:sp>
        <p:nvSpPr>
          <p:cNvPr id="5" name="Google Shape;434;p25">
            <a:extLst>
              <a:ext uri="{FF2B5EF4-FFF2-40B4-BE49-F238E27FC236}">
                <a16:creationId xmlns:a16="http://schemas.microsoft.com/office/drawing/2014/main" id="{22554AA0-9213-DDFD-F138-5A874D9140B2}"/>
              </a:ext>
            </a:extLst>
          </p:cNvPr>
          <p:cNvSpPr/>
          <p:nvPr/>
        </p:nvSpPr>
        <p:spPr>
          <a:xfrm>
            <a:off x="8907854" y="5294703"/>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a:t>
            </a:r>
          </a:p>
        </p:txBody>
      </p:sp>
      <p:pic>
        <p:nvPicPr>
          <p:cNvPr id="6" name="Imagen 5">
            <a:extLst>
              <a:ext uri="{FF2B5EF4-FFF2-40B4-BE49-F238E27FC236}">
                <a16:creationId xmlns:a16="http://schemas.microsoft.com/office/drawing/2014/main" id="{0EA2F228-549A-A458-FEF2-BE240F9D73BF}"/>
              </a:ext>
            </a:extLst>
          </p:cNvPr>
          <p:cNvPicPr>
            <a:picLocks noChangeAspect="1"/>
          </p:cNvPicPr>
          <p:nvPr/>
        </p:nvPicPr>
        <p:blipFill>
          <a:blip r:embed="rId2"/>
          <a:stretch>
            <a:fillRect/>
          </a:stretch>
        </p:blipFill>
        <p:spPr>
          <a:xfrm>
            <a:off x="7705065" y="6361112"/>
            <a:ext cx="4334535" cy="342200"/>
          </a:xfrm>
          <a:prstGeom prst="rect">
            <a:avLst/>
          </a:prstGeom>
        </p:spPr>
      </p:pic>
    </p:spTree>
    <p:extLst>
      <p:ext uri="{BB962C8B-B14F-4D97-AF65-F5344CB8AC3E}">
        <p14:creationId xmlns:p14="http://schemas.microsoft.com/office/powerpoint/2010/main" val="17782558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7">
            <a:extLst>
              <a:ext uri="{FF2B5EF4-FFF2-40B4-BE49-F238E27FC236}">
                <a16:creationId xmlns:a16="http://schemas.microsoft.com/office/drawing/2014/main" id="{385DD92B-C3CE-4CB9-B878-5FEB5560BD8C}"/>
              </a:ext>
            </a:extLst>
          </p:cNvPr>
          <p:cNvSpPr txBox="1"/>
          <p:nvPr/>
        </p:nvSpPr>
        <p:spPr>
          <a:xfrm>
            <a:off x="5145247" y="1724882"/>
            <a:ext cx="6284753" cy="3780394"/>
          </a:xfrm>
          <a:prstGeom prst="rect">
            <a:avLst/>
          </a:prstGeom>
          <a:ln w="9525">
            <a:noFill/>
          </a:ln>
        </p:spPr>
        <p:txBody>
          <a:bodyPr vert="horz" wrap="square" lIns="0" tIns="24765" rIns="0" bIns="0" rtlCol="0">
            <a:spAutoFit/>
          </a:bodyPr>
          <a:lstStyle>
            <a:defPPr>
              <a:defRPr lang="es-CO"/>
            </a:defPPr>
            <a:lvl1pPr marL="91440" marR="117475">
              <a:lnSpc>
                <a:spcPct val="114999"/>
              </a:lnSpc>
              <a:spcBef>
                <a:spcPts val="195"/>
              </a:spcBef>
              <a:defRPr sz="1600" spc="-5">
                <a:latin typeface="Arial" panose="020B0604020202020204" pitchFamily="34" charset="0"/>
                <a:ea typeface="Verdana" panose="020B0604030504040204" pitchFamily="34" charset="0"/>
                <a:cs typeface="Arial" panose="020B0604020202020204" pitchFamily="34" charset="0"/>
              </a:defRPr>
            </a:lvl1pPr>
          </a:lstStyle>
          <a:p>
            <a:r>
              <a:rPr lang="es-CO" noProof="0">
                <a:latin typeface="Verdana" panose="020B0604030504040204" pitchFamily="34" charset="0"/>
              </a:rPr>
              <a:t>Es una herramienta de planeación institucional en el cual se identificarán todos los proyectos, actividades y funciones que deberá desarrollar la Superintendencia, y será la base para la concertación de objetivos.</a:t>
            </a:r>
          </a:p>
          <a:p>
            <a:endParaRPr lang="es-CO" noProof="0">
              <a:latin typeface="Verdana" panose="020B0604030504040204" pitchFamily="34" charset="0"/>
            </a:endParaRPr>
          </a:p>
          <a:p>
            <a:r>
              <a:rPr lang="es-CO" noProof="0">
                <a:latin typeface="Verdana" panose="020B0604030504040204" pitchFamily="34" charset="0"/>
              </a:rPr>
              <a:t>Dicho Plan incluirá de manera detallada todas las metas institucionales y las acciones de mejoramiento a las que se comprometerá cada Superintendencia, durante la vigencia del Plan. </a:t>
            </a:r>
          </a:p>
          <a:p>
            <a:endParaRPr lang="es-CO" noProof="0">
              <a:latin typeface="Verdana" panose="020B0604030504040204" pitchFamily="34" charset="0"/>
            </a:endParaRPr>
          </a:p>
          <a:p>
            <a:r>
              <a:rPr lang="es-CO" noProof="0">
                <a:latin typeface="Verdana" panose="020B0604030504040204" pitchFamily="34" charset="0"/>
              </a:rPr>
              <a:t>Cada Superintendente, deberá aprobar para cada vigencia fiscal, a más tardar el </a:t>
            </a:r>
            <a:r>
              <a:rPr lang="es-CO" b="1" noProof="0">
                <a:latin typeface="Verdana" panose="020B0604030504040204" pitchFamily="34" charset="0"/>
              </a:rPr>
              <a:t>15 de Diciembre </a:t>
            </a:r>
            <a:r>
              <a:rPr lang="es-CO" noProof="0">
                <a:latin typeface="Verdana" panose="020B0604030504040204" pitchFamily="34" charset="0"/>
              </a:rPr>
              <a:t>el Plan Anual de Gestión para el año siguiente.</a:t>
            </a:r>
            <a:endParaRPr lang="es-CO" sz="1400" noProof="0">
              <a:latin typeface="Verdana" panose="020B060403050404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524000" y="381000"/>
            <a:ext cx="8305800" cy="1104542"/>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s-CO"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Plan Anual de Gestión</a:t>
            </a:r>
          </a:p>
        </p:txBody>
      </p:sp>
      <p:pic>
        <p:nvPicPr>
          <p:cNvPr id="4" name="Picture 4" descr="Ilustración abstracta de desarrollo social">
            <a:extLst>
              <a:ext uri="{FF2B5EF4-FFF2-40B4-BE49-F238E27FC236}">
                <a16:creationId xmlns:a16="http://schemas.microsoft.com/office/drawing/2014/main" id="{D16896F1-F3EB-1B04-7869-425D8B1C79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9" t="12099" r="10047" b="11840"/>
          <a:stretch/>
        </p:blipFill>
        <p:spPr bwMode="auto">
          <a:xfrm>
            <a:off x="762000" y="1981200"/>
            <a:ext cx="3699251" cy="36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83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F1F1-B60E-0A23-CD4E-083D9FB04677}"/>
              </a:ext>
              <a:ext uri="{C183D7F6-B498-43B3-948B-1728B52AA6E4}">
                <adec:decorative xmlns:adec="http://schemas.microsoft.com/office/drawing/2017/decorative" val="1"/>
              </a:ext>
            </a:extLst>
          </p:cNvPr>
          <p:cNvSpPr txBox="1">
            <a:spLocks noGrp="1"/>
          </p:cNvSpPr>
          <p:nvPr>
            <p:ph type="title" idx="4294967295"/>
          </p:nvPr>
        </p:nvSpPr>
        <p:spPr>
          <a:xfrm>
            <a:off x="1308749" y="236255"/>
            <a:ext cx="8686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a:ln>
                  <a:noFill/>
                </a:ln>
                <a:solidFill>
                  <a:schemeClr val="bg1"/>
                </a:solidFill>
                <a:effectLst/>
                <a:uLnTx/>
                <a:uFillTx/>
                <a:latin typeface="Verdana"/>
                <a:ea typeface="Verdana"/>
                <a:cs typeface="Arial"/>
              </a:rPr>
              <a:t>Cumplimiento Objetivos Estratégicos frente al Plan Anual Gestión (I Trimestre 2026)   </a:t>
            </a:r>
            <a:endParaRPr kumimoji="0" lang="es-CO" sz="24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0BEB7785-C0EC-29E1-328D-FC28910BF21C}"/>
              </a:ext>
              <a:ext uri="{C183D7F6-B498-43B3-948B-1728B52AA6E4}">
                <adec:decorative xmlns:adec="http://schemas.microsoft.com/office/drawing/2017/decorative" val="1"/>
              </a:ext>
            </a:extLst>
          </p:cNvPr>
          <p:cNvGrpSpPr/>
          <p:nvPr/>
        </p:nvGrpSpPr>
        <p:grpSpPr>
          <a:xfrm>
            <a:off x="790648" y="1494550"/>
            <a:ext cx="1166862" cy="1791731"/>
            <a:chOff x="1465602" y="1719463"/>
            <a:chExt cx="1668942" cy="2663939"/>
          </a:xfrm>
        </p:grpSpPr>
        <p:sp>
          <p:nvSpPr>
            <p:cNvPr id="4" name="L-Shape 6">
              <a:extLst>
                <a:ext uri="{FF2B5EF4-FFF2-40B4-BE49-F238E27FC236}">
                  <a16:creationId xmlns:a16="http://schemas.microsoft.com/office/drawing/2014/main" id="{B419E78D-F8C8-6252-950C-E4790E6BF09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41B247B-E876-E226-7256-CC30FFCDF7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98454A76-B7D8-0193-1B75-BC75400468A8}"/>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37220779-B302-F117-EF77-4A7C1F2F7D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7F242022-6162-D427-0179-03BFD6ADC363}"/>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58EE0332-94BB-A414-0F3F-4E011CACD878}"/>
              </a:ext>
              <a:ext uri="{C183D7F6-B498-43B3-948B-1728B52AA6E4}">
                <adec:decorative xmlns:adec="http://schemas.microsoft.com/office/drawing/2017/decorative" val="1"/>
              </a:ext>
            </a:extLst>
          </p:cNvPr>
          <p:cNvGrpSpPr/>
          <p:nvPr/>
        </p:nvGrpSpPr>
        <p:grpSpPr>
          <a:xfrm>
            <a:off x="3705014" y="1447800"/>
            <a:ext cx="1197064" cy="1864224"/>
            <a:chOff x="1465602" y="1719463"/>
            <a:chExt cx="1668942" cy="2663939"/>
          </a:xfrm>
        </p:grpSpPr>
        <p:sp>
          <p:nvSpPr>
            <p:cNvPr id="10" name="L-Shape 18">
              <a:extLst>
                <a:ext uri="{FF2B5EF4-FFF2-40B4-BE49-F238E27FC236}">
                  <a16:creationId xmlns:a16="http://schemas.microsoft.com/office/drawing/2014/main" id="{A5657BD0-5880-E804-61E5-A355ACFB481E}"/>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97F1CACB-CF81-B6F7-DA27-D15B505569CE}"/>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6EEF7474-FB66-1E33-B467-92D3F5D905CA}"/>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DDECB4BA-F1D7-2AC0-907F-118E238B2C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4718DE78-B869-07B0-C377-E7323B6C5AE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4A137065-6613-35D8-F6EE-CF5FA70ADA31}"/>
              </a:ext>
              <a:ext uri="{C183D7F6-B498-43B3-948B-1728B52AA6E4}">
                <adec:decorative xmlns:adec="http://schemas.microsoft.com/office/drawing/2017/decorative" val="1"/>
              </a:ext>
            </a:extLst>
          </p:cNvPr>
          <p:cNvGrpSpPr/>
          <p:nvPr/>
        </p:nvGrpSpPr>
        <p:grpSpPr>
          <a:xfrm>
            <a:off x="6396880" y="1676605"/>
            <a:ext cx="1219914" cy="1721913"/>
            <a:chOff x="1465602" y="1719463"/>
            <a:chExt cx="1668942" cy="2663939"/>
          </a:xfrm>
        </p:grpSpPr>
        <p:sp>
          <p:nvSpPr>
            <p:cNvPr id="16" name="L-Shape 26">
              <a:extLst>
                <a:ext uri="{FF2B5EF4-FFF2-40B4-BE49-F238E27FC236}">
                  <a16:creationId xmlns:a16="http://schemas.microsoft.com/office/drawing/2014/main" id="{1741E5E5-84ED-F9FE-102E-BD48F50FAE00}"/>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7C000900-8434-D871-150D-C7F3FEE0A9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AEC4C627-1084-8780-5211-2D93A2C360A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096BFDB9-DA85-590F-3390-5410F4E02B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22EAC1F-C307-A6C6-123E-994ABA702C24}"/>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C8F27C48-E280-F0A1-7A11-28481F7474B2}"/>
              </a:ext>
              <a:ext uri="{C183D7F6-B498-43B3-948B-1728B52AA6E4}">
                <adec:decorative xmlns:adec="http://schemas.microsoft.com/office/drawing/2017/decorative" val="1"/>
              </a:ext>
            </a:extLst>
          </p:cNvPr>
          <p:cNvGrpSpPr/>
          <p:nvPr/>
        </p:nvGrpSpPr>
        <p:grpSpPr>
          <a:xfrm>
            <a:off x="9269161" y="1627213"/>
            <a:ext cx="1236223" cy="1659068"/>
            <a:chOff x="1465602" y="1719463"/>
            <a:chExt cx="1668942" cy="2663939"/>
          </a:xfrm>
        </p:grpSpPr>
        <p:sp>
          <p:nvSpPr>
            <p:cNvPr id="22" name="L-Shape 34">
              <a:extLst>
                <a:ext uri="{FF2B5EF4-FFF2-40B4-BE49-F238E27FC236}">
                  <a16:creationId xmlns:a16="http://schemas.microsoft.com/office/drawing/2014/main" id="{C8C6792A-3881-AD1A-1F27-14CCF4968A94}"/>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AF35D69F-D556-AC32-B6DB-30A8DFAF00A8}"/>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B7B824C7-36DB-1F58-8002-286ACFED11D3}"/>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2EAD56C-7B19-4456-511A-F56972ECF8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557350B5-A3F6-2401-A9C1-2B8FBD2FA17D}"/>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4904329-5F85-3BDE-5779-103E499DE84D}"/>
              </a:ext>
              <a:ext uri="{C183D7F6-B498-43B3-948B-1728B52AA6E4}">
                <adec:decorative xmlns:adec="http://schemas.microsoft.com/office/drawing/2017/decorative" val="1"/>
              </a:ext>
            </a:extLst>
          </p:cNvPr>
          <p:cNvSpPr txBox="1"/>
          <p:nvPr/>
        </p:nvSpPr>
        <p:spPr>
          <a:xfrm>
            <a:off x="2973131" y="4115573"/>
            <a:ext cx="2730037" cy="2477601"/>
          </a:xfrm>
          <a:prstGeom prst="rect">
            <a:avLst/>
          </a:prstGeom>
          <a:noFill/>
        </p:spPr>
        <p:txBody>
          <a:bodyPr wrap="square" lIns="91440" tIns="45720" rIns="91440" bIns="45720" rtlCol="0" anchor="t">
            <a:spAutoFit/>
          </a:bodyPr>
          <a:lstStyle/>
          <a:p>
            <a:pPr>
              <a:defRPr/>
            </a:pPr>
            <a:r>
              <a:rPr lang="es-CO" sz="1100" kern="1200" noProof="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CO" sz="1100" kern="1200" noProof="0">
                <a:solidFill>
                  <a:schemeClr val="tx1"/>
                </a:solidFill>
                <a:latin typeface="Verdana"/>
                <a:ea typeface="Verdana"/>
                <a:cs typeface="Arial"/>
              </a:rPr>
              <a:t> </a:t>
            </a:r>
            <a:r>
              <a:rPr lang="es-CO" sz="1100" b="1" kern="1200" noProof="0">
                <a:solidFill>
                  <a:schemeClr val="tx1"/>
                </a:solidFill>
                <a:latin typeface="Verdana"/>
                <a:ea typeface="Verdana"/>
                <a:cs typeface="Arial"/>
              </a:rPr>
              <a:t>(87,4</a:t>
            </a:r>
            <a:r>
              <a:rPr lang="es-CO" sz="1200" b="1" kern="1200" noProof="0">
                <a:solidFill>
                  <a:schemeClr val="tx1"/>
                </a:solidFill>
                <a:latin typeface="Verdana"/>
                <a:ea typeface="Verdana"/>
                <a:cs typeface="Arial"/>
              </a:rPr>
              <a:t>%</a:t>
            </a:r>
            <a:r>
              <a:rPr lang="es-CO" sz="1100" b="1" kern="1200" noProof="0">
                <a:solidFill>
                  <a:schemeClr val="tx1"/>
                </a:solidFill>
                <a:latin typeface="Verdana"/>
                <a:ea typeface="Verdana"/>
                <a:cs typeface="Arial"/>
              </a:rPr>
              <a:t>)</a:t>
            </a:r>
          </a:p>
        </p:txBody>
      </p:sp>
      <p:sp>
        <p:nvSpPr>
          <p:cNvPr id="28" name="TextBox 40">
            <a:extLst>
              <a:ext uri="{FF2B5EF4-FFF2-40B4-BE49-F238E27FC236}">
                <a16:creationId xmlns:a16="http://schemas.microsoft.com/office/drawing/2014/main" id="{3DD6708E-4DCC-E1F5-5443-F5028F1A5BC7}"/>
              </a:ext>
              <a:ext uri="{C183D7F6-B498-43B3-948B-1728B52AA6E4}">
                <adec:decorative xmlns:adec="http://schemas.microsoft.com/office/drawing/2017/decorative" val="1"/>
              </a:ext>
            </a:extLst>
          </p:cNvPr>
          <p:cNvSpPr txBox="1"/>
          <p:nvPr/>
        </p:nvSpPr>
        <p:spPr>
          <a:xfrm>
            <a:off x="5825322" y="4069406"/>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noProof="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CO" sz="1100" kern="1200" noProof="0">
                <a:solidFill>
                  <a:schemeClr val="tx1"/>
                </a:solidFill>
                <a:latin typeface="Verdana"/>
                <a:ea typeface="Verdana"/>
                <a:cs typeface="Arial"/>
              </a:rPr>
              <a:t> </a:t>
            </a:r>
            <a:r>
              <a:rPr lang="es-CO" sz="1200" b="1" noProof="0">
                <a:solidFill>
                  <a:schemeClr val="tx1"/>
                </a:solidFill>
                <a:latin typeface="Verdana"/>
                <a:ea typeface="Calibri"/>
                <a:cs typeface="Arial"/>
              </a:rPr>
              <a:t>(100%)</a:t>
            </a:r>
            <a:endParaRPr lang="es-CO" sz="1400" b="0" i="0" u="none" strike="noStrike" kern="1200" cap="none" spc="0" normalizeH="0" baseline="0" noProof="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361FD323-4E91-3AEB-8D41-D58D8695E1DA}"/>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a:ln>
                  <a:noFill/>
                </a:ln>
                <a:solidFill>
                  <a:schemeClr val="tx1"/>
                </a:solidFill>
                <a:effectLst/>
                <a:uLnTx/>
                <a:uFillTx/>
                <a:latin typeface="Verdana"/>
                <a:ea typeface="Verdana"/>
                <a:cs typeface="Fira Sans"/>
                <a:sym typeface="Fira Sans"/>
              </a:rPr>
              <a:t>Defensa del derecho a la salud (</a:t>
            </a:r>
            <a:r>
              <a:rPr lang="es-CO" sz="1200" b="1" noProof="0">
                <a:solidFill>
                  <a:schemeClr val="tx1"/>
                </a:solidFill>
                <a:latin typeface="Verdana"/>
                <a:ea typeface="Verdana"/>
                <a:cs typeface="Fira Sans"/>
                <a:sym typeface="Fira Sans"/>
              </a:rPr>
              <a:t>32</a:t>
            </a:r>
            <a:r>
              <a:rPr kumimoji="0" lang="es-CO" sz="1200" b="1" i="0" u="none" strike="noStrike" kern="0" cap="none" spc="0" normalizeH="0" baseline="0" noProof="0">
                <a:ln>
                  <a:noFill/>
                </a:ln>
                <a:solidFill>
                  <a:schemeClr val="tx1"/>
                </a:solidFill>
                <a:effectLst/>
                <a:uLnTx/>
                <a:uFillTx/>
                <a:latin typeface="Verdana"/>
                <a:ea typeface="Verdana"/>
                <a:cs typeface="Fira Sans"/>
                <a:sym typeface="Fira Sans"/>
              </a:rPr>
              <a:t> Indicadores)</a:t>
            </a:r>
            <a:endParaRPr lang="es-CO" sz="1200" b="1" i="0" u="none" strike="noStrike" kern="0" cap="none" spc="0" normalizeH="0" baseline="0" noProof="0">
              <a:ln>
                <a:noFill/>
              </a:ln>
              <a:solidFill>
                <a:schemeClr val="tx1"/>
              </a:solidFill>
              <a:effectLst/>
              <a:uLnTx/>
              <a:uFillTx/>
              <a:latin typeface="Verdana"/>
              <a:ea typeface="Verdana"/>
              <a:cs typeface="Fira Sans"/>
            </a:endParaRPr>
          </a:p>
        </p:txBody>
      </p:sp>
      <p:sp>
        <p:nvSpPr>
          <p:cNvPr id="30" name="TextBox 15">
            <a:extLst>
              <a:ext uri="{FF2B5EF4-FFF2-40B4-BE49-F238E27FC236}">
                <a16:creationId xmlns:a16="http://schemas.microsoft.com/office/drawing/2014/main" id="{8196C0EA-D517-FA4E-FAB4-570CAE36C231}"/>
              </a:ext>
              <a:ext uri="{C183D7F6-B498-43B3-948B-1728B52AA6E4}">
                <adec:decorative xmlns:adec="http://schemas.microsoft.com/office/drawing/2017/decorative" val="1"/>
              </a:ext>
            </a:extLst>
          </p:cNvPr>
          <p:cNvSpPr txBox="1"/>
          <p:nvPr/>
        </p:nvSpPr>
        <p:spPr>
          <a:xfrm>
            <a:off x="5859735" y="3677634"/>
            <a:ext cx="2496867" cy="646331"/>
          </a:xfrm>
          <a:prstGeom prst="rect">
            <a:avLst/>
          </a:prstGeom>
          <a:noFill/>
        </p:spPr>
        <p:txBody>
          <a:bodyPr wrap="square" lIns="91440" tIns="45720" rIns="91440" bIns="45720" rtlCol="0" anchor="t">
            <a:spAutoFit/>
          </a:bodyPr>
          <a:lstStyle/>
          <a:p>
            <a:pPr algn="ctr" rtl="0">
              <a:defRPr/>
            </a:pPr>
            <a:r>
              <a:rPr kumimoji="0" lang="es-CO" sz="1200" b="1" i="0" u="none" strike="noStrike" kern="0" cap="none" spc="0" normalizeH="0" baseline="0" noProof="0">
                <a:ln>
                  <a:noFill/>
                </a:ln>
                <a:solidFill>
                  <a:schemeClr val="tx1"/>
                </a:solidFill>
                <a:effectLst/>
                <a:uLnTx/>
                <a:uFillTx/>
                <a:latin typeface="Verdana"/>
                <a:ea typeface="Verdana"/>
                <a:cs typeface="Fira Sans"/>
                <a:sym typeface="Fira Sans"/>
              </a:rPr>
              <a:t>Sostenibilidad del sistema (8 Indicadores)</a:t>
            </a:r>
            <a:endParaRPr lang="es-CO" sz="1200" b="1" i="0" u="none" strike="noStrike" kern="0" cap="none" spc="0" normalizeH="0" baseline="0" noProof="0">
              <a:ln>
                <a:noFill/>
              </a:ln>
              <a:solidFill>
                <a:schemeClr val="tx1"/>
              </a:solidFill>
              <a:effectLst/>
              <a:uLnTx/>
              <a:uFillTx/>
              <a:latin typeface="Verdana"/>
              <a:ea typeface="Verdana"/>
              <a:cs typeface="Fira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noProof="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4491E6A6-34D2-CDCE-574B-E0EDF28C6027}"/>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a:ln>
                  <a:noFill/>
                </a:ln>
                <a:solidFill>
                  <a:schemeClr val="tx1"/>
                </a:solidFill>
                <a:effectLst/>
                <a:uLnTx/>
                <a:uFillTx/>
                <a:latin typeface="Verdana"/>
                <a:ea typeface="Verdana"/>
                <a:cs typeface="Fira Sans"/>
                <a:sym typeface="Fira Sans"/>
              </a:rPr>
              <a:t>Participación de los actores del sistema en salud (2 Indicadores)</a:t>
            </a:r>
            <a:endParaRPr lang="es-CO" sz="1200" b="1" i="0" u="none" strike="noStrike" kern="0" cap="none" spc="0" normalizeH="0" baseline="0" noProof="0">
              <a:ln>
                <a:noFill/>
              </a:ln>
              <a:solidFill>
                <a:schemeClr val="tx1"/>
              </a:solidFill>
              <a:effectLst/>
              <a:uLnTx/>
              <a:uFillTx/>
              <a:latin typeface="Verdana"/>
              <a:ea typeface="Verdana"/>
              <a:cs typeface="Fira Sans"/>
            </a:endParaRPr>
          </a:p>
        </p:txBody>
      </p:sp>
      <p:sp>
        <p:nvSpPr>
          <p:cNvPr id="32" name="TextBox 15">
            <a:extLst>
              <a:ext uri="{FF2B5EF4-FFF2-40B4-BE49-F238E27FC236}">
                <a16:creationId xmlns:a16="http://schemas.microsoft.com/office/drawing/2014/main" id="{1799F9BC-A848-70C7-DD8D-3C0C92776CDC}"/>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a:ln>
                  <a:noFill/>
                </a:ln>
                <a:solidFill>
                  <a:schemeClr val="tx1"/>
                </a:solidFill>
                <a:effectLst/>
                <a:uLnTx/>
                <a:uFillTx/>
                <a:latin typeface="Verdana"/>
                <a:ea typeface="Verdana"/>
                <a:cs typeface="Fira Sans"/>
                <a:sym typeface="Fira Sans"/>
              </a:rPr>
              <a:t>Capacidad Institucional (</a:t>
            </a:r>
            <a:r>
              <a:rPr lang="es-CO" sz="1200" b="1" noProof="0">
                <a:solidFill>
                  <a:schemeClr val="tx1"/>
                </a:solidFill>
                <a:latin typeface="Verdana"/>
                <a:ea typeface="Verdana"/>
                <a:cs typeface="Fira Sans"/>
                <a:sym typeface="Fira Sans"/>
              </a:rPr>
              <a:t>43</a:t>
            </a:r>
            <a:r>
              <a:rPr kumimoji="0" lang="es-CO" sz="1200" b="1" i="0" u="none" strike="noStrike" kern="0" cap="none" spc="0" normalizeH="0" baseline="0" noProof="0">
                <a:ln>
                  <a:noFill/>
                </a:ln>
                <a:solidFill>
                  <a:schemeClr val="tx1"/>
                </a:solidFill>
                <a:effectLst/>
                <a:uLnTx/>
                <a:uFillTx/>
                <a:latin typeface="Verdana"/>
                <a:ea typeface="Verdana"/>
                <a:cs typeface="Fira Sans"/>
                <a:sym typeface="Fira Sans"/>
              </a:rPr>
              <a:t> Indicadores)</a:t>
            </a:r>
            <a:endParaRPr lang="es-CO" sz="1200" b="1" i="0" u="none" strike="noStrike" kern="0" cap="none" spc="0" normalizeH="0" baseline="0" noProof="0">
              <a:ln>
                <a:noFill/>
              </a:ln>
              <a:solidFill>
                <a:schemeClr val="tx1"/>
              </a:solidFill>
              <a:effectLst/>
              <a:uLnTx/>
              <a:uFillTx/>
              <a:latin typeface="Verdana"/>
              <a:ea typeface="Verdana"/>
              <a:cs typeface="Fira Sans"/>
            </a:endParaRPr>
          </a:p>
        </p:txBody>
      </p:sp>
      <p:sp>
        <p:nvSpPr>
          <p:cNvPr id="33" name="TextBox 40">
            <a:extLst>
              <a:ext uri="{FF2B5EF4-FFF2-40B4-BE49-F238E27FC236}">
                <a16:creationId xmlns:a16="http://schemas.microsoft.com/office/drawing/2014/main" id="{B1DD36EB-1EC5-A739-0125-B8160A77873E}"/>
              </a:ext>
              <a:ext uri="{C183D7F6-B498-43B3-948B-1728B52AA6E4}">
                <adec:decorative xmlns:adec="http://schemas.microsoft.com/office/drawing/2017/decorative" val="1"/>
              </a:ext>
            </a:extLst>
          </p:cNvPr>
          <p:cNvSpPr txBox="1"/>
          <p:nvPr/>
        </p:nvSpPr>
        <p:spPr>
          <a:xfrm>
            <a:off x="8697883" y="4031055"/>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CO" sz="1200" kern="1200" noProof="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CO" sz="1200" b="1" i="0" u="none" strike="noStrike" kern="1200" cap="none" spc="0" normalizeH="0" baseline="0" noProof="0">
                <a:ln>
                  <a:noFill/>
                </a:ln>
                <a:solidFill>
                  <a:schemeClr val="tx1"/>
                </a:solidFill>
                <a:effectLst/>
                <a:uLnTx/>
                <a:uFillTx/>
                <a:latin typeface="Verdana"/>
                <a:ea typeface="Calibri"/>
                <a:cs typeface="Arial"/>
              </a:rPr>
              <a:t>(</a:t>
            </a:r>
            <a:r>
              <a:rPr lang="es-CO" sz="1200" b="1" noProof="0">
                <a:solidFill>
                  <a:schemeClr val="tx1"/>
                </a:solidFill>
                <a:latin typeface="Verdana"/>
                <a:ea typeface="Calibri"/>
                <a:cs typeface="Arial"/>
              </a:rPr>
              <a:t>100</a:t>
            </a:r>
            <a:r>
              <a:rPr kumimoji="0" lang="es-CO" sz="1200" b="1" i="0" u="none" strike="noStrike" kern="1200" cap="none" spc="0" normalizeH="0" baseline="0" noProof="0">
                <a:ln>
                  <a:noFill/>
                </a:ln>
                <a:solidFill>
                  <a:schemeClr val="tx1"/>
                </a:solidFill>
                <a:effectLst/>
                <a:uLnTx/>
                <a:uFillTx/>
                <a:latin typeface="Verdana"/>
                <a:ea typeface="Calibri"/>
                <a:cs typeface="Arial"/>
              </a:rPr>
              <a:t>%)</a:t>
            </a:r>
            <a:r>
              <a:rPr lang="es-CO" sz="1200" noProof="0">
                <a:solidFill>
                  <a:schemeClr val="tx1"/>
                </a:solidFill>
                <a:latin typeface="Verdana"/>
                <a:ea typeface="Calibri"/>
                <a:cs typeface="Arial"/>
              </a:rPr>
              <a:t> </a:t>
            </a:r>
            <a:endParaRPr lang="es-CO" sz="14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p:txBody>
      </p:sp>
      <p:sp>
        <p:nvSpPr>
          <p:cNvPr id="34" name="TextBox 40">
            <a:extLst>
              <a:ext uri="{FF2B5EF4-FFF2-40B4-BE49-F238E27FC236}">
                <a16:creationId xmlns:a16="http://schemas.microsoft.com/office/drawing/2014/main" id="{FA54CDC2-D3A2-D01F-FDB7-8FE7A205866B}"/>
              </a:ext>
              <a:ext uri="{C183D7F6-B498-43B3-948B-1728B52AA6E4}">
                <adec:decorative xmlns:adec="http://schemas.microsoft.com/office/drawing/2017/decorative" val="1"/>
              </a:ext>
            </a:extLst>
          </p:cNvPr>
          <p:cNvSpPr txBox="1"/>
          <p:nvPr/>
        </p:nvSpPr>
        <p:spPr>
          <a:xfrm>
            <a:off x="234148" y="4082633"/>
            <a:ext cx="2616829" cy="2477601"/>
          </a:xfrm>
          <a:prstGeom prst="rect">
            <a:avLst/>
          </a:prstGeom>
          <a:noFill/>
        </p:spPr>
        <p:txBody>
          <a:bodyPr wrap="square" lIns="91440" tIns="45720" rIns="91440" bIns="45720" rtlCol="0" anchor="t">
            <a:spAutoFit/>
          </a:bodyPr>
          <a:lstStyle/>
          <a:p>
            <a:pPr>
              <a:defRPr/>
            </a:pPr>
            <a:r>
              <a:rPr lang="es-CO" sz="1100" kern="1200" noProof="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CO" sz="1100" kern="1200" noProof="0">
                <a:solidFill>
                  <a:schemeClr val="tx1"/>
                </a:solidFill>
                <a:latin typeface="Verdana"/>
                <a:ea typeface="Verdana"/>
                <a:cs typeface="Arial"/>
              </a:rPr>
              <a:t> </a:t>
            </a:r>
            <a:r>
              <a:rPr lang="es-CO" sz="1200" b="1" noProof="0">
                <a:solidFill>
                  <a:schemeClr val="tx1"/>
                </a:solidFill>
                <a:latin typeface="Verdana"/>
                <a:ea typeface="Calibri"/>
                <a:cs typeface="Arial"/>
              </a:rPr>
              <a:t>(87,16%)</a:t>
            </a:r>
            <a:endParaRPr lang="es-CO" sz="1100" b="1" i="0" u="none" strike="noStrike" kern="1200" cap="none" spc="0" normalizeH="0" baseline="0" noProof="0">
              <a:ln>
                <a:noFill/>
              </a:ln>
              <a:solidFill>
                <a:schemeClr val="tx1"/>
              </a:solidFill>
              <a:effectLst/>
              <a:uLnTx/>
              <a:uFillTx/>
              <a:latin typeface="Verdana"/>
              <a:ea typeface="Verdana"/>
              <a:cs typeface="Arial"/>
            </a:endParaRPr>
          </a:p>
        </p:txBody>
      </p:sp>
      <p:sp>
        <p:nvSpPr>
          <p:cNvPr id="35" name="TextBox 40">
            <a:extLst>
              <a:ext uri="{FF2B5EF4-FFF2-40B4-BE49-F238E27FC236}">
                <a16:creationId xmlns:a16="http://schemas.microsoft.com/office/drawing/2014/main" id="{FD4832B1-9271-9383-3C75-916ABA4D1B5A}"/>
              </a:ext>
              <a:ext uri="{C183D7F6-B498-43B3-948B-1728B52AA6E4}">
                <adec:decorative xmlns:adec="http://schemas.microsoft.com/office/drawing/2017/decorative" val="1"/>
              </a:ext>
            </a:extLst>
          </p:cNvPr>
          <p:cNvSpPr txBox="1"/>
          <p:nvPr/>
        </p:nvSpPr>
        <p:spPr>
          <a:xfrm>
            <a:off x="9539744" y="6021581"/>
            <a:ext cx="2094169" cy="600164"/>
          </a:xfrm>
          <a:prstGeom prst="rect">
            <a:avLst/>
          </a:prstGeom>
          <a:noFill/>
        </p:spPr>
        <p:txBody>
          <a:bodyPr wrap="square" lIns="91440" tIns="45720" rIns="91440" bIns="45720" rtlCol="0" anchor="t">
            <a:spAutoFit/>
          </a:bodyPr>
          <a:lstStyle/>
          <a:p>
            <a:pPr>
              <a:defRPr/>
            </a:pPr>
            <a:r>
              <a:rPr lang="es-CO" sz="1100" b="1" kern="1200" noProof="0">
                <a:solidFill>
                  <a:srgbClr val="32B4A8"/>
                </a:solidFill>
                <a:latin typeface="Verdana"/>
                <a:ea typeface="Verdana"/>
                <a:cs typeface="Arial"/>
                <a:sym typeface="Fira Sans"/>
              </a:rPr>
              <a:t>* Resultado de 85 indicadores con reporte en el I Trimestre 2026</a:t>
            </a:r>
            <a:endParaRPr lang="es-CO" sz="1100" b="1" kern="1200" noProof="0">
              <a:solidFill>
                <a:srgbClr val="32B4A8"/>
              </a:solidFill>
              <a:latin typeface="Verdana"/>
              <a:ea typeface="Verdana"/>
              <a:cs typeface="Arial"/>
            </a:endParaRPr>
          </a:p>
        </p:txBody>
      </p:sp>
    </p:spTree>
    <p:extLst>
      <p:ext uri="{BB962C8B-B14F-4D97-AF65-F5344CB8AC3E}">
        <p14:creationId xmlns:p14="http://schemas.microsoft.com/office/powerpoint/2010/main" val="1354862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22">
          <a:extLst>
            <a:ext uri="{FF2B5EF4-FFF2-40B4-BE49-F238E27FC236}">
              <a16:creationId xmlns:a16="http://schemas.microsoft.com/office/drawing/2014/main" id="{CDF532AC-DF10-876A-B6EC-5067EC56A6D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175D8EBC-B3BB-EAD6-F99C-9593B3D16262}"/>
              </a:ext>
            </a:extLst>
          </p:cNvPr>
          <p:cNvSpPr txBox="1"/>
          <p:nvPr/>
        </p:nvSpPr>
        <p:spPr>
          <a:xfrm>
            <a:off x="999865" y="207262"/>
            <a:ext cx="8605025" cy="830997"/>
          </a:xfrm>
          <a:prstGeom prst="rect">
            <a:avLst/>
          </a:prstGeom>
          <a:noFill/>
        </p:spPr>
        <p:txBody>
          <a:bodyPr wrap="square">
            <a:spAutoFit/>
          </a:bodyPr>
          <a:lstStyle/>
          <a:p>
            <a:pPr marL="714375" lvl="0" indent="-714375" algn="ctr" fontAlgn="base">
              <a:defRPr/>
            </a:pPr>
            <a:r>
              <a:rPr lang="es-CO" sz="2400" b="1" noProof="0">
                <a:solidFill>
                  <a:prstClr val="white"/>
                </a:solidFill>
                <a:latin typeface="Verdana" panose="020B0604030504040204" pitchFamily="34" charset="0"/>
                <a:ea typeface="Verdana" panose="020B0604030504040204" pitchFamily="34" charset="0"/>
              </a:rPr>
              <a:t>Informe a la Alta Dirección </a:t>
            </a:r>
          </a:p>
          <a:p>
            <a:pPr marL="714375" lvl="0" indent="-714375" algn="ctr" fontAlgn="base">
              <a:defRPr/>
            </a:pPr>
            <a:r>
              <a:rPr lang="es-CO" sz="2400" b="1" noProof="0">
                <a:solidFill>
                  <a:prstClr val="white"/>
                </a:solidFill>
                <a:latin typeface="Verdana" panose="020B0604030504040204" pitchFamily="34" charset="0"/>
                <a:ea typeface="Verdana" panose="020B0604030504040204" pitchFamily="34" charset="0"/>
              </a:rPr>
              <a:t>Seguimiento Plan Anual de Gestión 2026</a:t>
            </a:r>
            <a:endPar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4" name="Rectángulo 3">
            <a:extLst>
              <a:ext uri="{FF2B5EF4-FFF2-40B4-BE49-F238E27FC236}">
                <a16:creationId xmlns:a16="http://schemas.microsoft.com/office/drawing/2014/main" id="{A157D51F-ADE1-2225-4CFA-D857520DA7BA}"/>
              </a:ext>
              <a:ext uri="{C183D7F6-B498-43B3-948B-1728B52AA6E4}">
                <adec:decorative xmlns:adec="http://schemas.microsoft.com/office/drawing/2017/decorative" val="1"/>
              </a:ext>
            </a:extLst>
          </p:cNvPr>
          <p:cNvSpPr/>
          <p:nvPr/>
        </p:nvSpPr>
        <p:spPr>
          <a:xfrm>
            <a:off x="206136" y="1368734"/>
            <a:ext cx="3184764" cy="52447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buFont typeface="Arial" panose="020B0604020202020204" pitchFamily="34" charset="0"/>
              <a:buChar char="•"/>
              <a:defRPr/>
            </a:pPr>
            <a:r>
              <a:rPr lang="es-CO" sz="1200" b="1" noProof="0">
                <a:solidFill>
                  <a:prstClr val="black"/>
                </a:solidFill>
                <a:latin typeface="Verdana"/>
                <a:ea typeface="Verdana"/>
                <a:cs typeface="Arial"/>
              </a:rPr>
              <a:t>DIA</a:t>
            </a:r>
            <a:r>
              <a:rPr lang="es-CO" sz="1200" noProof="0">
                <a:solidFill>
                  <a:prstClr val="black"/>
                </a:solidFill>
                <a:latin typeface="Verdana"/>
                <a:ea typeface="Verdana"/>
                <a:cs typeface="Arial"/>
              </a:rPr>
              <a:t>: Delegatura de Investigaciones Administrativas</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DEAS</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Delegatura para Entidades de Aseguramiento en salud.</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DFJC</a:t>
            </a:r>
            <a:r>
              <a:rPr lang="es-CO" sz="1200" noProof="0">
                <a:solidFill>
                  <a:prstClr val="black"/>
                </a:solidFill>
                <a:latin typeface="Verdana"/>
                <a:ea typeface="Verdana"/>
                <a:cs typeface="Arial"/>
              </a:rPr>
              <a:t>: Delegatura para la función Jurisdiccional y de Conciliación.</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DET</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Delegatura para Entidades Territoriales.</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DPU</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Delegatura para la Protección al Usuario.</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DOLTSGF</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Delegatura para Operadores Logísticos de Tecnologías en salud y Gestores Farmacéuticos.</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DPSS</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Delegatura para Prestadores de Servicios de Salud.</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DID</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Dirección de Innovación y Desarrollo.</a:t>
            </a:r>
          </a:p>
          <a:p>
            <a:pPr marL="285750" lvl="0" indent="-285750">
              <a:buFont typeface="Arial" panose="020B0604020202020204" pitchFamily="34" charset="0"/>
              <a:buChar char="•"/>
              <a:defRPr/>
            </a:pPr>
            <a:r>
              <a:rPr lang="es-CO" sz="1200" b="1" noProof="0">
                <a:solidFill>
                  <a:prstClr val="black"/>
                </a:solidFill>
                <a:latin typeface="Verdana"/>
                <a:ea typeface="Verdana"/>
                <a:cs typeface="Arial"/>
              </a:rPr>
              <a:t>DJ: </a:t>
            </a:r>
            <a:r>
              <a:rPr lang="es-CO" sz="1200" noProof="0">
                <a:solidFill>
                  <a:prstClr val="black"/>
                </a:solidFill>
                <a:latin typeface="Verdana"/>
                <a:ea typeface="Verdana"/>
                <a:cs typeface="Arial"/>
              </a:rPr>
              <a:t>Dirección Jurídica.</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OAC</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Oficina Asesora de Comunicaciones.</a:t>
            </a:r>
          </a:p>
          <a:p>
            <a:pPr marL="285750" lvl="0" indent="-285750">
              <a:buFont typeface="Arial" panose="020B0604020202020204" pitchFamily="34" charset="0"/>
              <a:buChar char="•"/>
              <a:defRPr/>
            </a:pPr>
            <a:r>
              <a:rPr lang="es-CO" sz="1200" b="1" noProof="0">
                <a:solidFill>
                  <a:prstClr val="black"/>
                </a:solidFill>
                <a:latin typeface="Verdana"/>
                <a:ea typeface="Verdana"/>
                <a:cs typeface="Arial"/>
              </a:rPr>
              <a:t>OAP: </a:t>
            </a:r>
            <a:r>
              <a:rPr lang="es-CO" sz="1200" noProof="0">
                <a:solidFill>
                  <a:prstClr val="black"/>
                </a:solidFill>
                <a:latin typeface="Verdana"/>
                <a:ea typeface="Verdana"/>
                <a:cs typeface="Arial"/>
              </a:rPr>
              <a:t>Oficina Asesora de Planeación.</a:t>
            </a:r>
          </a:p>
          <a:p>
            <a:pPr marL="285750" lvl="0" indent="-285750">
              <a:buFont typeface="Arial" panose="020B0604020202020204" pitchFamily="34" charset="0"/>
              <a:buChar char="•"/>
              <a:defRPr/>
            </a:pPr>
            <a:r>
              <a:rPr lang="es-CO" sz="1200" b="1" noProof="0" err="1">
                <a:solidFill>
                  <a:prstClr val="black"/>
                </a:solidFill>
                <a:latin typeface="Verdana"/>
                <a:ea typeface="Verdana"/>
                <a:cs typeface="Arial"/>
              </a:rPr>
              <a:t>OCI</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Oficina de Control Interno</a:t>
            </a:r>
          </a:p>
          <a:p>
            <a:pPr marL="285750" lvl="0" indent="-285750">
              <a:buFont typeface="Arial" panose="020B0604020202020204" pitchFamily="34" charset="0"/>
              <a:buChar char="•"/>
              <a:defRPr/>
            </a:pPr>
            <a:r>
              <a:rPr lang="es-CO" sz="1200" b="1" noProof="0">
                <a:solidFill>
                  <a:prstClr val="black"/>
                </a:solidFill>
                <a:latin typeface="Verdana"/>
                <a:ea typeface="Verdana"/>
                <a:cs typeface="Arial"/>
              </a:rPr>
              <a:t>SG: </a:t>
            </a:r>
            <a:r>
              <a:rPr lang="es-CO" sz="1200" noProof="0">
                <a:solidFill>
                  <a:prstClr val="black"/>
                </a:solidFill>
                <a:latin typeface="Verdana"/>
                <a:ea typeface="Verdana"/>
                <a:cs typeface="Arial"/>
              </a:rPr>
              <a:t>Secretaria General</a:t>
            </a:r>
          </a:p>
          <a:p>
            <a:pPr marL="285750" indent="-285750">
              <a:buFont typeface="Arial" panose="020B0604020202020204" pitchFamily="34" charset="0"/>
              <a:buChar char="•"/>
              <a:defRPr/>
            </a:pPr>
            <a:r>
              <a:rPr lang="es-CO" sz="1200" b="1" noProof="0" err="1">
                <a:solidFill>
                  <a:prstClr val="black"/>
                </a:solidFill>
                <a:latin typeface="Verdana"/>
                <a:ea typeface="Verdana"/>
                <a:cs typeface="Arial"/>
              </a:rPr>
              <a:t>OL</a:t>
            </a:r>
            <a:r>
              <a:rPr lang="es-CO" sz="1200" b="1" noProof="0">
                <a:solidFill>
                  <a:prstClr val="black"/>
                </a:solidFill>
                <a:latin typeface="Verdana"/>
                <a:ea typeface="Verdana"/>
                <a:cs typeface="Arial"/>
              </a:rPr>
              <a:t>: </a:t>
            </a:r>
            <a:r>
              <a:rPr lang="es-CO" sz="1200" noProof="0">
                <a:solidFill>
                  <a:prstClr val="black"/>
                </a:solidFill>
                <a:latin typeface="Verdana"/>
                <a:ea typeface="Verdana"/>
                <a:cs typeface="Arial"/>
              </a:rPr>
              <a:t>Oficina de Liquidaciones. </a:t>
            </a:r>
            <a:endParaRPr lang="es-CO" sz="1200" i="1" noProof="0">
              <a:solidFill>
                <a:prstClr val="black"/>
              </a:solidFill>
              <a:latin typeface="Verdana"/>
              <a:ea typeface="Verdana"/>
              <a:cs typeface="Arial"/>
            </a:endParaRPr>
          </a:p>
        </p:txBody>
      </p:sp>
      <p:sp>
        <p:nvSpPr>
          <p:cNvPr id="7" name="CuadroTexto 6">
            <a:extLst>
              <a:ext uri="{FF2B5EF4-FFF2-40B4-BE49-F238E27FC236}">
                <a16:creationId xmlns:a16="http://schemas.microsoft.com/office/drawing/2014/main" id="{AB3C1EBE-7544-6A15-207C-7503382C5DDE}"/>
              </a:ext>
            </a:extLst>
          </p:cNvPr>
          <p:cNvSpPr txBox="1"/>
          <p:nvPr/>
        </p:nvSpPr>
        <p:spPr>
          <a:xfrm>
            <a:off x="5613915" y="1573767"/>
            <a:ext cx="3990975" cy="369332"/>
          </a:xfrm>
          <a:prstGeom prst="rect">
            <a:avLst/>
          </a:prstGeom>
          <a:noFill/>
        </p:spPr>
        <p:txBody>
          <a:bodyPr wrap="square">
            <a:spAutoFit/>
          </a:bodyPr>
          <a:lstStyle/>
          <a:p>
            <a:r>
              <a:rPr lang="es-CO" b="1"/>
              <a:t>Porcentaje de cumplimiento (%)</a:t>
            </a:r>
          </a:p>
        </p:txBody>
      </p:sp>
      <p:graphicFrame>
        <p:nvGraphicFramePr>
          <p:cNvPr id="9" name="Gráfico 8">
            <a:extLst>
              <a:ext uri="{FF2B5EF4-FFF2-40B4-BE49-F238E27FC236}">
                <a16:creationId xmlns:a16="http://schemas.microsoft.com/office/drawing/2014/main" id="{72396CD2-FAA0-6F40-512D-504145B1D8B7}"/>
              </a:ext>
            </a:extLst>
          </p:cNvPr>
          <p:cNvGraphicFramePr>
            <a:graphicFrameLocks/>
          </p:cNvGraphicFramePr>
          <p:nvPr>
            <p:extLst>
              <p:ext uri="{D42A27DB-BD31-4B8C-83A1-F6EECF244321}">
                <p14:modId xmlns:p14="http://schemas.microsoft.com/office/powerpoint/2010/main" val="2670899819"/>
              </p:ext>
            </p:extLst>
          </p:nvPr>
        </p:nvGraphicFramePr>
        <p:xfrm>
          <a:off x="3810000" y="1943099"/>
          <a:ext cx="7505700" cy="4391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226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2">
          <a:extLst>
            <a:ext uri="{FF2B5EF4-FFF2-40B4-BE49-F238E27FC236}">
              <a16:creationId xmlns:a16="http://schemas.microsoft.com/office/drawing/2014/main" id="{A4016641-3F3D-274E-B438-59F49B87B981}"/>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9A9152ED-2E2C-66D5-B786-7DE43D0A3790}"/>
              </a:ext>
            </a:extLst>
          </p:cNvPr>
          <p:cNvSpPr txBox="1"/>
          <p:nvPr/>
        </p:nvSpPr>
        <p:spPr>
          <a:xfrm>
            <a:off x="999865" y="207262"/>
            <a:ext cx="8605025" cy="830997"/>
          </a:xfrm>
          <a:prstGeom prst="rect">
            <a:avLst/>
          </a:prstGeom>
          <a:noFill/>
        </p:spPr>
        <p:txBody>
          <a:bodyPr wrap="square" lIns="91440" tIns="45720" rIns="91440" bIns="45720" anchor="t">
            <a:spAutoFit/>
          </a:bodyPr>
          <a:lstStyle/>
          <a:p>
            <a:pPr marL="714375" lvl="0" indent="-714375" algn="ctr" fontAlgn="base">
              <a:defRPr/>
            </a:pPr>
            <a:r>
              <a:rPr lang="es-CO" sz="2400" b="1" noProof="0">
                <a:solidFill>
                  <a:prstClr val="white"/>
                </a:solidFill>
                <a:latin typeface="Verdana" panose="020B0604030504040204" pitchFamily="34" charset="0"/>
                <a:ea typeface="Verdana" panose="020B0604030504040204" pitchFamily="34" charset="0"/>
              </a:rPr>
              <a:t>Informe a la Alta Dirección </a:t>
            </a:r>
          </a:p>
          <a:p>
            <a:pPr marL="714375" lvl="0" indent="-714375" algn="ctr" fontAlgn="base">
              <a:defRPr/>
            </a:pPr>
            <a:r>
              <a:rPr lang="es-CO" sz="2400" b="1" noProof="0">
                <a:solidFill>
                  <a:prstClr val="white"/>
                </a:solidFill>
                <a:latin typeface="Verdana"/>
                <a:ea typeface="Verdana"/>
              </a:rPr>
              <a:t>Seguimiento Plan Anual de Gestión </a:t>
            </a:r>
            <a:r>
              <a:rPr lang="es-CO" sz="2400" b="1">
                <a:solidFill>
                  <a:prstClr val="white"/>
                </a:solidFill>
                <a:latin typeface="Verdana"/>
                <a:ea typeface="Verdana"/>
              </a:rPr>
              <a:t>2026</a:t>
            </a:r>
            <a:endPar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2" name="Google Shape;120;p15">
            <a:extLst>
              <a:ext uri="{FF2B5EF4-FFF2-40B4-BE49-F238E27FC236}">
                <a16:creationId xmlns:a16="http://schemas.microsoft.com/office/drawing/2014/main" id="{2E5789DF-70CD-61AB-E14A-1EA6E1F408B0}"/>
              </a:ext>
            </a:extLst>
          </p:cNvPr>
          <p:cNvSpPr txBox="1">
            <a:spLocks/>
          </p:cNvSpPr>
          <p:nvPr/>
        </p:nvSpPr>
        <p:spPr>
          <a:xfrm>
            <a:off x="7376521" y="2709255"/>
            <a:ext cx="3401567" cy="1611334"/>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CO" sz="1600" b="1" i="0" u="none" strike="noStrike" kern="1200" cap="none" spc="0" normalizeH="0" baseline="0" noProof="0">
                <a:ln>
                  <a:noFill/>
                </a:ln>
                <a:solidFill>
                  <a:prstClr val="black"/>
                </a:solidFill>
                <a:effectLst/>
                <a:uLnTx/>
                <a:uFillTx/>
                <a:latin typeface="Verdana "/>
                <a:ea typeface="Verdana"/>
                <a:cs typeface="Arial"/>
              </a:rPr>
              <a:t>Porcentaje</a:t>
            </a:r>
            <a:r>
              <a:rPr kumimoji="0" lang="es-CO" sz="1600" b="1" i="0" u="none" strike="noStrike" kern="1200" cap="none" spc="0" normalizeH="0" baseline="0" noProof="0">
                <a:ln>
                  <a:noFill/>
                </a:ln>
                <a:solidFill>
                  <a:prstClr val="black"/>
                </a:solidFill>
                <a:effectLst/>
                <a:uLnTx/>
                <a:uFillTx/>
                <a:latin typeface="Verdana"/>
                <a:ea typeface="Verdana"/>
                <a:cs typeface="Arial"/>
              </a:rPr>
              <a:t> de cumplimiento PAG 2026 </a:t>
            </a:r>
            <a:endParaRPr lang="es-CO" sz="1600" b="1" i="0" u="none" strike="noStrike" kern="1200" cap="none" spc="0" normalizeH="0" baseline="0" noProof="0">
              <a:ln>
                <a:noFill/>
              </a:ln>
              <a:solidFill>
                <a:prstClr val="black"/>
              </a:solidFill>
              <a:effectLst/>
              <a:uLnTx/>
              <a:uFillTx/>
              <a:latin typeface="Verdana"/>
              <a:ea typeface="Verdan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CO" sz="1600" b="1" i="0" u="none" strike="noStrike" kern="1200" cap="none" spc="0" normalizeH="0" baseline="0" noProof="0">
                <a:ln>
                  <a:noFill/>
                </a:ln>
                <a:solidFill>
                  <a:prstClr val="black"/>
                </a:solidFill>
                <a:effectLst/>
                <a:uLnTx/>
                <a:uFillTx/>
                <a:latin typeface="Verdana"/>
                <a:ea typeface="Verdana"/>
                <a:cs typeface="Arial"/>
              </a:rPr>
              <a:t>TRIM I </a:t>
            </a:r>
            <a:r>
              <a:rPr lang="es-CO" sz="1600" b="1">
                <a:solidFill>
                  <a:prstClr val="black"/>
                </a:solidFill>
                <a:latin typeface="Verdana"/>
                <a:ea typeface="Verdana"/>
                <a:cs typeface="Arial"/>
              </a:rPr>
              <a:t>88,7</a:t>
            </a:r>
            <a:r>
              <a:rPr kumimoji="0" lang="es-CO" sz="1600" b="1" i="0" u="none" strike="noStrike" kern="1200" cap="none" spc="0" normalizeH="0" baseline="0" noProof="0">
                <a:ln>
                  <a:noFill/>
                </a:ln>
                <a:solidFill>
                  <a:prstClr val="black"/>
                </a:solidFill>
                <a:effectLst/>
                <a:uLnTx/>
                <a:uFillTx/>
                <a:latin typeface="Verdana"/>
                <a:ea typeface="Verdana"/>
                <a:cs typeface="Arial"/>
              </a:rPr>
              <a:t>%</a:t>
            </a:r>
            <a:endParaRPr lang="es-CO"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A677227E-CEE0-7E34-AC69-D154D229BFDB}"/>
              </a:ext>
              <a:ext uri="{C183D7F6-B498-43B3-948B-1728B52AA6E4}">
                <adec:decorative xmlns:adec="http://schemas.microsoft.com/office/drawing/2017/decorative" val="1"/>
              </a:ext>
            </a:extLst>
          </p:cNvPr>
          <p:cNvSpPr/>
          <p:nvPr/>
        </p:nvSpPr>
        <p:spPr>
          <a:xfrm>
            <a:off x="6381549" y="2852490"/>
            <a:ext cx="804672" cy="484632"/>
          </a:xfrm>
          <a:prstGeom prst="rightArrow">
            <a:avLst/>
          </a:prstGeom>
          <a:solidFill>
            <a:srgbClr val="2C9C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94EF5D07-9A76-A8DB-876B-0D8D2491C028}"/>
              </a:ext>
            </a:extLst>
          </p:cNvPr>
          <p:cNvSpPr txBox="1"/>
          <p:nvPr/>
        </p:nvSpPr>
        <p:spPr>
          <a:xfrm>
            <a:off x="999865" y="4872188"/>
            <a:ext cx="10045560" cy="1563505"/>
          </a:xfrm>
          <a:prstGeom prst="rect">
            <a:avLst/>
          </a:prstGeom>
          <a:noFill/>
        </p:spPr>
        <p:txBody>
          <a:bodyPr wrap="square" lIns="91440" tIns="45720" rIns="91440" bIns="45720" anchor="t">
            <a:spAutoFit/>
          </a:bodyPr>
          <a:lstStyle/>
          <a:p>
            <a:pPr algn="l">
              <a:lnSpc>
                <a:spcPct val="90000"/>
              </a:lnSpc>
              <a:spcAft>
                <a:spcPts val="600"/>
              </a:spcAft>
            </a:pPr>
            <a:r>
              <a:rPr lang="es-CO" sz="1400" noProof="0">
                <a:latin typeface="Verdana" panose="020B0604030504040204" pitchFamily="34" charset="0"/>
                <a:ea typeface="Verdana" panose="020B0604030504040204" pitchFamily="34" charset="0"/>
              </a:rPr>
              <a:t>Para el primer trimestre de 2026, se reportaron en el plan anual de gestión 85 indicadores, correspondiente a 14 dependencias.</a:t>
            </a:r>
          </a:p>
          <a:p>
            <a:pPr algn="l">
              <a:lnSpc>
                <a:spcPct val="90000"/>
              </a:lnSpc>
              <a:spcAft>
                <a:spcPts val="600"/>
              </a:spcAft>
            </a:pPr>
            <a:endParaRPr lang="es-CO" sz="1400" noProof="0">
              <a:latin typeface="Verdana" panose="020B0604030504040204" pitchFamily="34" charset="0"/>
              <a:ea typeface="Verdana" panose="020B0604030504040204" pitchFamily="34" charset="0"/>
            </a:endParaRPr>
          </a:p>
          <a:p>
            <a:pPr algn="l">
              <a:lnSpc>
                <a:spcPct val="90000"/>
              </a:lnSpc>
              <a:spcAft>
                <a:spcPts val="600"/>
              </a:spcAft>
            </a:pPr>
            <a:r>
              <a:rPr lang="es-CO" sz="1400" noProof="0">
                <a:latin typeface="Verdana" panose="020B0604030504040204" pitchFamily="34" charset="0"/>
                <a:ea typeface="Verdana" panose="020B0604030504040204" pitchFamily="34" charset="0"/>
              </a:rPr>
              <a:t>El promedio general de cumplimiento de los indicadores fue de 88,7%.</a:t>
            </a:r>
          </a:p>
          <a:p>
            <a:pPr algn="l">
              <a:lnSpc>
                <a:spcPct val="90000"/>
              </a:lnSpc>
              <a:spcAft>
                <a:spcPts val="600"/>
              </a:spcAft>
            </a:pPr>
            <a:endParaRPr lang="es-CO" sz="1400">
              <a:latin typeface="Verdana"/>
              <a:ea typeface="Verdana"/>
            </a:endParaRPr>
          </a:p>
          <a:p>
            <a:pPr>
              <a:lnSpc>
                <a:spcPct val="90000"/>
              </a:lnSpc>
              <a:spcAft>
                <a:spcPts val="600"/>
              </a:spcAft>
            </a:pPr>
            <a:r>
              <a:rPr lang="es-CO" sz="1400">
                <a:latin typeface="Verdana" panose="020B0604030504040204" pitchFamily="34" charset="0"/>
                <a:ea typeface="Verdana" panose="020B0604030504040204" pitchFamily="34" charset="0"/>
              </a:rPr>
              <a:t>No se presentaron avances en </a:t>
            </a:r>
            <a:r>
              <a:rPr lang="es-CO" sz="1400" noProof="0">
                <a:latin typeface="Verdana" panose="020B0604030504040204" pitchFamily="34" charset="0"/>
                <a:ea typeface="Verdana" panose="020B0604030504040204" pitchFamily="34" charset="0"/>
              </a:rPr>
              <a:t>3 indicadores.</a:t>
            </a:r>
          </a:p>
        </p:txBody>
      </p:sp>
      <p:graphicFrame>
        <p:nvGraphicFramePr>
          <p:cNvPr id="3" name="Gráfico 2">
            <a:extLst>
              <a:ext uri="{FF2B5EF4-FFF2-40B4-BE49-F238E27FC236}">
                <a16:creationId xmlns:a16="http://schemas.microsoft.com/office/drawing/2014/main" id="{44F348A4-443A-69FB-BE94-BEDEB5656C26}"/>
              </a:ext>
            </a:extLst>
          </p:cNvPr>
          <p:cNvGraphicFramePr>
            <a:graphicFrameLocks/>
          </p:cNvGraphicFramePr>
          <p:nvPr>
            <p:extLst>
              <p:ext uri="{D42A27DB-BD31-4B8C-83A1-F6EECF244321}">
                <p14:modId xmlns:p14="http://schemas.microsoft.com/office/powerpoint/2010/main" val="2984087464"/>
              </p:ext>
            </p:extLst>
          </p:nvPr>
        </p:nvGraphicFramePr>
        <p:xfrm>
          <a:off x="485775" y="1376547"/>
          <a:ext cx="5610225" cy="3157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200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0AD7F-2D20-4C5A-8681-2889C2868CFF}"/>
            </a:ext>
          </a:extLst>
        </p:cNvPr>
        <p:cNvGrpSpPr/>
        <p:nvPr/>
      </p:nvGrpSpPr>
      <p:grpSpPr>
        <a:xfrm>
          <a:off x="0" y="0"/>
          <a:ext cx="0" cy="0"/>
          <a:chOff x="0" y="0"/>
          <a:chExt cx="0" cy="0"/>
        </a:xfrm>
      </p:grpSpPr>
      <p:sp>
        <p:nvSpPr>
          <p:cNvPr id="3" name="AutoShape 6">
            <a:extLst>
              <a:ext uri="{FF2B5EF4-FFF2-40B4-BE49-F238E27FC236}">
                <a16:creationId xmlns:a16="http://schemas.microsoft.com/office/drawing/2014/main" id="{EA445F99-2A6A-4865-3099-9D6BFED32BAC}"/>
              </a:ext>
            </a:extLst>
          </p:cNvPr>
          <p:cNvSpPr/>
          <p:nvPr/>
        </p:nvSpPr>
        <p:spPr>
          <a:xfrm>
            <a:off x="249638" y="1498600"/>
            <a:ext cx="2038937" cy="4550493"/>
          </a:xfrm>
          <a:prstGeom prst="rect">
            <a:avLst/>
          </a:prstGeom>
          <a:solidFill>
            <a:srgbClr val="CC6600">
              <a:alpha val="3137"/>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7">
            <a:extLst>
              <a:ext uri="{FF2B5EF4-FFF2-40B4-BE49-F238E27FC236}">
                <a16:creationId xmlns:a16="http://schemas.microsoft.com/office/drawing/2014/main" id="{52C23515-C3B8-6026-D019-BD7F7C00940F}"/>
              </a:ext>
            </a:extLst>
          </p:cNvPr>
          <p:cNvSpPr/>
          <p:nvPr/>
        </p:nvSpPr>
        <p:spPr>
          <a:xfrm>
            <a:off x="2530909" y="1498600"/>
            <a:ext cx="2038937" cy="4550493"/>
          </a:xfrm>
          <a:prstGeom prst="rect">
            <a:avLst/>
          </a:prstGeom>
          <a:solidFill>
            <a:srgbClr val="00B0F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8">
            <a:extLst>
              <a:ext uri="{FF2B5EF4-FFF2-40B4-BE49-F238E27FC236}">
                <a16:creationId xmlns:a16="http://schemas.microsoft.com/office/drawing/2014/main" id="{FF4173B3-698E-3495-1381-20E9551F4A21}"/>
              </a:ext>
            </a:extLst>
          </p:cNvPr>
          <p:cNvSpPr/>
          <p:nvPr/>
        </p:nvSpPr>
        <p:spPr>
          <a:xfrm>
            <a:off x="4783621" y="1498600"/>
            <a:ext cx="2829996" cy="4693412"/>
          </a:xfrm>
          <a:prstGeom prst="rect">
            <a:avLst/>
          </a:prstGeom>
          <a:solidFill>
            <a:srgbClr val="FFC00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9">
            <a:extLst>
              <a:ext uri="{FF2B5EF4-FFF2-40B4-BE49-F238E27FC236}">
                <a16:creationId xmlns:a16="http://schemas.microsoft.com/office/drawing/2014/main" id="{24A77954-A440-4282-5A53-974C13C46FA0}"/>
              </a:ext>
            </a:extLst>
          </p:cNvPr>
          <p:cNvSpPr/>
          <p:nvPr/>
        </p:nvSpPr>
        <p:spPr>
          <a:xfrm>
            <a:off x="7769659" y="1498600"/>
            <a:ext cx="2038937" cy="4550493"/>
          </a:xfrm>
          <a:prstGeom prst="rect">
            <a:avLst/>
          </a:prstGeom>
          <a:solidFill>
            <a:srgbClr val="996633">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10">
            <a:extLst>
              <a:ext uri="{FF2B5EF4-FFF2-40B4-BE49-F238E27FC236}">
                <a16:creationId xmlns:a16="http://schemas.microsoft.com/office/drawing/2014/main" id="{DF0E194D-212C-0E2F-2EDB-DBCE148B53E4}"/>
              </a:ext>
            </a:extLst>
          </p:cNvPr>
          <p:cNvSpPr/>
          <p:nvPr/>
        </p:nvSpPr>
        <p:spPr>
          <a:xfrm>
            <a:off x="10020901" y="1498600"/>
            <a:ext cx="2038937" cy="4550493"/>
          </a:xfrm>
          <a:prstGeom prst="rect">
            <a:avLst/>
          </a:prstGeom>
          <a:solidFill>
            <a:srgbClr val="00B4B0">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11">
            <a:extLst>
              <a:ext uri="{FF2B5EF4-FFF2-40B4-BE49-F238E27FC236}">
                <a16:creationId xmlns:a16="http://schemas.microsoft.com/office/drawing/2014/main" id="{B2F7A514-FC0B-A6DC-CE3B-9DDDE920CA49}"/>
              </a:ext>
            </a:extLst>
          </p:cNvPr>
          <p:cNvSpPr/>
          <p:nvPr/>
        </p:nvSpPr>
        <p:spPr>
          <a:xfrm>
            <a:off x="255988" y="1498600"/>
            <a:ext cx="2038937" cy="969373"/>
          </a:xfrm>
          <a:prstGeom prst="rect">
            <a:avLst/>
          </a:prstGeom>
          <a:solidFill>
            <a:srgbClr val="996633"/>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2">
            <a:extLst>
              <a:ext uri="{FF2B5EF4-FFF2-40B4-BE49-F238E27FC236}">
                <a16:creationId xmlns:a16="http://schemas.microsoft.com/office/drawing/2014/main" id="{38294EF9-63B9-7B38-657E-073DF0BE762F}"/>
              </a:ext>
            </a:extLst>
          </p:cNvPr>
          <p:cNvSpPr/>
          <p:nvPr/>
        </p:nvSpPr>
        <p:spPr>
          <a:xfrm>
            <a:off x="2502152" y="1498600"/>
            <a:ext cx="2085930" cy="969373"/>
          </a:xfrm>
          <a:prstGeom prst="rect">
            <a:avLst/>
          </a:prstGeom>
          <a:solidFill>
            <a:srgbClr val="00B0F0"/>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13">
            <a:extLst>
              <a:ext uri="{FF2B5EF4-FFF2-40B4-BE49-F238E27FC236}">
                <a16:creationId xmlns:a16="http://schemas.microsoft.com/office/drawing/2014/main" id="{16F7C170-67CA-6319-AF26-EF476C4B9F51}"/>
              </a:ext>
            </a:extLst>
          </p:cNvPr>
          <p:cNvSpPr/>
          <p:nvPr/>
        </p:nvSpPr>
        <p:spPr>
          <a:xfrm>
            <a:off x="4773717" y="1498600"/>
            <a:ext cx="2829995" cy="969373"/>
          </a:xfrm>
          <a:prstGeom prst="rect">
            <a:avLst/>
          </a:prstGeom>
          <a:solidFill>
            <a:srgbClr val="FFC000"/>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14">
            <a:extLst>
              <a:ext uri="{FF2B5EF4-FFF2-40B4-BE49-F238E27FC236}">
                <a16:creationId xmlns:a16="http://schemas.microsoft.com/office/drawing/2014/main" id="{F717FB4A-A588-ED32-DD7B-7E9809F263BC}"/>
              </a:ext>
            </a:extLst>
          </p:cNvPr>
          <p:cNvSpPr/>
          <p:nvPr/>
        </p:nvSpPr>
        <p:spPr>
          <a:xfrm>
            <a:off x="7769184" y="1498600"/>
            <a:ext cx="2038937" cy="969373"/>
          </a:xfrm>
          <a:prstGeom prst="rect">
            <a:avLst/>
          </a:prstGeom>
          <a:solidFill>
            <a:srgbClr val="996633"/>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5">
            <a:extLst>
              <a:ext uri="{FF2B5EF4-FFF2-40B4-BE49-F238E27FC236}">
                <a16:creationId xmlns:a16="http://schemas.microsoft.com/office/drawing/2014/main" id="{F9F51E9A-B5ED-8DDE-1C35-2DC3EB0D469E}"/>
              </a:ext>
            </a:extLst>
          </p:cNvPr>
          <p:cNvSpPr/>
          <p:nvPr/>
        </p:nvSpPr>
        <p:spPr>
          <a:xfrm>
            <a:off x="10044633" y="1498600"/>
            <a:ext cx="2038937" cy="969373"/>
          </a:xfrm>
          <a:prstGeom prst="rect">
            <a:avLst/>
          </a:prstGeom>
          <a:solidFill>
            <a:srgbClr val="00B4B0"/>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6">
            <a:extLst>
              <a:ext uri="{FF2B5EF4-FFF2-40B4-BE49-F238E27FC236}">
                <a16:creationId xmlns:a16="http://schemas.microsoft.com/office/drawing/2014/main" id="{9C9A50B2-68D4-04E7-6C73-B64E8801D7C3}"/>
              </a:ext>
            </a:extLst>
          </p:cNvPr>
          <p:cNvGrpSpPr/>
          <p:nvPr/>
        </p:nvGrpSpPr>
        <p:grpSpPr>
          <a:xfrm>
            <a:off x="255988" y="2563719"/>
            <a:ext cx="2038937" cy="1807837"/>
            <a:chOff x="-1" y="-114300"/>
            <a:chExt cx="3292264" cy="3615673"/>
          </a:xfrm>
        </p:grpSpPr>
        <p:sp>
          <p:nvSpPr>
            <p:cNvPr id="14" name="TextBox 17">
              <a:extLst>
                <a:ext uri="{FF2B5EF4-FFF2-40B4-BE49-F238E27FC236}">
                  <a16:creationId xmlns:a16="http://schemas.microsoft.com/office/drawing/2014/main" id="{5C00046E-48AF-EFFD-290A-35E40365911D}"/>
                </a:ext>
              </a:extLst>
            </p:cNvPr>
            <p:cNvSpPr txBox="1"/>
            <p:nvPr/>
          </p:nvSpPr>
          <p:spPr>
            <a:xfrm>
              <a:off x="1" y="873988"/>
              <a:ext cx="3107504" cy="2627385"/>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5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p:txBody>
        </p:sp>
        <p:sp>
          <p:nvSpPr>
            <p:cNvPr id="15" name="TextBox 18">
              <a:extLst>
                <a:ext uri="{FF2B5EF4-FFF2-40B4-BE49-F238E27FC236}">
                  <a16:creationId xmlns:a16="http://schemas.microsoft.com/office/drawing/2014/main" id="{962AE24F-E015-3369-9CE3-8B754EB27459}"/>
                </a:ext>
              </a:extLst>
            </p:cNvPr>
            <p:cNvSpPr txBox="1"/>
            <p:nvPr/>
          </p:nvSpPr>
          <p:spPr>
            <a:xfrm>
              <a:off x="-1" y="-114300"/>
              <a:ext cx="3292264" cy="90268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6"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Desconcentración del IVC</a:t>
              </a:r>
              <a:r>
                <a:rPr kumimoji="0" lang="es-CO" sz="1600" b="0" i="0" u="none" strike="noStrike" kern="1200" cap="none" spc="156"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 </a:t>
              </a:r>
            </a:p>
          </p:txBody>
        </p:sp>
      </p:grpSp>
      <p:sp>
        <p:nvSpPr>
          <p:cNvPr id="16" name="TextBox 19">
            <a:extLst>
              <a:ext uri="{FF2B5EF4-FFF2-40B4-BE49-F238E27FC236}">
                <a16:creationId xmlns:a16="http://schemas.microsoft.com/office/drawing/2014/main" id="{FBE10F9A-434A-58CA-4ACB-74821739E0C5}"/>
              </a:ext>
            </a:extLst>
          </p:cNvPr>
          <p:cNvSpPr txBox="1"/>
          <p:nvPr/>
        </p:nvSpPr>
        <p:spPr>
          <a:xfrm>
            <a:off x="1807877"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01</a:t>
            </a:r>
          </a:p>
        </p:txBody>
      </p:sp>
      <p:sp>
        <p:nvSpPr>
          <p:cNvPr id="17" name="TextBox 20">
            <a:extLst>
              <a:ext uri="{FF2B5EF4-FFF2-40B4-BE49-F238E27FC236}">
                <a16:creationId xmlns:a16="http://schemas.microsoft.com/office/drawing/2014/main" id="{49C70241-1945-2F60-A3B9-9FC3179C0FED}"/>
              </a:ext>
            </a:extLst>
          </p:cNvPr>
          <p:cNvSpPr txBox="1"/>
          <p:nvPr/>
        </p:nvSpPr>
        <p:spPr>
          <a:xfrm>
            <a:off x="4012415"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02</a:t>
            </a:r>
          </a:p>
        </p:txBody>
      </p:sp>
      <p:sp>
        <p:nvSpPr>
          <p:cNvPr id="18" name="TextBox 21">
            <a:extLst>
              <a:ext uri="{FF2B5EF4-FFF2-40B4-BE49-F238E27FC236}">
                <a16:creationId xmlns:a16="http://schemas.microsoft.com/office/drawing/2014/main" id="{337867BC-5396-F503-D1F7-022D380CBDFD}"/>
              </a:ext>
            </a:extLst>
          </p:cNvPr>
          <p:cNvSpPr txBox="1"/>
          <p:nvPr/>
        </p:nvSpPr>
        <p:spPr>
          <a:xfrm>
            <a:off x="6753974" y="1562999"/>
            <a:ext cx="336790"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03</a:t>
            </a:r>
          </a:p>
        </p:txBody>
      </p:sp>
      <p:sp>
        <p:nvSpPr>
          <p:cNvPr id="19" name="TextBox 22">
            <a:extLst>
              <a:ext uri="{FF2B5EF4-FFF2-40B4-BE49-F238E27FC236}">
                <a16:creationId xmlns:a16="http://schemas.microsoft.com/office/drawing/2014/main" id="{7A896153-57EC-A48C-2279-C1EBA17578F7}"/>
              </a:ext>
            </a:extLst>
          </p:cNvPr>
          <p:cNvSpPr txBox="1"/>
          <p:nvPr/>
        </p:nvSpPr>
        <p:spPr>
          <a:xfrm>
            <a:off x="9216062"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04</a:t>
            </a:r>
          </a:p>
        </p:txBody>
      </p:sp>
      <p:sp>
        <p:nvSpPr>
          <p:cNvPr id="20" name="TextBox 23">
            <a:extLst>
              <a:ext uri="{FF2B5EF4-FFF2-40B4-BE49-F238E27FC236}">
                <a16:creationId xmlns:a16="http://schemas.microsoft.com/office/drawing/2014/main" id="{A35FDF84-8E11-DDCB-00A7-4C9A39A767C1}"/>
              </a:ext>
            </a:extLst>
          </p:cNvPr>
          <p:cNvSpPr txBox="1"/>
          <p:nvPr/>
        </p:nvSpPr>
        <p:spPr>
          <a:xfrm>
            <a:off x="11348351"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leron Bold"/>
                <a:ea typeface="+mn-ea"/>
                <a:cs typeface="+mn-cs"/>
              </a:rPr>
              <a:t>05</a:t>
            </a:r>
          </a:p>
        </p:txBody>
      </p:sp>
      <p:grpSp>
        <p:nvGrpSpPr>
          <p:cNvPr id="21" name="Group 24">
            <a:extLst>
              <a:ext uri="{FF2B5EF4-FFF2-40B4-BE49-F238E27FC236}">
                <a16:creationId xmlns:a16="http://schemas.microsoft.com/office/drawing/2014/main" id="{815B2B0B-5146-722F-A0A1-1108E6CEE481}"/>
              </a:ext>
            </a:extLst>
          </p:cNvPr>
          <p:cNvGrpSpPr/>
          <p:nvPr/>
        </p:nvGrpSpPr>
        <p:grpSpPr>
          <a:xfrm>
            <a:off x="2518193" y="2518494"/>
            <a:ext cx="2195367" cy="2286185"/>
            <a:chOff x="-1" y="-104775"/>
            <a:chExt cx="3249538" cy="4572369"/>
          </a:xfrm>
        </p:grpSpPr>
        <p:sp>
          <p:nvSpPr>
            <p:cNvPr id="22" name="TextBox 25">
              <a:extLst>
                <a:ext uri="{FF2B5EF4-FFF2-40B4-BE49-F238E27FC236}">
                  <a16:creationId xmlns:a16="http://schemas.microsoft.com/office/drawing/2014/main" id="{2CCBB3F4-9FD3-0687-D238-B0620CCE7ED6}"/>
                </a:ext>
              </a:extLst>
            </p:cNvPr>
            <p:cNvSpPr txBox="1"/>
            <p:nvPr/>
          </p:nvSpPr>
          <p:spPr>
            <a:xfrm>
              <a:off x="-1" y="854939"/>
              <a:ext cx="3249538" cy="3612655"/>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p:txBody>
        </p:sp>
        <p:sp>
          <p:nvSpPr>
            <p:cNvPr id="23" name="TextBox 26">
              <a:extLst>
                <a:ext uri="{FF2B5EF4-FFF2-40B4-BE49-F238E27FC236}">
                  <a16:creationId xmlns:a16="http://schemas.microsoft.com/office/drawing/2014/main" id="{E4F0C67C-79D9-2FFE-6D0F-4C91D9582C2E}"/>
                </a:ext>
              </a:extLst>
            </p:cNvPr>
            <p:cNvSpPr txBox="1"/>
            <p:nvPr/>
          </p:nvSpPr>
          <p:spPr>
            <a:xfrm>
              <a:off x="0" y="-104775"/>
              <a:ext cx="3107504" cy="590290"/>
            </a:xfrm>
            <a:prstGeom prst="rect">
              <a:avLst/>
            </a:prstGeom>
          </p:spPr>
          <p:txBody>
            <a:bodyPr lIns="0" tIns="0" rIns="0" bIns="0" rtlCol="0" anchor="t">
              <a:spAutoFit/>
            </a:bodyPr>
            <a:lstStyle/>
            <a:p>
              <a:pPr marL="0" marR="0" lvl="0" indent="0" algn="ctr"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Gasto en salud</a:t>
              </a:r>
            </a:p>
          </p:txBody>
        </p:sp>
      </p:grpSp>
      <p:sp>
        <p:nvSpPr>
          <p:cNvPr id="24" name="CuadroTexto 23">
            <a:extLst>
              <a:ext uri="{FF2B5EF4-FFF2-40B4-BE49-F238E27FC236}">
                <a16:creationId xmlns:a16="http://schemas.microsoft.com/office/drawing/2014/main" id="{AF5F949B-CA8C-1EB2-28E2-D05A0AC3988A}"/>
              </a:ext>
            </a:extLst>
          </p:cNvPr>
          <p:cNvSpPr txBox="1"/>
          <p:nvPr/>
        </p:nvSpPr>
        <p:spPr>
          <a:xfrm>
            <a:off x="523314" y="111267"/>
            <a:ext cx="9008807"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Acciones Supersalud en Plan Nacional de Desarrollo 2022-2026</a:t>
            </a:r>
          </a:p>
        </p:txBody>
      </p:sp>
      <p:grpSp>
        <p:nvGrpSpPr>
          <p:cNvPr id="25" name="Group 24">
            <a:extLst>
              <a:ext uri="{FF2B5EF4-FFF2-40B4-BE49-F238E27FC236}">
                <a16:creationId xmlns:a16="http://schemas.microsoft.com/office/drawing/2014/main" id="{02A9F952-ACCA-2809-70E9-B6FF9FAB19E6}"/>
              </a:ext>
            </a:extLst>
          </p:cNvPr>
          <p:cNvGrpSpPr/>
          <p:nvPr/>
        </p:nvGrpSpPr>
        <p:grpSpPr>
          <a:xfrm>
            <a:off x="4812889" y="2518494"/>
            <a:ext cx="2717702" cy="3651907"/>
            <a:chOff x="-14496" y="-104775"/>
            <a:chExt cx="3121999" cy="7303814"/>
          </a:xfrm>
        </p:grpSpPr>
        <p:sp>
          <p:nvSpPr>
            <p:cNvPr id="26" name="TextBox 25">
              <a:extLst>
                <a:ext uri="{FF2B5EF4-FFF2-40B4-BE49-F238E27FC236}">
                  <a16:creationId xmlns:a16="http://schemas.microsoft.com/office/drawing/2014/main" id="{672D0589-C945-F2F0-4641-49EFDF61566A}"/>
                </a:ext>
              </a:extLst>
            </p:cNvPr>
            <p:cNvSpPr txBox="1"/>
            <p:nvPr/>
          </p:nvSpPr>
          <p:spPr>
            <a:xfrm>
              <a:off x="-14496" y="630575"/>
              <a:ext cx="3017993" cy="65684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p:txBody>
        </p:sp>
        <p:sp>
          <p:nvSpPr>
            <p:cNvPr id="27" name="TextBox 26">
              <a:extLst>
                <a:ext uri="{FF2B5EF4-FFF2-40B4-BE49-F238E27FC236}">
                  <a16:creationId xmlns:a16="http://schemas.microsoft.com/office/drawing/2014/main" id="{F5838DB5-0C08-DBAB-0A03-1330C08065B5}"/>
                </a:ext>
              </a:extLst>
            </p:cNvPr>
            <p:cNvSpPr txBox="1"/>
            <p:nvPr/>
          </p:nvSpPr>
          <p:spPr>
            <a:xfrm>
              <a:off x="-1" y="-104775"/>
              <a:ext cx="3107504" cy="590290"/>
            </a:xfrm>
            <a:prstGeom prst="rect">
              <a:avLst/>
            </a:prstGeom>
          </p:spPr>
          <p:txBody>
            <a:bodyPr lIns="0" tIns="0" rIns="0" bIns="0" rtlCol="0" anchor="t">
              <a:spAutoFit/>
            </a:bodyPr>
            <a:lstStyle/>
            <a:p>
              <a:pPr marL="0" marR="0" lvl="0" indent="0" algn="ctr"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Sistema de pago</a:t>
              </a:r>
            </a:p>
          </p:txBody>
        </p:sp>
      </p:grpSp>
      <p:grpSp>
        <p:nvGrpSpPr>
          <p:cNvPr id="28" name="Group 24">
            <a:extLst>
              <a:ext uri="{FF2B5EF4-FFF2-40B4-BE49-F238E27FC236}">
                <a16:creationId xmlns:a16="http://schemas.microsoft.com/office/drawing/2014/main" id="{3E937FE0-7E19-1817-87AC-818128D4DBE4}"/>
              </a:ext>
            </a:extLst>
          </p:cNvPr>
          <p:cNvGrpSpPr/>
          <p:nvPr/>
        </p:nvGrpSpPr>
        <p:grpSpPr>
          <a:xfrm>
            <a:off x="7845218" y="2537325"/>
            <a:ext cx="2109202" cy="2746693"/>
            <a:chOff x="-14495" y="-104775"/>
            <a:chExt cx="3121998" cy="5493381"/>
          </a:xfrm>
        </p:grpSpPr>
        <p:sp>
          <p:nvSpPr>
            <p:cNvPr id="29" name="TextBox 25">
              <a:extLst>
                <a:ext uri="{FF2B5EF4-FFF2-40B4-BE49-F238E27FC236}">
                  <a16:creationId xmlns:a16="http://schemas.microsoft.com/office/drawing/2014/main" id="{B2539FE4-806A-333A-68A1-00783C2FA371}"/>
                </a:ext>
              </a:extLst>
            </p:cNvPr>
            <p:cNvSpPr txBox="1"/>
            <p:nvPr/>
          </p:nvSpPr>
          <p:spPr>
            <a:xfrm>
              <a:off x="-14495" y="771962"/>
              <a:ext cx="3017995" cy="461664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p:txBody>
        </p:sp>
        <p:sp>
          <p:nvSpPr>
            <p:cNvPr id="30" name="TextBox 26">
              <a:extLst>
                <a:ext uri="{FF2B5EF4-FFF2-40B4-BE49-F238E27FC236}">
                  <a16:creationId xmlns:a16="http://schemas.microsoft.com/office/drawing/2014/main" id="{5AB512E8-D53F-BD1E-2A87-9B1BFDE8194E}"/>
                </a:ext>
              </a:extLst>
            </p:cNvPr>
            <p:cNvSpPr txBox="1"/>
            <p:nvPr/>
          </p:nvSpPr>
          <p:spPr>
            <a:xfrm>
              <a:off x="-1" y="-104775"/>
              <a:ext cx="3107504" cy="820481"/>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Movilización de recursos </a:t>
              </a:r>
            </a:p>
          </p:txBody>
        </p:sp>
      </p:grpSp>
      <p:grpSp>
        <p:nvGrpSpPr>
          <p:cNvPr id="31" name="Group 24">
            <a:extLst>
              <a:ext uri="{FF2B5EF4-FFF2-40B4-BE49-F238E27FC236}">
                <a16:creationId xmlns:a16="http://schemas.microsoft.com/office/drawing/2014/main" id="{EFF15464-94BF-11AE-69FC-47E4FCEA365C}"/>
              </a:ext>
            </a:extLst>
          </p:cNvPr>
          <p:cNvGrpSpPr/>
          <p:nvPr/>
        </p:nvGrpSpPr>
        <p:grpSpPr>
          <a:xfrm>
            <a:off x="10062479" y="2507886"/>
            <a:ext cx="2109202" cy="1095215"/>
            <a:chOff x="-14495" y="-104775"/>
            <a:chExt cx="3121998" cy="2190430"/>
          </a:xfrm>
        </p:grpSpPr>
        <p:sp>
          <p:nvSpPr>
            <p:cNvPr id="32" name="TextBox 25">
              <a:extLst>
                <a:ext uri="{FF2B5EF4-FFF2-40B4-BE49-F238E27FC236}">
                  <a16:creationId xmlns:a16="http://schemas.microsoft.com/office/drawing/2014/main" id="{41D84B5D-02E5-E5BE-F689-29C368D2AE7C}"/>
                </a:ext>
              </a:extLst>
            </p:cNvPr>
            <p:cNvSpPr txBox="1"/>
            <p:nvPr/>
          </p:nvSpPr>
          <p:spPr>
            <a:xfrm>
              <a:off x="-14495" y="771963"/>
              <a:ext cx="2918852" cy="1313692"/>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a:ln>
                    <a:noFill/>
                  </a:ln>
                  <a:solidFill>
                    <a:srgbClr val="191919"/>
                  </a:solidFill>
                  <a:effectLst/>
                  <a:uLnTx/>
                  <a:uFillTx/>
                  <a:latin typeface="Verdana" panose="020B0604030504040204" pitchFamily="34" charset="0"/>
                  <a:ea typeface="Verdana" panose="020B0604030504040204" pitchFamily="34" charset="0"/>
                  <a:cs typeface="+mn-cs"/>
                </a:rPr>
                <a:t>Implementar mecanismos de regulación de precios, incluyendo la evaluación por valor terapéutico..</a:t>
              </a:r>
            </a:p>
          </p:txBody>
        </p:sp>
        <p:sp>
          <p:nvSpPr>
            <p:cNvPr id="33" name="TextBox 26">
              <a:extLst>
                <a:ext uri="{FF2B5EF4-FFF2-40B4-BE49-F238E27FC236}">
                  <a16:creationId xmlns:a16="http://schemas.microsoft.com/office/drawing/2014/main" id="{9B35309F-A6EC-5EE9-0CFF-21AC93687289}"/>
                </a:ext>
              </a:extLst>
            </p:cNvPr>
            <p:cNvSpPr txBox="1"/>
            <p:nvPr/>
          </p:nvSpPr>
          <p:spPr>
            <a:xfrm>
              <a:off x="-1" y="-104775"/>
              <a:ext cx="3107504" cy="820482"/>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a:ln>
                    <a:noFill/>
                  </a:ln>
                  <a:solidFill>
                    <a:srgbClr val="32B4A8"/>
                  </a:solidFill>
                  <a:effectLst/>
                  <a:uLnTx/>
                  <a:uFillTx/>
                  <a:latin typeface="Verdana" panose="020B0604030504040204" pitchFamily="34" charset="0"/>
                  <a:ea typeface="Verdana" panose="020B0604030504040204" pitchFamily="34" charset="0"/>
                  <a:cs typeface="+mn-cs"/>
                </a:rPr>
                <a:t>Regulación de precios</a:t>
              </a:r>
            </a:p>
          </p:txBody>
        </p:sp>
      </p:grpSp>
      <p:pic>
        <p:nvPicPr>
          <p:cNvPr id="34" name="Gráfico 33" descr="Ciclismo en compañía contorno">
            <a:extLst>
              <a:ext uri="{FF2B5EF4-FFF2-40B4-BE49-F238E27FC236}">
                <a16:creationId xmlns:a16="http://schemas.microsoft.com/office/drawing/2014/main" id="{47C5967C-03D5-2018-39E2-6741D9A5955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3334" y="1599334"/>
            <a:ext cx="862523" cy="862523"/>
          </a:xfrm>
          <a:prstGeom prst="rect">
            <a:avLst/>
          </a:prstGeom>
        </p:spPr>
      </p:pic>
      <p:pic>
        <p:nvPicPr>
          <p:cNvPr id="35" name="Gráfico 34" descr="Dinero volando con relleno sólido">
            <a:extLst>
              <a:ext uri="{FF2B5EF4-FFF2-40B4-BE49-F238E27FC236}">
                <a16:creationId xmlns:a16="http://schemas.microsoft.com/office/drawing/2014/main" id="{C3DFB426-1992-515C-39F2-2164F61DAB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6711" y="1606661"/>
            <a:ext cx="713607" cy="713607"/>
          </a:xfrm>
          <a:prstGeom prst="rect">
            <a:avLst/>
          </a:prstGeom>
        </p:spPr>
      </p:pic>
      <p:pic>
        <p:nvPicPr>
          <p:cNvPr id="36" name="Gráfico 35" descr="Dinero contorno">
            <a:extLst>
              <a:ext uri="{FF2B5EF4-FFF2-40B4-BE49-F238E27FC236}">
                <a16:creationId xmlns:a16="http://schemas.microsoft.com/office/drawing/2014/main" id="{ECE225E6-2CE8-8AC1-2EF2-416FC6BF35C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49969" y="1574531"/>
            <a:ext cx="832359" cy="832359"/>
          </a:xfrm>
          <a:prstGeom prst="rect">
            <a:avLst/>
          </a:prstGeom>
        </p:spPr>
      </p:pic>
      <p:pic>
        <p:nvPicPr>
          <p:cNvPr id="38" name="Gráfico 37" descr="Estetoscopio con relleno sólido">
            <a:extLst>
              <a:ext uri="{FF2B5EF4-FFF2-40B4-BE49-F238E27FC236}">
                <a16:creationId xmlns:a16="http://schemas.microsoft.com/office/drawing/2014/main" id="{C8B952DD-47B7-30BC-DB76-925DDE9366D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00375" y="1659057"/>
            <a:ext cx="703143" cy="703143"/>
          </a:xfrm>
          <a:prstGeom prst="rect">
            <a:avLst/>
          </a:prstGeom>
        </p:spPr>
      </p:pic>
      <p:sp>
        <p:nvSpPr>
          <p:cNvPr id="39" name="CuadroTexto 38">
            <a:extLst>
              <a:ext uri="{FF2B5EF4-FFF2-40B4-BE49-F238E27FC236}">
                <a16:creationId xmlns:a16="http://schemas.microsoft.com/office/drawing/2014/main" id="{6DD257F8-859C-5FDA-376A-46A4EFE2D83E}"/>
              </a:ext>
            </a:extLst>
          </p:cNvPr>
          <p:cNvSpPr txBox="1"/>
          <p:nvPr/>
        </p:nvSpPr>
        <p:spPr>
          <a:xfrm>
            <a:off x="52843" y="6054684"/>
            <a:ext cx="2381361" cy="707886"/>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Delegada para Entidades Territoriales y Generadores, Recaudadores y Administradores de recursos del SGSSS</a:t>
            </a:r>
            <a:endParaRPr kumimoji="0" lang="es-CO" sz="1000" b="0"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endParaRPr>
          </a:p>
        </p:txBody>
      </p:sp>
      <p:sp>
        <p:nvSpPr>
          <p:cNvPr id="40" name="CuadroTexto 39">
            <a:extLst>
              <a:ext uri="{FF2B5EF4-FFF2-40B4-BE49-F238E27FC236}">
                <a16:creationId xmlns:a16="http://schemas.microsoft.com/office/drawing/2014/main" id="{6CD26B7E-4D56-BF2B-DFA8-5248B79E8D4E}"/>
              </a:ext>
            </a:extLst>
          </p:cNvPr>
          <p:cNvSpPr txBox="1"/>
          <p:nvPr/>
        </p:nvSpPr>
        <p:spPr>
          <a:xfrm>
            <a:off x="2430732" y="6086724"/>
            <a:ext cx="2195367" cy="430887"/>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00B0F0"/>
                </a:solidFill>
                <a:uLnTx/>
                <a:uFillTx/>
                <a:latin typeface="Verdana" panose="020B0604030504040204" pitchFamily="34" charset="0"/>
                <a:ea typeface="Verdana" panose="020B0604030504040204" pitchFamily="34" charset="0"/>
                <a:cs typeface="+mn-cs"/>
              </a:rPr>
              <a:t>Delegada para Prestadores de Servicios de Salud</a:t>
            </a:r>
            <a:endParaRPr kumimoji="0" lang="es-CO" sz="1100" b="0" i="0" u="none" strike="noStrike" kern="1200" cap="none" spc="0" normalizeH="0" baseline="0" noProof="0">
              <a:ln w="0"/>
              <a:solidFill>
                <a:srgbClr val="00B0F0"/>
              </a:solidFill>
              <a:uLnTx/>
              <a:uFillTx/>
              <a:latin typeface="Verdana" panose="020B0604030504040204" pitchFamily="34" charset="0"/>
              <a:ea typeface="Verdana" panose="020B0604030504040204" pitchFamily="34" charset="0"/>
              <a:cs typeface="+mn-cs"/>
            </a:endParaRPr>
          </a:p>
        </p:txBody>
      </p:sp>
      <p:sp>
        <p:nvSpPr>
          <p:cNvPr id="41" name="CuadroTexto 40">
            <a:extLst>
              <a:ext uri="{FF2B5EF4-FFF2-40B4-BE49-F238E27FC236}">
                <a16:creationId xmlns:a16="http://schemas.microsoft.com/office/drawing/2014/main" id="{852373CC-C5D5-8C4E-2967-5A5E3296D1FA}"/>
              </a:ext>
            </a:extLst>
          </p:cNvPr>
          <p:cNvSpPr txBox="1"/>
          <p:nvPr/>
        </p:nvSpPr>
        <p:spPr>
          <a:xfrm>
            <a:off x="5087216" y="6192012"/>
            <a:ext cx="2195367" cy="261610"/>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Secretaría General</a:t>
            </a:r>
            <a:endParaRPr kumimoji="0" lang="es-CO" sz="1100" b="0"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42" name="CuadroTexto 41">
            <a:extLst>
              <a:ext uri="{FF2B5EF4-FFF2-40B4-BE49-F238E27FC236}">
                <a16:creationId xmlns:a16="http://schemas.microsoft.com/office/drawing/2014/main" id="{2F42BF08-FD60-FC63-0B2E-8A825EADDBE1}"/>
              </a:ext>
            </a:extLst>
          </p:cNvPr>
          <p:cNvSpPr txBox="1"/>
          <p:nvPr/>
        </p:nvSpPr>
        <p:spPr>
          <a:xfrm>
            <a:off x="7657170" y="6077248"/>
            <a:ext cx="2266227" cy="64633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Delegada para Entidades Territoriales y Generadores, Recaudadores y Administradores de recursos del SGSSS</a:t>
            </a:r>
            <a:endParaRPr kumimoji="0" lang="es-CO" sz="900" b="0"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endParaRPr>
          </a:p>
        </p:txBody>
      </p:sp>
      <p:sp>
        <p:nvSpPr>
          <p:cNvPr id="43" name="CuadroTexto 42">
            <a:extLst>
              <a:ext uri="{FF2B5EF4-FFF2-40B4-BE49-F238E27FC236}">
                <a16:creationId xmlns:a16="http://schemas.microsoft.com/office/drawing/2014/main" id="{06F8736C-29F3-3E06-DC86-F498A20FF907}"/>
              </a:ext>
            </a:extLst>
          </p:cNvPr>
          <p:cNvSpPr txBox="1"/>
          <p:nvPr/>
        </p:nvSpPr>
        <p:spPr>
          <a:xfrm>
            <a:off x="9951075" y="6047588"/>
            <a:ext cx="2178588" cy="707886"/>
          </a:xfrm>
          <a:prstGeom prst="rect">
            <a:avLst/>
          </a:prstGeom>
          <a:noFill/>
        </p:spPr>
        <p:txBody>
          <a:bodyPr wrap="square">
            <a:spAutoFit/>
          </a:bodyPr>
          <a:lstStyle/>
          <a:p>
            <a:pPr marL="0" marR="0" lvl="0" indent="0" algn="ctr" defTabSz="609630" rtl="0" eaLnBrk="1" fontAlgn="ctr"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w="0"/>
                <a:solidFill>
                  <a:srgbClr val="00B4B0"/>
                </a:solidFill>
                <a:uLnTx/>
                <a:uFillTx/>
                <a:latin typeface="Verdana" panose="020B0604030504040204" pitchFamily="34" charset="0"/>
                <a:ea typeface="Verdana" panose="020B0604030504040204" pitchFamily="34" charset="0"/>
                <a:cs typeface="+mn-cs"/>
              </a:rPr>
              <a:t>Delegada  para Operadores Logísticos de Tecnologías en Salud y Gestores Farmacéuticos</a:t>
            </a:r>
          </a:p>
        </p:txBody>
      </p:sp>
      <p:sp>
        <p:nvSpPr>
          <p:cNvPr id="2" name="CuadroTexto 1">
            <a:extLst>
              <a:ext uri="{FF2B5EF4-FFF2-40B4-BE49-F238E27FC236}">
                <a16:creationId xmlns:a16="http://schemas.microsoft.com/office/drawing/2014/main" id="{8629FB85-AAD2-7664-A87B-06C164A171F7}"/>
              </a:ext>
            </a:extLst>
          </p:cNvPr>
          <p:cNvSpPr txBox="1"/>
          <p:nvPr/>
        </p:nvSpPr>
        <p:spPr>
          <a:xfrm>
            <a:off x="178590" y="4901248"/>
            <a:ext cx="2174955" cy="1015663"/>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10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108:</a:t>
            </a:r>
            <a:r>
              <a:rPr kumimoji="0" lang="es-CO" sz="10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r>
              <a:rPr kumimoji="0" lang="es-CO" sz="1000" b="1"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Porcentaje total de actores del sistema con acciones de inspección y vigilancia por parte de la Dirección Regional</a:t>
            </a:r>
          </a:p>
        </p:txBody>
      </p:sp>
      <p:sp>
        <p:nvSpPr>
          <p:cNvPr id="44" name="CuadroTexto 43">
            <a:extLst>
              <a:ext uri="{FF2B5EF4-FFF2-40B4-BE49-F238E27FC236}">
                <a16:creationId xmlns:a16="http://schemas.microsoft.com/office/drawing/2014/main" id="{3FDB77E7-E051-FD5D-5F07-671F2CABF18F}"/>
              </a:ext>
            </a:extLst>
          </p:cNvPr>
          <p:cNvSpPr txBox="1"/>
          <p:nvPr/>
        </p:nvSpPr>
        <p:spPr>
          <a:xfrm>
            <a:off x="2448715" y="4939348"/>
            <a:ext cx="2174955" cy="1015663"/>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10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110:</a:t>
            </a:r>
            <a:r>
              <a:rPr kumimoji="0" lang="es-CO" sz="10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a:ln w="0"/>
                <a:solidFill>
                  <a:srgbClr val="00B0F0"/>
                </a:solidFill>
                <a:uLnTx/>
                <a:uFillTx/>
                <a:latin typeface="Verdana" panose="020B0604030504040204" pitchFamily="34" charset="0"/>
                <a:ea typeface="Verdana" panose="020B0604030504040204" pitchFamily="34" charset="0"/>
                <a:cs typeface="+mn-cs"/>
              </a:rPr>
              <a:t>Acciones de inspección y vigilancia ejecutadas a los prestadores priorizados durante el período de evaluación</a:t>
            </a:r>
          </a:p>
        </p:txBody>
      </p:sp>
      <p:sp>
        <p:nvSpPr>
          <p:cNvPr id="45" name="CuadroTexto 44">
            <a:extLst>
              <a:ext uri="{FF2B5EF4-FFF2-40B4-BE49-F238E27FC236}">
                <a16:creationId xmlns:a16="http://schemas.microsoft.com/office/drawing/2014/main" id="{013D27D2-6BDE-8465-A3CE-D103BDC7F1F6}"/>
              </a:ext>
            </a:extLst>
          </p:cNvPr>
          <p:cNvSpPr txBox="1"/>
          <p:nvPr/>
        </p:nvSpPr>
        <p:spPr>
          <a:xfrm>
            <a:off x="5026815" y="5231448"/>
            <a:ext cx="2174955" cy="861774"/>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10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117:</a:t>
            </a:r>
            <a:r>
              <a:rPr kumimoji="0" lang="es-CO" sz="10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a:ln w="0"/>
                <a:solidFill>
                  <a:srgbClr val="FFC00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Recaudo de la contribución a favor de la Superintendencia Nacional de Salud.</a:t>
            </a:r>
          </a:p>
        </p:txBody>
      </p:sp>
      <p:sp>
        <p:nvSpPr>
          <p:cNvPr id="46" name="CuadroTexto 45">
            <a:extLst>
              <a:ext uri="{FF2B5EF4-FFF2-40B4-BE49-F238E27FC236}">
                <a16:creationId xmlns:a16="http://schemas.microsoft.com/office/drawing/2014/main" id="{095EFAEE-604E-87FC-0D7E-6A014B1E8DA6}"/>
              </a:ext>
            </a:extLst>
          </p:cNvPr>
          <p:cNvSpPr txBox="1"/>
          <p:nvPr/>
        </p:nvSpPr>
        <p:spPr>
          <a:xfrm>
            <a:off x="7693815" y="5345748"/>
            <a:ext cx="2174955" cy="64633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115:</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996633"/>
                </a:solidFill>
                <a:uLnTx/>
                <a:uFillTx/>
                <a:latin typeface="Verdana" panose="020B0604030504040204" pitchFamily="34" charset="0"/>
                <a:ea typeface="Verdana" panose="020B0604030504040204" pitchFamily="34" charset="0"/>
                <a:cs typeface="+mn-cs"/>
              </a:rPr>
              <a:t>Porcentaje de alertas generadas en desarrollo de las acciones de IV a GRARS</a:t>
            </a:r>
          </a:p>
        </p:txBody>
      </p:sp>
      <p:sp>
        <p:nvSpPr>
          <p:cNvPr id="47" name="CuadroTexto 46">
            <a:extLst>
              <a:ext uri="{FF2B5EF4-FFF2-40B4-BE49-F238E27FC236}">
                <a16:creationId xmlns:a16="http://schemas.microsoft.com/office/drawing/2014/main" id="{C217F82D-B505-6140-4786-383D280C14F7}"/>
              </a:ext>
            </a:extLst>
          </p:cNvPr>
          <p:cNvSpPr txBox="1"/>
          <p:nvPr/>
        </p:nvSpPr>
        <p:spPr>
          <a:xfrm>
            <a:off x="10056377" y="4445173"/>
            <a:ext cx="1971958" cy="1061829"/>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i="0" u="none" strike="noStrike" kern="1200" cap="none" spc="0" normalizeH="0" baseline="0" noProof="0">
                <a:ln w="0"/>
                <a:uLnTx/>
                <a:uFillTx/>
                <a:latin typeface="Verdana" panose="020B0604030504040204" pitchFamily="34" charset="0"/>
                <a:ea typeface="Verdana" panose="020B0604030504040204" pitchFamily="34" charset="0"/>
                <a:cs typeface="+mn-cs"/>
              </a:rPr>
              <a:t>Indicador PES 111:</a:t>
            </a:r>
            <a:r>
              <a:rPr kumimoji="0" lang="es-CO" sz="900" b="0" i="0" u="none" strike="noStrike" kern="1200" cap="none" spc="0" normalizeH="0" baseline="0" noProof="0">
                <a:ln w="0"/>
                <a:uLnTx/>
                <a:uFillTx/>
                <a:latin typeface="Verdana" panose="020B0604030504040204" pitchFamily="34" charset="0"/>
                <a:ea typeface="Verdana" panose="020B0604030504040204" pitchFamily="34" charset="0"/>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a:ln w="0"/>
                <a:solidFill>
                  <a:srgbClr val="00B4B0"/>
                </a:solidFill>
                <a:uLnTx/>
                <a:uFillTx/>
                <a:latin typeface="Verdana" panose="020B0604030504040204" pitchFamily="34" charset="0"/>
                <a:ea typeface="Verdana" panose="020B0604030504040204" pitchFamily="34" charset="0"/>
                <a:cs typeface="+mn-cs"/>
              </a:rPr>
              <a:t>Porcentaje de fórmulas de medicamentos Plan de Beneficios en Salud dispensadas de manera completa por el Gestor Farmacéutico (GF).</a:t>
            </a:r>
          </a:p>
        </p:txBody>
      </p:sp>
      <p:pic>
        <p:nvPicPr>
          <p:cNvPr id="50" name="Gráfico 49" descr="Audiencia objetivo con relleno sólido">
            <a:extLst>
              <a:ext uri="{FF2B5EF4-FFF2-40B4-BE49-F238E27FC236}">
                <a16:creationId xmlns:a16="http://schemas.microsoft.com/office/drawing/2014/main" id="{E9607966-7CD2-70E5-6911-D9943AAFBA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303107" y="1573129"/>
            <a:ext cx="848474" cy="848474"/>
          </a:xfrm>
          <a:prstGeom prst="rect">
            <a:avLst/>
          </a:prstGeom>
        </p:spPr>
      </p:pic>
    </p:spTree>
    <p:extLst>
      <p:ext uri="{BB962C8B-B14F-4D97-AF65-F5344CB8AC3E}">
        <p14:creationId xmlns:p14="http://schemas.microsoft.com/office/powerpoint/2010/main" val="3011069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A48B651E-22DC-4C7C-AB44-3B71162E7062}"/>
              </a:ext>
            </a:extLst>
          </p:cNvPr>
          <p:cNvSpPr/>
          <p:nvPr/>
        </p:nvSpPr>
        <p:spPr>
          <a:xfrm>
            <a:off x="3772533" y="1556017"/>
            <a:ext cx="4453429" cy="4757234"/>
          </a:xfrm>
          <a:custGeom>
            <a:avLst/>
            <a:gdLst>
              <a:gd name="connsiteX0" fmla="*/ 3784383 w 4323551"/>
              <a:gd name="connsiteY0" fmla="*/ 1731052 h 6286760"/>
              <a:gd name="connsiteX1" fmla="*/ 4323552 w 4323551"/>
              <a:gd name="connsiteY1" fmla="*/ 2270220 h 6286760"/>
              <a:gd name="connsiteX2" fmla="*/ 4323552 w 4323551"/>
              <a:gd name="connsiteY2" fmla="*/ 5820093 h 6286760"/>
              <a:gd name="connsiteX3" fmla="*/ 4175935 w 4323551"/>
              <a:gd name="connsiteY3" fmla="*/ 6286761 h 6286760"/>
              <a:gd name="connsiteX4" fmla="*/ 4195303 w 4323551"/>
              <a:gd name="connsiteY4" fmla="*/ 6217926 h 6286760"/>
              <a:gd name="connsiteX5" fmla="*/ 4060772 w 4323551"/>
              <a:gd name="connsiteY5" fmla="*/ 6083133 h 6286760"/>
              <a:gd name="connsiteX6" fmla="*/ 500693 w 4323551"/>
              <a:gd name="connsiteY6" fmla="*/ 6083133 h 6286760"/>
              <a:gd name="connsiteX7" fmla="*/ 0 w 4323551"/>
              <a:gd name="connsiteY7" fmla="*/ 5582178 h 6286760"/>
              <a:gd name="connsiteX8" fmla="*/ 0 w 4323551"/>
              <a:gd name="connsiteY8" fmla="*/ 2270220 h 6286760"/>
              <a:gd name="connsiteX9" fmla="*/ 539168 w 4323551"/>
              <a:gd name="connsiteY9" fmla="*/ 1731052 h 6286760"/>
              <a:gd name="connsiteX10" fmla="*/ 952966 w 4323551"/>
              <a:gd name="connsiteY10" fmla="*/ 1731052 h 6286760"/>
              <a:gd name="connsiteX11" fmla="*/ 1120998 w 4323551"/>
              <a:gd name="connsiteY11" fmla="*/ 1492614 h 6286760"/>
              <a:gd name="connsiteX12" fmla="*/ 1053733 w 4323551"/>
              <a:gd name="connsiteY12" fmla="*/ 1061803 h 6286760"/>
              <a:gd name="connsiteX13" fmla="*/ 2120815 w 4323551"/>
              <a:gd name="connsiteY13" fmla="*/ 741 h 6286760"/>
              <a:gd name="connsiteX14" fmla="*/ 3270603 w 4323551"/>
              <a:gd name="connsiteY14" fmla="*/ 1108915 h 6286760"/>
              <a:gd name="connsiteX15" fmla="*/ 3203338 w 4323551"/>
              <a:gd name="connsiteY15" fmla="*/ 1489735 h 6286760"/>
              <a:gd name="connsiteX16" fmla="*/ 3370585 w 4323551"/>
              <a:gd name="connsiteY16" fmla="*/ 1731052 h 6286760"/>
              <a:gd name="connsiteX17" fmla="*/ 3784383 w 4323551"/>
              <a:gd name="connsiteY17" fmla="*/ 1731052 h 62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3551" h="6286760">
                <a:moveTo>
                  <a:pt x="3784383" y="1731052"/>
                </a:moveTo>
                <a:cubicBezTo>
                  <a:pt x="4082235" y="1731052"/>
                  <a:pt x="4323552" y="1972369"/>
                  <a:pt x="4323552" y="2270220"/>
                </a:cubicBezTo>
                <a:lnTo>
                  <a:pt x="4323552" y="5820093"/>
                </a:lnTo>
                <a:cubicBezTo>
                  <a:pt x="4323552" y="5987078"/>
                  <a:pt x="4271990" y="6150137"/>
                  <a:pt x="4175935" y="6286761"/>
                </a:cubicBezTo>
                <a:cubicBezTo>
                  <a:pt x="4189283" y="6265037"/>
                  <a:pt x="4195303" y="6241220"/>
                  <a:pt x="4195303" y="6217926"/>
                </a:cubicBezTo>
                <a:cubicBezTo>
                  <a:pt x="4195303" y="6148305"/>
                  <a:pt x="4140339" y="6083133"/>
                  <a:pt x="4060772" y="6083133"/>
                </a:cubicBezTo>
                <a:lnTo>
                  <a:pt x="500693" y="6083133"/>
                </a:lnTo>
                <a:cubicBezTo>
                  <a:pt x="224304" y="6083133"/>
                  <a:pt x="0" y="5858829"/>
                  <a:pt x="0" y="5582178"/>
                </a:cubicBezTo>
                <a:lnTo>
                  <a:pt x="0" y="2270220"/>
                </a:lnTo>
                <a:cubicBezTo>
                  <a:pt x="0" y="1972369"/>
                  <a:pt x="241317" y="1731052"/>
                  <a:pt x="539168" y="1731052"/>
                </a:cubicBezTo>
                <a:lnTo>
                  <a:pt x="952966" y="1731052"/>
                </a:lnTo>
                <a:cubicBezTo>
                  <a:pt x="1076504" y="1731052"/>
                  <a:pt x="1163922" y="1608300"/>
                  <a:pt x="1120998" y="1492614"/>
                </a:cubicBezTo>
                <a:cubicBezTo>
                  <a:pt x="1071793" y="1359131"/>
                  <a:pt x="1047452" y="1213608"/>
                  <a:pt x="1053733" y="1061803"/>
                </a:cubicBezTo>
                <a:cubicBezTo>
                  <a:pt x="1077551" y="487563"/>
                  <a:pt x="1546575" y="21418"/>
                  <a:pt x="2120815" y="741"/>
                </a:cubicBezTo>
                <a:cubicBezTo>
                  <a:pt x="2751589" y="-22029"/>
                  <a:pt x="3270603" y="482852"/>
                  <a:pt x="3270603" y="1108915"/>
                </a:cubicBezTo>
                <a:cubicBezTo>
                  <a:pt x="3270603" y="1242660"/>
                  <a:pt x="3246786" y="1370908"/>
                  <a:pt x="3203338" y="1489735"/>
                </a:cubicBezTo>
                <a:cubicBezTo>
                  <a:pt x="3160414" y="1606991"/>
                  <a:pt x="3245739" y="1731052"/>
                  <a:pt x="3370585" y="1731052"/>
                </a:cubicBezTo>
                <a:lnTo>
                  <a:pt x="3784383" y="1731052"/>
                </a:lnTo>
                <a:close/>
              </a:path>
            </a:pathLst>
          </a:custGeom>
          <a:solidFill>
            <a:schemeClr val="bg1">
              <a:lumMod val="95000"/>
            </a:schemeClr>
          </a:solidFill>
          <a:ln w="26168" cap="flat">
            <a:noFill/>
            <a:prstDash val="solid"/>
            <a:miter/>
          </a:ln>
        </p:spPr>
        <p:txBody>
          <a:bodyPr rtlCol="0" anchor="ctr"/>
          <a:lstStyle/>
          <a:p>
            <a:endParaRPr lang="en-US"/>
          </a:p>
        </p:txBody>
      </p:sp>
      <p:sp>
        <p:nvSpPr>
          <p:cNvPr id="199" name="Rectangle 198">
            <a:extLst>
              <a:ext uri="{FF2B5EF4-FFF2-40B4-BE49-F238E27FC236}">
                <a16:creationId xmlns:a16="http://schemas.microsoft.com/office/drawing/2014/main" id="{3B70746F-84ED-48E9-928D-CBD99890E2B1}"/>
              </a:ext>
            </a:extLst>
          </p:cNvPr>
          <p:cNvSpPr/>
          <p:nvPr/>
        </p:nvSpPr>
        <p:spPr>
          <a:xfrm>
            <a:off x="3713291" y="3244080"/>
            <a:ext cx="4453428" cy="2677656"/>
          </a:xfrm>
          <a:prstGeom prst="rect">
            <a:avLst/>
          </a:prstGeom>
        </p:spPr>
        <p:txBody>
          <a:bodyPr wrap="square">
            <a:spAutoFit/>
          </a:bodyPr>
          <a:lstStyle/>
          <a:p>
            <a:pPr marL="190520" indent="-190520" algn="just" defTabSz="914446">
              <a:buFont typeface="Arial" panose="020B0604020202020204" pitchFamily="34" charset="0"/>
              <a:buChar char="•"/>
              <a:defRPr/>
            </a:pPr>
            <a:r>
              <a:rPr lang="es-CO" sz="1050" b="1" dirty="0">
                <a:solidFill>
                  <a:schemeClr val="tx1"/>
                </a:solidFill>
              </a:rPr>
              <a:t>Dirección de innovación y Desarrollo:</a:t>
            </a:r>
            <a:r>
              <a:rPr lang="es-CO" sz="1050" dirty="0">
                <a:solidFill>
                  <a:schemeClr val="tx1"/>
                </a:solidFill>
              </a:rPr>
              <a:t> Culminar en el segundo trimestre del año el lineamiento con rezago 2025 y acelerar la implementación de los lineamientos de Gobernanza y Gestión de Datos así como de los proyectos de Gestión del Conocimiento y la Innovación programados para 2026.</a:t>
            </a:r>
          </a:p>
          <a:p>
            <a:pPr marL="190520" indent="-190520" algn="just" defTabSz="914446">
              <a:buFont typeface="Arial" panose="020B0604020202020204" pitchFamily="34" charset="0"/>
              <a:buChar char="•"/>
              <a:defRPr/>
            </a:pPr>
            <a:r>
              <a:rPr lang="es-CO" sz="1050" b="1" dirty="0">
                <a:solidFill>
                  <a:schemeClr val="tx1"/>
                </a:solidFill>
              </a:rPr>
              <a:t>Delegatura para Operadores Logísticos de Tecnologías en Salud y Gestores Farmacéuticos:</a:t>
            </a:r>
            <a:r>
              <a:rPr lang="es-CO" sz="1050" dirty="0">
                <a:solidFill>
                  <a:schemeClr val="tx1"/>
                </a:solidFill>
              </a:rPr>
              <a:t> En el año 2026 se debe continuar con la ejecución del Plan de Choque y otras estrategias aunadas a las acciones de inspección y vigilancia a los Gestores Farmacéuticos para incrementar el porcentaje de fórmulas de medicamentos que se dispensan de manera completa a los usuarios, recuperar su confianza y disminuir la percepción de crisis.</a:t>
            </a:r>
          </a:p>
          <a:p>
            <a:pPr marL="190520" indent="-190520" algn="just" defTabSz="914446">
              <a:buFont typeface="Arial" panose="020B0604020202020204" pitchFamily="34" charset="0"/>
              <a:buChar char="•"/>
              <a:defRPr/>
            </a:pPr>
            <a:r>
              <a:rPr lang="es-CO" sz="1050" b="1" dirty="0">
                <a:solidFill>
                  <a:schemeClr val="tx1"/>
                </a:solidFill>
              </a:rPr>
              <a:t>Las áreas con indicadores sin avance o avance mínimo </a:t>
            </a:r>
            <a:r>
              <a:rPr lang="es-CO" sz="1050" dirty="0">
                <a:solidFill>
                  <a:schemeClr val="tx1"/>
                </a:solidFill>
              </a:rPr>
              <a:t>en el primer trimestre de 2026, deben impulsar su evolución y cumplimiento preferiblemente antes del cierre del período de gobierno.</a:t>
            </a:r>
          </a:p>
        </p:txBody>
      </p:sp>
      <p:sp>
        <p:nvSpPr>
          <p:cNvPr id="39" name="Freeform: Shape 38">
            <a:extLst>
              <a:ext uri="{FF2B5EF4-FFF2-40B4-BE49-F238E27FC236}">
                <a16:creationId xmlns:a16="http://schemas.microsoft.com/office/drawing/2014/main" id="{D8ECE362-8025-41AE-9080-E5437E8BF76B}"/>
              </a:ext>
            </a:extLst>
          </p:cNvPr>
          <p:cNvSpPr/>
          <p:nvPr/>
        </p:nvSpPr>
        <p:spPr>
          <a:xfrm>
            <a:off x="7149856" y="6180317"/>
            <a:ext cx="551942" cy="504145"/>
          </a:xfrm>
          <a:custGeom>
            <a:avLst/>
            <a:gdLst>
              <a:gd name="connsiteX0" fmla="*/ 990394 w 1016017"/>
              <a:gd name="connsiteY0" fmla="*/ 212788 h 1437220"/>
              <a:gd name="connsiteX1" fmla="*/ 125370 w 1016017"/>
              <a:gd name="connsiteY1" fmla="*/ 1408381 h 1437220"/>
              <a:gd name="connsiteX2" fmla="*/ 0 w 1016017"/>
              <a:gd name="connsiteY2" fmla="*/ 1367812 h 1437220"/>
              <a:gd name="connsiteX3" fmla="*/ 0 w 1016017"/>
              <a:gd name="connsiteY3" fmla="*/ 0 h 1437220"/>
              <a:gd name="connsiteX4" fmla="*/ 881252 w 1016017"/>
              <a:gd name="connsiteY4" fmla="*/ 0 h 1437220"/>
              <a:gd name="connsiteX5" fmla="*/ 990394 w 1016017"/>
              <a:gd name="connsiteY5" fmla="*/ 212788 h 143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17" h="1437220">
                <a:moveTo>
                  <a:pt x="990394" y="212788"/>
                </a:moveTo>
                <a:lnTo>
                  <a:pt x="125370" y="1408381"/>
                </a:lnTo>
                <a:cubicBezTo>
                  <a:pt x="86110" y="1462821"/>
                  <a:pt x="0" y="1435078"/>
                  <a:pt x="0" y="1367812"/>
                </a:cubicBezTo>
                <a:lnTo>
                  <a:pt x="0" y="0"/>
                </a:lnTo>
                <a:lnTo>
                  <a:pt x="881252" y="0"/>
                </a:lnTo>
                <a:cubicBezTo>
                  <a:pt x="990917" y="0"/>
                  <a:pt x="1054518" y="124323"/>
                  <a:pt x="990394" y="212788"/>
                </a:cubicBezTo>
                <a:close/>
              </a:path>
            </a:pathLst>
          </a:custGeom>
          <a:solidFill>
            <a:schemeClr val="accent2"/>
          </a:solidFill>
          <a:ln w="2616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5203436-311D-46C8-8F4F-F5BA9FD7F55C}"/>
              </a:ext>
            </a:extLst>
          </p:cNvPr>
          <p:cNvSpPr/>
          <p:nvPr/>
        </p:nvSpPr>
        <p:spPr>
          <a:xfrm>
            <a:off x="2842781" y="6171173"/>
            <a:ext cx="552027" cy="504145"/>
          </a:xfrm>
          <a:custGeom>
            <a:avLst/>
            <a:gdLst>
              <a:gd name="connsiteX0" fmla="*/ 990394 w 1016173"/>
              <a:gd name="connsiteY0" fmla="*/ 212788 h 1437220"/>
              <a:gd name="connsiteX1" fmla="*/ 125370 w 1016173"/>
              <a:gd name="connsiteY1" fmla="*/ 1408381 h 1437220"/>
              <a:gd name="connsiteX2" fmla="*/ 0 w 1016173"/>
              <a:gd name="connsiteY2" fmla="*/ 1367812 h 1437220"/>
              <a:gd name="connsiteX3" fmla="*/ 0 w 1016173"/>
              <a:gd name="connsiteY3" fmla="*/ 0 h 1437220"/>
              <a:gd name="connsiteX4" fmla="*/ 881251 w 1016173"/>
              <a:gd name="connsiteY4" fmla="*/ 0 h 1437220"/>
              <a:gd name="connsiteX5" fmla="*/ 990394 w 1016173"/>
              <a:gd name="connsiteY5" fmla="*/ 212788 h 143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173" h="1437220">
                <a:moveTo>
                  <a:pt x="990394" y="212788"/>
                </a:moveTo>
                <a:lnTo>
                  <a:pt x="125370" y="1408381"/>
                </a:lnTo>
                <a:cubicBezTo>
                  <a:pt x="86110" y="1462821"/>
                  <a:pt x="0" y="1435078"/>
                  <a:pt x="0" y="1367812"/>
                </a:cubicBezTo>
                <a:lnTo>
                  <a:pt x="0" y="0"/>
                </a:lnTo>
                <a:lnTo>
                  <a:pt x="881251" y="0"/>
                </a:lnTo>
                <a:cubicBezTo>
                  <a:pt x="991179" y="0"/>
                  <a:pt x="1054780" y="124323"/>
                  <a:pt x="990394" y="212788"/>
                </a:cubicBezTo>
                <a:close/>
              </a:path>
            </a:pathLst>
          </a:custGeom>
          <a:solidFill>
            <a:schemeClr val="accent3"/>
          </a:solidFill>
          <a:ln w="2616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1AECED8-007F-4ECE-A1B6-66BEF54A18C7}"/>
              </a:ext>
            </a:extLst>
          </p:cNvPr>
          <p:cNvSpPr/>
          <p:nvPr/>
        </p:nvSpPr>
        <p:spPr>
          <a:xfrm>
            <a:off x="65020" y="1556017"/>
            <a:ext cx="3553665" cy="4757234"/>
          </a:xfrm>
          <a:custGeom>
            <a:avLst/>
            <a:gdLst>
              <a:gd name="connsiteX0" fmla="*/ 3784122 w 4323289"/>
              <a:gd name="connsiteY0" fmla="*/ 1731052 h 6286760"/>
              <a:gd name="connsiteX1" fmla="*/ 4323290 w 4323289"/>
              <a:gd name="connsiteY1" fmla="*/ 2270220 h 6286760"/>
              <a:gd name="connsiteX2" fmla="*/ 4323290 w 4323289"/>
              <a:gd name="connsiteY2" fmla="*/ 5820093 h 6286760"/>
              <a:gd name="connsiteX3" fmla="*/ 4175673 w 4323289"/>
              <a:gd name="connsiteY3" fmla="*/ 6286761 h 6286760"/>
              <a:gd name="connsiteX4" fmla="*/ 4195041 w 4323289"/>
              <a:gd name="connsiteY4" fmla="*/ 6217926 h 6286760"/>
              <a:gd name="connsiteX5" fmla="*/ 4060511 w 4323289"/>
              <a:gd name="connsiteY5" fmla="*/ 6083133 h 6286760"/>
              <a:gd name="connsiteX6" fmla="*/ 500694 w 4323289"/>
              <a:gd name="connsiteY6" fmla="*/ 6083133 h 6286760"/>
              <a:gd name="connsiteX7" fmla="*/ 0 w 4323289"/>
              <a:gd name="connsiteY7" fmla="*/ 5582440 h 6286760"/>
              <a:gd name="connsiteX8" fmla="*/ 0 w 4323289"/>
              <a:gd name="connsiteY8" fmla="*/ 2270220 h 6286760"/>
              <a:gd name="connsiteX9" fmla="*/ 539168 w 4323289"/>
              <a:gd name="connsiteY9" fmla="*/ 1731052 h 6286760"/>
              <a:gd name="connsiteX10" fmla="*/ 952966 w 4323289"/>
              <a:gd name="connsiteY10" fmla="*/ 1731052 h 6286760"/>
              <a:gd name="connsiteX11" fmla="*/ 1120998 w 4323289"/>
              <a:gd name="connsiteY11" fmla="*/ 1492614 h 6286760"/>
              <a:gd name="connsiteX12" fmla="*/ 1053733 w 4323289"/>
              <a:gd name="connsiteY12" fmla="*/ 1061803 h 6286760"/>
              <a:gd name="connsiteX13" fmla="*/ 2120815 w 4323289"/>
              <a:gd name="connsiteY13" fmla="*/ 741 h 6286760"/>
              <a:gd name="connsiteX14" fmla="*/ 3270604 w 4323289"/>
              <a:gd name="connsiteY14" fmla="*/ 1108915 h 6286760"/>
              <a:gd name="connsiteX15" fmla="*/ 3203338 w 4323289"/>
              <a:gd name="connsiteY15" fmla="*/ 1489735 h 6286760"/>
              <a:gd name="connsiteX16" fmla="*/ 3370585 w 4323289"/>
              <a:gd name="connsiteY16" fmla="*/ 1731052 h 6286760"/>
              <a:gd name="connsiteX17" fmla="*/ 3784122 w 4323289"/>
              <a:gd name="connsiteY17" fmla="*/ 1731052 h 62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3289" h="6286760">
                <a:moveTo>
                  <a:pt x="3784122" y="1731052"/>
                </a:moveTo>
                <a:cubicBezTo>
                  <a:pt x="4081973" y="1731052"/>
                  <a:pt x="4323290" y="1972369"/>
                  <a:pt x="4323290" y="2270220"/>
                </a:cubicBezTo>
                <a:lnTo>
                  <a:pt x="4323290" y="5820093"/>
                </a:lnTo>
                <a:cubicBezTo>
                  <a:pt x="4323290" y="5987078"/>
                  <a:pt x="4271729" y="6150137"/>
                  <a:pt x="4175673" y="6286761"/>
                </a:cubicBezTo>
                <a:cubicBezTo>
                  <a:pt x="4189021" y="6265037"/>
                  <a:pt x="4195041" y="6241220"/>
                  <a:pt x="4195041" y="6217926"/>
                </a:cubicBezTo>
                <a:cubicBezTo>
                  <a:pt x="4195041" y="6148305"/>
                  <a:pt x="4140077" y="6083133"/>
                  <a:pt x="4060511" y="6083133"/>
                </a:cubicBezTo>
                <a:lnTo>
                  <a:pt x="500694" y="6083133"/>
                </a:lnTo>
                <a:cubicBezTo>
                  <a:pt x="224043" y="6083133"/>
                  <a:pt x="0" y="5858829"/>
                  <a:pt x="0" y="5582440"/>
                </a:cubicBezTo>
                <a:lnTo>
                  <a:pt x="0" y="2270220"/>
                </a:lnTo>
                <a:cubicBezTo>
                  <a:pt x="0" y="1972369"/>
                  <a:pt x="241317" y="1731052"/>
                  <a:pt x="539168" y="1731052"/>
                </a:cubicBezTo>
                <a:lnTo>
                  <a:pt x="952966" y="1731052"/>
                </a:lnTo>
                <a:cubicBezTo>
                  <a:pt x="1076504" y="1731052"/>
                  <a:pt x="1163922" y="1608300"/>
                  <a:pt x="1120998" y="1492614"/>
                </a:cubicBezTo>
                <a:cubicBezTo>
                  <a:pt x="1071793" y="1359131"/>
                  <a:pt x="1047452" y="1213608"/>
                  <a:pt x="1053733" y="1061803"/>
                </a:cubicBezTo>
                <a:cubicBezTo>
                  <a:pt x="1077551" y="487563"/>
                  <a:pt x="1546574" y="21418"/>
                  <a:pt x="2120815" y="741"/>
                </a:cubicBezTo>
                <a:cubicBezTo>
                  <a:pt x="2751589" y="-22029"/>
                  <a:pt x="3270604" y="482852"/>
                  <a:pt x="3270604" y="1108915"/>
                </a:cubicBezTo>
                <a:cubicBezTo>
                  <a:pt x="3270604" y="1242660"/>
                  <a:pt x="3246786" y="1370908"/>
                  <a:pt x="3203338" y="1489735"/>
                </a:cubicBezTo>
                <a:cubicBezTo>
                  <a:pt x="3160415" y="1606991"/>
                  <a:pt x="3245739" y="1731052"/>
                  <a:pt x="3370585" y="1731052"/>
                </a:cubicBezTo>
                <a:lnTo>
                  <a:pt x="3784122" y="1731052"/>
                </a:lnTo>
                <a:close/>
              </a:path>
            </a:pathLst>
          </a:custGeom>
          <a:solidFill>
            <a:schemeClr val="bg1">
              <a:lumMod val="95000"/>
            </a:schemeClr>
          </a:solidFill>
          <a:ln w="26168" cap="flat">
            <a:noFill/>
            <a:prstDash val="solid"/>
            <a:miter/>
          </a:ln>
        </p:spPr>
        <p:txBody>
          <a:bodyPr rtlCol="0" anchor="ctr"/>
          <a:lstStyle/>
          <a:p>
            <a:endParaRPr lang="en-US"/>
          </a:p>
        </p:txBody>
      </p:sp>
      <p:grpSp>
        <p:nvGrpSpPr>
          <p:cNvPr id="10" name="Grupo 9">
            <a:extLst>
              <a:ext uri="{FF2B5EF4-FFF2-40B4-BE49-F238E27FC236}">
                <a16:creationId xmlns:a16="http://schemas.microsoft.com/office/drawing/2014/main" id="{14D8F7A3-8BE9-671C-A260-F5F9683C7291}"/>
              </a:ext>
            </a:extLst>
          </p:cNvPr>
          <p:cNvGrpSpPr/>
          <p:nvPr/>
        </p:nvGrpSpPr>
        <p:grpSpPr>
          <a:xfrm>
            <a:off x="5276527" y="1665766"/>
            <a:ext cx="1164104" cy="1132901"/>
            <a:chOff x="5509991" y="1665766"/>
            <a:chExt cx="1164104" cy="1132901"/>
          </a:xfrm>
        </p:grpSpPr>
        <p:sp>
          <p:nvSpPr>
            <p:cNvPr id="52" name="Freeform: Shape 51">
              <a:extLst>
                <a:ext uri="{FF2B5EF4-FFF2-40B4-BE49-F238E27FC236}">
                  <a16:creationId xmlns:a16="http://schemas.microsoft.com/office/drawing/2014/main" id="{45991D49-4BCF-4E78-9778-F371EF21C1B3}"/>
                </a:ext>
              </a:extLst>
            </p:cNvPr>
            <p:cNvSpPr/>
            <p:nvPr/>
          </p:nvSpPr>
          <p:spPr>
            <a:xfrm>
              <a:off x="5509991" y="1665766"/>
              <a:ext cx="1164104" cy="1132901"/>
            </a:xfrm>
            <a:custGeom>
              <a:avLst/>
              <a:gdLst>
                <a:gd name="connsiteX0" fmla="*/ 1701258 w 1701258"/>
                <a:gd name="connsiteY0" fmla="*/ 850629 h 1701258"/>
                <a:gd name="connsiteX1" fmla="*/ 850629 w 1701258"/>
                <a:gd name="connsiteY1" fmla="*/ 1701259 h 1701258"/>
                <a:gd name="connsiteX2" fmla="*/ 0 w 1701258"/>
                <a:gd name="connsiteY2" fmla="*/ 850629 h 1701258"/>
                <a:gd name="connsiteX3" fmla="*/ 850629 w 1701258"/>
                <a:gd name="connsiteY3" fmla="*/ 0 h 1701258"/>
                <a:gd name="connsiteX4" fmla="*/ 1701258 w 1701258"/>
                <a:gd name="connsiteY4" fmla="*/ 850629 h 17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258" h="1701258">
                  <a:moveTo>
                    <a:pt x="1701258" y="850629"/>
                  </a:moveTo>
                  <a:cubicBezTo>
                    <a:pt x="1701258" y="1320419"/>
                    <a:pt x="1320419" y="1701259"/>
                    <a:pt x="850629" y="1701259"/>
                  </a:cubicBezTo>
                  <a:cubicBezTo>
                    <a:pt x="380840" y="1701259"/>
                    <a:pt x="0" y="1320419"/>
                    <a:pt x="0" y="850629"/>
                  </a:cubicBezTo>
                  <a:cubicBezTo>
                    <a:pt x="0" y="380840"/>
                    <a:pt x="380840" y="0"/>
                    <a:pt x="850629" y="0"/>
                  </a:cubicBezTo>
                  <a:cubicBezTo>
                    <a:pt x="1320419" y="0"/>
                    <a:pt x="1701258" y="380840"/>
                    <a:pt x="1701258" y="850629"/>
                  </a:cubicBezTo>
                  <a:close/>
                </a:path>
              </a:pathLst>
            </a:custGeom>
            <a:solidFill>
              <a:schemeClr val="accent2"/>
            </a:solidFill>
            <a:ln w="12700" cap="flat">
              <a:noFill/>
              <a:miter lim="400000"/>
            </a:ln>
            <a:effectLst>
              <a:outerShdw blurRad="101600" dist="8890" dir="5400000" rotWithShape="0">
                <a:srgbClr val="000000">
                  <a:alpha val="50000"/>
                </a:srgbClr>
              </a:outerShdw>
            </a:effectLst>
          </p:spPr>
          <p:txBody>
            <a:bodyPr wrap="square" lIns="9524" tIns="9524" rIns="9524" bIns="9524" numCol="1" anchor="ctr">
              <a:noAutofit/>
            </a:bodyPr>
            <a:lstStyle/>
            <a:p>
              <a:pPr algn="ctr" defTabSz="154751" hangingPunct="0"/>
              <a:endParaRPr lang="en-US" sz="600">
                <a:solidFill>
                  <a:srgbClr val="FFFFFF"/>
                </a:solidFill>
                <a:latin typeface="Helvetica Light"/>
              </a:endParaRPr>
            </a:p>
          </p:txBody>
        </p:sp>
        <p:grpSp>
          <p:nvGrpSpPr>
            <p:cNvPr id="74" name="Graphic 76">
              <a:extLst>
                <a:ext uri="{FF2B5EF4-FFF2-40B4-BE49-F238E27FC236}">
                  <a16:creationId xmlns:a16="http://schemas.microsoft.com/office/drawing/2014/main" id="{BB20CF01-7638-4B78-8C71-2A37E6BF8D6A}"/>
                </a:ext>
              </a:extLst>
            </p:cNvPr>
            <p:cNvGrpSpPr/>
            <p:nvPr/>
          </p:nvGrpSpPr>
          <p:grpSpPr>
            <a:xfrm>
              <a:off x="5789050" y="1851787"/>
              <a:ext cx="602022" cy="654879"/>
              <a:chOff x="4354712" y="5550657"/>
              <a:chExt cx="842777" cy="902975"/>
            </a:xfrm>
            <a:solidFill>
              <a:srgbClr val="FFFFFF"/>
            </a:solidFill>
          </p:grpSpPr>
          <p:sp>
            <p:nvSpPr>
              <p:cNvPr id="75" name="Freeform: Shape 74">
                <a:extLst>
                  <a:ext uri="{FF2B5EF4-FFF2-40B4-BE49-F238E27FC236}">
                    <a16:creationId xmlns:a16="http://schemas.microsoft.com/office/drawing/2014/main" id="{FB895059-2595-4A9A-8238-43872F6C9E54}"/>
                  </a:ext>
                </a:extLst>
              </p:cNvPr>
              <p:cNvSpPr/>
              <p:nvPr/>
            </p:nvSpPr>
            <p:spPr>
              <a:xfrm>
                <a:off x="4763276" y="5550657"/>
                <a:ext cx="25649" cy="93438"/>
              </a:xfrm>
              <a:custGeom>
                <a:avLst/>
                <a:gdLst>
                  <a:gd name="connsiteX0" fmla="*/ 12825 w 25649"/>
                  <a:gd name="connsiteY0" fmla="*/ 0 h 93438"/>
                  <a:gd name="connsiteX1" fmla="*/ 0 w 25649"/>
                  <a:gd name="connsiteY1" fmla="*/ 12825 h 93438"/>
                  <a:gd name="connsiteX2" fmla="*/ 0 w 25649"/>
                  <a:gd name="connsiteY2" fmla="*/ 80614 h 93438"/>
                  <a:gd name="connsiteX3" fmla="*/ 12825 w 25649"/>
                  <a:gd name="connsiteY3" fmla="*/ 93438 h 93438"/>
                  <a:gd name="connsiteX4" fmla="*/ 25650 w 25649"/>
                  <a:gd name="connsiteY4" fmla="*/ 80614 h 93438"/>
                  <a:gd name="connsiteX5" fmla="*/ 25650 w 25649"/>
                  <a:gd name="connsiteY5" fmla="*/ 12825 h 93438"/>
                  <a:gd name="connsiteX6" fmla="*/ 12825 w 25649"/>
                  <a:gd name="connsiteY6" fmla="*/ 0 h 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49" h="93438">
                    <a:moveTo>
                      <a:pt x="12825" y="0"/>
                    </a:moveTo>
                    <a:cubicBezTo>
                      <a:pt x="5758" y="0"/>
                      <a:pt x="0" y="5758"/>
                      <a:pt x="0" y="12825"/>
                    </a:cubicBezTo>
                    <a:lnTo>
                      <a:pt x="0" y="80614"/>
                    </a:lnTo>
                    <a:cubicBezTo>
                      <a:pt x="0" y="87680"/>
                      <a:pt x="5758" y="93438"/>
                      <a:pt x="12825" y="93438"/>
                    </a:cubicBezTo>
                    <a:cubicBezTo>
                      <a:pt x="19892" y="93438"/>
                      <a:pt x="25650" y="87680"/>
                      <a:pt x="25650" y="80614"/>
                    </a:cubicBezTo>
                    <a:lnTo>
                      <a:pt x="25650" y="12825"/>
                    </a:lnTo>
                    <a:cubicBezTo>
                      <a:pt x="25650" y="5758"/>
                      <a:pt x="19892" y="0"/>
                      <a:pt x="12825" y="0"/>
                    </a:cubicBezTo>
                    <a:close/>
                  </a:path>
                </a:pathLst>
              </a:custGeom>
              <a:solidFill>
                <a:srgbClr val="FFFFFF"/>
              </a:solidFill>
              <a:ln w="2616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7E3F858-E588-4650-AEA6-7333A4DF5A2A}"/>
                  </a:ext>
                </a:extLst>
              </p:cNvPr>
              <p:cNvSpPr/>
              <p:nvPr/>
            </p:nvSpPr>
            <p:spPr>
              <a:xfrm>
                <a:off x="5104051" y="5959220"/>
                <a:ext cx="93438" cy="25649"/>
              </a:xfrm>
              <a:custGeom>
                <a:avLst/>
                <a:gdLst>
                  <a:gd name="connsiteX0" fmla="*/ 80614 w 93438"/>
                  <a:gd name="connsiteY0" fmla="*/ 0 h 25649"/>
                  <a:gd name="connsiteX1" fmla="*/ 12825 w 93438"/>
                  <a:gd name="connsiteY1" fmla="*/ 0 h 25649"/>
                  <a:gd name="connsiteX2" fmla="*/ 0 w 93438"/>
                  <a:gd name="connsiteY2" fmla="*/ 12825 h 25649"/>
                  <a:gd name="connsiteX3" fmla="*/ 12825 w 93438"/>
                  <a:gd name="connsiteY3" fmla="*/ 25650 h 25649"/>
                  <a:gd name="connsiteX4" fmla="*/ 80614 w 93438"/>
                  <a:gd name="connsiteY4" fmla="*/ 25650 h 25649"/>
                  <a:gd name="connsiteX5" fmla="*/ 93438 w 93438"/>
                  <a:gd name="connsiteY5" fmla="*/ 12825 h 25649"/>
                  <a:gd name="connsiteX6" fmla="*/ 80614 w 93438"/>
                  <a:gd name="connsiteY6" fmla="*/ 0 h 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38" h="25649">
                    <a:moveTo>
                      <a:pt x="80614" y="0"/>
                    </a:moveTo>
                    <a:lnTo>
                      <a:pt x="12825" y="0"/>
                    </a:lnTo>
                    <a:cubicBezTo>
                      <a:pt x="5758" y="0"/>
                      <a:pt x="0" y="5758"/>
                      <a:pt x="0" y="12825"/>
                    </a:cubicBezTo>
                    <a:cubicBezTo>
                      <a:pt x="0" y="19891"/>
                      <a:pt x="5758" y="25650"/>
                      <a:pt x="12825" y="25650"/>
                    </a:cubicBezTo>
                    <a:lnTo>
                      <a:pt x="80614" y="25650"/>
                    </a:lnTo>
                    <a:cubicBezTo>
                      <a:pt x="87680" y="25650"/>
                      <a:pt x="93438" y="19891"/>
                      <a:pt x="93438" y="12825"/>
                    </a:cubicBezTo>
                    <a:cubicBezTo>
                      <a:pt x="93438" y="5758"/>
                      <a:pt x="87680" y="0"/>
                      <a:pt x="80614" y="0"/>
                    </a:cubicBezTo>
                    <a:close/>
                  </a:path>
                </a:pathLst>
              </a:custGeom>
              <a:solidFill>
                <a:srgbClr val="FFFFFF"/>
              </a:solidFill>
              <a:ln w="2616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325414-4CCF-4CA0-AF04-328BF3201785}"/>
                  </a:ext>
                </a:extLst>
              </p:cNvPr>
              <p:cNvSpPr/>
              <p:nvPr/>
            </p:nvSpPr>
            <p:spPr>
              <a:xfrm>
                <a:off x="4354712" y="5959220"/>
                <a:ext cx="93438" cy="25649"/>
              </a:xfrm>
              <a:custGeom>
                <a:avLst/>
                <a:gdLst>
                  <a:gd name="connsiteX0" fmla="*/ 80614 w 93438"/>
                  <a:gd name="connsiteY0" fmla="*/ 0 h 25649"/>
                  <a:gd name="connsiteX1" fmla="*/ 12825 w 93438"/>
                  <a:gd name="connsiteY1" fmla="*/ 0 h 25649"/>
                  <a:gd name="connsiteX2" fmla="*/ 0 w 93438"/>
                  <a:gd name="connsiteY2" fmla="*/ 12825 h 25649"/>
                  <a:gd name="connsiteX3" fmla="*/ 12825 w 93438"/>
                  <a:gd name="connsiteY3" fmla="*/ 25650 h 25649"/>
                  <a:gd name="connsiteX4" fmla="*/ 80614 w 93438"/>
                  <a:gd name="connsiteY4" fmla="*/ 25650 h 25649"/>
                  <a:gd name="connsiteX5" fmla="*/ 93438 w 93438"/>
                  <a:gd name="connsiteY5" fmla="*/ 12825 h 25649"/>
                  <a:gd name="connsiteX6" fmla="*/ 80614 w 93438"/>
                  <a:gd name="connsiteY6" fmla="*/ 0 h 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38" h="25649">
                    <a:moveTo>
                      <a:pt x="80614" y="0"/>
                    </a:moveTo>
                    <a:lnTo>
                      <a:pt x="12825" y="0"/>
                    </a:lnTo>
                    <a:cubicBezTo>
                      <a:pt x="5758" y="0"/>
                      <a:pt x="0" y="5758"/>
                      <a:pt x="0" y="12825"/>
                    </a:cubicBezTo>
                    <a:cubicBezTo>
                      <a:pt x="0" y="19891"/>
                      <a:pt x="5758" y="25650"/>
                      <a:pt x="12825" y="25650"/>
                    </a:cubicBezTo>
                    <a:lnTo>
                      <a:pt x="80614" y="25650"/>
                    </a:lnTo>
                    <a:cubicBezTo>
                      <a:pt x="87680" y="25650"/>
                      <a:pt x="93438" y="19891"/>
                      <a:pt x="93438" y="12825"/>
                    </a:cubicBezTo>
                    <a:cubicBezTo>
                      <a:pt x="93438" y="5758"/>
                      <a:pt x="87680" y="0"/>
                      <a:pt x="80614" y="0"/>
                    </a:cubicBezTo>
                    <a:close/>
                  </a:path>
                </a:pathLst>
              </a:custGeom>
              <a:solidFill>
                <a:srgbClr val="FFFFFF"/>
              </a:solidFill>
              <a:ln w="2616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3A27944-8A64-4B0D-A685-A6F600D31F73}"/>
                  </a:ext>
                </a:extLst>
              </p:cNvPr>
              <p:cNvSpPr/>
              <p:nvPr/>
            </p:nvSpPr>
            <p:spPr>
              <a:xfrm>
                <a:off x="5004004" y="6200472"/>
                <a:ext cx="73873" cy="73612"/>
              </a:xfrm>
              <a:custGeom>
                <a:avLst/>
                <a:gdLst>
                  <a:gd name="connsiteX0" fmla="*/ 69948 w 73873"/>
                  <a:gd name="connsiteY0" fmla="*/ 51627 h 73612"/>
                  <a:gd name="connsiteX1" fmla="*/ 22051 w 73873"/>
                  <a:gd name="connsiteY1" fmla="*/ 3730 h 73612"/>
                  <a:gd name="connsiteX2" fmla="*/ 3730 w 73873"/>
                  <a:gd name="connsiteY2" fmla="*/ 3730 h 73612"/>
                  <a:gd name="connsiteX3" fmla="*/ 3730 w 73873"/>
                  <a:gd name="connsiteY3" fmla="*/ 22051 h 73612"/>
                  <a:gd name="connsiteX4" fmla="*/ 51627 w 73873"/>
                  <a:gd name="connsiteY4" fmla="*/ 69948 h 73612"/>
                  <a:gd name="connsiteX5" fmla="*/ 60787 w 73873"/>
                  <a:gd name="connsiteY5" fmla="*/ 73612 h 73612"/>
                  <a:gd name="connsiteX6" fmla="*/ 69948 w 73873"/>
                  <a:gd name="connsiteY6" fmla="*/ 69948 h 73612"/>
                  <a:gd name="connsiteX7" fmla="*/ 69948 w 73873"/>
                  <a:gd name="connsiteY7" fmla="*/ 51627 h 7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3" h="73612">
                    <a:moveTo>
                      <a:pt x="69948" y="51627"/>
                    </a:moveTo>
                    <a:lnTo>
                      <a:pt x="22051" y="3730"/>
                    </a:lnTo>
                    <a:cubicBezTo>
                      <a:pt x="17078" y="-1243"/>
                      <a:pt x="8964" y="-1243"/>
                      <a:pt x="3730" y="3730"/>
                    </a:cubicBezTo>
                    <a:cubicBezTo>
                      <a:pt x="-1243" y="8702"/>
                      <a:pt x="-1243" y="16816"/>
                      <a:pt x="3730" y="22051"/>
                    </a:cubicBezTo>
                    <a:lnTo>
                      <a:pt x="51627" y="69948"/>
                    </a:lnTo>
                    <a:cubicBezTo>
                      <a:pt x="54244" y="72565"/>
                      <a:pt x="57385" y="73612"/>
                      <a:pt x="60787" y="73612"/>
                    </a:cubicBezTo>
                    <a:cubicBezTo>
                      <a:pt x="64190" y="73612"/>
                      <a:pt x="67330" y="72303"/>
                      <a:pt x="69948" y="69948"/>
                    </a:cubicBezTo>
                    <a:cubicBezTo>
                      <a:pt x="75183" y="64713"/>
                      <a:pt x="75183" y="56599"/>
                      <a:pt x="69948" y="51627"/>
                    </a:cubicBezTo>
                    <a:close/>
                  </a:path>
                </a:pathLst>
              </a:custGeom>
              <a:solidFill>
                <a:srgbClr val="FFFFFF"/>
              </a:solidFill>
              <a:ln w="2616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948E0E3-B0E5-40BC-A6A1-CDD553401B8B}"/>
                  </a:ext>
                </a:extLst>
              </p:cNvPr>
              <p:cNvSpPr/>
              <p:nvPr/>
            </p:nvSpPr>
            <p:spPr>
              <a:xfrm>
                <a:off x="4474258" y="5670464"/>
                <a:ext cx="73677" cy="73612"/>
              </a:xfrm>
              <a:custGeom>
                <a:avLst/>
                <a:gdLst>
                  <a:gd name="connsiteX0" fmla="*/ 69948 w 73677"/>
                  <a:gd name="connsiteY0" fmla="*/ 51627 h 73612"/>
                  <a:gd name="connsiteX1" fmla="*/ 22051 w 73677"/>
                  <a:gd name="connsiteY1" fmla="*/ 3730 h 73612"/>
                  <a:gd name="connsiteX2" fmla="*/ 3730 w 73677"/>
                  <a:gd name="connsiteY2" fmla="*/ 3730 h 73612"/>
                  <a:gd name="connsiteX3" fmla="*/ 3730 w 73677"/>
                  <a:gd name="connsiteY3" fmla="*/ 22051 h 73612"/>
                  <a:gd name="connsiteX4" fmla="*/ 51627 w 73677"/>
                  <a:gd name="connsiteY4" fmla="*/ 69948 h 73612"/>
                  <a:gd name="connsiteX5" fmla="*/ 60787 w 73677"/>
                  <a:gd name="connsiteY5" fmla="*/ 73612 h 73612"/>
                  <a:gd name="connsiteX6" fmla="*/ 69948 w 73677"/>
                  <a:gd name="connsiteY6" fmla="*/ 69948 h 73612"/>
                  <a:gd name="connsiteX7" fmla="*/ 69948 w 73677"/>
                  <a:gd name="connsiteY7" fmla="*/ 51627 h 7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77" h="73612">
                    <a:moveTo>
                      <a:pt x="69948" y="51627"/>
                    </a:moveTo>
                    <a:lnTo>
                      <a:pt x="22051" y="3730"/>
                    </a:lnTo>
                    <a:cubicBezTo>
                      <a:pt x="17078" y="-1243"/>
                      <a:pt x="8964" y="-1243"/>
                      <a:pt x="3730" y="3730"/>
                    </a:cubicBezTo>
                    <a:cubicBezTo>
                      <a:pt x="-1243" y="8702"/>
                      <a:pt x="-1243" y="16816"/>
                      <a:pt x="3730" y="22051"/>
                    </a:cubicBezTo>
                    <a:lnTo>
                      <a:pt x="51627" y="69948"/>
                    </a:lnTo>
                    <a:cubicBezTo>
                      <a:pt x="54244" y="72565"/>
                      <a:pt x="57385" y="73612"/>
                      <a:pt x="60787" y="73612"/>
                    </a:cubicBezTo>
                    <a:cubicBezTo>
                      <a:pt x="64190" y="73612"/>
                      <a:pt x="67331" y="72303"/>
                      <a:pt x="69948" y="69948"/>
                    </a:cubicBezTo>
                    <a:cubicBezTo>
                      <a:pt x="74921" y="64713"/>
                      <a:pt x="74921" y="56599"/>
                      <a:pt x="69948" y="51627"/>
                    </a:cubicBezTo>
                    <a:close/>
                  </a:path>
                </a:pathLst>
              </a:custGeom>
              <a:solidFill>
                <a:srgbClr val="FFFFFF"/>
              </a:solidFill>
              <a:ln w="26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D02F5EE-2046-47CF-8695-0A473ECDC6FE}"/>
                  </a:ext>
                </a:extLst>
              </p:cNvPr>
              <p:cNvSpPr/>
              <p:nvPr/>
            </p:nvSpPr>
            <p:spPr>
              <a:xfrm>
                <a:off x="5004004" y="5670464"/>
                <a:ext cx="73873" cy="73612"/>
              </a:xfrm>
              <a:custGeom>
                <a:avLst/>
                <a:gdLst>
                  <a:gd name="connsiteX0" fmla="*/ 69948 w 73873"/>
                  <a:gd name="connsiteY0" fmla="*/ 3730 h 73612"/>
                  <a:gd name="connsiteX1" fmla="*/ 51627 w 73873"/>
                  <a:gd name="connsiteY1" fmla="*/ 3730 h 73612"/>
                  <a:gd name="connsiteX2" fmla="*/ 3730 w 73873"/>
                  <a:gd name="connsiteY2" fmla="*/ 51627 h 73612"/>
                  <a:gd name="connsiteX3" fmla="*/ 3730 w 73873"/>
                  <a:gd name="connsiteY3" fmla="*/ 69948 h 73612"/>
                  <a:gd name="connsiteX4" fmla="*/ 12890 w 73873"/>
                  <a:gd name="connsiteY4" fmla="*/ 73612 h 73612"/>
                  <a:gd name="connsiteX5" fmla="*/ 22051 w 73873"/>
                  <a:gd name="connsiteY5" fmla="*/ 69948 h 73612"/>
                  <a:gd name="connsiteX6" fmla="*/ 69948 w 73873"/>
                  <a:gd name="connsiteY6" fmla="*/ 22051 h 73612"/>
                  <a:gd name="connsiteX7" fmla="*/ 69948 w 73873"/>
                  <a:gd name="connsiteY7" fmla="*/ 3730 h 7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3" h="73612">
                    <a:moveTo>
                      <a:pt x="69948" y="3730"/>
                    </a:moveTo>
                    <a:cubicBezTo>
                      <a:pt x="64975" y="-1243"/>
                      <a:pt x="56861" y="-1243"/>
                      <a:pt x="51627" y="3730"/>
                    </a:cubicBezTo>
                    <a:lnTo>
                      <a:pt x="3730" y="51627"/>
                    </a:lnTo>
                    <a:cubicBezTo>
                      <a:pt x="-1243" y="56599"/>
                      <a:pt x="-1243" y="64713"/>
                      <a:pt x="3730" y="69948"/>
                    </a:cubicBezTo>
                    <a:cubicBezTo>
                      <a:pt x="6347" y="72565"/>
                      <a:pt x="9488" y="73612"/>
                      <a:pt x="12890" y="73612"/>
                    </a:cubicBezTo>
                    <a:cubicBezTo>
                      <a:pt x="16293" y="73612"/>
                      <a:pt x="19434" y="72303"/>
                      <a:pt x="22051" y="69948"/>
                    </a:cubicBezTo>
                    <a:lnTo>
                      <a:pt x="69948" y="22051"/>
                    </a:lnTo>
                    <a:cubicBezTo>
                      <a:pt x="75183" y="16816"/>
                      <a:pt x="75183" y="8702"/>
                      <a:pt x="69948" y="3730"/>
                    </a:cubicBezTo>
                    <a:close/>
                  </a:path>
                </a:pathLst>
              </a:custGeom>
              <a:solidFill>
                <a:srgbClr val="FFFFFF"/>
              </a:solidFill>
              <a:ln w="2616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9972C0D-7294-4F69-8932-DF6F8499530E}"/>
                  </a:ext>
                </a:extLst>
              </p:cNvPr>
              <p:cNvSpPr/>
              <p:nvPr/>
            </p:nvSpPr>
            <p:spPr>
              <a:xfrm>
                <a:off x="4474258" y="6200210"/>
                <a:ext cx="73677" cy="73612"/>
              </a:xfrm>
              <a:custGeom>
                <a:avLst/>
                <a:gdLst>
                  <a:gd name="connsiteX0" fmla="*/ 69948 w 73677"/>
                  <a:gd name="connsiteY0" fmla="*/ 3730 h 73612"/>
                  <a:gd name="connsiteX1" fmla="*/ 51627 w 73677"/>
                  <a:gd name="connsiteY1" fmla="*/ 3730 h 73612"/>
                  <a:gd name="connsiteX2" fmla="*/ 3730 w 73677"/>
                  <a:gd name="connsiteY2" fmla="*/ 51627 h 73612"/>
                  <a:gd name="connsiteX3" fmla="*/ 3730 w 73677"/>
                  <a:gd name="connsiteY3" fmla="*/ 69948 h 73612"/>
                  <a:gd name="connsiteX4" fmla="*/ 12890 w 73677"/>
                  <a:gd name="connsiteY4" fmla="*/ 73612 h 73612"/>
                  <a:gd name="connsiteX5" fmla="*/ 22051 w 73677"/>
                  <a:gd name="connsiteY5" fmla="*/ 69948 h 73612"/>
                  <a:gd name="connsiteX6" fmla="*/ 69948 w 73677"/>
                  <a:gd name="connsiteY6" fmla="*/ 22051 h 73612"/>
                  <a:gd name="connsiteX7" fmla="*/ 69948 w 73677"/>
                  <a:gd name="connsiteY7" fmla="*/ 3730 h 7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77" h="73612">
                    <a:moveTo>
                      <a:pt x="69948" y="3730"/>
                    </a:moveTo>
                    <a:cubicBezTo>
                      <a:pt x="64975" y="-1243"/>
                      <a:pt x="56861" y="-1243"/>
                      <a:pt x="51627" y="3730"/>
                    </a:cubicBezTo>
                    <a:lnTo>
                      <a:pt x="3730" y="51627"/>
                    </a:lnTo>
                    <a:cubicBezTo>
                      <a:pt x="-1243" y="56600"/>
                      <a:pt x="-1243" y="64713"/>
                      <a:pt x="3730" y="69948"/>
                    </a:cubicBezTo>
                    <a:cubicBezTo>
                      <a:pt x="6347" y="72565"/>
                      <a:pt x="9488" y="73612"/>
                      <a:pt x="12890" y="73612"/>
                    </a:cubicBezTo>
                    <a:cubicBezTo>
                      <a:pt x="16293" y="73612"/>
                      <a:pt x="19434" y="72304"/>
                      <a:pt x="22051" y="69948"/>
                    </a:cubicBezTo>
                    <a:lnTo>
                      <a:pt x="69948" y="22051"/>
                    </a:lnTo>
                    <a:cubicBezTo>
                      <a:pt x="74921" y="17078"/>
                      <a:pt x="74921" y="8964"/>
                      <a:pt x="69948" y="3730"/>
                    </a:cubicBezTo>
                    <a:close/>
                  </a:path>
                </a:pathLst>
              </a:custGeom>
              <a:solidFill>
                <a:srgbClr val="FFFFFF"/>
              </a:solidFill>
              <a:ln w="2616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4D0601A-E81C-4E3A-A1B9-8A2F626DC912}"/>
                  </a:ext>
                </a:extLst>
              </p:cNvPr>
              <p:cNvSpPr/>
              <p:nvPr/>
            </p:nvSpPr>
            <p:spPr>
              <a:xfrm>
                <a:off x="4534258" y="5708219"/>
                <a:ext cx="482926" cy="745413"/>
              </a:xfrm>
              <a:custGeom>
                <a:avLst/>
                <a:gdLst>
                  <a:gd name="connsiteX0" fmla="*/ 478711 w 482926"/>
                  <a:gd name="connsiteY0" fmla="*/ 195514 h 745413"/>
                  <a:gd name="connsiteX1" fmla="*/ 463530 w 482926"/>
                  <a:gd name="connsiteY1" fmla="*/ 185306 h 745413"/>
                  <a:gd name="connsiteX2" fmla="*/ 453323 w 482926"/>
                  <a:gd name="connsiteY2" fmla="*/ 200487 h 745413"/>
                  <a:gd name="connsiteX3" fmla="*/ 457249 w 482926"/>
                  <a:gd name="connsiteY3" fmla="*/ 241579 h 745413"/>
                  <a:gd name="connsiteX4" fmla="*/ 413801 w 482926"/>
                  <a:gd name="connsiteY4" fmla="*/ 371660 h 745413"/>
                  <a:gd name="connsiteX5" fmla="*/ 341040 w 482926"/>
                  <a:gd name="connsiteY5" fmla="*/ 565603 h 745413"/>
                  <a:gd name="connsiteX6" fmla="*/ 331879 w 482926"/>
                  <a:gd name="connsiteY6" fmla="*/ 565603 h 745413"/>
                  <a:gd name="connsiteX7" fmla="*/ 151284 w 482926"/>
                  <a:gd name="connsiteY7" fmla="*/ 565603 h 745413"/>
                  <a:gd name="connsiteX8" fmla="*/ 142385 w 482926"/>
                  <a:gd name="connsiteY8" fmla="*/ 565603 h 745413"/>
                  <a:gd name="connsiteX9" fmla="*/ 133486 w 482926"/>
                  <a:gd name="connsiteY9" fmla="*/ 504096 h 745413"/>
                  <a:gd name="connsiteX10" fmla="*/ 122232 w 482926"/>
                  <a:gd name="connsiteY10" fmla="*/ 466407 h 745413"/>
                  <a:gd name="connsiteX11" fmla="*/ 103911 w 482926"/>
                  <a:gd name="connsiteY11" fmla="*/ 424791 h 745413"/>
                  <a:gd name="connsiteX12" fmla="*/ 71194 w 482926"/>
                  <a:gd name="connsiteY12" fmla="*/ 373754 h 745413"/>
                  <a:gd name="connsiteX13" fmla="*/ 25914 w 482926"/>
                  <a:gd name="connsiteY13" fmla="*/ 240532 h 745413"/>
                  <a:gd name="connsiteX14" fmla="*/ 89777 w 482926"/>
                  <a:gd name="connsiteY14" fmla="*/ 90036 h 745413"/>
                  <a:gd name="connsiteX15" fmla="*/ 240011 w 482926"/>
                  <a:gd name="connsiteY15" fmla="*/ 25912 h 745413"/>
                  <a:gd name="connsiteX16" fmla="*/ 424794 w 482926"/>
                  <a:gd name="connsiteY16" fmla="*/ 127987 h 745413"/>
                  <a:gd name="connsiteX17" fmla="*/ 442592 w 482926"/>
                  <a:gd name="connsiteY17" fmla="*/ 132175 h 745413"/>
                  <a:gd name="connsiteX18" fmla="*/ 446779 w 482926"/>
                  <a:gd name="connsiteY18" fmla="*/ 114377 h 745413"/>
                  <a:gd name="connsiteX19" fmla="*/ 359884 w 482926"/>
                  <a:gd name="connsiteY19" fmla="*/ 31146 h 745413"/>
                  <a:gd name="connsiteX20" fmla="*/ 241320 w 482926"/>
                  <a:gd name="connsiteY20" fmla="*/ 0 h 745413"/>
                  <a:gd name="connsiteX21" fmla="*/ 239488 w 482926"/>
                  <a:gd name="connsiteY21" fmla="*/ 0 h 745413"/>
                  <a:gd name="connsiteX22" fmla="*/ 71194 w 482926"/>
                  <a:gd name="connsiteY22" fmla="*/ 71715 h 745413"/>
                  <a:gd name="connsiteX23" fmla="*/ 3 w 482926"/>
                  <a:gd name="connsiteY23" fmla="*/ 240270 h 745413"/>
                  <a:gd name="connsiteX24" fmla="*/ 50779 w 482926"/>
                  <a:gd name="connsiteY24" fmla="*/ 389457 h 745413"/>
                  <a:gd name="connsiteX25" fmla="*/ 80878 w 482926"/>
                  <a:gd name="connsiteY25" fmla="*/ 436569 h 745413"/>
                  <a:gd name="connsiteX26" fmla="*/ 97629 w 482926"/>
                  <a:gd name="connsiteY26" fmla="*/ 475044 h 745413"/>
                  <a:gd name="connsiteX27" fmla="*/ 108098 w 482926"/>
                  <a:gd name="connsiteY27" fmla="*/ 509854 h 745413"/>
                  <a:gd name="connsiteX28" fmla="*/ 116735 w 482926"/>
                  <a:gd name="connsiteY28" fmla="*/ 570576 h 745413"/>
                  <a:gd name="connsiteX29" fmla="*/ 138459 w 482926"/>
                  <a:gd name="connsiteY29" fmla="*/ 591253 h 745413"/>
                  <a:gd name="connsiteX30" fmla="*/ 138459 w 482926"/>
                  <a:gd name="connsiteY30" fmla="*/ 689403 h 745413"/>
                  <a:gd name="connsiteX31" fmla="*/ 194470 w 482926"/>
                  <a:gd name="connsiteY31" fmla="*/ 745413 h 745413"/>
                  <a:gd name="connsiteX32" fmla="*/ 288955 w 482926"/>
                  <a:gd name="connsiteY32" fmla="*/ 745413 h 745413"/>
                  <a:gd name="connsiteX33" fmla="*/ 344966 w 482926"/>
                  <a:gd name="connsiteY33" fmla="*/ 689403 h 745413"/>
                  <a:gd name="connsiteX34" fmla="*/ 344966 w 482926"/>
                  <a:gd name="connsiteY34" fmla="*/ 591253 h 745413"/>
                  <a:gd name="connsiteX35" fmla="*/ 366690 w 482926"/>
                  <a:gd name="connsiteY35" fmla="*/ 570576 h 745413"/>
                  <a:gd name="connsiteX36" fmla="*/ 434216 w 482926"/>
                  <a:gd name="connsiteY36" fmla="*/ 387102 h 745413"/>
                  <a:gd name="connsiteX37" fmla="*/ 482898 w 482926"/>
                  <a:gd name="connsiteY37" fmla="*/ 241579 h 745413"/>
                  <a:gd name="connsiteX38" fmla="*/ 478711 w 482926"/>
                  <a:gd name="connsiteY38" fmla="*/ 195514 h 745413"/>
                  <a:gd name="connsiteX39" fmla="*/ 288955 w 482926"/>
                  <a:gd name="connsiteY39" fmla="*/ 719763 h 745413"/>
                  <a:gd name="connsiteX40" fmla="*/ 194470 w 482926"/>
                  <a:gd name="connsiteY40" fmla="*/ 719763 h 745413"/>
                  <a:gd name="connsiteX41" fmla="*/ 164632 w 482926"/>
                  <a:gd name="connsiteY41" fmla="*/ 693590 h 745413"/>
                  <a:gd name="connsiteX42" fmla="*/ 318793 w 482926"/>
                  <a:gd name="connsiteY42" fmla="*/ 693590 h 745413"/>
                  <a:gd name="connsiteX43" fmla="*/ 288955 w 482926"/>
                  <a:gd name="connsiteY43" fmla="*/ 719763 h 745413"/>
                  <a:gd name="connsiteX44" fmla="*/ 319316 w 482926"/>
                  <a:gd name="connsiteY44" fmla="*/ 610621 h 745413"/>
                  <a:gd name="connsiteX45" fmla="*/ 266969 w 482926"/>
                  <a:gd name="connsiteY45" fmla="*/ 610621 h 745413"/>
                  <a:gd name="connsiteX46" fmla="*/ 254145 w 482926"/>
                  <a:gd name="connsiteY46" fmla="*/ 623446 h 745413"/>
                  <a:gd name="connsiteX47" fmla="*/ 266969 w 482926"/>
                  <a:gd name="connsiteY47" fmla="*/ 636271 h 745413"/>
                  <a:gd name="connsiteX48" fmla="*/ 319316 w 482926"/>
                  <a:gd name="connsiteY48" fmla="*/ 636271 h 745413"/>
                  <a:gd name="connsiteX49" fmla="*/ 319316 w 482926"/>
                  <a:gd name="connsiteY49" fmla="*/ 667679 h 745413"/>
                  <a:gd name="connsiteX50" fmla="*/ 164371 w 482926"/>
                  <a:gd name="connsiteY50" fmla="*/ 667679 h 745413"/>
                  <a:gd name="connsiteX51" fmla="*/ 164371 w 482926"/>
                  <a:gd name="connsiteY51" fmla="*/ 636271 h 745413"/>
                  <a:gd name="connsiteX52" fmla="*/ 186094 w 482926"/>
                  <a:gd name="connsiteY52" fmla="*/ 636271 h 745413"/>
                  <a:gd name="connsiteX53" fmla="*/ 198919 w 482926"/>
                  <a:gd name="connsiteY53" fmla="*/ 623446 h 745413"/>
                  <a:gd name="connsiteX54" fmla="*/ 186094 w 482926"/>
                  <a:gd name="connsiteY54" fmla="*/ 610621 h 745413"/>
                  <a:gd name="connsiteX55" fmla="*/ 164371 w 482926"/>
                  <a:gd name="connsiteY55" fmla="*/ 610621 h 745413"/>
                  <a:gd name="connsiteX56" fmla="*/ 164371 w 482926"/>
                  <a:gd name="connsiteY56" fmla="*/ 591253 h 745413"/>
                  <a:gd name="connsiteX57" fmla="*/ 319316 w 482926"/>
                  <a:gd name="connsiteY57" fmla="*/ 591253 h 745413"/>
                  <a:gd name="connsiteX58" fmla="*/ 319316 w 482926"/>
                  <a:gd name="connsiteY58" fmla="*/ 610621 h 74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2926" h="745413">
                    <a:moveTo>
                      <a:pt x="478711" y="195514"/>
                    </a:moveTo>
                    <a:cubicBezTo>
                      <a:pt x="477402" y="188447"/>
                      <a:pt x="470597" y="183998"/>
                      <a:pt x="463530" y="185306"/>
                    </a:cubicBezTo>
                    <a:cubicBezTo>
                      <a:pt x="456464" y="186615"/>
                      <a:pt x="452014" y="193420"/>
                      <a:pt x="453323" y="200487"/>
                    </a:cubicBezTo>
                    <a:cubicBezTo>
                      <a:pt x="455940" y="213835"/>
                      <a:pt x="457249" y="227707"/>
                      <a:pt x="457249" y="241579"/>
                    </a:cubicBezTo>
                    <a:cubicBezTo>
                      <a:pt x="457249" y="288952"/>
                      <a:pt x="442068" y="333970"/>
                      <a:pt x="413801" y="371660"/>
                    </a:cubicBezTo>
                    <a:cubicBezTo>
                      <a:pt x="370354" y="428979"/>
                      <a:pt x="345228" y="495983"/>
                      <a:pt x="341040" y="565603"/>
                    </a:cubicBezTo>
                    <a:lnTo>
                      <a:pt x="331879" y="565603"/>
                    </a:lnTo>
                    <a:lnTo>
                      <a:pt x="151284" y="565603"/>
                    </a:lnTo>
                    <a:lnTo>
                      <a:pt x="142385" y="565603"/>
                    </a:lnTo>
                    <a:cubicBezTo>
                      <a:pt x="141076" y="544926"/>
                      <a:pt x="138197" y="523988"/>
                      <a:pt x="133486" y="504096"/>
                    </a:cubicBezTo>
                    <a:cubicBezTo>
                      <a:pt x="130345" y="491271"/>
                      <a:pt x="126681" y="478708"/>
                      <a:pt x="122232" y="466407"/>
                    </a:cubicBezTo>
                    <a:cubicBezTo>
                      <a:pt x="116997" y="452011"/>
                      <a:pt x="110977" y="438140"/>
                      <a:pt x="103911" y="424791"/>
                    </a:cubicBezTo>
                    <a:cubicBezTo>
                      <a:pt x="94488" y="406732"/>
                      <a:pt x="83495" y="389719"/>
                      <a:pt x="71194" y="373754"/>
                    </a:cubicBezTo>
                    <a:cubicBezTo>
                      <a:pt x="41357" y="335279"/>
                      <a:pt x="25653" y="289214"/>
                      <a:pt x="25914" y="240532"/>
                    </a:cubicBezTo>
                    <a:cubicBezTo>
                      <a:pt x="26176" y="184521"/>
                      <a:pt x="48947" y="131128"/>
                      <a:pt x="89777" y="90036"/>
                    </a:cubicBezTo>
                    <a:cubicBezTo>
                      <a:pt x="130607" y="49206"/>
                      <a:pt x="184000" y="26435"/>
                      <a:pt x="240011" y="25912"/>
                    </a:cubicBezTo>
                    <a:cubicBezTo>
                      <a:pt x="315913" y="25388"/>
                      <a:pt x="385011" y="63601"/>
                      <a:pt x="424794" y="127987"/>
                    </a:cubicBezTo>
                    <a:cubicBezTo>
                      <a:pt x="428458" y="134007"/>
                      <a:pt x="436572" y="135839"/>
                      <a:pt x="442592" y="132175"/>
                    </a:cubicBezTo>
                    <a:cubicBezTo>
                      <a:pt x="448612" y="128511"/>
                      <a:pt x="450444" y="120397"/>
                      <a:pt x="446779" y="114377"/>
                    </a:cubicBezTo>
                    <a:cubicBezTo>
                      <a:pt x="425317" y="79828"/>
                      <a:pt x="395480" y="51038"/>
                      <a:pt x="359884" y="31146"/>
                    </a:cubicBezTo>
                    <a:cubicBezTo>
                      <a:pt x="323765" y="10731"/>
                      <a:pt x="282935" y="0"/>
                      <a:pt x="241320" y="0"/>
                    </a:cubicBezTo>
                    <a:cubicBezTo>
                      <a:pt x="240796" y="0"/>
                      <a:pt x="240273" y="0"/>
                      <a:pt x="239488" y="0"/>
                    </a:cubicBezTo>
                    <a:cubicBezTo>
                      <a:pt x="176672" y="524"/>
                      <a:pt x="116735" y="25912"/>
                      <a:pt x="71194" y="71715"/>
                    </a:cubicBezTo>
                    <a:cubicBezTo>
                      <a:pt x="25391" y="117518"/>
                      <a:pt x="265" y="177455"/>
                      <a:pt x="3" y="240270"/>
                    </a:cubicBezTo>
                    <a:cubicBezTo>
                      <a:pt x="-259" y="294972"/>
                      <a:pt x="17277" y="346533"/>
                      <a:pt x="50779" y="389457"/>
                    </a:cubicBezTo>
                    <a:cubicBezTo>
                      <a:pt x="62033" y="404114"/>
                      <a:pt x="72241" y="419819"/>
                      <a:pt x="80878" y="436569"/>
                    </a:cubicBezTo>
                    <a:cubicBezTo>
                      <a:pt x="87160" y="448871"/>
                      <a:pt x="92918" y="461957"/>
                      <a:pt x="97629" y="475044"/>
                    </a:cubicBezTo>
                    <a:cubicBezTo>
                      <a:pt x="101817" y="486298"/>
                      <a:pt x="105219" y="498077"/>
                      <a:pt x="108098" y="509854"/>
                    </a:cubicBezTo>
                    <a:cubicBezTo>
                      <a:pt x="112809" y="529746"/>
                      <a:pt x="115688" y="550161"/>
                      <a:pt x="116735" y="570576"/>
                    </a:cubicBezTo>
                    <a:cubicBezTo>
                      <a:pt x="117259" y="582092"/>
                      <a:pt x="126943" y="591253"/>
                      <a:pt x="138459" y="591253"/>
                    </a:cubicBezTo>
                    <a:lnTo>
                      <a:pt x="138459" y="689403"/>
                    </a:lnTo>
                    <a:cubicBezTo>
                      <a:pt x="138459" y="720287"/>
                      <a:pt x="163585" y="745413"/>
                      <a:pt x="194470" y="745413"/>
                    </a:cubicBezTo>
                    <a:lnTo>
                      <a:pt x="288955" y="745413"/>
                    </a:lnTo>
                    <a:cubicBezTo>
                      <a:pt x="319839" y="745413"/>
                      <a:pt x="344966" y="720287"/>
                      <a:pt x="344966" y="689403"/>
                    </a:cubicBezTo>
                    <a:lnTo>
                      <a:pt x="344966" y="591253"/>
                    </a:lnTo>
                    <a:cubicBezTo>
                      <a:pt x="356482" y="591253"/>
                      <a:pt x="366166" y="582092"/>
                      <a:pt x="366690" y="570576"/>
                    </a:cubicBezTo>
                    <a:cubicBezTo>
                      <a:pt x="369830" y="504881"/>
                      <a:pt x="393386" y="441280"/>
                      <a:pt x="434216" y="387102"/>
                    </a:cubicBezTo>
                    <a:cubicBezTo>
                      <a:pt x="466148" y="344963"/>
                      <a:pt x="482898" y="294711"/>
                      <a:pt x="482898" y="241579"/>
                    </a:cubicBezTo>
                    <a:cubicBezTo>
                      <a:pt x="483160" y="225875"/>
                      <a:pt x="481590" y="210433"/>
                      <a:pt x="478711" y="195514"/>
                    </a:cubicBezTo>
                    <a:close/>
                    <a:moveTo>
                      <a:pt x="288955" y="719763"/>
                    </a:moveTo>
                    <a:lnTo>
                      <a:pt x="194470" y="719763"/>
                    </a:lnTo>
                    <a:cubicBezTo>
                      <a:pt x="179289" y="719763"/>
                      <a:pt x="166464" y="708509"/>
                      <a:pt x="164632" y="693590"/>
                    </a:cubicBezTo>
                    <a:lnTo>
                      <a:pt x="318793" y="693590"/>
                    </a:lnTo>
                    <a:cubicBezTo>
                      <a:pt x="316960" y="708247"/>
                      <a:pt x="304136" y="719763"/>
                      <a:pt x="288955" y="719763"/>
                    </a:cubicBezTo>
                    <a:close/>
                    <a:moveTo>
                      <a:pt x="319316" y="610621"/>
                    </a:moveTo>
                    <a:lnTo>
                      <a:pt x="266969" y="610621"/>
                    </a:lnTo>
                    <a:cubicBezTo>
                      <a:pt x="259903" y="610621"/>
                      <a:pt x="254145" y="616379"/>
                      <a:pt x="254145" y="623446"/>
                    </a:cubicBezTo>
                    <a:cubicBezTo>
                      <a:pt x="254145" y="630513"/>
                      <a:pt x="259903" y="636271"/>
                      <a:pt x="266969" y="636271"/>
                    </a:cubicBezTo>
                    <a:lnTo>
                      <a:pt x="319316" y="636271"/>
                    </a:lnTo>
                    <a:lnTo>
                      <a:pt x="319316" y="667679"/>
                    </a:lnTo>
                    <a:lnTo>
                      <a:pt x="164371" y="667679"/>
                    </a:lnTo>
                    <a:lnTo>
                      <a:pt x="164371" y="636271"/>
                    </a:lnTo>
                    <a:lnTo>
                      <a:pt x="186094" y="636271"/>
                    </a:lnTo>
                    <a:cubicBezTo>
                      <a:pt x="193161" y="636271"/>
                      <a:pt x="198919" y="630513"/>
                      <a:pt x="198919" y="623446"/>
                    </a:cubicBezTo>
                    <a:cubicBezTo>
                      <a:pt x="198919" y="616379"/>
                      <a:pt x="193161" y="610621"/>
                      <a:pt x="186094" y="610621"/>
                    </a:cubicBezTo>
                    <a:lnTo>
                      <a:pt x="164371" y="610621"/>
                    </a:lnTo>
                    <a:lnTo>
                      <a:pt x="164371" y="591253"/>
                    </a:lnTo>
                    <a:lnTo>
                      <a:pt x="319316" y="591253"/>
                    </a:lnTo>
                    <a:lnTo>
                      <a:pt x="319316" y="610621"/>
                    </a:lnTo>
                    <a:close/>
                  </a:path>
                </a:pathLst>
              </a:custGeom>
              <a:solidFill>
                <a:srgbClr val="FFFFFF"/>
              </a:solidFill>
              <a:ln w="2616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A660484-7A0C-40AF-A492-C12CE4D34F6E}"/>
                  </a:ext>
                </a:extLst>
              </p:cNvPr>
              <p:cNvSpPr/>
              <p:nvPr/>
            </p:nvSpPr>
            <p:spPr>
              <a:xfrm>
                <a:off x="4698367" y="5856883"/>
                <a:ext cx="155207" cy="285811"/>
              </a:xfrm>
              <a:custGeom>
                <a:avLst/>
                <a:gdLst>
                  <a:gd name="connsiteX0" fmla="*/ 92130 w 155207"/>
                  <a:gd name="connsiteY0" fmla="*/ 121444 h 285811"/>
                  <a:gd name="connsiteX1" fmla="*/ 91083 w 155207"/>
                  <a:gd name="connsiteY1" fmla="*/ 120920 h 285811"/>
                  <a:gd name="connsiteX2" fmla="*/ 91083 w 155207"/>
                  <a:gd name="connsiteY2" fmla="*/ 46065 h 285811"/>
                  <a:gd name="connsiteX3" fmla="*/ 92915 w 155207"/>
                  <a:gd name="connsiteY3" fmla="*/ 46327 h 285811"/>
                  <a:gd name="connsiteX4" fmla="*/ 124846 w 155207"/>
                  <a:gd name="connsiteY4" fmla="*/ 55749 h 285811"/>
                  <a:gd name="connsiteX5" fmla="*/ 135054 w 155207"/>
                  <a:gd name="connsiteY5" fmla="*/ 59413 h 285811"/>
                  <a:gd name="connsiteX6" fmla="*/ 148926 w 155207"/>
                  <a:gd name="connsiteY6" fmla="*/ 41092 h 285811"/>
                  <a:gd name="connsiteX7" fmla="*/ 130081 w 155207"/>
                  <a:gd name="connsiteY7" fmla="*/ 23818 h 285811"/>
                  <a:gd name="connsiteX8" fmla="*/ 92653 w 155207"/>
                  <a:gd name="connsiteY8" fmla="*/ 17536 h 285811"/>
                  <a:gd name="connsiteX9" fmla="*/ 90821 w 155207"/>
                  <a:gd name="connsiteY9" fmla="*/ 17536 h 285811"/>
                  <a:gd name="connsiteX10" fmla="*/ 90821 w 155207"/>
                  <a:gd name="connsiteY10" fmla="*/ 6282 h 285811"/>
                  <a:gd name="connsiteX11" fmla="*/ 81922 w 155207"/>
                  <a:gd name="connsiteY11" fmla="*/ 0 h 285811"/>
                  <a:gd name="connsiteX12" fmla="*/ 73547 w 155207"/>
                  <a:gd name="connsiteY12" fmla="*/ 6282 h 285811"/>
                  <a:gd name="connsiteX13" fmla="*/ 73547 w 155207"/>
                  <a:gd name="connsiteY13" fmla="*/ 18060 h 285811"/>
                  <a:gd name="connsiteX14" fmla="*/ 71976 w 155207"/>
                  <a:gd name="connsiteY14" fmla="*/ 18321 h 285811"/>
                  <a:gd name="connsiteX15" fmla="*/ 6282 w 155207"/>
                  <a:gd name="connsiteY15" fmla="*/ 82445 h 285811"/>
                  <a:gd name="connsiteX16" fmla="*/ 72238 w 155207"/>
                  <a:gd name="connsiteY16" fmla="*/ 149972 h 285811"/>
                  <a:gd name="connsiteX17" fmla="*/ 73285 w 155207"/>
                  <a:gd name="connsiteY17" fmla="*/ 150496 h 285811"/>
                  <a:gd name="connsiteX18" fmla="*/ 73285 w 155207"/>
                  <a:gd name="connsiteY18" fmla="*/ 236606 h 285811"/>
                  <a:gd name="connsiteX19" fmla="*/ 71453 w 155207"/>
                  <a:gd name="connsiteY19" fmla="*/ 236344 h 285811"/>
                  <a:gd name="connsiteX20" fmla="*/ 26959 w 155207"/>
                  <a:gd name="connsiteY20" fmla="*/ 216191 h 285811"/>
                  <a:gd name="connsiteX21" fmla="*/ 14395 w 155207"/>
                  <a:gd name="connsiteY21" fmla="*/ 208601 h 285811"/>
                  <a:gd name="connsiteX22" fmla="*/ 0 w 155207"/>
                  <a:gd name="connsiteY22" fmla="*/ 226922 h 285811"/>
                  <a:gd name="connsiteX23" fmla="*/ 71715 w 155207"/>
                  <a:gd name="connsiteY23" fmla="*/ 266967 h 285811"/>
                  <a:gd name="connsiteX24" fmla="*/ 73547 w 155207"/>
                  <a:gd name="connsiteY24" fmla="*/ 266967 h 285811"/>
                  <a:gd name="connsiteX25" fmla="*/ 73547 w 155207"/>
                  <a:gd name="connsiteY25" fmla="*/ 279530 h 285811"/>
                  <a:gd name="connsiteX26" fmla="*/ 81922 w 155207"/>
                  <a:gd name="connsiteY26" fmla="*/ 285811 h 285811"/>
                  <a:gd name="connsiteX27" fmla="*/ 90821 w 155207"/>
                  <a:gd name="connsiteY27" fmla="*/ 279530 h 285811"/>
                  <a:gd name="connsiteX28" fmla="*/ 90821 w 155207"/>
                  <a:gd name="connsiteY28" fmla="*/ 265920 h 285811"/>
                  <a:gd name="connsiteX29" fmla="*/ 92392 w 155207"/>
                  <a:gd name="connsiteY29" fmla="*/ 265658 h 285811"/>
                  <a:gd name="connsiteX30" fmla="*/ 155207 w 155207"/>
                  <a:gd name="connsiteY30" fmla="*/ 194467 h 285811"/>
                  <a:gd name="connsiteX31" fmla="*/ 92130 w 155207"/>
                  <a:gd name="connsiteY31" fmla="*/ 121444 h 285811"/>
                  <a:gd name="connsiteX32" fmla="*/ 75641 w 155207"/>
                  <a:gd name="connsiteY32" fmla="*/ 115686 h 285811"/>
                  <a:gd name="connsiteX33" fmla="*/ 73285 w 155207"/>
                  <a:gd name="connsiteY33" fmla="*/ 114900 h 285811"/>
                  <a:gd name="connsiteX34" fmla="*/ 38213 w 155207"/>
                  <a:gd name="connsiteY34" fmla="*/ 78520 h 285811"/>
                  <a:gd name="connsiteX35" fmla="*/ 73808 w 155207"/>
                  <a:gd name="connsiteY35" fmla="*/ 47112 h 285811"/>
                  <a:gd name="connsiteX36" fmla="*/ 75902 w 155207"/>
                  <a:gd name="connsiteY36" fmla="*/ 46850 h 285811"/>
                  <a:gd name="connsiteX37" fmla="*/ 75902 w 155207"/>
                  <a:gd name="connsiteY37" fmla="*/ 115686 h 285811"/>
                  <a:gd name="connsiteX38" fmla="*/ 90821 w 155207"/>
                  <a:gd name="connsiteY38" fmla="*/ 235297 h 285811"/>
                  <a:gd name="connsiteX39" fmla="*/ 88727 w 155207"/>
                  <a:gd name="connsiteY39" fmla="*/ 235559 h 285811"/>
                  <a:gd name="connsiteX40" fmla="*/ 88727 w 155207"/>
                  <a:gd name="connsiteY40" fmla="*/ 156254 h 285811"/>
                  <a:gd name="connsiteX41" fmla="*/ 91083 w 155207"/>
                  <a:gd name="connsiteY41" fmla="*/ 157301 h 285811"/>
                  <a:gd name="connsiteX42" fmla="*/ 123276 w 155207"/>
                  <a:gd name="connsiteY42" fmla="*/ 198393 h 285811"/>
                  <a:gd name="connsiteX43" fmla="*/ 90821 w 155207"/>
                  <a:gd name="connsiteY43" fmla="*/ 235297 h 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7" h="285811">
                    <a:moveTo>
                      <a:pt x="92130" y="121444"/>
                    </a:moveTo>
                    <a:lnTo>
                      <a:pt x="91083" y="120920"/>
                    </a:lnTo>
                    <a:lnTo>
                      <a:pt x="91083" y="46065"/>
                    </a:lnTo>
                    <a:lnTo>
                      <a:pt x="92915" y="46327"/>
                    </a:lnTo>
                    <a:cubicBezTo>
                      <a:pt x="108357" y="47373"/>
                      <a:pt x="118041" y="52085"/>
                      <a:pt x="124846" y="55749"/>
                    </a:cubicBezTo>
                    <a:cubicBezTo>
                      <a:pt x="129034" y="57843"/>
                      <a:pt x="132175" y="59413"/>
                      <a:pt x="135054" y="59413"/>
                    </a:cubicBezTo>
                    <a:cubicBezTo>
                      <a:pt x="144214" y="59413"/>
                      <a:pt x="148926" y="47373"/>
                      <a:pt x="148926" y="41092"/>
                    </a:cubicBezTo>
                    <a:cubicBezTo>
                      <a:pt x="148926" y="32455"/>
                      <a:pt x="138718" y="26958"/>
                      <a:pt x="130081" y="23818"/>
                    </a:cubicBezTo>
                    <a:cubicBezTo>
                      <a:pt x="119873" y="20153"/>
                      <a:pt x="106002" y="17798"/>
                      <a:pt x="92653" y="17536"/>
                    </a:cubicBezTo>
                    <a:lnTo>
                      <a:pt x="90821" y="17536"/>
                    </a:lnTo>
                    <a:lnTo>
                      <a:pt x="90821" y="6282"/>
                    </a:lnTo>
                    <a:cubicBezTo>
                      <a:pt x="90821" y="3141"/>
                      <a:pt x="86372" y="0"/>
                      <a:pt x="81922" y="0"/>
                    </a:cubicBezTo>
                    <a:cubicBezTo>
                      <a:pt x="76687" y="0"/>
                      <a:pt x="73547" y="3403"/>
                      <a:pt x="73547" y="6282"/>
                    </a:cubicBezTo>
                    <a:lnTo>
                      <a:pt x="73547" y="18060"/>
                    </a:lnTo>
                    <a:lnTo>
                      <a:pt x="71976" y="18321"/>
                    </a:lnTo>
                    <a:cubicBezTo>
                      <a:pt x="52346" y="20415"/>
                      <a:pt x="6282" y="30884"/>
                      <a:pt x="6282" y="82445"/>
                    </a:cubicBezTo>
                    <a:cubicBezTo>
                      <a:pt x="6282" y="126678"/>
                      <a:pt x="41354" y="138980"/>
                      <a:pt x="72238" y="149972"/>
                    </a:cubicBezTo>
                    <a:lnTo>
                      <a:pt x="73285" y="150496"/>
                    </a:lnTo>
                    <a:lnTo>
                      <a:pt x="73285" y="236606"/>
                    </a:lnTo>
                    <a:lnTo>
                      <a:pt x="71453" y="236344"/>
                    </a:lnTo>
                    <a:cubicBezTo>
                      <a:pt x="48421" y="234512"/>
                      <a:pt x="35857" y="224043"/>
                      <a:pt x="26959" y="216191"/>
                    </a:cubicBezTo>
                    <a:cubicBezTo>
                      <a:pt x="21986" y="212003"/>
                      <a:pt x="18060" y="208601"/>
                      <a:pt x="14395" y="208601"/>
                    </a:cubicBezTo>
                    <a:cubicBezTo>
                      <a:pt x="6805" y="208601"/>
                      <a:pt x="0" y="219070"/>
                      <a:pt x="0" y="226922"/>
                    </a:cubicBezTo>
                    <a:cubicBezTo>
                      <a:pt x="0" y="242626"/>
                      <a:pt x="28005" y="266182"/>
                      <a:pt x="71715" y="266967"/>
                    </a:cubicBezTo>
                    <a:lnTo>
                      <a:pt x="73547" y="266967"/>
                    </a:lnTo>
                    <a:lnTo>
                      <a:pt x="73547" y="279530"/>
                    </a:lnTo>
                    <a:cubicBezTo>
                      <a:pt x="73547" y="282671"/>
                      <a:pt x="76687" y="285811"/>
                      <a:pt x="81922" y="285811"/>
                    </a:cubicBezTo>
                    <a:cubicBezTo>
                      <a:pt x="86372" y="285811"/>
                      <a:pt x="90821" y="282671"/>
                      <a:pt x="90821" y="279530"/>
                    </a:cubicBezTo>
                    <a:lnTo>
                      <a:pt x="90821" y="265920"/>
                    </a:lnTo>
                    <a:lnTo>
                      <a:pt x="92392" y="265658"/>
                    </a:lnTo>
                    <a:cubicBezTo>
                      <a:pt x="132437" y="260162"/>
                      <a:pt x="155207" y="234250"/>
                      <a:pt x="155207" y="194467"/>
                    </a:cubicBezTo>
                    <a:cubicBezTo>
                      <a:pt x="155207" y="148664"/>
                      <a:pt x="124061" y="133222"/>
                      <a:pt x="92130" y="121444"/>
                    </a:cubicBezTo>
                    <a:close/>
                    <a:moveTo>
                      <a:pt x="75641" y="115686"/>
                    </a:moveTo>
                    <a:lnTo>
                      <a:pt x="73285" y="114900"/>
                    </a:lnTo>
                    <a:cubicBezTo>
                      <a:pt x="54179" y="107572"/>
                      <a:pt x="38213" y="99981"/>
                      <a:pt x="38213" y="78520"/>
                    </a:cubicBezTo>
                    <a:cubicBezTo>
                      <a:pt x="38213" y="60722"/>
                      <a:pt x="50514" y="49991"/>
                      <a:pt x="73808" y="47112"/>
                    </a:cubicBezTo>
                    <a:lnTo>
                      <a:pt x="75902" y="46850"/>
                    </a:lnTo>
                    <a:lnTo>
                      <a:pt x="75902" y="115686"/>
                    </a:lnTo>
                    <a:close/>
                    <a:moveTo>
                      <a:pt x="90821" y="235297"/>
                    </a:moveTo>
                    <a:lnTo>
                      <a:pt x="88727" y="235559"/>
                    </a:lnTo>
                    <a:lnTo>
                      <a:pt x="88727" y="156254"/>
                    </a:lnTo>
                    <a:lnTo>
                      <a:pt x="91083" y="157301"/>
                    </a:lnTo>
                    <a:cubicBezTo>
                      <a:pt x="107834" y="164368"/>
                      <a:pt x="123276" y="174314"/>
                      <a:pt x="123276" y="198393"/>
                    </a:cubicBezTo>
                    <a:cubicBezTo>
                      <a:pt x="123538" y="218546"/>
                      <a:pt x="111760" y="231371"/>
                      <a:pt x="90821" y="235297"/>
                    </a:cubicBezTo>
                    <a:close/>
                  </a:path>
                </a:pathLst>
              </a:custGeom>
              <a:solidFill>
                <a:srgbClr val="FFFFFF"/>
              </a:solidFill>
              <a:ln w="26168" cap="flat">
                <a:noFill/>
                <a:prstDash val="solid"/>
                <a:miter/>
              </a:ln>
            </p:spPr>
            <p:txBody>
              <a:bodyPr rtlCol="0" anchor="ctr"/>
              <a:lstStyle/>
              <a:p>
                <a:endParaRPr lang="en-US"/>
              </a:p>
            </p:txBody>
          </p:sp>
        </p:grpSp>
      </p:grpSp>
      <p:sp>
        <p:nvSpPr>
          <p:cNvPr id="86" name="Freeform: Shape 85">
            <a:extLst>
              <a:ext uri="{FF2B5EF4-FFF2-40B4-BE49-F238E27FC236}">
                <a16:creationId xmlns:a16="http://schemas.microsoft.com/office/drawing/2014/main" id="{267C65AA-8FD8-40E7-A156-643AC916CB0E}"/>
              </a:ext>
            </a:extLst>
          </p:cNvPr>
          <p:cNvSpPr/>
          <p:nvPr/>
        </p:nvSpPr>
        <p:spPr>
          <a:xfrm>
            <a:off x="10379011" y="6171173"/>
            <a:ext cx="552027" cy="503762"/>
          </a:xfrm>
          <a:custGeom>
            <a:avLst/>
            <a:gdLst>
              <a:gd name="connsiteX0" fmla="*/ 990393 w 1016173"/>
              <a:gd name="connsiteY0" fmla="*/ 212788 h 1437220"/>
              <a:gd name="connsiteX1" fmla="*/ 125369 w 1016173"/>
              <a:gd name="connsiteY1" fmla="*/ 1408381 h 1437220"/>
              <a:gd name="connsiteX2" fmla="*/ 0 w 1016173"/>
              <a:gd name="connsiteY2" fmla="*/ 1367812 h 1437220"/>
              <a:gd name="connsiteX3" fmla="*/ 0 w 1016173"/>
              <a:gd name="connsiteY3" fmla="*/ 0 h 1437220"/>
              <a:gd name="connsiteX4" fmla="*/ 881251 w 1016173"/>
              <a:gd name="connsiteY4" fmla="*/ 0 h 1437220"/>
              <a:gd name="connsiteX5" fmla="*/ 990393 w 1016173"/>
              <a:gd name="connsiteY5" fmla="*/ 212788 h 143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173" h="1437220">
                <a:moveTo>
                  <a:pt x="990393" y="212788"/>
                </a:moveTo>
                <a:lnTo>
                  <a:pt x="125369" y="1408381"/>
                </a:lnTo>
                <a:cubicBezTo>
                  <a:pt x="86109" y="1462821"/>
                  <a:pt x="0" y="1435078"/>
                  <a:pt x="0" y="1367812"/>
                </a:cubicBezTo>
                <a:lnTo>
                  <a:pt x="0" y="0"/>
                </a:lnTo>
                <a:lnTo>
                  <a:pt x="881251" y="0"/>
                </a:lnTo>
                <a:cubicBezTo>
                  <a:pt x="991179" y="0"/>
                  <a:pt x="1054780" y="124323"/>
                  <a:pt x="990393" y="212788"/>
                </a:cubicBezTo>
                <a:close/>
              </a:path>
            </a:pathLst>
          </a:custGeom>
          <a:solidFill>
            <a:schemeClr val="accent4"/>
          </a:solidFill>
          <a:ln w="26168"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CF6D338-5DFD-4EA4-A777-62DA4C67E790}"/>
              </a:ext>
            </a:extLst>
          </p:cNvPr>
          <p:cNvSpPr/>
          <p:nvPr/>
        </p:nvSpPr>
        <p:spPr>
          <a:xfrm>
            <a:off x="8306297" y="1857576"/>
            <a:ext cx="3548304" cy="4444499"/>
          </a:xfrm>
          <a:custGeom>
            <a:avLst/>
            <a:gdLst>
              <a:gd name="connsiteX0" fmla="*/ 3784384 w 4323551"/>
              <a:gd name="connsiteY0" fmla="*/ 1731052 h 6286760"/>
              <a:gd name="connsiteX1" fmla="*/ 4323552 w 4323551"/>
              <a:gd name="connsiteY1" fmla="*/ 2270220 h 6286760"/>
              <a:gd name="connsiteX2" fmla="*/ 4323552 w 4323551"/>
              <a:gd name="connsiteY2" fmla="*/ 5820093 h 6286760"/>
              <a:gd name="connsiteX3" fmla="*/ 4175934 w 4323551"/>
              <a:gd name="connsiteY3" fmla="*/ 6286761 h 6286760"/>
              <a:gd name="connsiteX4" fmla="*/ 4195304 w 4323551"/>
              <a:gd name="connsiteY4" fmla="*/ 6217926 h 6286760"/>
              <a:gd name="connsiteX5" fmla="*/ 4060773 w 4323551"/>
              <a:gd name="connsiteY5" fmla="*/ 6083133 h 6286760"/>
              <a:gd name="connsiteX6" fmla="*/ 500694 w 4323551"/>
              <a:gd name="connsiteY6" fmla="*/ 6083133 h 6286760"/>
              <a:gd name="connsiteX7" fmla="*/ 0 w 4323551"/>
              <a:gd name="connsiteY7" fmla="*/ 5582440 h 6286760"/>
              <a:gd name="connsiteX8" fmla="*/ 0 w 4323551"/>
              <a:gd name="connsiteY8" fmla="*/ 2270220 h 6286760"/>
              <a:gd name="connsiteX9" fmla="*/ 539168 w 4323551"/>
              <a:gd name="connsiteY9" fmla="*/ 1731052 h 6286760"/>
              <a:gd name="connsiteX10" fmla="*/ 952966 w 4323551"/>
              <a:gd name="connsiteY10" fmla="*/ 1731052 h 6286760"/>
              <a:gd name="connsiteX11" fmla="*/ 1120999 w 4323551"/>
              <a:gd name="connsiteY11" fmla="*/ 1492614 h 6286760"/>
              <a:gd name="connsiteX12" fmla="*/ 1053733 w 4323551"/>
              <a:gd name="connsiteY12" fmla="*/ 1061803 h 6286760"/>
              <a:gd name="connsiteX13" fmla="*/ 2120815 w 4323551"/>
              <a:gd name="connsiteY13" fmla="*/ 741 h 6286760"/>
              <a:gd name="connsiteX14" fmla="*/ 3270604 w 4323551"/>
              <a:gd name="connsiteY14" fmla="*/ 1108915 h 6286760"/>
              <a:gd name="connsiteX15" fmla="*/ 3203339 w 4323551"/>
              <a:gd name="connsiteY15" fmla="*/ 1489735 h 6286760"/>
              <a:gd name="connsiteX16" fmla="*/ 3370585 w 4323551"/>
              <a:gd name="connsiteY16" fmla="*/ 1731052 h 6286760"/>
              <a:gd name="connsiteX17" fmla="*/ 3784384 w 4323551"/>
              <a:gd name="connsiteY17" fmla="*/ 1731052 h 62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3551" h="6286760">
                <a:moveTo>
                  <a:pt x="3784384" y="1731052"/>
                </a:moveTo>
                <a:cubicBezTo>
                  <a:pt x="4082235" y="1731052"/>
                  <a:pt x="4323552" y="1972369"/>
                  <a:pt x="4323552" y="2270220"/>
                </a:cubicBezTo>
                <a:lnTo>
                  <a:pt x="4323552" y="5820093"/>
                </a:lnTo>
                <a:cubicBezTo>
                  <a:pt x="4323552" y="5987078"/>
                  <a:pt x="4271991" y="6150137"/>
                  <a:pt x="4175934" y="6286761"/>
                </a:cubicBezTo>
                <a:cubicBezTo>
                  <a:pt x="4189283" y="6265037"/>
                  <a:pt x="4195304" y="6241220"/>
                  <a:pt x="4195304" y="6217926"/>
                </a:cubicBezTo>
                <a:cubicBezTo>
                  <a:pt x="4195304" y="6148305"/>
                  <a:pt x="4140339" y="6083133"/>
                  <a:pt x="4060773" y="6083133"/>
                </a:cubicBezTo>
                <a:lnTo>
                  <a:pt x="500694" y="6083133"/>
                </a:lnTo>
                <a:cubicBezTo>
                  <a:pt x="224043" y="6083133"/>
                  <a:pt x="0" y="5858829"/>
                  <a:pt x="0" y="5582440"/>
                </a:cubicBezTo>
                <a:lnTo>
                  <a:pt x="0" y="2270220"/>
                </a:lnTo>
                <a:cubicBezTo>
                  <a:pt x="0" y="1972369"/>
                  <a:pt x="241317" y="1731052"/>
                  <a:pt x="539168" y="1731052"/>
                </a:cubicBezTo>
                <a:lnTo>
                  <a:pt x="952966" y="1731052"/>
                </a:lnTo>
                <a:cubicBezTo>
                  <a:pt x="1076504" y="1731052"/>
                  <a:pt x="1163922" y="1608300"/>
                  <a:pt x="1120999" y="1492614"/>
                </a:cubicBezTo>
                <a:cubicBezTo>
                  <a:pt x="1071793" y="1359131"/>
                  <a:pt x="1047452" y="1213608"/>
                  <a:pt x="1053733" y="1061803"/>
                </a:cubicBezTo>
                <a:cubicBezTo>
                  <a:pt x="1077551" y="487563"/>
                  <a:pt x="1546574" y="21418"/>
                  <a:pt x="2120815" y="741"/>
                </a:cubicBezTo>
                <a:cubicBezTo>
                  <a:pt x="2751589" y="-22029"/>
                  <a:pt x="3270604" y="482852"/>
                  <a:pt x="3270604" y="1108915"/>
                </a:cubicBezTo>
                <a:cubicBezTo>
                  <a:pt x="3270604" y="1242660"/>
                  <a:pt x="3246786" y="1370908"/>
                  <a:pt x="3203339" y="1489735"/>
                </a:cubicBezTo>
                <a:cubicBezTo>
                  <a:pt x="3160414" y="1606991"/>
                  <a:pt x="3245739" y="1731052"/>
                  <a:pt x="3370585" y="1731052"/>
                </a:cubicBezTo>
                <a:lnTo>
                  <a:pt x="3784384" y="1731052"/>
                </a:lnTo>
                <a:close/>
              </a:path>
            </a:pathLst>
          </a:custGeom>
          <a:solidFill>
            <a:schemeClr val="bg1">
              <a:lumMod val="95000"/>
            </a:schemeClr>
          </a:solidFill>
          <a:ln w="26168"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7D795C0-4D0A-4CA8-A372-27842BC4E0E9}"/>
              </a:ext>
            </a:extLst>
          </p:cNvPr>
          <p:cNvSpPr/>
          <p:nvPr/>
        </p:nvSpPr>
        <p:spPr>
          <a:xfrm>
            <a:off x="9621611" y="1997745"/>
            <a:ext cx="924192" cy="924192"/>
          </a:xfrm>
          <a:custGeom>
            <a:avLst/>
            <a:gdLst>
              <a:gd name="connsiteX0" fmla="*/ 1701258 w 1701258"/>
              <a:gd name="connsiteY0" fmla="*/ 850629 h 1701258"/>
              <a:gd name="connsiteX1" fmla="*/ 850629 w 1701258"/>
              <a:gd name="connsiteY1" fmla="*/ 1701259 h 1701258"/>
              <a:gd name="connsiteX2" fmla="*/ 0 w 1701258"/>
              <a:gd name="connsiteY2" fmla="*/ 850629 h 1701258"/>
              <a:gd name="connsiteX3" fmla="*/ 850629 w 1701258"/>
              <a:gd name="connsiteY3" fmla="*/ 0 h 1701258"/>
              <a:gd name="connsiteX4" fmla="*/ 1701258 w 1701258"/>
              <a:gd name="connsiteY4" fmla="*/ 850629 h 17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258" h="1701258">
                <a:moveTo>
                  <a:pt x="1701258" y="850629"/>
                </a:moveTo>
                <a:cubicBezTo>
                  <a:pt x="1701258" y="1320419"/>
                  <a:pt x="1320418" y="1701259"/>
                  <a:pt x="850629" y="1701259"/>
                </a:cubicBezTo>
                <a:cubicBezTo>
                  <a:pt x="380839" y="1701259"/>
                  <a:pt x="0" y="1320419"/>
                  <a:pt x="0" y="850629"/>
                </a:cubicBezTo>
                <a:cubicBezTo>
                  <a:pt x="0" y="380840"/>
                  <a:pt x="380839" y="0"/>
                  <a:pt x="850629" y="0"/>
                </a:cubicBezTo>
                <a:cubicBezTo>
                  <a:pt x="1320418" y="0"/>
                  <a:pt x="1701258" y="380840"/>
                  <a:pt x="1701258" y="850629"/>
                </a:cubicBezTo>
                <a:close/>
              </a:path>
            </a:pathLst>
          </a:custGeom>
          <a:solidFill>
            <a:schemeClr val="accent4"/>
          </a:solidFill>
          <a:ln w="12700" cap="flat">
            <a:noFill/>
            <a:miter lim="400000"/>
          </a:ln>
          <a:effectLst>
            <a:outerShdw blurRad="101600" dist="8890" dir="5400000" rotWithShape="0">
              <a:srgbClr val="000000">
                <a:alpha val="50000"/>
              </a:srgbClr>
            </a:outerShdw>
          </a:effectLst>
        </p:spPr>
        <p:txBody>
          <a:bodyPr wrap="square" lIns="9524" tIns="9524" rIns="9524" bIns="9524" numCol="1" anchor="ctr">
            <a:noAutofit/>
          </a:bodyPr>
          <a:lstStyle/>
          <a:p>
            <a:pPr algn="ctr" defTabSz="154751" hangingPunct="0"/>
            <a:endParaRPr lang="en-US" sz="600">
              <a:solidFill>
                <a:srgbClr val="FFFFFF"/>
              </a:solidFill>
              <a:latin typeface="Helvetica Light"/>
            </a:endParaRPr>
          </a:p>
        </p:txBody>
      </p:sp>
      <p:grpSp>
        <p:nvGrpSpPr>
          <p:cNvPr id="6" name="Grupo 5">
            <a:extLst>
              <a:ext uri="{FF2B5EF4-FFF2-40B4-BE49-F238E27FC236}">
                <a16:creationId xmlns:a16="http://schemas.microsoft.com/office/drawing/2014/main" id="{722307F4-CE0E-D62E-A3F3-DB986352ED43}"/>
              </a:ext>
            </a:extLst>
          </p:cNvPr>
          <p:cNvGrpSpPr/>
          <p:nvPr/>
        </p:nvGrpSpPr>
        <p:grpSpPr>
          <a:xfrm>
            <a:off x="1230395" y="1685066"/>
            <a:ext cx="1220970" cy="1126226"/>
            <a:chOff x="1065805" y="1714752"/>
            <a:chExt cx="924192" cy="924192"/>
          </a:xfrm>
        </p:grpSpPr>
        <p:sp>
          <p:nvSpPr>
            <p:cNvPr id="73" name="Freeform: Shape 72">
              <a:extLst>
                <a:ext uri="{FF2B5EF4-FFF2-40B4-BE49-F238E27FC236}">
                  <a16:creationId xmlns:a16="http://schemas.microsoft.com/office/drawing/2014/main" id="{BCE73EFC-CFE9-4B13-A405-6FF386EF26BB}"/>
                </a:ext>
              </a:extLst>
            </p:cNvPr>
            <p:cNvSpPr/>
            <p:nvPr/>
          </p:nvSpPr>
          <p:spPr>
            <a:xfrm>
              <a:off x="1065805" y="1714752"/>
              <a:ext cx="924192" cy="924192"/>
            </a:xfrm>
            <a:custGeom>
              <a:avLst/>
              <a:gdLst>
                <a:gd name="connsiteX0" fmla="*/ 1701258 w 1701258"/>
                <a:gd name="connsiteY0" fmla="*/ 850629 h 1701258"/>
                <a:gd name="connsiteX1" fmla="*/ 850629 w 1701258"/>
                <a:gd name="connsiteY1" fmla="*/ 1701259 h 1701258"/>
                <a:gd name="connsiteX2" fmla="*/ 0 w 1701258"/>
                <a:gd name="connsiteY2" fmla="*/ 850629 h 1701258"/>
                <a:gd name="connsiteX3" fmla="*/ 850629 w 1701258"/>
                <a:gd name="connsiteY3" fmla="*/ 0 h 1701258"/>
                <a:gd name="connsiteX4" fmla="*/ 1701258 w 1701258"/>
                <a:gd name="connsiteY4" fmla="*/ 850629 h 17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258" h="1701258">
                  <a:moveTo>
                    <a:pt x="1701258" y="850629"/>
                  </a:moveTo>
                  <a:cubicBezTo>
                    <a:pt x="1701258" y="1320419"/>
                    <a:pt x="1320419" y="1701259"/>
                    <a:pt x="850629" y="1701259"/>
                  </a:cubicBezTo>
                  <a:cubicBezTo>
                    <a:pt x="380840" y="1701259"/>
                    <a:pt x="0" y="1320419"/>
                    <a:pt x="0" y="850629"/>
                  </a:cubicBezTo>
                  <a:cubicBezTo>
                    <a:pt x="0" y="380840"/>
                    <a:pt x="380840" y="0"/>
                    <a:pt x="850629" y="0"/>
                  </a:cubicBezTo>
                  <a:cubicBezTo>
                    <a:pt x="1320419" y="0"/>
                    <a:pt x="1701258" y="380840"/>
                    <a:pt x="1701258" y="850629"/>
                  </a:cubicBezTo>
                  <a:close/>
                </a:path>
              </a:pathLst>
            </a:custGeom>
            <a:solidFill>
              <a:schemeClr val="accent3"/>
            </a:solidFill>
            <a:ln w="12700" cap="flat">
              <a:noFill/>
              <a:miter lim="400000"/>
            </a:ln>
            <a:effectLst>
              <a:outerShdw blurRad="101600" dist="8890" dir="5400000" rotWithShape="0">
                <a:srgbClr val="000000">
                  <a:alpha val="50000"/>
                </a:srgbClr>
              </a:outerShdw>
            </a:effectLst>
          </p:spPr>
          <p:txBody>
            <a:bodyPr wrap="square" lIns="9524" tIns="9524" rIns="9524" bIns="9524" numCol="1" anchor="ctr">
              <a:noAutofit/>
            </a:bodyPr>
            <a:lstStyle/>
            <a:p>
              <a:pPr algn="ctr" defTabSz="154751" hangingPunct="0"/>
              <a:endParaRPr lang="en-US" sz="600">
                <a:solidFill>
                  <a:srgbClr val="FFFFFF"/>
                </a:solidFill>
                <a:latin typeface="Helvetica Light"/>
              </a:endParaRPr>
            </a:p>
          </p:txBody>
        </p:sp>
        <p:grpSp>
          <p:nvGrpSpPr>
            <p:cNvPr id="123" name="Graphic 76">
              <a:extLst>
                <a:ext uri="{FF2B5EF4-FFF2-40B4-BE49-F238E27FC236}">
                  <a16:creationId xmlns:a16="http://schemas.microsoft.com/office/drawing/2014/main" id="{BB20CF01-7638-4B78-8C71-2A37E6BF8D6A}"/>
                </a:ext>
              </a:extLst>
            </p:cNvPr>
            <p:cNvGrpSpPr/>
            <p:nvPr/>
          </p:nvGrpSpPr>
          <p:grpSpPr>
            <a:xfrm>
              <a:off x="1237717" y="1893040"/>
              <a:ext cx="531515" cy="527856"/>
              <a:chOff x="9189186" y="5513883"/>
              <a:chExt cx="978416" cy="971680"/>
            </a:xfrm>
            <a:solidFill>
              <a:srgbClr val="FFFFFF"/>
            </a:solidFill>
          </p:grpSpPr>
          <p:sp>
            <p:nvSpPr>
              <p:cNvPr id="124" name="Freeform: Shape 123">
                <a:extLst>
                  <a:ext uri="{FF2B5EF4-FFF2-40B4-BE49-F238E27FC236}">
                    <a16:creationId xmlns:a16="http://schemas.microsoft.com/office/drawing/2014/main" id="{7D5E3EE7-7292-4207-8B6C-FACE2F9DD5D3}"/>
                  </a:ext>
                </a:extLst>
              </p:cNvPr>
              <p:cNvSpPr/>
              <p:nvPr/>
            </p:nvSpPr>
            <p:spPr>
              <a:xfrm>
                <a:off x="9189186" y="5513883"/>
                <a:ext cx="978416" cy="971680"/>
              </a:xfrm>
              <a:custGeom>
                <a:avLst/>
                <a:gdLst>
                  <a:gd name="connsiteX0" fmla="*/ 966293 w 978416"/>
                  <a:gd name="connsiteY0" fmla="*/ 301646 h 971680"/>
                  <a:gd name="connsiteX1" fmla="*/ 643054 w 978416"/>
                  <a:gd name="connsiteY1" fmla="*/ 93569 h 971680"/>
                  <a:gd name="connsiteX2" fmla="*/ 623947 w 978416"/>
                  <a:gd name="connsiteY2" fmla="*/ 97757 h 971680"/>
                  <a:gd name="connsiteX3" fmla="*/ 628135 w 978416"/>
                  <a:gd name="connsiteY3" fmla="*/ 116863 h 971680"/>
                  <a:gd name="connsiteX4" fmla="*/ 946663 w 978416"/>
                  <a:gd name="connsiteY4" fmla="*/ 321800 h 971680"/>
                  <a:gd name="connsiteX5" fmla="*/ 872332 w 978416"/>
                  <a:gd name="connsiteY5" fmla="*/ 321800 h 971680"/>
                  <a:gd name="connsiteX6" fmla="*/ 509571 w 978416"/>
                  <a:gd name="connsiteY6" fmla="*/ 88335 h 971680"/>
                  <a:gd name="connsiteX7" fmla="*/ 469003 w 978416"/>
                  <a:gd name="connsiteY7" fmla="*/ 88335 h 971680"/>
                  <a:gd name="connsiteX8" fmla="*/ 106242 w 978416"/>
                  <a:gd name="connsiteY8" fmla="*/ 321800 h 971680"/>
                  <a:gd name="connsiteX9" fmla="*/ 31910 w 978416"/>
                  <a:gd name="connsiteY9" fmla="*/ 321800 h 971680"/>
                  <a:gd name="connsiteX10" fmla="*/ 489156 w 978416"/>
                  <a:gd name="connsiteY10" fmla="*/ 27613 h 971680"/>
                  <a:gd name="connsiteX11" fmla="*/ 553803 w 978416"/>
                  <a:gd name="connsiteY11" fmla="*/ 69228 h 971680"/>
                  <a:gd name="connsiteX12" fmla="*/ 572910 w 978416"/>
                  <a:gd name="connsiteY12" fmla="*/ 65041 h 971680"/>
                  <a:gd name="connsiteX13" fmla="*/ 568722 w 978416"/>
                  <a:gd name="connsiteY13" fmla="*/ 45934 h 971680"/>
                  <a:gd name="connsiteX14" fmla="*/ 504075 w 978416"/>
                  <a:gd name="connsiteY14" fmla="*/ 4319 h 971680"/>
                  <a:gd name="connsiteX15" fmla="*/ 473975 w 978416"/>
                  <a:gd name="connsiteY15" fmla="*/ 4319 h 971680"/>
                  <a:gd name="connsiteX16" fmla="*/ 12018 w 978416"/>
                  <a:gd name="connsiteY16" fmla="*/ 301646 h 971680"/>
                  <a:gd name="connsiteX17" fmla="*/ 1026 w 978416"/>
                  <a:gd name="connsiteY17" fmla="*/ 330960 h 971680"/>
                  <a:gd name="connsiteX18" fmla="*/ 26152 w 978416"/>
                  <a:gd name="connsiteY18" fmla="*/ 349805 h 971680"/>
                  <a:gd name="connsiteX19" fmla="*/ 96296 w 978416"/>
                  <a:gd name="connsiteY19" fmla="*/ 349805 h 971680"/>
                  <a:gd name="connsiteX20" fmla="*/ 96296 w 978416"/>
                  <a:gd name="connsiteY20" fmla="*/ 397702 h 971680"/>
                  <a:gd name="connsiteX21" fmla="*/ 96296 w 978416"/>
                  <a:gd name="connsiteY21" fmla="*/ 439579 h 971680"/>
                  <a:gd name="connsiteX22" fmla="*/ 114617 w 978416"/>
                  <a:gd name="connsiteY22" fmla="*/ 462088 h 971680"/>
                  <a:gd name="connsiteX23" fmla="*/ 114617 w 978416"/>
                  <a:gd name="connsiteY23" fmla="*/ 486429 h 971680"/>
                  <a:gd name="connsiteX24" fmla="*/ 137650 w 978416"/>
                  <a:gd name="connsiteY24" fmla="*/ 509462 h 971680"/>
                  <a:gd name="connsiteX25" fmla="*/ 139482 w 978416"/>
                  <a:gd name="connsiteY25" fmla="*/ 509462 h 971680"/>
                  <a:gd name="connsiteX26" fmla="*/ 139482 w 978416"/>
                  <a:gd name="connsiteY26" fmla="*/ 679588 h 971680"/>
                  <a:gd name="connsiteX27" fmla="*/ 153354 w 978416"/>
                  <a:gd name="connsiteY27" fmla="*/ 693459 h 971680"/>
                  <a:gd name="connsiteX28" fmla="*/ 167226 w 978416"/>
                  <a:gd name="connsiteY28" fmla="*/ 679588 h 971680"/>
                  <a:gd name="connsiteX29" fmla="*/ 167226 w 978416"/>
                  <a:gd name="connsiteY29" fmla="*/ 495328 h 971680"/>
                  <a:gd name="connsiteX30" fmla="*/ 153354 w 978416"/>
                  <a:gd name="connsiteY30" fmla="*/ 481456 h 971680"/>
                  <a:gd name="connsiteX31" fmla="*/ 142361 w 978416"/>
                  <a:gd name="connsiteY31" fmla="*/ 481456 h 971680"/>
                  <a:gd name="connsiteX32" fmla="*/ 142361 w 978416"/>
                  <a:gd name="connsiteY32" fmla="*/ 462350 h 971680"/>
                  <a:gd name="connsiteX33" fmla="*/ 240772 w 978416"/>
                  <a:gd name="connsiteY33" fmla="*/ 462350 h 971680"/>
                  <a:gd name="connsiteX34" fmla="*/ 240772 w 978416"/>
                  <a:gd name="connsiteY34" fmla="*/ 481456 h 971680"/>
                  <a:gd name="connsiteX35" fmla="*/ 229779 w 978416"/>
                  <a:gd name="connsiteY35" fmla="*/ 481456 h 971680"/>
                  <a:gd name="connsiteX36" fmla="*/ 215907 w 978416"/>
                  <a:gd name="connsiteY36" fmla="*/ 495328 h 971680"/>
                  <a:gd name="connsiteX37" fmla="*/ 215907 w 978416"/>
                  <a:gd name="connsiteY37" fmla="*/ 802340 h 971680"/>
                  <a:gd name="connsiteX38" fmla="*/ 229779 w 978416"/>
                  <a:gd name="connsiteY38" fmla="*/ 816212 h 971680"/>
                  <a:gd name="connsiteX39" fmla="*/ 240772 w 978416"/>
                  <a:gd name="connsiteY39" fmla="*/ 816212 h 971680"/>
                  <a:gd name="connsiteX40" fmla="*/ 240772 w 978416"/>
                  <a:gd name="connsiteY40" fmla="*/ 837150 h 971680"/>
                  <a:gd name="connsiteX41" fmla="*/ 142361 w 978416"/>
                  <a:gd name="connsiteY41" fmla="*/ 837150 h 971680"/>
                  <a:gd name="connsiteX42" fmla="*/ 142361 w 978416"/>
                  <a:gd name="connsiteY42" fmla="*/ 816212 h 971680"/>
                  <a:gd name="connsiteX43" fmla="*/ 153354 w 978416"/>
                  <a:gd name="connsiteY43" fmla="*/ 816212 h 971680"/>
                  <a:gd name="connsiteX44" fmla="*/ 167226 w 978416"/>
                  <a:gd name="connsiteY44" fmla="*/ 802340 h 971680"/>
                  <a:gd name="connsiteX45" fmla="*/ 167226 w 978416"/>
                  <a:gd name="connsiteY45" fmla="*/ 766744 h 971680"/>
                  <a:gd name="connsiteX46" fmla="*/ 153354 w 978416"/>
                  <a:gd name="connsiteY46" fmla="*/ 752873 h 971680"/>
                  <a:gd name="connsiteX47" fmla="*/ 139482 w 978416"/>
                  <a:gd name="connsiteY47" fmla="*/ 766744 h 971680"/>
                  <a:gd name="connsiteX48" fmla="*/ 139482 w 978416"/>
                  <a:gd name="connsiteY48" fmla="*/ 788468 h 971680"/>
                  <a:gd name="connsiteX49" fmla="*/ 137650 w 978416"/>
                  <a:gd name="connsiteY49" fmla="*/ 788468 h 971680"/>
                  <a:gd name="connsiteX50" fmla="*/ 114617 w 978416"/>
                  <a:gd name="connsiteY50" fmla="*/ 811500 h 971680"/>
                  <a:gd name="connsiteX51" fmla="*/ 114617 w 978416"/>
                  <a:gd name="connsiteY51" fmla="*/ 835842 h 971680"/>
                  <a:gd name="connsiteX52" fmla="*/ 96296 w 978416"/>
                  <a:gd name="connsiteY52" fmla="*/ 858351 h 971680"/>
                  <a:gd name="connsiteX53" fmla="*/ 96296 w 978416"/>
                  <a:gd name="connsiteY53" fmla="*/ 886879 h 971680"/>
                  <a:gd name="connsiteX54" fmla="*/ 47090 w 978416"/>
                  <a:gd name="connsiteY54" fmla="*/ 886879 h 971680"/>
                  <a:gd name="connsiteX55" fmla="*/ 19347 w 978416"/>
                  <a:gd name="connsiteY55" fmla="*/ 914623 h 971680"/>
                  <a:gd name="connsiteX56" fmla="*/ 19347 w 978416"/>
                  <a:gd name="connsiteY56" fmla="*/ 943937 h 971680"/>
                  <a:gd name="connsiteX57" fmla="*/ 47090 w 978416"/>
                  <a:gd name="connsiteY57" fmla="*/ 971681 h 971680"/>
                  <a:gd name="connsiteX58" fmla="*/ 931221 w 978416"/>
                  <a:gd name="connsiteY58" fmla="*/ 971681 h 971680"/>
                  <a:gd name="connsiteX59" fmla="*/ 958965 w 978416"/>
                  <a:gd name="connsiteY59" fmla="*/ 943937 h 971680"/>
                  <a:gd name="connsiteX60" fmla="*/ 958965 w 978416"/>
                  <a:gd name="connsiteY60" fmla="*/ 914623 h 971680"/>
                  <a:gd name="connsiteX61" fmla="*/ 931221 w 978416"/>
                  <a:gd name="connsiteY61" fmla="*/ 886879 h 971680"/>
                  <a:gd name="connsiteX62" fmla="*/ 882016 w 978416"/>
                  <a:gd name="connsiteY62" fmla="*/ 886879 h 971680"/>
                  <a:gd name="connsiteX63" fmla="*/ 882016 w 978416"/>
                  <a:gd name="connsiteY63" fmla="*/ 858874 h 971680"/>
                  <a:gd name="connsiteX64" fmla="*/ 863694 w 978416"/>
                  <a:gd name="connsiteY64" fmla="*/ 836365 h 971680"/>
                  <a:gd name="connsiteX65" fmla="*/ 863694 w 978416"/>
                  <a:gd name="connsiteY65" fmla="*/ 812024 h 971680"/>
                  <a:gd name="connsiteX66" fmla="*/ 840662 w 978416"/>
                  <a:gd name="connsiteY66" fmla="*/ 788991 h 971680"/>
                  <a:gd name="connsiteX67" fmla="*/ 838830 w 978416"/>
                  <a:gd name="connsiteY67" fmla="*/ 788991 h 971680"/>
                  <a:gd name="connsiteX68" fmla="*/ 838830 w 978416"/>
                  <a:gd name="connsiteY68" fmla="*/ 509723 h 971680"/>
                  <a:gd name="connsiteX69" fmla="*/ 840662 w 978416"/>
                  <a:gd name="connsiteY69" fmla="*/ 509723 h 971680"/>
                  <a:gd name="connsiteX70" fmla="*/ 863694 w 978416"/>
                  <a:gd name="connsiteY70" fmla="*/ 486691 h 971680"/>
                  <a:gd name="connsiteX71" fmla="*/ 863694 w 978416"/>
                  <a:gd name="connsiteY71" fmla="*/ 462350 h 971680"/>
                  <a:gd name="connsiteX72" fmla="*/ 882016 w 978416"/>
                  <a:gd name="connsiteY72" fmla="*/ 439841 h 971680"/>
                  <a:gd name="connsiteX73" fmla="*/ 882016 w 978416"/>
                  <a:gd name="connsiteY73" fmla="*/ 397964 h 971680"/>
                  <a:gd name="connsiteX74" fmla="*/ 882016 w 978416"/>
                  <a:gd name="connsiteY74" fmla="*/ 350067 h 971680"/>
                  <a:gd name="connsiteX75" fmla="*/ 952160 w 978416"/>
                  <a:gd name="connsiteY75" fmla="*/ 350067 h 971680"/>
                  <a:gd name="connsiteX76" fmla="*/ 977286 w 978416"/>
                  <a:gd name="connsiteY76" fmla="*/ 331222 h 971680"/>
                  <a:gd name="connsiteX77" fmla="*/ 966293 w 978416"/>
                  <a:gd name="connsiteY77" fmla="*/ 301646 h 971680"/>
                  <a:gd name="connsiteX78" fmla="*/ 483921 w 978416"/>
                  <a:gd name="connsiteY78" fmla="*/ 111891 h 971680"/>
                  <a:gd name="connsiteX79" fmla="*/ 494391 w 978416"/>
                  <a:gd name="connsiteY79" fmla="*/ 111891 h 971680"/>
                  <a:gd name="connsiteX80" fmla="*/ 820770 w 978416"/>
                  <a:gd name="connsiteY80" fmla="*/ 321800 h 971680"/>
                  <a:gd name="connsiteX81" fmla="*/ 157280 w 978416"/>
                  <a:gd name="connsiteY81" fmla="*/ 321800 h 971680"/>
                  <a:gd name="connsiteX82" fmla="*/ 483921 w 978416"/>
                  <a:gd name="connsiteY82" fmla="*/ 111891 h 971680"/>
                  <a:gd name="connsiteX83" fmla="*/ 124301 w 978416"/>
                  <a:gd name="connsiteY83" fmla="*/ 349805 h 971680"/>
                  <a:gd name="connsiteX84" fmla="*/ 854533 w 978416"/>
                  <a:gd name="connsiteY84" fmla="*/ 349805 h 971680"/>
                  <a:gd name="connsiteX85" fmla="*/ 854533 w 978416"/>
                  <a:gd name="connsiteY85" fmla="*/ 383830 h 971680"/>
                  <a:gd name="connsiteX86" fmla="*/ 705609 w 978416"/>
                  <a:gd name="connsiteY86" fmla="*/ 383830 h 971680"/>
                  <a:gd name="connsiteX87" fmla="*/ 570816 w 978416"/>
                  <a:gd name="connsiteY87" fmla="*/ 383830 h 971680"/>
                  <a:gd name="connsiteX88" fmla="*/ 408019 w 978416"/>
                  <a:gd name="connsiteY88" fmla="*/ 383830 h 971680"/>
                  <a:gd name="connsiteX89" fmla="*/ 273227 w 978416"/>
                  <a:gd name="connsiteY89" fmla="*/ 383830 h 971680"/>
                  <a:gd name="connsiteX90" fmla="*/ 124301 w 978416"/>
                  <a:gd name="connsiteY90" fmla="*/ 383830 h 971680"/>
                  <a:gd name="connsiteX91" fmla="*/ 124301 w 978416"/>
                  <a:gd name="connsiteY91" fmla="*/ 349805 h 971680"/>
                  <a:gd name="connsiteX92" fmla="*/ 566367 w 978416"/>
                  <a:gd name="connsiteY92" fmla="*/ 836103 h 971680"/>
                  <a:gd name="connsiteX93" fmla="*/ 566367 w 978416"/>
                  <a:gd name="connsiteY93" fmla="*/ 811762 h 971680"/>
                  <a:gd name="connsiteX94" fmla="*/ 543334 w 978416"/>
                  <a:gd name="connsiteY94" fmla="*/ 788730 h 971680"/>
                  <a:gd name="connsiteX95" fmla="*/ 541502 w 978416"/>
                  <a:gd name="connsiteY95" fmla="*/ 788730 h 971680"/>
                  <a:gd name="connsiteX96" fmla="*/ 541502 w 978416"/>
                  <a:gd name="connsiteY96" fmla="*/ 509462 h 971680"/>
                  <a:gd name="connsiteX97" fmla="*/ 543334 w 978416"/>
                  <a:gd name="connsiteY97" fmla="*/ 509462 h 971680"/>
                  <a:gd name="connsiteX98" fmla="*/ 566367 w 978416"/>
                  <a:gd name="connsiteY98" fmla="*/ 486429 h 971680"/>
                  <a:gd name="connsiteX99" fmla="*/ 566367 w 978416"/>
                  <a:gd name="connsiteY99" fmla="*/ 462088 h 971680"/>
                  <a:gd name="connsiteX100" fmla="*/ 584688 w 978416"/>
                  <a:gd name="connsiteY100" fmla="*/ 439579 h 971680"/>
                  <a:gd name="connsiteX101" fmla="*/ 584688 w 978416"/>
                  <a:gd name="connsiteY101" fmla="*/ 411574 h 971680"/>
                  <a:gd name="connsiteX102" fmla="*/ 691737 w 978416"/>
                  <a:gd name="connsiteY102" fmla="*/ 411574 h 971680"/>
                  <a:gd name="connsiteX103" fmla="*/ 691737 w 978416"/>
                  <a:gd name="connsiteY103" fmla="*/ 439579 h 971680"/>
                  <a:gd name="connsiteX104" fmla="*/ 710057 w 978416"/>
                  <a:gd name="connsiteY104" fmla="*/ 462088 h 971680"/>
                  <a:gd name="connsiteX105" fmla="*/ 710057 w 978416"/>
                  <a:gd name="connsiteY105" fmla="*/ 486429 h 971680"/>
                  <a:gd name="connsiteX106" fmla="*/ 733090 w 978416"/>
                  <a:gd name="connsiteY106" fmla="*/ 509462 h 971680"/>
                  <a:gd name="connsiteX107" fmla="*/ 734922 w 978416"/>
                  <a:gd name="connsiteY107" fmla="*/ 509462 h 971680"/>
                  <a:gd name="connsiteX108" fmla="*/ 734922 w 978416"/>
                  <a:gd name="connsiteY108" fmla="*/ 788730 h 971680"/>
                  <a:gd name="connsiteX109" fmla="*/ 733090 w 978416"/>
                  <a:gd name="connsiteY109" fmla="*/ 788730 h 971680"/>
                  <a:gd name="connsiteX110" fmla="*/ 710057 w 978416"/>
                  <a:gd name="connsiteY110" fmla="*/ 811762 h 971680"/>
                  <a:gd name="connsiteX111" fmla="*/ 710057 w 978416"/>
                  <a:gd name="connsiteY111" fmla="*/ 836103 h 971680"/>
                  <a:gd name="connsiteX112" fmla="*/ 691737 w 978416"/>
                  <a:gd name="connsiteY112" fmla="*/ 858612 h 971680"/>
                  <a:gd name="connsiteX113" fmla="*/ 691737 w 978416"/>
                  <a:gd name="connsiteY113" fmla="*/ 886879 h 971680"/>
                  <a:gd name="connsiteX114" fmla="*/ 584688 w 978416"/>
                  <a:gd name="connsiteY114" fmla="*/ 886879 h 971680"/>
                  <a:gd name="connsiteX115" fmla="*/ 584688 w 978416"/>
                  <a:gd name="connsiteY115" fmla="*/ 858874 h 971680"/>
                  <a:gd name="connsiteX116" fmla="*/ 566367 w 978416"/>
                  <a:gd name="connsiteY116" fmla="*/ 836103 h 971680"/>
                  <a:gd name="connsiteX117" fmla="*/ 268778 w 978416"/>
                  <a:gd name="connsiteY117" fmla="*/ 836103 h 971680"/>
                  <a:gd name="connsiteX118" fmla="*/ 268778 w 978416"/>
                  <a:gd name="connsiteY118" fmla="*/ 811762 h 971680"/>
                  <a:gd name="connsiteX119" fmla="*/ 245745 w 978416"/>
                  <a:gd name="connsiteY119" fmla="*/ 788730 h 971680"/>
                  <a:gd name="connsiteX120" fmla="*/ 243913 w 978416"/>
                  <a:gd name="connsiteY120" fmla="*/ 788730 h 971680"/>
                  <a:gd name="connsiteX121" fmla="*/ 243913 w 978416"/>
                  <a:gd name="connsiteY121" fmla="*/ 509462 h 971680"/>
                  <a:gd name="connsiteX122" fmla="*/ 245745 w 978416"/>
                  <a:gd name="connsiteY122" fmla="*/ 509462 h 971680"/>
                  <a:gd name="connsiteX123" fmla="*/ 268778 w 978416"/>
                  <a:gd name="connsiteY123" fmla="*/ 486429 h 971680"/>
                  <a:gd name="connsiteX124" fmla="*/ 268778 w 978416"/>
                  <a:gd name="connsiteY124" fmla="*/ 462088 h 971680"/>
                  <a:gd name="connsiteX125" fmla="*/ 287098 w 978416"/>
                  <a:gd name="connsiteY125" fmla="*/ 439579 h 971680"/>
                  <a:gd name="connsiteX126" fmla="*/ 287098 w 978416"/>
                  <a:gd name="connsiteY126" fmla="*/ 411574 h 971680"/>
                  <a:gd name="connsiteX127" fmla="*/ 394147 w 978416"/>
                  <a:gd name="connsiteY127" fmla="*/ 411574 h 971680"/>
                  <a:gd name="connsiteX128" fmla="*/ 394147 w 978416"/>
                  <a:gd name="connsiteY128" fmla="*/ 439579 h 971680"/>
                  <a:gd name="connsiteX129" fmla="*/ 412468 w 978416"/>
                  <a:gd name="connsiteY129" fmla="*/ 462088 h 971680"/>
                  <a:gd name="connsiteX130" fmla="*/ 412468 w 978416"/>
                  <a:gd name="connsiteY130" fmla="*/ 486429 h 971680"/>
                  <a:gd name="connsiteX131" fmla="*/ 435501 w 978416"/>
                  <a:gd name="connsiteY131" fmla="*/ 509462 h 971680"/>
                  <a:gd name="connsiteX132" fmla="*/ 437333 w 978416"/>
                  <a:gd name="connsiteY132" fmla="*/ 509462 h 971680"/>
                  <a:gd name="connsiteX133" fmla="*/ 437333 w 978416"/>
                  <a:gd name="connsiteY133" fmla="*/ 788730 h 971680"/>
                  <a:gd name="connsiteX134" fmla="*/ 435501 w 978416"/>
                  <a:gd name="connsiteY134" fmla="*/ 788730 h 971680"/>
                  <a:gd name="connsiteX135" fmla="*/ 412468 w 978416"/>
                  <a:gd name="connsiteY135" fmla="*/ 811762 h 971680"/>
                  <a:gd name="connsiteX136" fmla="*/ 412468 w 978416"/>
                  <a:gd name="connsiteY136" fmla="*/ 836103 h 971680"/>
                  <a:gd name="connsiteX137" fmla="*/ 394147 w 978416"/>
                  <a:gd name="connsiteY137" fmla="*/ 858612 h 971680"/>
                  <a:gd name="connsiteX138" fmla="*/ 394147 w 978416"/>
                  <a:gd name="connsiteY138" fmla="*/ 886879 h 971680"/>
                  <a:gd name="connsiteX139" fmla="*/ 287098 w 978416"/>
                  <a:gd name="connsiteY139" fmla="*/ 886879 h 971680"/>
                  <a:gd name="connsiteX140" fmla="*/ 287098 w 978416"/>
                  <a:gd name="connsiteY140" fmla="*/ 858874 h 971680"/>
                  <a:gd name="connsiteX141" fmla="*/ 268778 w 978416"/>
                  <a:gd name="connsiteY141" fmla="*/ 836103 h 971680"/>
                  <a:gd name="connsiteX142" fmla="*/ 527368 w 978416"/>
                  <a:gd name="connsiteY142" fmla="*/ 816473 h 971680"/>
                  <a:gd name="connsiteX143" fmla="*/ 538361 w 978416"/>
                  <a:gd name="connsiteY143" fmla="*/ 816473 h 971680"/>
                  <a:gd name="connsiteX144" fmla="*/ 538361 w 978416"/>
                  <a:gd name="connsiteY144" fmla="*/ 837412 h 971680"/>
                  <a:gd name="connsiteX145" fmla="*/ 439950 w 978416"/>
                  <a:gd name="connsiteY145" fmla="*/ 837412 h 971680"/>
                  <a:gd name="connsiteX146" fmla="*/ 439950 w 978416"/>
                  <a:gd name="connsiteY146" fmla="*/ 816473 h 971680"/>
                  <a:gd name="connsiteX147" fmla="*/ 450943 w 978416"/>
                  <a:gd name="connsiteY147" fmla="*/ 816473 h 971680"/>
                  <a:gd name="connsiteX148" fmla="*/ 464815 w 978416"/>
                  <a:gd name="connsiteY148" fmla="*/ 802602 h 971680"/>
                  <a:gd name="connsiteX149" fmla="*/ 464815 w 978416"/>
                  <a:gd name="connsiteY149" fmla="*/ 495590 h 971680"/>
                  <a:gd name="connsiteX150" fmla="*/ 450943 w 978416"/>
                  <a:gd name="connsiteY150" fmla="*/ 481718 h 971680"/>
                  <a:gd name="connsiteX151" fmla="*/ 439950 w 978416"/>
                  <a:gd name="connsiteY151" fmla="*/ 481718 h 971680"/>
                  <a:gd name="connsiteX152" fmla="*/ 439950 w 978416"/>
                  <a:gd name="connsiteY152" fmla="*/ 462611 h 971680"/>
                  <a:gd name="connsiteX153" fmla="*/ 538361 w 978416"/>
                  <a:gd name="connsiteY153" fmla="*/ 462611 h 971680"/>
                  <a:gd name="connsiteX154" fmla="*/ 538361 w 978416"/>
                  <a:gd name="connsiteY154" fmla="*/ 481718 h 971680"/>
                  <a:gd name="connsiteX155" fmla="*/ 527368 w 978416"/>
                  <a:gd name="connsiteY155" fmla="*/ 481718 h 971680"/>
                  <a:gd name="connsiteX156" fmla="*/ 513496 w 978416"/>
                  <a:gd name="connsiteY156" fmla="*/ 495590 h 971680"/>
                  <a:gd name="connsiteX157" fmla="*/ 513496 w 978416"/>
                  <a:gd name="connsiteY157" fmla="*/ 802602 h 971680"/>
                  <a:gd name="connsiteX158" fmla="*/ 527368 w 978416"/>
                  <a:gd name="connsiteY158" fmla="*/ 816473 h 971680"/>
                  <a:gd name="connsiteX159" fmla="*/ 426078 w 978416"/>
                  <a:gd name="connsiteY159" fmla="*/ 434868 h 971680"/>
                  <a:gd name="connsiteX160" fmla="*/ 426078 w 978416"/>
                  <a:gd name="connsiteY160" fmla="*/ 434868 h 971680"/>
                  <a:gd name="connsiteX161" fmla="*/ 421629 w 978416"/>
                  <a:gd name="connsiteY161" fmla="*/ 434868 h 971680"/>
                  <a:gd name="connsiteX162" fmla="*/ 421629 w 978416"/>
                  <a:gd name="connsiteY162" fmla="*/ 411574 h 971680"/>
                  <a:gd name="connsiteX163" fmla="*/ 556683 w 978416"/>
                  <a:gd name="connsiteY163" fmla="*/ 411574 h 971680"/>
                  <a:gd name="connsiteX164" fmla="*/ 556683 w 978416"/>
                  <a:gd name="connsiteY164" fmla="*/ 434868 h 971680"/>
                  <a:gd name="connsiteX165" fmla="*/ 552233 w 978416"/>
                  <a:gd name="connsiteY165" fmla="*/ 434868 h 971680"/>
                  <a:gd name="connsiteX166" fmla="*/ 552233 w 978416"/>
                  <a:gd name="connsiteY166" fmla="*/ 434868 h 971680"/>
                  <a:gd name="connsiteX167" fmla="*/ 552233 w 978416"/>
                  <a:gd name="connsiteY167" fmla="*/ 434868 h 971680"/>
                  <a:gd name="connsiteX168" fmla="*/ 426078 w 978416"/>
                  <a:gd name="connsiteY168" fmla="*/ 434868 h 971680"/>
                  <a:gd name="connsiteX169" fmla="*/ 421890 w 978416"/>
                  <a:gd name="connsiteY169" fmla="*/ 864370 h 971680"/>
                  <a:gd name="connsiteX170" fmla="*/ 426078 w 978416"/>
                  <a:gd name="connsiteY170" fmla="*/ 865155 h 971680"/>
                  <a:gd name="connsiteX171" fmla="*/ 552233 w 978416"/>
                  <a:gd name="connsiteY171" fmla="*/ 865155 h 971680"/>
                  <a:gd name="connsiteX172" fmla="*/ 556683 w 978416"/>
                  <a:gd name="connsiteY172" fmla="*/ 864370 h 971680"/>
                  <a:gd name="connsiteX173" fmla="*/ 556683 w 978416"/>
                  <a:gd name="connsiteY173" fmla="*/ 886879 h 971680"/>
                  <a:gd name="connsiteX174" fmla="*/ 421629 w 978416"/>
                  <a:gd name="connsiteY174" fmla="*/ 886879 h 971680"/>
                  <a:gd name="connsiteX175" fmla="*/ 421629 w 978416"/>
                  <a:gd name="connsiteY175" fmla="*/ 864370 h 971680"/>
                  <a:gd name="connsiteX176" fmla="*/ 128489 w 978416"/>
                  <a:gd name="connsiteY176" fmla="*/ 434868 h 971680"/>
                  <a:gd name="connsiteX177" fmla="*/ 124039 w 978416"/>
                  <a:gd name="connsiteY177" fmla="*/ 434868 h 971680"/>
                  <a:gd name="connsiteX178" fmla="*/ 124039 w 978416"/>
                  <a:gd name="connsiteY178" fmla="*/ 411574 h 971680"/>
                  <a:gd name="connsiteX179" fmla="*/ 259093 w 978416"/>
                  <a:gd name="connsiteY179" fmla="*/ 411574 h 971680"/>
                  <a:gd name="connsiteX180" fmla="*/ 259093 w 978416"/>
                  <a:gd name="connsiteY180" fmla="*/ 434868 h 971680"/>
                  <a:gd name="connsiteX181" fmla="*/ 259093 w 978416"/>
                  <a:gd name="connsiteY181" fmla="*/ 434868 h 971680"/>
                  <a:gd name="connsiteX182" fmla="*/ 254644 w 978416"/>
                  <a:gd name="connsiteY182" fmla="*/ 434868 h 971680"/>
                  <a:gd name="connsiteX183" fmla="*/ 128489 w 978416"/>
                  <a:gd name="connsiteY183" fmla="*/ 434868 h 971680"/>
                  <a:gd name="connsiteX184" fmla="*/ 124301 w 978416"/>
                  <a:gd name="connsiteY184" fmla="*/ 864370 h 971680"/>
                  <a:gd name="connsiteX185" fmla="*/ 128751 w 978416"/>
                  <a:gd name="connsiteY185" fmla="*/ 865155 h 971680"/>
                  <a:gd name="connsiteX186" fmla="*/ 254906 w 978416"/>
                  <a:gd name="connsiteY186" fmla="*/ 865155 h 971680"/>
                  <a:gd name="connsiteX187" fmla="*/ 259355 w 978416"/>
                  <a:gd name="connsiteY187" fmla="*/ 864370 h 971680"/>
                  <a:gd name="connsiteX188" fmla="*/ 259355 w 978416"/>
                  <a:gd name="connsiteY188" fmla="*/ 886879 h 971680"/>
                  <a:gd name="connsiteX189" fmla="*/ 124301 w 978416"/>
                  <a:gd name="connsiteY189" fmla="*/ 886879 h 971680"/>
                  <a:gd name="connsiteX190" fmla="*/ 124301 w 978416"/>
                  <a:gd name="connsiteY190" fmla="*/ 864370 h 971680"/>
                  <a:gd name="connsiteX191" fmla="*/ 124301 w 978416"/>
                  <a:gd name="connsiteY191" fmla="*/ 864370 h 971680"/>
                  <a:gd name="connsiteX192" fmla="*/ 931483 w 978416"/>
                  <a:gd name="connsiteY192" fmla="*/ 914623 h 971680"/>
                  <a:gd name="connsiteX193" fmla="*/ 931483 w 978416"/>
                  <a:gd name="connsiteY193" fmla="*/ 943937 h 971680"/>
                  <a:gd name="connsiteX194" fmla="*/ 931483 w 978416"/>
                  <a:gd name="connsiteY194" fmla="*/ 943937 h 971680"/>
                  <a:gd name="connsiteX195" fmla="*/ 47352 w 978416"/>
                  <a:gd name="connsiteY195" fmla="*/ 943937 h 971680"/>
                  <a:gd name="connsiteX196" fmla="*/ 47352 w 978416"/>
                  <a:gd name="connsiteY196" fmla="*/ 914623 h 971680"/>
                  <a:gd name="connsiteX197" fmla="*/ 931483 w 978416"/>
                  <a:gd name="connsiteY197" fmla="*/ 914623 h 971680"/>
                  <a:gd name="connsiteX198" fmla="*/ 850084 w 978416"/>
                  <a:gd name="connsiteY198" fmla="*/ 865155 h 971680"/>
                  <a:gd name="connsiteX199" fmla="*/ 854533 w 978416"/>
                  <a:gd name="connsiteY199" fmla="*/ 864370 h 971680"/>
                  <a:gd name="connsiteX200" fmla="*/ 854533 w 978416"/>
                  <a:gd name="connsiteY200" fmla="*/ 886879 h 971680"/>
                  <a:gd name="connsiteX201" fmla="*/ 719480 w 978416"/>
                  <a:gd name="connsiteY201" fmla="*/ 886879 h 971680"/>
                  <a:gd name="connsiteX202" fmla="*/ 719480 w 978416"/>
                  <a:gd name="connsiteY202" fmla="*/ 864632 h 971680"/>
                  <a:gd name="connsiteX203" fmla="*/ 723929 w 978416"/>
                  <a:gd name="connsiteY203" fmla="*/ 865417 h 971680"/>
                  <a:gd name="connsiteX204" fmla="*/ 850084 w 978416"/>
                  <a:gd name="connsiteY204" fmla="*/ 865417 h 971680"/>
                  <a:gd name="connsiteX205" fmla="*/ 748794 w 978416"/>
                  <a:gd name="connsiteY205" fmla="*/ 481718 h 971680"/>
                  <a:gd name="connsiteX206" fmla="*/ 737801 w 978416"/>
                  <a:gd name="connsiteY206" fmla="*/ 481718 h 971680"/>
                  <a:gd name="connsiteX207" fmla="*/ 737801 w 978416"/>
                  <a:gd name="connsiteY207" fmla="*/ 462611 h 971680"/>
                  <a:gd name="connsiteX208" fmla="*/ 836213 w 978416"/>
                  <a:gd name="connsiteY208" fmla="*/ 462611 h 971680"/>
                  <a:gd name="connsiteX209" fmla="*/ 836213 w 978416"/>
                  <a:gd name="connsiteY209" fmla="*/ 481718 h 971680"/>
                  <a:gd name="connsiteX210" fmla="*/ 825219 w 978416"/>
                  <a:gd name="connsiteY210" fmla="*/ 481718 h 971680"/>
                  <a:gd name="connsiteX211" fmla="*/ 811348 w 978416"/>
                  <a:gd name="connsiteY211" fmla="*/ 495590 h 971680"/>
                  <a:gd name="connsiteX212" fmla="*/ 811348 w 978416"/>
                  <a:gd name="connsiteY212" fmla="*/ 802602 h 971680"/>
                  <a:gd name="connsiteX213" fmla="*/ 825219 w 978416"/>
                  <a:gd name="connsiteY213" fmla="*/ 816473 h 971680"/>
                  <a:gd name="connsiteX214" fmla="*/ 836213 w 978416"/>
                  <a:gd name="connsiteY214" fmla="*/ 816473 h 971680"/>
                  <a:gd name="connsiteX215" fmla="*/ 836213 w 978416"/>
                  <a:gd name="connsiteY215" fmla="*/ 837412 h 971680"/>
                  <a:gd name="connsiteX216" fmla="*/ 737801 w 978416"/>
                  <a:gd name="connsiteY216" fmla="*/ 837412 h 971680"/>
                  <a:gd name="connsiteX217" fmla="*/ 737801 w 978416"/>
                  <a:gd name="connsiteY217" fmla="*/ 816473 h 971680"/>
                  <a:gd name="connsiteX218" fmla="*/ 748794 w 978416"/>
                  <a:gd name="connsiteY218" fmla="*/ 816473 h 971680"/>
                  <a:gd name="connsiteX219" fmla="*/ 762666 w 978416"/>
                  <a:gd name="connsiteY219" fmla="*/ 802602 h 971680"/>
                  <a:gd name="connsiteX220" fmla="*/ 762666 w 978416"/>
                  <a:gd name="connsiteY220" fmla="*/ 495590 h 971680"/>
                  <a:gd name="connsiteX221" fmla="*/ 748794 w 978416"/>
                  <a:gd name="connsiteY221" fmla="*/ 481718 h 971680"/>
                  <a:gd name="connsiteX222" fmla="*/ 854272 w 978416"/>
                  <a:gd name="connsiteY222" fmla="*/ 434868 h 971680"/>
                  <a:gd name="connsiteX223" fmla="*/ 854272 w 978416"/>
                  <a:gd name="connsiteY223" fmla="*/ 434868 h 971680"/>
                  <a:gd name="connsiteX224" fmla="*/ 849822 w 978416"/>
                  <a:gd name="connsiteY224" fmla="*/ 434868 h 971680"/>
                  <a:gd name="connsiteX225" fmla="*/ 849822 w 978416"/>
                  <a:gd name="connsiteY225" fmla="*/ 434868 h 971680"/>
                  <a:gd name="connsiteX226" fmla="*/ 849822 w 978416"/>
                  <a:gd name="connsiteY226" fmla="*/ 434868 h 971680"/>
                  <a:gd name="connsiteX227" fmla="*/ 723667 w 978416"/>
                  <a:gd name="connsiteY227" fmla="*/ 434868 h 971680"/>
                  <a:gd name="connsiteX228" fmla="*/ 723667 w 978416"/>
                  <a:gd name="connsiteY228" fmla="*/ 434868 h 971680"/>
                  <a:gd name="connsiteX229" fmla="*/ 719218 w 978416"/>
                  <a:gd name="connsiteY229" fmla="*/ 434868 h 971680"/>
                  <a:gd name="connsiteX230" fmla="*/ 719218 w 978416"/>
                  <a:gd name="connsiteY230" fmla="*/ 411574 h 971680"/>
                  <a:gd name="connsiteX231" fmla="*/ 854272 w 978416"/>
                  <a:gd name="connsiteY231" fmla="*/ 411574 h 971680"/>
                  <a:gd name="connsiteX232" fmla="*/ 854272 w 978416"/>
                  <a:gd name="connsiteY232" fmla="*/ 434868 h 971680"/>
                  <a:gd name="connsiteX233" fmla="*/ 854272 w 978416"/>
                  <a:gd name="connsiteY233" fmla="*/ 434868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78416" h="971680">
                    <a:moveTo>
                      <a:pt x="966293" y="301646"/>
                    </a:moveTo>
                    <a:lnTo>
                      <a:pt x="643054" y="93569"/>
                    </a:lnTo>
                    <a:cubicBezTo>
                      <a:pt x="636511" y="89382"/>
                      <a:pt x="627874" y="91214"/>
                      <a:pt x="623947" y="97757"/>
                    </a:cubicBezTo>
                    <a:cubicBezTo>
                      <a:pt x="619760" y="104300"/>
                      <a:pt x="621592" y="112937"/>
                      <a:pt x="628135" y="116863"/>
                    </a:cubicBezTo>
                    <a:lnTo>
                      <a:pt x="946663" y="321800"/>
                    </a:lnTo>
                    <a:lnTo>
                      <a:pt x="872332" y="321800"/>
                    </a:lnTo>
                    <a:lnTo>
                      <a:pt x="509571" y="88335"/>
                    </a:lnTo>
                    <a:cubicBezTo>
                      <a:pt x="497269" y="80483"/>
                      <a:pt x="481304" y="80483"/>
                      <a:pt x="469003" y="88335"/>
                    </a:cubicBezTo>
                    <a:lnTo>
                      <a:pt x="106242" y="321800"/>
                    </a:lnTo>
                    <a:lnTo>
                      <a:pt x="31910" y="321800"/>
                    </a:lnTo>
                    <a:lnTo>
                      <a:pt x="489156" y="27613"/>
                    </a:lnTo>
                    <a:lnTo>
                      <a:pt x="553803" y="69228"/>
                    </a:lnTo>
                    <a:cubicBezTo>
                      <a:pt x="560347" y="73416"/>
                      <a:pt x="568984" y="71584"/>
                      <a:pt x="572910" y="65041"/>
                    </a:cubicBezTo>
                    <a:cubicBezTo>
                      <a:pt x="577098" y="58497"/>
                      <a:pt x="575266" y="49860"/>
                      <a:pt x="568722" y="45934"/>
                    </a:cubicBezTo>
                    <a:lnTo>
                      <a:pt x="504075" y="4319"/>
                    </a:lnTo>
                    <a:cubicBezTo>
                      <a:pt x="494914" y="-1440"/>
                      <a:pt x="483136" y="-1440"/>
                      <a:pt x="473975" y="4319"/>
                    </a:cubicBezTo>
                    <a:lnTo>
                      <a:pt x="12018" y="301646"/>
                    </a:lnTo>
                    <a:cubicBezTo>
                      <a:pt x="2072" y="307928"/>
                      <a:pt x="-2115" y="319706"/>
                      <a:pt x="1026" y="330960"/>
                    </a:cubicBezTo>
                    <a:cubicBezTo>
                      <a:pt x="4166" y="342215"/>
                      <a:pt x="14374" y="349805"/>
                      <a:pt x="26152" y="349805"/>
                    </a:cubicBezTo>
                    <a:lnTo>
                      <a:pt x="96296" y="349805"/>
                    </a:lnTo>
                    <a:lnTo>
                      <a:pt x="96296" y="397702"/>
                    </a:lnTo>
                    <a:lnTo>
                      <a:pt x="96296" y="439579"/>
                    </a:lnTo>
                    <a:cubicBezTo>
                      <a:pt x="96296" y="450572"/>
                      <a:pt x="104148" y="459994"/>
                      <a:pt x="114617" y="462088"/>
                    </a:cubicBezTo>
                    <a:lnTo>
                      <a:pt x="114617" y="486429"/>
                    </a:lnTo>
                    <a:cubicBezTo>
                      <a:pt x="114617" y="498992"/>
                      <a:pt x="124825" y="509462"/>
                      <a:pt x="137650" y="509462"/>
                    </a:cubicBezTo>
                    <a:lnTo>
                      <a:pt x="139482" y="509462"/>
                    </a:lnTo>
                    <a:lnTo>
                      <a:pt x="139482" y="679588"/>
                    </a:lnTo>
                    <a:cubicBezTo>
                      <a:pt x="139482" y="687178"/>
                      <a:pt x="145763" y="693459"/>
                      <a:pt x="153354" y="693459"/>
                    </a:cubicBezTo>
                    <a:cubicBezTo>
                      <a:pt x="160943" y="693459"/>
                      <a:pt x="167226" y="687178"/>
                      <a:pt x="167226" y="679588"/>
                    </a:cubicBezTo>
                    <a:lnTo>
                      <a:pt x="167226" y="495328"/>
                    </a:lnTo>
                    <a:cubicBezTo>
                      <a:pt x="167226" y="487738"/>
                      <a:pt x="160943" y="481456"/>
                      <a:pt x="153354" y="481456"/>
                    </a:cubicBezTo>
                    <a:lnTo>
                      <a:pt x="142361" y="481456"/>
                    </a:lnTo>
                    <a:lnTo>
                      <a:pt x="142361" y="462350"/>
                    </a:lnTo>
                    <a:lnTo>
                      <a:pt x="240772" y="462350"/>
                    </a:lnTo>
                    <a:lnTo>
                      <a:pt x="240772" y="481456"/>
                    </a:lnTo>
                    <a:lnTo>
                      <a:pt x="229779" y="481456"/>
                    </a:lnTo>
                    <a:cubicBezTo>
                      <a:pt x="222189" y="481456"/>
                      <a:pt x="215907" y="487738"/>
                      <a:pt x="215907" y="495328"/>
                    </a:cubicBezTo>
                    <a:lnTo>
                      <a:pt x="215907" y="802340"/>
                    </a:lnTo>
                    <a:cubicBezTo>
                      <a:pt x="215907" y="809930"/>
                      <a:pt x="222189" y="816212"/>
                      <a:pt x="229779" y="816212"/>
                    </a:cubicBezTo>
                    <a:lnTo>
                      <a:pt x="240772" y="816212"/>
                    </a:lnTo>
                    <a:lnTo>
                      <a:pt x="240772" y="837150"/>
                    </a:lnTo>
                    <a:lnTo>
                      <a:pt x="142361" y="837150"/>
                    </a:lnTo>
                    <a:lnTo>
                      <a:pt x="142361" y="816212"/>
                    </a:lnTo>
                    <a:lnTo>
                      <a:pt x="153354" y="816212"/>
                    </a:lnTo>
                    <a:cubicBezTo>
                      <a:pt x="160943" y="816212"/>
                      <a:pt x="167226" y="809930"/>
                      <a:pt x="167226" y="802340"/>
                    </a:cubicBezTo>
                    <a:lnTo>
                      <a:pt x="167226" y="766744"/>
                    </a:lnTo>
                    <a:cubicBezTo>
                      <a:pt x="167226" y="759154"/>
                      <a:pt x="160943" y="752873"/>
                      <a:pt x="153354" y="752873"/>
                    </a:cubicBezTo>
                    <a:cubicBezTo>
                      <a:pt x="145763" y="752873"/>
                      <a:pt x="139482" y="759154"/>
                      <a:pt x="139482" y="766744"/>
                    </a:cubicBezTo>
                    <a:lnTo>
                      <a:pt x="139482" y="788468"/>
                    </a:lnTo>
                    <a:lnTo>
                      <a:pt x="137650" y="788468"/>
                    </a:lnTo>
                    <a:cubicBezTo>
                      <a:pt x="125087" y="788468"/>
                      <a:pt x="114617" y="798676"/>
                      <a:pt x="114617" y="811500"/>
                    </a:cubicBezTo>
                    <a:lnTo>
                      <a:pt x="114617" y="835842"/>
                    </a:lnTo>
                    <a:cubicBezTo>
                      <a:pt x="104148" y="837936"/>
                      <a:pt x="96296" y="847358"/>
                      <a:pt x="96296" y="858351"/>
                    </a:cubicBezTo>
                    <a:lnTo>
                      <a:pt x="96296" y="886879"/>
                    </a:lnTo>
                    <a:lnTo>
                      <a:pt x="47090" y="886879"/>
                    </a:lnTo>
                    <a:cubicBezTo>
                      <a:pt x="31648" y="886879"/>
                      <a:pt x="19347" y="899442"/>
                      <a:pt x="19347" y="914623"/>
                    </a:cubicBezTo>
                    <a:lnTo>
                      <a:pt x="19347" y="943937"/>
                    </a:lnTo>
                    <a:cubicBezTo>
                      <a:pt x="19347" y="959379"/>
                      <a:pt x="31910" y="971681"/>
                      <a:pt x="47090" y="971681"/>
                    </a:cubicBezTo>
                    <a:lnTo>
                      <a:pt x="931221" y="971681"/>
                    </a:lnTo>
                    <a:cubicBezTo>
                      <a:pt x="946663" y="971681"/>
                      <a:pt x="958965" y="959117"/>
                      <a:pt x="958965" y="943937"/>
                    </a:cubicBezTo>
                    <a:lnTo>
                      <a:pt x="958965" y="914623"/>
                    </a:lnTo>
                    <a:cubicBezTo>
                      <a:pt x="958965" y="899181"/>
                      <a:pt x="946401" y="886879"/>
                      <a:pt x="931221" y="886879"/>
                    </a:cubicBezTo>
                    <a:lnTo>
                      <a:pt x="882016" y="886879"/>
                    </a:lnTo>
                    <a:lnTo>
                      <a:pt x="882016" y="858874"/>
                    </a:lnTo>
                    <a:cubicBezTo>
                      <a:pt x="882016" y="847881"/>
                      <a:pt x="874163" y="838459"/>
                      <a:pt x="863694" y="836365"/>
                    </a:cubicBezTo>
                    <a:lnTo>
                      <a:pt x="863694" y="812024"/>
                    </a:lnTo>
                    <a:cubicBezTo>
                      <a:pt x="863694" y="799461"/>
                      <a:pt x="853487" y="788991"/>
                      <a:pt x="840662" y="788991"/>
                    </a:cubicBezTo>
                    <a:lnTo>
                      <a:pt x="838830" y="788991"/>
                    </a:lnTo>
                    <a:lnTo>
                      <a:pt x="838830" y="509723"/>
                    </a:lnTo>
                    <a:lnTo>
                      <a:pt x="840662" y="509723"/>
                    </a:lnTo>
                    <a:cubicBezTo>
                      <a:pt x="853225" y="509723"/>
                      <a:pt x="863694" y="499516"/>
                      <a:pt x="863694" y="486691"/>
                    </a:cubicBezTo>
                    <a:lnTo>
                      <a:pt x="863694" y="462350"/>
                    </a:lnTo>
                    <a:cubicBezTo>
                      <a:pt x="874163" y="460256"/>
                      <a:pt x="882016" y="450834"/>
                      <a:pt x="882016" y="439841"/>
                    </a:cubicBezTo>
                    <a:lnTo>
                      <a:pt x="882016" y="397964"/>
                    </a:lnTo>
                    <a:lnTo>
                      <a:pt x="882016" y="350067"/>
                    </a:lnTo>
                    <a:lnTo>
                      <a:pt x="952160" y="350067"/>
                    </a:lnTo>
                    <a:cubicBezTo>
                      <a:pt x="963938" y="350067"/>
                      <a:pt x="973884" y="342476"/>
                      <a:pt x="977286" y="331222"/>
                    </a:cubicBezTo>
                    <a:cubicBezTo>
                      <a:pt x="980688" y="319706"/>
                      <a:pt x="976239" y="307928"/>
                      <a:pt x="966293" y="301646"/>
                    </a:cubicBezTo>
                    <a:close/>
                    <a:moveTo>
                      <a:pt x="483921" y="111891"/>
                    </a:moveTo>
                    <a:cubicBezTo>
                      <a:pt x="487062" y="109797"/>
                      <a:pt x="491250" y="109797"/>
                      <a:pt x="494391" y="111891"/>
                    </a:cubicBezTo>
                    <a:lnTo>
                      <a:pt x="820770" y="321800"/>
                    </a:lnTo>
                    <a:lnTo>
                      <a:pt x="157280" y="321800"/>
                    </a:lnTo>
                    <a:lnTo>
                      <a:pt x="483921" y="111891"/>
                    </a:lnTo>
                    <a:close/>
                    <a:moveTo>
                      <a:pt x="124301" y="349805"/>
                    </a:moveTo>
                    <a:lnTo>
                      <a:pt x="854533" y="349805"/>
                    </a:lnTo>
                    <a:lnTo>
                      <a:pt x="854533" y="383830"/>
                    </a:lnTo>
                    <a:lnTo>
                      <a:pt x="705609" y="383830"/>
                    </a:lnTo>
                    <a:lnTo>
                      <a:pt x="570816" y="383830"/>
                    </a:lnTo>
                    <a:lnTo>
                      <a:pt x="408019" y="383830"/>
                    </a:lnTo>
                    <a:lnTo>
                      <a:pt x="273227" y="383830"/>
                    </a:lnTo>
                    <a:lnTo>
                      <a:pt x="124301" y="383830"/>
                    </a:lnTo>
                    <a:lnTo>
                      <a:pt x="124301" y="349805"/>
                    </a:lnTo>
                    <a:close/>
                    <a:moveTo>
                      <a:pt x="566367" y="836103"/>
                    </a:moveTo>
                    <a:lnTo>
                      <a:pt x="566367" y="811762"/>
                    </a:lnTo>
                    <a:cubicBezTo>
                      <a:pt x="566367" y="799199"/>
                      <a:pt x="556159" y="788730"/>
                      <a:pt x="543334" y="788730"/>
                    </a:cubicBezTo>
                    <a:lnTo>
                      <a:pt x="541502" y="788730"/>
                    </a:lnTo>
                    <a:lnTo>
                      <a:pt x="541502" y="509462"/>
                    </a:lnTo>
                    <a:lnTo>
                      <a:pt x="543334" y="509462"/>
                    </a:lnTo>
                    <a:cubicBezTo>
                      <a:pt x="555898" y="509462"/>
                      <a:pt x="566367" y="499254"/>
                      <a:pt x="566367" y="486429"/>
                    </a:cubicBezTo>
                    <a:lnTo>
                      <a:pt x="566367" y="462088"/>
                    </a:lnTo>
                    <a:cubicBezTo>
                      <a:pt x="576836" y="459994"/>
                      <a:pt x="584688" y="450572"/>
                      <a:pt x="584688" y="439579"/>
                    </a:cubicBezTo>
                    <a:lnTo>
                      <a:pt x="584688" y="411574"/>
                    </a:lnTo>
                    <a:lnTo>
                      <a:pt x="691737" y="411574"/>
                    </a:lnTo>
                    <a:lnTo>
                      <a:pt x="691737" y="439579"/>
                    </a:lnTo>
                    <a:cubicBezTo>
                      <a:pt x="691737" y="450572"/>
                      <a:pt x="699588" y="459994"/>
                      <a:pt x="710057" y="462088"/>
                    </a:cubicBezTo>
                    <a:lnTo>
                      <a:pt x="710057" y="486429"/>
                    </a:lnTo>
                    <a:cubicBezTo>
                      <a:pt x="710057" y="498992"/>
                      <a:pt x="720265" y="509462"/>
                      <a:pt x="733090" y="509462"/>
                    </a:cubicBezTo>
                    <a:lnTo>
                      <a:pt x="734922" y="509462"/>
                    </a:lnTo>
                    <a:lnTo>
                      <a:pt x="734922" y="788730"/>
                    </a:lnTo>
                    <a:lnTo>
                      <a:pt x="733090" y="788730"/>
                    </a:lnTo>
                    <a:cubicBezTo>
                      <a:pt x="720527" y="788730"/>
                      <a:pt x="710057" y="798937"/>
                      <a:pt x="710057" y="811762"/>
                    </a:cubicBezTo>
                    <a:lnTo>
                      <a:pt x="710057" y="836103"/>
                    </a:lnTo>
                    <a:cubicBezTo>
                      <a:pt x="699588" y="838197"/>
                      <a:pt x="691737" y="847619"/>
                      <a:pt x="691737" y="858612"/>
                    </a:cubicBezTo>
                    <a:lnTo>
                      <a:pt x="691737" y="886879"/>
                    </a:lnTo>
                    <a:lnTo>
                      <a:pt x="584688" y="886879"/>
                    </a:lnTo>
                    <a:lnTo>
                      <a:pt x="584688" y="858874"/>
                    </a:lnTo>
                    <a:cubicBezTo>
                      <a:pt x="584688" y="847619"/>
                      <a:pt x="576836" y="838459"/>
                      <a:pt x="566367" y="836103"/>
                    </a:cubicBezTo>
                    <a:close/>
                    <a:moveTo>
                      <a:pt x="268778" y="836103"/>
                    </a:moveTo>
                    <a:lnTo>
                      <a:pt x="268778" y="811762"/>
                    </a:lnTo>
                    <a:cubicBezTo>
                      <a:pt x="268778" y="799199"/>
                      <a:pt x="258570" y="788730"/>
                      <a:pt x="245745" y="788730"/>
                    </a:cubicBezTo>
                    <a:lnTo>
                      <a:pt x="243913" y="788730"/>
                    </a:lnTo>
                    <a:lnTo>
                      <a:pt x="243913" y="509462"/>
                    </a:lnTo>
                    <a:lnTo>
                      <a:pt x="245745" y="509462"/>
                    </a:lnTo>
                    <a:cubicBezTo>
                      <a:pt x="258308" y="509462"/>
                      <a:pt x="268778" y="499254"/>
                      <a:pt x="268778" y="486429"/>
                    </a:cubicBezTo>
                    <a:lnTo>
                      <a:pt x="268778" y="462088"/>
                    </a:lnTo>
                    <a:cubicBezTo>
                      <a:pt x="279247" y="459994"/>
                      <a:pt x="287098" y="450572"/>
                      <a:pt x="287098" y="439579"/>
                    </a:cubicBezTo>
                    <a:lnTo>
                      <a:pt x="287098" y="411574"/>
                    </a:lnTo>
                    <a:lnTo>
                      <a:pt x="394147" y="411574"/>
                    </a:lnTo>
                    <a:lnTo>
                      <a:pt x="394147" y="439579"/>
                    </a:lnTo>
                    <a:cubicBezTo>
                      <a:pt x="394147" y="450572"/>
                      <a:pt x="401999" y="459994"/>
                      <a:pt x="412468" y="462088"/>
                    </a:cubicBezTo>
                    <a:lnTo>
                      <a:pt x="412468" y="486429"/>
                    </a:lnTo>
                    <a:cubicBezTo>
                      <a:pt x="412468" y="498992"/>
                      <a:pt x="422675" y="509462"/>
                      <a:pt x="435501" y="509462"/>
                    </a:cubicBezTo>
                    <a:lnTo>
                      <a:pt x="437333" y="509462"/>
                    </a:lnTo>
                    <a:lnTo>
                      <a:pt x="437333" y="788730"/>
                    </a:lnTo>
                    <a:lnTo>
                      <a:pt x="435501" y="788730"/>
                    </a:lnTo>
                    <a:cubicBezTo>
                      <a:pt x="422937" y="788730"/>
                      <a:pt x="412468" y="798937"/>
                      <a:pt x="412468" y="811762"/>
                    </a:cubicBezTo>
                    <a:lnTo>
                      <a:pt x="412468" y="836103"/>
                    </a:lnTo>
                    <a:cubicBezTo>
                      <a:pt x="401999" y="838197"/>
                      <a:pt x="394147" y="847619"/>
                      <a:pt x="394147" y="858612"/>
                    </a:cubicBezTo>
                    <a:lnTo>
                      <a:pt x="394147" y="886879"/>
                    </a:lnTo>
                    <a:lnTo>
                      <a:pt x="287098" y="886879"/>
                    </a:lnTo>
                    <a:lnTo>
                      <a:pt x="287098" y="858874"/>
                    </a:lnTo>
                    <a:cubicBezTo>
                      <a:pt x="287098" y="847619"/>
                      <a:pt x="279247" y="838459"/>
                      <a:pt x="268778" y="836103"/>
                    </a:cubicBezTo>
                    <a:close/>
                    <a:moveTo>
                      <a:pt x="527368" y="816473"/>
                    </a:moveTo>
                    <a:lnTo>
                      <a:pt x="538361" y="816473"/>
                    </a:lnTo>
                    <a:lnTo>
                      <a:pt x="538361" y="837412"/>
                    </a:lnTo>
                    <a:lnTo>
                      <a:pt x="439950" y="837412"/>
                    </a:lnTo>
                    <a:lnTo>
                      <a:pt x="439950" y="816473"/>
                    </a:lnTo>
                    <a:lnTo>
                      <a:pt x="450943" y="816473"/>
                    </a:lnTo>
                    <a:cubicBezTo>
                      <a:pt x="458533" y="816473"/>
                      <a:pt x="464815" y="810192"/>
                      <a:pt x="464815" y="802602"/>
                    </a:cubicBezTo>
                    <a:lnTo>
                      <a:pt x="464815" y="495590"/>
                    </a:lnTo>
                    <a:cubicBezTo>
                      <a:pt x="464815" y="487999"/>
                      <a:pt x="458533" y="481718"/>
                      <a:pt x="450943" y="481718"/>
                    </a:cubicBezTo>
                    <a:lnTo>
                      <a:pt x="439950" y="481718"/>
                    </a:lnTo>
                    <a:lnTo>
                      <a:pt x="439950" y="462611"/>
                    </a:lnTo>
                    <a:lnTo>
                      <a:pt x="538361" y="462611"/>
                    </a:lnTo>
                    <a:lnTo>
                      <a:pt x="538361" y="481718"/>
                    </a:lnTo>
                    <a:lnTo>
                      <a:pt x="527368" y="481718"/>
                    </a:lnTo>
                    <a:cubicBezTo>
                      <a:pt x="519779" y="481718"/>
                      <a:pt x="513496" y="487999"/>
                      <a:pt x="513496" y="495590"/>
                    </a:cubicBezTo>
                    <a:lnTo>
                      <a:pt x="513496" y="802602"/>
                    </a:lnTo>
                    <a:cubicBezTo>
                      <a:pt x="513496" y="810192"/>
                      <a:pt x="519779" y="816473"/>
                      <a:pt x="527368" y="816473"/>
                    </a:cubicBezTo>
                    <a:close/>
                    <a:moveTo>
                      <a:pt x="426078" y="434868"/>
                    </a:moveTo>
                    <a:lnTo>
                      <a:pt x="426078" y="434868"/>
                    </a:lnTo>
                    <a:lnTo>
                      <a:pt x="421629" y="434868"/>
                    </a:lnTo>
                    <a:lnTo>
                      <a:pt x="421629" y="411574"/>
                    </a:lnTo>
                    <a:lnTo>
                      <a:pt x="556683" y="411574"/>
                    </a:lnTo>
                    <a:lnTo>
                      <a:pt x="556683" y="434868"/>
                    </a:lnTo>
                    <a:lnTo>
                      <a:pt x="552233" y="434868"/>
                    </a:lnTo>
                    <a:lnTo>
                      <a:pt x="552233" y="434868"/>
                    </a:lnTo>
                    <a:lnTo>
                      <a:pt x="552233" y="434868"/>
                    </a:lnTo>
                    <a:lnTo>
                      <a:pt x="426078" y="434868"/>
                    </a:lnTo>
                    <a:close/>
                    <a:moveTo>
                      <a:pt x="421890" y="864370"/>
                    </a:moveTo>
                    <a:cubicBezTo>
                      <a:pt x="423199" y="864894"/>
                      <a:pt x="424770" y="865155"/>
                      <a:pt x="426078" y="865155"/>
                    </a:cubicBezTo>
                    <a:lnTo>
                      <a:pt x="552233" y="865155"/>
                    </a:lnTo>
                    <a:cubicBezTo>
                      <a:pt x="553803" y="865155"/>
                      <a:pt x="555374" y="864894"/>
                      <a:pt x="556683" y="864370"/>
                    </a:cubicBezTo>
                    <a:lnTo>
                      <a:pt x="556683" y="886879"/>
                    </a:lnTo>
                    <a:lnTo>
                      <a:pt x="421629" y="886879"/>
                    </a:lnTo>
                    <a:lnTo>
                      <a:pt x="421629" y="864370"/>
                    </a:lnTo>
                    <a:close/>
                    <a:moveTo>
                      <a:pt x="128489" y="434868"/>
                    </a:moveTo>
                    <a:lnTo>
                      <a:pt x="124039" y="434868"/>
                    </a:lnTo>
                    <a:lnTo>
                      <a:pt x="124039" y="411574"/>
                    </a:lnTo>
                    <a:lnTo>
                      <a:pt x="259093" y="411574"/>
                    </a:lnTo>
                    <a:lnTo>
                      <a:pt x="259093" y="434868"/>
                    </a:lnTo>
                    <a:lnTo>
                      <a:pt x="259093" y="434868"/>
                    </a:lnTo>
                    <a:lnTo>
                      <a:pt x="254644" y="434868"/>
                    </a:lnTo>
                    <a:lnTo>
                      <a:pt x="128489" y="434868"/>
                    </a:lnTo>
                    <a:close/>
                    <a:moveTo>
                      <a:pt x="124301" y="864370"/>
                    </a:moveTo>
                    <a:cubicBezTo>
                      <a:pt x="125610" y="864894"/>
                      <a:pt x="127181" y="865155"/>
                      <a:pt x="128751" y="865155"/>
                    </a:cubicBezTo>
                    <a:lnTo>
                      <a:pt x="254906" y="865155"/>
                    </a:lnTo>
                    <a:cubicBezTo>
                      <a:pt x="256476" y="865155"/>
                      <a:pt x="257785" y="864894"/>
                      <a:pt x="259355" y="864370"/>
                    </a:cubicBezTo>
                    <a:lnTo>
                      <a:pt x="259355" y="886879"/>
                    </a:lnTo>
                    <a:lnTo>
                      <a:pt x="124301" y="886879"/>
                    </a:lnTo>
                    <a:lnTo>
                      <a:pt x="124301" y="864370"/>
                    </a:lnTo>
                    <a:lnTo>
                      <a:pt x="124301" y="864370"/>
                    </a:lnTo>
                    <a:close/>
                    <a:moveTo>
                      <a:pt x="931483" y="914623"/>
                    </a:moveTo>
                    <a:lnTo>
                      <a:pt x="931483" y="943937"/>
                    </a:lnTo>
                    <a:lnTo>
                      <a:pt x="931483" y="943937"/>
                    </a:lnTo>
                    <a:lnTo>
                      <a:pt x="47352" y="943937"/>
                    </a:lnTo>
                    <a:lnTo>
                      <a:pt x="47352" y="914623"/>
                    </a:lnTo>
                    <a:lnTo>
                      <a:pt x="931483" y="914623"/>
                    </a:lnTo>
                    <a:close/>
                    <a:moveTo>
                      <a:pt x="850084" y="865155"/>
                    </a:moveTo>
                    <a:cubicBezTo>
                      <a:pt x="851655" y="865155"/>
                      <a:pt x="853225" y="864894"/>
                      <a:pt x="854533" y="864370"/>
                    </a:cubicBezTo>
                    <a:lnTo>
                      <a:pt x="854533" y="886879"/>
                    </a:lnTo>
                    <a:lnTo>
                      <a:pt x="719480" y="886879"/>
                    </a:lnTo>
                    <a:lnTo>
                      <a:pt x="719480" y="864632"/>
                    </a:lnTo>
                    <a:cubicBezTo>
                      <a:pt x="720789" y="865155"/>
                      <a:pt x="722359" y="865417"/>
                      <a:pt x="723929" y="865417"/>
                    </a:cubicBezTo>
                    <a:lnTo>
                      <a:pt x="850084" y="865417"/>
                    </a:lnTo>
                    <a:close/>
                    <a:moveTo>
                      <a:pt x="748794" y="481718"/>
                    </a:moveTo>
                    <a:lnTo>
                      <a:pt x="737801" y="481718"/>
                    </a:lnTo>
                    <a:lnTo>
                      <a:pt x="737801" y="462611"/>
                    </a:lnTo>
                    <a:lnTo>
                      <a:pt x="836213" y="462611"/>
                    </a:lnTo>
                    <a:lnTo>
                      <a:pt x="836213" y="481718"/>
                    </a:lnTo>
                    <a:lnTo>
                      <a:pt x="825219" y="481718"/>
                    </a:lnTo>
                    <a:cubicBezTo>
                      <a:pt x="817630" y="481718"/>
                      <a:pt x="811348" y="487999"/>
                      <a:pt x="811348" y="495590"/>
                    </a:cubicBezTo>
                    <a:lnTo>
                      <a:pt x="811348" y="802602"/>
                    </a:lnTo>
                    <a:cubicBezTo>
                      <a:pt x="811348" y="810192"/>
                      <a:pt x="817630" y="816473"/>
                      <a:pt x="825219" y="816473"/>
                    </a:cubicBezTo>
                    <a:lnTo>
                      <a:pt x="836213" y="816473"/>
                    </a:lnTo>
                    <a:lnTo>
                      <a:pt x="836213" y="837412"/>
                    </a:lnTo>
                    <a:lnTo>
                      <a:pt x="737801" y="837412"/>
                    </a:lnTo>
                    <a:lnTo>
                      <a:pt x="737801" y="816473"/>
                    </a:lnTo>
                    <a:lnTo>
                      <a:pt x="748794" y="816473"/>
                    </a:lnTo>
                    <a:cubicBezTo>
                      <a:pt x="756384" y="816473"/>
                      <a:pt x="762666" y="810192"/>
                      <a:pt x="762666" y="802602"/>
                    </a:cubicBezTo>
                    <a:lnTo>
                      <a:pt x="762666" y="495590"/>
                    </a:lnTo>
                    <a:cubicBezTo>
                      <a:pt x="762666" y="487999"/>
                      <a:pt x="756384" y="481718"/>
                      <a:pt x="748794" y="481718"/>
                    </a:cubicBezTo>
                    <a:close/>
                    <a:moveTo>
                      <a:pt x="854272" y="434868"/>
                    </a:moveTo>
                    <a:lnTo>
                      <a:pt x="854272" y="434868"/>
                    </a:lnTo>
                    <a:lnTo>
                      <a:pt x="849822" y="434868"/>
                    </a:lnTo>
                    <a:lnTo>
                      <a:pt x="849822" y="434868"/>
                    </a:lnTo>
                    <a:lnTo>
                      <a:pt x="849822" y="434868"/>
                    </a:lnTo>
                    <a:lnTo>
                      <a:pt x="723667" y="434868"/>
                    </a:lnTo>
                    <a:lnTo>
                      <a:pt x="723667" y="434868"/>
                    </a:lnTo>
                    <a:lnTo>
                      <a:pt x="719218" y="434868"/>
                    </a:lnTo>
                    <a:lnTo>
                      <a:pt x="719218" y="411574"/>
                    </a:lnTo>
                    <a:lnTo>
                      <a:pt x="854272" y="411574"/>
                    </a:lnTo>
                    <a:lnTo>
                      <a:pt x="854272" y="434868"/>
                    </a:lnTo>
                    <a:lnTo>
                      <a:pt x="854272" y="434868"/>
                    </a:lnTo>
                    <a:close/>
                  </a:path>
                </a:pathLst>
              </a:custGeom>
              <a:solidFill>
                <a:srgbClr val="FFFFFF"/>
              </a:solidFill>
              <a:ln w="2616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934E844-92BC-4FD0-8052-AB54FF526C8D}"/>
                  </a:ext>
                </a:extLst>
              </p:cNvPr>
              <p:cNvSpPr/>
              <p:nvPr/>
            </p:nvSpPr>
            <p:spPr>
              <a:xfrm>
                <a:off x="9627304" y="5652732"/>
                <a:ext cx="96055" cy="175360"/>
              </a:xfrm>
              <a:custGeom>
                <a:avLst/>
                <a:gdLst>
                  <a:gd name="connsiteX0" fmla="*/ 57057 w 96055"/>
                  <a:gd name="connsiteY0" fmla="*/ 74070 h 175360"/>
                  <a:gd name="connsiteX1" fmla="*/ 57057 w 96055"/>
                  <a:gd name="connsiteY1" fmla="*/ 30623 h 175360"/>
                  <a:gd name="connsiteX2" fmla="*/ 82707 w 96055"/>
                  <a:gd name="connsiteY2" fmla="*/ 38475 h 175360"/>
                  <a:gd name="connsiteX3" fmla="*/ 92129 w 96055"/>
                  <a:gd name="connsiteY3" fmla="*/ 26173 h 175360"/>
                  <a:gd name="connsiteX4" fmla="*/ 57057 w 96055"/>
                  <a:gd name="connsiteY4" fmla="*/ 10731 h 175360"/>
                  <a:gd name="connsiteX5" fmla="*/ 57057 w 96055"/>
                  <a:gd name="connsiteY5" fmla="*/ 4973 h 175360"/>
                  <a:gd name="connsiteX6" fmla="*/ 50776 w 96055"/>
                  <a:gd name="connsiteY6" fmla="*/ 0 h 175360"/>
                  <a:gd name="connsiteX7" fmla="*/ 44494 w 96055"/>
                  <a:gd name="connsiteY7" fmla="*/ 4973 h 175360"/>
                  <a:gd name="connsiteX8" fmla="*/ 44494 w 96055"/>
                  <a:gd name="connsiteY8" fmla="*/ 11255 h 175360"/>
                  <a:gd name="connsiteX9" fmla="*/ 3926 w 96055"/>
                  <a:gd name="connsiteY9" fmla="*/ 51038 h 175360"/>
                  <a:gd name="connsiteX10" fmla="*/ 44494 w 96055"/>
                  <a:gd name="connsiteY10" fmla="*/ 92915 h 175360"/>
                  <a:gd name="connsiteX11" fmla="*/ 44494 w 96055"/>
                  <a:gd name="connsiteY11" fmla="*/ 143167 h 175360"/>
                  <a:gd name="connsiteX12" fmla="*/ 9945 w 96055"/>
                  <a:gd name="connsiteY12" fmla="*/ 126417 h 175360"/>
                  <a:gd name="connsiteX13" fmla="*/ 0 w 96055"/>
                  <a:gd name="connsiteY13" fmla="*/ 138718 h 175360"/>
                  <a:gd name="connsiteX14" fmla="*/ 44494 w 96055"/>
                  <a:gd name="connsiteY14" fmla="*/ 163844 h 175360"/>
                  <a:gd name="connsiteX15" fmla="*/ 44494 w 96055"/>
                  <a:gd name="connsiteY15" fmla="*/ 163844 h 175360"/>
                  <a:gd name="connsiteX16" fmla="*/ 44494 w 96055"/>
                  <a:gd name="connsiteY16" fmla="*/ 170387 h 175360"/>
                  <a:gd name="connsiteX17" fmla="*/ 50776 w 96055"/>
                  <a:gd name="connsiteY17" fmla="*/ 175360 h 175360"/>
                  <a:gd name="connsiteX18" fmla="*/ 57057 w 96055"/>
                  <a:gd name="connsiteY18" fmla="*/ 170387 h 175360"/>
                  <a:gd name="connsiteX19" fmla="*/ 57057 w 96055"/>
                  <a:gd name="connsiteY19" fmla="*/ 163059 h 175360"/>
                  <a:gd name="connsiteX20" fmla="*/ 96055 w 96055"/>
                  <a:gd name="connsiteY20" fmla="*/ 119088 h 175360"/>
                  <a:gd name="connsiteX21" fmla="*/ 57057 w 96055"/>
                  <a:gd name="connsiteY21" fmla="*/ 74070 h 175360"/>
                  <a:gd name="connsiteX22" fmla="*/ 45803 w 96055"/>
                  <a:gd name="connsiteY22" fmla="*/ 69882 h 175360"/>
                  <a:gd name="connsiteX23" fmla="*/ 25388 w 96055"/>
                  <a:gd name="connsiteY23" fmla="*/ 48944 h 175360"/>
                  <a:gd name="connsiteX24" fmla="*/ 45803 w 96055"/>
                  <a:gd name="connsiteY24" fmla="*/ 30885 h 175360"/>
                  <a:gd name="connsiteX25" fmla="*/ 45803 w 96055"/>
                  <a:gd name="connsiteY25" fmla="*/ 69882 h 175360"/>
                  <a:gd name="connsiteX26" fmla="*/ 55748 w 96055"/>
                  <a:gd name="connsiteY26" fmla="*/ 142906 h 175360"/>
                  <a:gd name="connsiteX27" fmla="*/ 55748 w 96055"/>
                  <a:gd name="connsiteY27" fmla="*/ 97888 h 175360"/>
                  <a:gd name="connsiteX28" fmla="*/ 74593 w 96055"/>
                  <a:gd name="connsiteY28" fmla="*/ 121706 h 175360"/>
                  <a:gd name="connsiteX29" fmla="*/ 55748 w 96055"/>
                  <a:gd name="connsiteY29" fmla="*/ 142906 h 1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6055" h="175360">
                    <a:moveTo>
                      <a:pt x="57057" y="74070"/>
                    </a:moveTo>
                    <a:lnTo>
                      <a:pt x="57057" y="30623"/>
                    </a:lnTo>
                    <a:cubicBezTo>
                      <a:pt x="71976" y="31670"/>
                      <a:pt x="77472" y="38475"/>
                      <a:pt x="82707" y="38475"/>
                    </a:cubicBezTo>
                    <a:cubicBezTo>
                      <a:pt x="88989" y="38475"/>
                      <a:pt x="92129" y="30361"/>
                      <a:pt x="92129" y="26173"/>
                    </a:cubicBezTo>
                    <a:cubicBezTo>
                      <a:pt x="92129" y="15704"/>
                      <a:pt x="71714" y="11255"/>
                      <a:pt x="57057" y="10731"/>
                    </a:cubicBezTo>
                    <a:lnTo>
                      <a:pt x="57057" y="4973"/>
                    </a:lnTo>
                    <a:cubicBezTo>
                      <a:pt x="57057" y="2355"/>
                      <a:pt x="53917" y="0"/>
                      <a:pt x="50776" y="0"/>
                    </a:cubicBezTo>
                    <a:cubicBezTo>
                      <a:pt x="47111" y="0"/>
                      <a:pt x="44494" y="2355"/>
                      <a:pt x="44494" y="4973"/>
                    </a:cubicBezTo>
                    <a:lnTo>
                      <a:pt x="44494" y="11255"/>
                    </a:lnTo>
                    <a:cubicBezTo>
                      <a:pt x="24079" y="13348"/>
                      <a:pt x="3926" y="24079"/>
                      <a:pt x="3926" y="51038"/>
                    </a:cubicBezTo>
                    <a:cubicBezTo>
                      <a:pt x="3926" y="78520"/>
                      <a:pt x="25388" y="86110"/>
                      <a:pt x="44494" y="92915"/>
                    </a:cubicBezTo>
                    <a:lnTo>
                      <a:pt x="44494" y="143167"/>
                    </a:lnTo>
                    <a:cubicBezTo>
                      <a:pt x="22771" y="141336"/>
                      <a:pt x="17012" y="126417"/>
                      <a:pt x="9945" y="126417"/>
                    </a:cubicBezTo>
                    <a:cubicBezTo>
                      <a:pt x="4711" y="126417"/>
                      <a:pt x="0" y="133484"/>
                      <a:pt x="0" y="138718"/>
                    </a:cubicBezTo>
                    <a:cubicBezTo>
                      <a:pt x="0" y="149187"/>
                      <a:pt x="18060" y="163583"/>
                      <a:pt x="44494" y="163844"/>
                    </a:cubicBezTo>
                    <a:lnTo>
                      <a:pt x="44494" y="163844"/>
                    </a:lnTo>
                    <a:lnTo>
                      <a:pt x="44494" y="170387"/>
                    </a:lnTo>
                    <a:cubicBezTo>
                      <a:pt x="44494" y="173005"/>
                      <a:pt x="47111" y="175360"/>
                      <a:pt x="50776" y="175360"/>
                    </a:cubicBezTo>
                    <a:cubicBezTo>
                      <a:pt x="53917" y="175360"/>
                      <a:pt x="57057" y="173005"/>
                      <a:pt x="57057" y="170387"/>
                    </a:cubicBezTo>
                    <a:lnTo>
                      <a:pt x="57057" y="163059"/>
                    </a:lnTo>
                    <a:cubicBezTo>
                      <a:pt x="80090" y="159918"/>
                      <a:pt x="96055" y="145261"/>
                      <a:pt x="96055" y="119088"/>
                    </a:cubicBezTo>
                    <a:cubicBezTo>
                      <a:pt x="96055" y="90297"/>
                      <a:pt x="75640" y="80875"/>
                      <a:pt x="57057" y="74070"/>
                    </a:cubicBezTo>
                    <a:close/>
                    <a:moveTo>
                      <a:pt x="45803" y="69882"/>
                    </a:moveTo>
                    <a:cubicBezTo>
                      <a:pt x="34548" y="65695"/>
                      <a:pt x="25388" y="61245"/>
                      <a:pt x="25388" y="48944"/>
                    </a:cubicBezTo>
                    <a:cubicBezTo>
                      <a:pt x="25388" y="37951"/>
                      <a:pt x="34025" y="32455"/>
                      <a:pt x="45803" y="30885"/>
                    </a:cubicBezTo>
                    <a:lnTo>
                      <a:pt x="45803" y="69882"/>
                    </a:lnTo>
                    <a:close/>
                    <a:moveTo>
                      <a:pt x="55748" y="142906"/>
                    </a:moveTo>
                    <a:lnTo>
                      <a:pt x="55748" y="97888"/>
                    </a:lnTo>
                    <a:cubicBezTo>
                      <a:pt x="66218" y="102337"/>
                      <a:pt x="74593" y="108357"/>
                      <a:pt x="74593" y="121706"/>
                    </a:cubicBezTo>
                    <a:cubicBezTo>
                      <a:pt x="74593" y="134007"/>
                      <a:pt x="67265" y="140812"/>
                      <a:pt x="55748" y="142906"/>
                    </a:cubicBezTo>
                    <a:close/>
                  </a:path>
                </a:pathLst>
              </a:custGeom>
              <a:solidFill>
                <a:srgbClr val="FFFFFF"/>
              </a:solidFill>
              <a:ln w="26168" cap="flat">
                <a:noFill/>
                <a:prstDash val="solid"/>
                <a:miter/>
              </a:ln>
            </p:spPr>
            <p:txBody>
              <a:bodyPr rtlCol="0" anchor="ctr"/>
              <a:lstStyle/>
              <a:p>
                <a:endParaRPr lang="en-US"/>
              </a:p>
            </p:txBody>
          </p:sp>
        </p:grpSp>
      </p:grpSp>
      <p:grpSp>
        <p:nvGrpSpPr>
          <p:cNvPr id="126" name="Graphic 76">
            <a:extLst>
              <a:ext uri="{FF2B5EF4-FFF2-40B4-BE49-F238E27FC236}">
                <a16:creationId xmlns:a16="http://schemas.microsoft.com/office/drawing/2014/main" id="{BB20CF01-7638-4B78-8C71-2A37E6BF8D6A}"/>
              </a:ext>
            </a:extLst>
          </p:cNvPr>
          <p:cNvGrpSpPr/>
          <p:nvPr/>
        </p:nvGrpSpPr>
        <p:grpSpPr>
          <a:xfrm>
            <a:off x="9824933" y="2188378"/>
            <a:ext cx="518258" cy="535213"/>
            <a:chOff x="14146893" y="5502435"/>
            <a:chExt cx="954012" cy="985222"/>
          </a:xfrm>
          <a:solidFill>
            <a:srgbClr val="FFFFFF"/>
          </a:solidFill>
        </p:grpSpPr>
        <p:sp>
          <p:nvSpPr>
            <p:cNvPr id="127" name="Freeform: Shape 126">
              <a:extLst>
                <a:ext uri="{FF2B5EF4-FFF2-40B4-BE49-F238E27FC236}">
                  <a16:creationId xmlns:a16="http://schemas.microsoft.com/office/drawing/2014/main" id="{0FA815C5-D70B-4751-9258-91AFA9244612}"/>
                </a:ext>
              </a:extLst>
            </p:cNvPr>
            <p:cNvSpPr/>
            <p:nvPr/>
          </p:nvSpPr>
          <p:spPr>
            <a:xfrm>
              <a:off x="14146893" y="5502435"/>
              <a:ext cx="954012" cy="985222"/>
            </a:xfrm>
            <a:custGeom>
              <a:avLst/>
              <a:gdLst>
                <a:gd name="connsiteX0" fmla="*/ 922081 w 954012"/>
                <a:gd name="connsiteY0" fmla="*/ 576920 h 985222"/>
                <a:gd name="connsiteX1" fmla="*/ 907425 w 954012"/>
                <a:gd name="connsiteY1" fmla="*/ 576920 h 985222"/>
                <a:gd name="connsiteX2" fmla="*/ 907425 w 954012"/>
                <a:gd name="connsiteY2" fmla="*/ 444222 h 985222"/>
                <a:gd name="connsiteX3" fmla="*/ 880990 w 954012"/>
                <a:gd name="connsiteY3" fmla="*/ 393184 h 985222"/>
                <a:gd name="connsiteX4" fmla="*/ 880990 w 954012"/>
                <a:gd name="connsiteY4" fmla="*/ 375124 h 985222"/>
                <a:gd name="connsiteX5" fmla="*/ 833355 w 954012"/>
                <a:gd name="connsiteY5" fmla="*/ 327489 h 985222"/>
                <a:gd name="connsiteX6" fmla="*/ 822362 w 954012"/>
                <a:gd name="connsiteY6" fmla="*/ 327489 h 985222"/>
                <a:gd name="connsiteX7" fmla="*/ 864501 w 954012"/>
                <a:gd name="connsiteY7" fmla="*/ 265721 h 985222"/>
                <a:gd name="connsiteX8" fmla="*/ 852461 w 954012"/>
                <a:gd name="connsiteY8" fmla="*/ 202643 h 985222"/>
                <a:gd name="connsiteX9" fmla="*/ 566650 w 954012"/>
                <a:gd name="connsiteY9" fmla="*/ 7914 h 985222"/>
                <a:gd name="connsiteX10" fmla="*/ 532625 w 954012"/>
                <a:gd name="connsiteY10" fmla="*/ 848 h 985222"/>
                <a:gd name="connsiteX11" fmla="*/ 503572 w 954012"/>
                <a:gd name="connsiteY11" fmla="*/ 19954 h 985222"/>
                <a:gd name="connsiteX12" fmla="*/ 257021 w 954012"/>
                <a:gd name="connsiteY12" fmla="*/ 381930 h 985222"/>
                <a:gd name="connsiteX13" fmla="*/ 188447 w 954012"/>
                <a:gd name="connsiteY13" fmla="*/ 381930 h 985222"/>
                <a:gd name="connsiteX14" fmla="*/ 204936 w 954012"/>
                <a:gd name="connsiteY14" fmla="*/ 214421 h 985222"/>
                <a:gd name="connsiteX15" fmla="*/ 208076 w 954012"/>
                <a:gd name="connsiteY15" fmla="*/ 210233 h 985222"/>
                <a:gd name="connsiteX16" fmla="*/ 260162 w 954012"/>
                <a:gd name="connsiteY16" fmla="*/ 167833 h 985222"/>
                <a:gd name="connsiteX17" fmla="*/ 264873 w 954012"/>
                <a:gd name="connsiteY17" fmla="*/ 165739 h 985222"/>
                <a:gd name="connsiteX18" fmla="*/ 372444 w 954012"/>
                <a:gd name="connsiteY18" fmla="*/ 176470 h 985222"/>
                <a:gd name="connsiteX19" fmla="*/ 387887 w 954012"/>
                <a:gd name="connsiteY19" fmla="*/ 163907 h 985222"/>
                <a:gd name="connsiteX20" fmla="*/ 375324 w 954012"/>
                <a:gd name="connsiteY20" fmla="*/ 148465 h 985222"/>
                <a:gd name="connsiteX21" fmla="*/ 267751 w 954012"/>
                <a:gd name="connsiteY21" fmla="*/ 137734 h 985222"/>
                <a:gd name="connsiteX22" fmla="*/ 236606 w 954012"/>
                <a:gd name="connsiteY22" fmla="*/ 152914 h 985222"/>
                <a:gd name="connsiteX23" fmla="*/ 198393 w 954012"/>
                <a:gd name="connsiteY23" fmla="*/ 184060 h 985222"/>
                <a:gd name="connsiteX24" fmla="*/ 177192 w 954012"/>
                <a:gd name="connsiteY24" fmla="*/ 211804 h 985222"/>
                <a:gd name="connsiteX25" fmla="*/ 160442 w 954012"/>
                <a:gd name="connsiteY25" fmla="*/ 382191 h 985222"/>
                <a:gd name="connsiteX26" fmla="*/ 142643 w 954012"/>
                <a:gd name="connsiteY26" fmla="*/ 382191 h 985222"/>
                <a:gd name="connsiteX27" fmla="*/ 168817 w 954012"/>
                <a:gd name="connsiteY27" fmla="*/ 117056 h 985222"/>
                <a:gd name="connsiteX28" fmla="*/ 187923 w 954012"/>
                <a:gd name="connsiteY28" fmla="*/ 101353 h 985222"/>
                <a:gd name="connsiteX29" fmla="*/ 405423 w 954012"/>
                <a:gd name="connsiteY29" fmla="*/ 122815 h 985222"/>
                <a:gd name="connsiteX30" fmla="*/ 420865 w 954012"/>
                <a:gd name="connsiteY30" fmla="*/ 110252 h 985222"/>
                <a:gd name="connsiteX31" fmla="*/ 408302 w 954012"/>
                <a:gd name="connsiteY31" fmla="*/ 94809 h 985222"/>
                <a:gd name="connsiteX32" fmla="*/ 190803 w 954012"/>
                <a:gd name="connsiteY32" fmla="*/ 73347 h 985222"/>
                <a:gd name="connsiteX33" fmla="*/ 141073 w 954012"/>
                <a:gd name="connsiteY33" fmla="*/ 114177 h 985222"/>
                <a:gd name="connsiteX34" fmla="*/ 119873 w 954012"/>
                <a:gd name="connsiteY34" fmla="*/ 327751 h 985222"/>
                <a:gd name="connsiteX35" fmla="*/ 84016 w 954012"/>
                <a:gd name="connsiteY35" fmla="*/ 327751 h 985222"/>
                <a:gd name="connsiteX36" fmla="*/ 36380 w 954012"/>
                <a:gd name="connsiteY36" fmla="*/ 375386 h 985222"/>
                <a:gd name="connsiteX37" fmla="*/ 36380 w 954012"/>
                <a:gd name="connsiteY37" fmla="*/ 387688 h 985222"/>
                <a:gd name="connsiteX38" fmla="*/ 0 w 954012"/>
                <a:gd name="connsiteY38" fmla="*/ 444484 h 985222"/>
                <a:gd name="connsiteX39" fmla="*/ 0 w 954012"/>
                <a:gd name="connsiteY39" fmla="*/ 922930 h 985222"/>
                <a:gd name="connsiteX40" fmla="*/ 62292 w 954012"/>
                <a:gd name="connsiteY40" fmla="*/ 985222 h 985222"/>
                <a:gd name="connsiteX41" fmla="*/ 845394 w 954012"/>
                <a:gd name="connsiteY41" fmla="*/ 985222 h 985222"/>
                <a:gd name="connsiteX42" fmla="*/ 907686 w 954012"/>
                <a:gd name="connsiteY42" fmla="*/ 922930 h 985222"/>
                <a:gd name="connsiteX43" fmla="*/ 907686 w 954012"/>
                <a:gd name="connsiteY43" fmla="*/ 790231 h 985222"/>
                <a:gd name="connsiteX44" fmla="*/ 922343 w 954012"/>
                <a:gd name="connsiteY44" fmla="*/ 790231 h 985222"/>
                <a:gd name="connsiteX45" fmla="*/ 954013 w 954012"/>
                <a:gd name="connsiteY45" fmla="*/ 758562 h 985222"/>
                <a:gd name="connsiteX46" fmla="*/ 954013 w 954012"/>
                <a:gd name="connsiteY46" fmla="*/ 608851 h 985222"/>
                <a:gd name="connsiteX47" fmla="*/ 922081 w 954012"/>
                <a:gd name="connsiteY47" fmla="*/ 576920 h 985222"/>
                <a:gd name="connsiteX48" fmla="*/ 833355 w 954012"/>
                <a:gd name="connsiteY48" fmla="*/ 355756 h 985222"/>
                <a:gd name="connsiteX49" fmla="*/ 833355 w 954012"/>
                <a:gd name="connsiteY49" fmla="*/ 355756 h 985222"/>
                <a:gd name="connsiteX50" fmla="*/ 852723 w 954012"/>
                <a:gd name="connsiteY50" fmla="*/ 375124 h 985222"/>
                <a:gd name="connsiteX51" fmla="*/ 852723 w 954012"/>
                <a:gd name="connsiteY51" fmla="*/ 382191 h 985222"/>
                <a:gd name="connsiteX52" fmla="*/ 844871 w 954012"/>
                <a:gd name="connsiteY52" fmla="*/ 381668 h 985222"/>
                <a:gd name="connsiteX53" fmla="*/ 785196 w 954012"/>
                <a:gd name="connsiteY53" fmla="*/ 381668 h 985222"/>
                <a:gd name="connsiteX54" fmla="*/ 802994 w 954012"/>
                <a:gd name="connsiteY54" fmla="*/ 355494 h 985222"/>
                <a:gd name="connsiteX55" fmla="*/ 833355 w 954012"/>
                <a:gd name="connsiteY55" fmla="*/ 355494 h 985222"/>
                <a:gd name="connsiteX56" fmla="*/ 526605 w 954012"/>
                <a:gd name="connsiteY56" fmla="*/ 35658 h 985222"/>
                <a:gd name="connsiteX57" fmla="*/ 537859 w 954012"/>
                <a:gd name="connsiteY57" fmla="*/ 28329 h 985222"/>
                <a:gd name="connsiteX58" fmla="*/ 541262 w 954012"/>
                <a:gd name="connsiteY58" fmla="*/ 28068 h 985222"/>
                <a:gd name="connsiteX59" fmla="*/ 550946 w 954012"/>
                <a:gd name="connsiteY59" fmla="*/ 31208 h 985222"/>
                <a:gd name="connsiteX60" fmla="*/ 836757 w 954012"/>
                <a:gd name="connsiteY60" fmla="*/ 225937 h 985222"/>
                <a:gd name="connsiteX61" fmla="*/ 841206 w 954012"/>
                <a:gd name="connsiteY61" fmla="*/ 250016 h 985222"/>
                <a:gd name="connsiteX62" fmla="*/ 751432 w 954012"/>
                <a:gd name="connsiteY62" fmla="*/ 381668 h 985222"/>
                <a:gd name="connsiteX63" fmla="*/ 729970 w 954012"/>
                <a:gd name="connsiteY63" fmla="*/ 381668 h 985222"/>
                <a:gd name="connsiteX64" fmla="*/ 773942 w 954012"/>
                <a:gd name="connsiteY64" fmla="*/ 317020 h 985222"/>
                <a:gd name="connsiteX65" fmla="*/ 775512 w 954012"/>
                <a:gd name="connsiteY65" fmla="*/ 282210 h 985222"/>
                <a:gd name="connsiteX66" fmla="*/ 766089 w 954012"/>
                <a:gd name="connsiteY66" fmla="*/ 233789 h 985222"/>
                <a:gd name="connsiteX67" fmla="*/ 751956 w 954012"/>
                <a:gd name="connsiteY67" fmla="*/ 202381 h 985222"/>
                <a:gd name="connsiteX68" fmla="*/ 603816 w 954012"/>
                <a:gd name="connsiteY68" fmla="*/ 101353 h 985222"/>
                <a:gd name="connsiteX69" fmla="*/ 569267 w 954012"/>
                <a:gd name="connsiteY69" fmla="*/ 99782 h 985222"/>
                <a:gd name="connsiteX70" fmla="*/ 520847 w 954012"/>
                <a:gd name="connsiteY70" fmla="*/ 108681 h 985222"/>
                <a:gd name="connsiteX71" fmla="*/ 488915 w 954012"/>
                <a:gd name="connsiteY71" fmla="*/ 122815 h 985222"/>
                <a:gd name="connsiteX72" fmla="*/ 312508 w 954012"/>
                <a:gd name="connsiteY72" fmla="*/ 381668 h 985222"/>
                <a:gd name="connsiteX73" fmla="*/ 291046 w 954012"/>
                <a:gd name="connsiteY73" fmla="*/ 381668 h 985222"/>
                <a:gd name="connsiteX74" fmla="*/ 526605 w 954012"/>
                <a:gd name="connsiteY74" fmla="*/ 35658 h 985222"/>
                <a:gd name="connsiteX75" fmla="*/ 532886 w 954012"/>
                <a:gd name="connsiteY75" fmla="*/ 274096 h 985222"/>
                <a:gd name="connsiteX76" fmla="*/ 417462 w 954012"/>
                <a:gd name="connsiteY76" fmla="*/ 381930 h 985222"/>
                <a:gd name="connsiteX77" fmla="*/ 346271 w 954012"/>
                <a:gd name="connsiteY77" fmla="*/ 381930 h 985222"/>
                <a:gd name="connsiteX78" fmla="*/ 511948 w 954012"/>
                <a:gd name="connsiteY78" fmla="*/ 138780 h 985222"/>
                <a:gd name="connsiteX79" fmla="*/ 511948 w 954012"/>
                <a:gd name="connsiteY79" fmla="*/ 138780 h 985222"/>
                <a:gd name="connsiteX80" fmla="*/ 516136 w 954012"/>
                <a:gd name="connsiteY80" fmla="*/ 136686 h 985222"/>
                <a:gd name="connsiteX81" fmla="*/ 516659 w 954012"/>
                <a:gd name="connsiteY81" fmla="*/ 136686 h 985222"/>
                <a:gd name="connsiteX82" fmla="*/ 582616 w 954012"/>
                <a:gd name="connsiteY82" fmla="*/ 124385 h 985222"/>
                <a:gd name="connsiteX83" fmla="*/ 587850 w 954012"/>
                <a:gd name="connsiteY83" fmla="*/ 124647 h 985222"/>
                <a:gd name="connsiteX84" fmla="*/ 735990 w 954012"/>
                <a:gd name="connsiteY84" fmla="*/ 225676 h 985222"/>
                <a:gd name="connsiteX85" fmla="*/ 738084 w 954012"/>
                <a:gd name="connsiteY85" fmla="*/ 230387 h 985222"/>
                <a:gd name="connsiteX86" fmla="*/ 750909 w 954012"/>
                <a:gd name="connsiteY86" fmla="*/ 296343 h 985222"/>
                <a:gd name="connsiteX87" fmla="*/ 750647 w 954012"/>
                <a:gd name="connsiteY87" fmla="*/ 301578 h 985222"/>
                <a:gd name="connsiteX88" fmla="*/ 695945 w 954012"/>
                <a:gd name="connsiteY88" fmla="*/ 381930 h 985222"/>
                <a:gd name="connsiteX89" fmla="*/ 648310 w 954012"/>
                <a:gd name="connsiteY89" fmla="*/ 381930 h 985222"/>
                <a:gd name="connsiteX90" fmla="*/ 532886 w 954012"/>
                <a:gd name="connsiteY90" fmla="*/ 274096 h 985222"/>
                <a:gd name="connsiteX91" fmla="*/ 620043 w 954012"/>
                <a:gd name="connsiteY91" fmla="*/ 381930 h 985222"/>
                <a:gd name="connsiteX92" fmla="*/ 445468 w 954012"/>
                <a:gd name="connsiteY92" fmla="*/ 381930 h 985222"/>
                <a:gd name="connsiteX93" fmla="*/ 532625 w 954012"/>
                <a:gd name="connsiteY93" fmla="*/ 302363 h 985222"/>
                <a:gd name="connsiteX94" fmla="*/ 620043 w 954012"/>
                <a:gd name="connsiteY94" fmla="*/ 381930 h 985222"/>
                <a:gd name="connsiteX95" fmla="*/ 63863 w 954012"/>
                <a:gd name="connsiteY95" fmla="*/ 375124 h 985222"/>
                <a:gd name="connsiteX96" fmla="*/ 83231 w 954012"/>
                <a:gd name="connsiteY96" fmla="*/ 355756 h 985222"/>
                <a:gd name="connsiteX97" fmla="*/ 116470 w 954012"/>
                <a:gd name="connsiteY97" fmla="*/ 355756 h 985222"/>
                <a:gd name="connsiteX98" fmla="*/ 113854 w 954012"/>
                <a:gd name="connsiteY98" fmla="*/ 381930 h 985222"/>
                <a:gd name="connsiteX99" fmla="*/ 63863 w 954012"/>
                <a:gd name="connsiteY99" fmla="*/ 381930 h 985222"/>
                <a:gd name="connsiteX100" fmla="*/ 63863 w 954012"/>
                <a:gd name="connsiteY100" fmla="*/ 375124 h 985222"/>
                <a:gd name="connsiteX101" fmla="*/ 27482 w 954012"/>
                <a:gd name="connsiteY101" fmla="*/ 444222 h 985222"/>
                <a:gd name="connsiteX102" fmla="*/ 61768 w 954012"/>
                <a:gd name="connsiteY102" fmla="*/ 409935 h 985222"/>
                <a:gd name="connsiteX103" fmla="*/ 844871 w 954012"/>
                <a:gd name="connsiteY103" fmla="*/ 409935 h 985222"/>
                <a:gd name="connsiteX104" fmla="*/ 879158 w 954012"/>
                <a:gd name="connsiteY104" fmla="*/ 444222 h 985222"/>
                <a:gd name="connsiteX105" fmla="*/ 879158 w 954012"/>
                <a:gd name="connsiteY105" fmla="*/ 483220 h 985222"/>
                <a:gd name="connsiteX106" fmla="*/ 27482 w 954012"/>
                <a:gd name="connsiteY106" fmla="*/ 483220 h 985222"/>
                <a:gd name="connsiteX107" fmla="*/ 27482 w 954012"/>
                <a:gd name="connsiteY107" fmla="*/ 444222 h 985222"/>
                <a:gd name="connsiteX108" fmla="*/ 879158 w 954012"/>
                <a:gd name="connsiteY108" fmla="*/ 922668 h 985222"/>
                <a:gd name="connsiteX109" fmla="*/ 844871 w 954012"/>
                <a:gd name="connsiteY109" fmla="*/ 956955 h 985222"/>
                <a:gd name="connsiteX110" fmla="*/ 61768 w 954012"/>
                <a:gd name="connsiteY110" fmla="*/ 956955 h 985222"/>
                <a:gd name="connsiteX111" fmla="*/ 27482 w 954012"/>
                <a:gd name="connsiteY111" fmla="*/ 922668 h 985222"/>
                <a:gd name="connsiteX112" fmla="*/ 27482 w 954012"/>
                <a:gd name="connsiteY112" fmla="*/ 883670 h 985222"/>
                <a:gd name="connsiteX113" fmla="*/ 103122 w 954012"/>
                <a:gd name="connsiteY113" fmla="*/ 883670 h 985222"/>
                <a:gd name="connsiteX114" fmla="*/ 117255 w 954012"/>
                <a:gd name="connsiteY114" fmla="*/ 869536 h 985222"/>
                <a:gd name="connsiteX115" fmla="*/ 103122 w 954012"/>
                <a:gd name="connsiteY115" fmla="*/ 855403 h 985222"/>
                <a:gd name="connsiteX116" fmla="*/ 27482 w 954012"/>
                <a:gd name="connsiteY116" fmla="*/ 855403 h 985222"/>
                <a:gd name="connsiteX117" fmla="*/ 27482 w 954012"/>
                <a:gd name="connsiteY117" fmla="*/ 510963 h 985222"/>
                <a:gd name="connsiteX118" fmla="*/ 879158 w 954012"/>
                <a:gd name="connsiteY118" fmla="*/ 510963 h 985222"/>
                <a:gd name="connsiteX119" fmla="*/ 879158 w 954012"/>
                <a:gd name="connsiteY119" fmla="*/ 576658 h 985222"/>
                <a:gd name="connsiteX120" fmla="*/ 745674 w 954012"/>
                <a:gd name="connsiteY120" fmla="*/ 576658 h 985222"/>
                <a:gd name="connsiteX121" fmla="*/ 745674 w 954012"/>
                <a:gd name="connsiteY121" fmla="*/ 576658 h 985222"/>
                <a:gd name="connsiteX122" fmla="*/ 649880 w 954012"/>
                <a:gd name="connsiteY122" fmla="*/ 636595 h 985222"/>
                <a:gd name="connsiteX123" fmla="*/ 649619 w 954012"/>
                <a:gd name="connsiteY123" fmla="*/ 636856 h 985222"/>
                <a:gd name="connsiteX124" fmla="*/ 649095 w 954012"/>
                <a:gd name="connsiteY124" fmla="*/ 637904 h 985222"/>
                <a:gd name="connsiteX125" fmla="*/ 643861 w 954012"/>
                <a:gd name="connsiteY125" fmla="*/ 651514 h 985222"/>
                <a:gd name="connsiteX126" fmla="*/ 643861 w 954012"/>
                <a:gd name="connsiteY126" fmla="*/ 651514 h 985222"/>
                <a:gd name="connsiteX127" fmla="*/ 639149 w 954012"/>
                <a:gd name="connsiteY127" fmla="*/ 683183 h 985222"/>
                <a:gd name="connsiteX128" fmla="*/ 745674 w 954012"/>
                <a:gd name="connsiteY128" fmla="*/ 789708 h 985222"/>
                <a:gd name="connsiteX129" fmla="*/ 745674 w 954012"/>
                <a:gd name="connsiteY129" fmla="*/ 789708 h 985222"/>
                <a:gd name="connsiteX130" fmla="*/ 879158 w 954012"/>
                <a:gd name="connsiteY130" fmla="*/ 789708 h 985222"/>
                <a:gd name="connsiteX131" fmla="*/ 879158 w 954012"/>
                <a:gd name="connsiteY131" fmla="*/ 855403 h 985222"/>
                <a:gd name="connsiteX132" fmla="*/ 193158 w 954012"/>
                <a:gd name="connsiteY132" fmla="*/ 855403 h 985222"/>
                <a:gd name="connsiteX133" fmla="*/ 179025 w 954012"/>
                <a:gd name="connsiteY133" fmla="*/ 869536 h 985222"/>
                <a:gd name="connsiteX134" fmla="*/ 193158 w 954012"/>
                <a:gd name="connsiteY134" fmla="*/ 883670 h 985222"/>
                <a:gd name="connsiteX135" fmla="*/ 879158 w 954012"/>
                <a:gd name="connsiteY135" fmla="*/ 883670 h 985222"/>
                <a:gd name="connsiteX136" fmla="*/ 879158 w 954012"/>
                <a:gd name="connsiteY136" fmla="*/ 922668 h 985222"/>
                <a:gd name="connsiteX137" fmla="*/ 925484 w 954012"/>
                <a:gd name="connsiteY137" fmla="*/ 758300 h 985222"/>
                <a:gd name="connsiteX138" fmla="*/ 922081 w 954012"/>
                <a:gd name="connsiteY138" fmla="*/ 761703 h 985222"/>
                <a:gd name="connsiteX139" fmla="*/ 745936 w 954012"/>
                <a:gd name="connsiteY139" fmla="*/ 761703 h 985222"/>
                <a:gd name="connsiteX140" fmla="*/ 677101 w 954012"/>
                <a:gd name="connsiteY140" fmla="*/ 720611 h 985222"/>
                <a:gd name="connsiteX141" fmla="*/ 675268 w 954012"/>
                <a:gd name="connsiteY141" fmla="*/ 717208 h 985222"/>
                <a:gd name="connsiteX142" fmla="*/ 672390 w 954012"/>
                <a:gd name="connsiteY142" fmla="*/ 710142 h 985222"/>
                <a:gd name="connsiteX143" fmla="*/ 667679 w 954012"/>
                <a:gd name="connsiteY143" fmla="*/ 683183 h 985222"/>
                <a:gd name="connsiteX144" fmla="*/ 672390 w 954012"/>
                <a:gd name="connsiteY144" fmla="*/ 656225 h 985222"/>
                <a:gd name="connsiteX145" fmla="*/ 675268 w 954012"/>
                <a:gd name="connsiteY145" fmla="*/ 649158 h 985222"/>
                <a:gd name="connsiteX146" fmla="*/ 677101 w 954012"/>
                <a:gd name="connsiteY146" fmla="*/ 645756 h 985222"/>
                <a:gd name="connsiteX147" fmla="*/ 745936 w 954012"/>
                <a:gd name="connsiteY147" fmla="*/ 604664 h 985222"/>
                <a:gd name="connsiteX148" fmla="*/ 922081 w 954012"/>
                <a:gd name="connsiteY148" fmla="*/ 604664 h 985222"/>
                <a:gd name="connsiteX149" fmla="*/ 925484 w 954012"/>
                <a:gd name="connsiteY149" fmla="*/ 608066 h 985222"/>
                <a:gd name="connsiteX150" fmla="*/ 925484 w 954012"/>
                <a:gd name="connsiteY150" fmla="*/ 758300 h 985222"/>
                <a:gd name="connsiteX151" fmla="*/ 925484 w 954012"/>
                <a:gd name="connsiteY151" fmla="*/ 758300 h 98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954012" h="985222">
                  <a:moveTo>
                    <a:pt x="922081" y="576920"/>
                  </a:moveTo>
                  <a:lnTo>
                    <a:pt x="907425" y="576920"/>
                  </a:lnTo>
                  <a:lnTo>
                    <a:pt x="907425" y="444222"/>
                  </a:lnTo>
                  <a:cubicBezTo>
                    <a:pt x="907425" y="423283"/>
                    <a:pt x="896955" y="404700"/>
                    <a:pt x="880990" y="393184"/>
                  </a:cubicBezTo>
                  <a:lnTo>
                    <a:pt x="880990" y="375124"/>
                  </a:lnTo>
                  <a:cubicBezTo>
                    <a:pt x="880990" y="348951"/>
                    <a:pt x="859528" y="327489"/>
                    <a:pt x="833355" y="327489"/>
                  </a:cubicBezTo>
                  <a:lnTo>
                    <a:pt x="822362" y="327489"/>
                  </a:lnTo>
                  <a:lnTo>
                    <a:pt x="864501" y="265721"/>
                  </a:lnTo>
                  <a:cubicBezTo>
                    <a:pt x="878635" y="245043"/>
                    <a:pt x="873138" y="216777"/>
                    <a:pt x="852461" y="202643"/>
                  </a:cubicBezTo>
                  <a:lnTo>
                    <a:pt x="566650" y="7914"/>
                  </a:lnTo>
                  <a:cubicBezTo>
                    <a:pt x="556704" y="1109"/>
                    <a:pt x="544402" y="-1508"/>
                    <a:pt x="532625" y="848"/>
                  </a:cubicBezTo>
                  <a:cubicBezTo>
                    <a:pt x="520585" y="3203"/>
                    <a:pt x="510377" y="9747"/>
                    <a:pt x="503572" y="19954"/>
                  </a:cubicBezTo>
                  <a:lnTo>
                    <a:pt x="257021" y="381930"/>
                  </a:lnTo>
                  <a:lnTo>
                    <a:pt x="188447" y="381930"/>
                  </a:lnTo>
                  <a:lnTo>
                    <a:pt x="204936" y="214421"/>
                  </a:lnTo>
                  <a:cubicBezTo>
                    <a:pt x="205198" y="212589"/>
                    <a:pt x="206245" y="211019"/>
                    <a:pt x="208076" y="210233"/>
                  </a:cubicBezTo>
                  <a:cubicBezTo>
                    <a:pt x="229278" y="202119"/>
                    <a:pt x="247860" y="187201"/>
                    <a:pt x="260162" y="167833"/>
                  </a:cubicBezTo>
                  <a:cubicBezTo>
                    <a:pt x="261208" y="166262"/>
                    <a:pt x="263040" y="165477"/>
                    <a:pt x="264873" y="165739"/>
                  </a:cubicBezTo>
                  <a:lnTo>
                    <a:pt x="372444" y="176470"/>
                  </a:lnTo>
                  <a:cubicBezTo>
                    <a:pt x="380035" y="177255"/>
                    <a:pt x="387102" y="171497"/>
                    <a:pt x="387887" y="163907"/>
                  </a:cubicBezTo>
                  <a:cubicBezTo>
                    <a:pt x="388672" y="156316"/>
                    <a:pt x="382914" y="149250"/>
                    <a:pt x="375324" y="148465"/>
                  </a:cubicBezTo>
                  <a:lnTo>
                    <a:pt x="267751" y="137734"/>
                  </a:lnTo>
                  <a:cubicBezTo>
                    <a:pt x="255189" y="136425"/>
                    <a:pt x="243410" y="142183"/>
                    <a:pt x="236606" y="152914"/>
                  </a:cubicBezTo>
                  <a:cubicBezTo>
                    <a:pt x="227706" y="167047"/>
                    <a:pt x="214097" y="178040"/>
                    <a:pt x="198393" y="184060"/>
                  </a:cubicBezTo>
                  <a:cubicBezTo>
                    <a:pt x="186615" y="188510"/>
                    <a:pt x="178501" y="199240"/>
                    <a:pt x="177192" y="211804"/>
                  </a:cubicBezTo>
                  <a:lnTo>
                    <a:pt x="160442" y="382191"/>
                  </a:lnTo>
                  <a:lnTo>
                    <a:pt x="142643" y="382191"/>
                  </a:lnTo>
                  <a:lnTo>
                    <a:pt x="168817" y="117056"/>
                  </a:lnTo>
                  <a:cubicBezTo>
                    <a:pt x="169864" y="107634"/>
                    <a:pt x="178239" y="100568"/>
                    <a:pt x="187923" y="101353"/>
                  </a:cubicBezTo>
                  <a:lnTo>
                    <a:pt x="405423" y="122815"/>
                  </a:lnTo>
                  <a:cubicBezTo>
                    <a:pt x="413013" y="123600"/>
                    <a:pt x="420080" y="117842"/>
                    <a:pt x="420865" y="110252"/>
                  </a:cubicBezTo>
                  <a:cubicBezTo>
                    <a:pt x="421650" y="102662"/>
                    <a:pt x="415892" y="95595"/>
                    <a:pt x="408302" y="94809"/>
                  </a:cubicBezTo>
                  <a:lnTo>
                    <a:pt x="190803" y="73347"/>
                  </a:lnTo>
                  <a:cubicBezTo>
                    <a:pt x="165938" y="70992"/>
                    <a:pt x="143691" y="89051"/>
                    <a:pt x="141073" y="114177"/>
                  </a:cubicBezTo>
                  <a:lnTo>
                    <a:pt x="119873" y="327751"/>
                  </a:lnTo>
                  <a:lnTo>
                    <a:pt x="84016" y="327751"/>
                  </a:lnTo>
                  <a:cubicBezTo>
                    <a:pt x="57843" y="327751"/>
                    <a:pt x="36380" y="348951"/>
                    <a:pt x="36380" y="375386"/>
                  </a:cubicBezTo>
                  <a:lnTo>
                    <a:pt x="36380" y="387688"/>
                  </a:lnTo>
                  <a:cubicBezTo>
                    <a:pt x="14919" y="397633"/>
                    <a:pt x="0" y="419357"/>
                    <a:pt x="0" y="444484"/>
                  </a:cubicBezTo>
                  <a:lnTo>
                    <a:pt x="0" y="922930"/>
                  </a:lnTo>
                  <a:cubicBezTo>
                    <a:pt x="0" y="957217"/>
                    <a:pt x="28006" y="985222"/>
                    <a:pt x="62292" y="985222"/>
                  </a:cubicBezTo>
                  <a:lnTo>
                    <a:pt x="845394" y="985222"/>
                  </a:lnTo>
                  <a:cubicBezTo>
                    <a:pt x="879681" y="985222"/>
                    <a:pt x="907686" y="957217"/>
                    <a:pt x="907686" y="922930"/>
                  </a:cubicBezTo>
                  <a:lnTo>
                    <a:pt x="907686" y="790231"/>
                  </a:lnTo>
                  <a:lnTo>
                    <a:pt x="922343" y="790231"/>
                  </a:lnTo>
                  <a:cubicBezTo>
                    <a:pt x="939618" y="790231"/>
                    <a:pt x="954013" y="776098"/>
                    <a:pt x="954013" y="758562"/>
                  </a:cubicBezTo>
                  <a:lnTo>
                    <a:pt x="954013" y="608851"/>
                  </a:lnTo>
                  <a:cubicBezTo>
                    <a:pt x="953490" y="591053"/>
                    <a:pt x="939356" y="576920"/>
                    <a:pt x="922081" y="576920"/>
                  </a:cubicBezTo>
                  <a:close/>
                  <a:moveTo>
                    <a:pt x="833355" y="355756"/>
                  </a:moveTo>
                  <a:lnTo>
                    <a:pt x="833355" y="355756"/>
                  </a:lnTo>
                  <a:cubicBezTo>
                    <a:pt x="844086" y="355756"/>
                    <a:pt x="852723" y="364394"/>
                    <a:pt x="852723" y="375124"/>
                  </a:cubicBezTo>
                  <a:lnTo>
                    <a:pt x="852723" y="382191"/>
                  </a:lnTo>
                  <a:cubicBezTo>
                    <a:pt x="850105" y="381930"/>
                    <a:pt x="847488" y="381668"/>
                    <a:pt x="844871" y="381668"/>
                  </a:cubicBezTo>
                  <a:lnTo>
                    <a:pt x="785196" y="381668"/>
                  </a:lnTo>
                  <a:lnTo>
                    <a:pt x="802994" y="355494"/>
                  </a:lnTo>
                  <a:lnTo>
                    <a:pt x="833355" y="355494"/>
                  </a:lnTo>
                  <a:close/>
                  <a:moveTo>
                    <a:pt x="526605" y="35658"/>
                  </a:moveTo>
                  <a:cubicBezTo>
                    <a:pt x="529222" y="31732"/>
                    <a:pt x="533148" y="29114"/>
                    <a:pt x="537859" y="28329"/>
                  </a:cubicBezTo>
                  <a:cubicBezTo>
                    <a:pt x="538906" y="28068"/>
                    <a:pt x="539953" y="28068"/>
                    <a:pt x="541262" y="28068"/>
                  </a:cubicBezTo>
                  <a:cubicBezTo>
                    <a:pt x="544664" y="28068"/>
                    <a:pt x="548067" y="29114"/>
                    <a:pt x="550946" y="31208"/>
                  </a:cubicBezTo>
                  <a:lnTo>
                    <a:pt x="836757" y="225937"/>
                  </a:lnTo>
                  <a:cubicBezTo>
                    <a:pt x="844609" y="231434"/>
                    <a:pt x="846703" y="242164"/>
                    <a:pt x="841206" y="250016"/>
                  </a:cubicBezTo>
                  <a:lnTo>
                    <a:pt x="751432" y="381668"/>
                  </a:lnTo>
                  <a:lnTo>
                    <a:pt x="729970" y="381668"/>
                  </a:lnTo>
                  <a:lnTo>
                    <a:pt x="773942" y="317020"/>
                  </a:lnTo>
                  <a:cubicBezTo>
                    <a:pt x="781008" y="306551"/>
                    <a:pt x="781793" y="293202"/>
                    <a:pt x="775512" y="282210"/>
                  </a:cubicBezTo>
                  <a:cubicBezTo>
                    <a:pt x="767399" y="267552"/>
                    <a:pt x="763996" y="250540"/>
                    <a:pt x="766089" y="233789"/>
                  </a:cubicBezTo>
                  <a:cubicBezTo>
                    <a:pt x="767660" y="221488"/>
                    <a:pt x="762164" y="209448"/>
                    <a:pt x="751956" y="202381"/>
                  </a:cubicBezTo>
                  <a:lnTo>
                    <a:pt x="603816" y="101353"/>
                  </a:lnTo>
                  <a:cubicBezTo>
                    <a:pt x="593346" y="94286"/>
                    <a:pt x="580259" y="93762"/>
                    <a:pt x="569267" y="99782"/>
                  </a:cubicBezTo>
                  <a:cubicBezTo>
                    <a:pt x="554610" y="107896"/>
                    <a:pt x="537336" y="111037"/>
                    <a:pt x="520847" y="108681"/>
                  </a:cubicBezTo>
                  <a:cubicBezTo>
                    <a:pt x="508545" y="106849"/>
                    <a:pt x="495982" y="112607"/>
                    <a:pt x="488915" y="122815"/>
                  </a:cubicBezTo>
                  <a:lnTo>
                    <a:pt x="312508" y="381668"/>
                  </a:lnTo>
                  <a:lnTo>
                    <a:pt x="291046" y="381668"/>
                  </a:lnTo>
                  <a:lnTo>
                    <a:pt x="526605" y="35658"/>
                  </a:lnTo>
                  <a:close/>
                  <a:moveTo>
                    <a:pt x="532886" y="274096"/>
                  </a:moveTo>
                  <a:cubicBezTo>
                    <a:pt x="471641" y="274096"/>
                    <a:pt x="421650" y="321731"/>
                    <a:pt x="417462" y="381930"/>
                  </a:cubicBezTo>
                  <a:lnTo>
                    <a:pt x="346271" y="381930"/>
                  </a:lnTo>
                  <a:lnTo>
                    <a:pt x="511948" y="138780"/>
                  </a:lnTo>
                  <a:lnTo>
                    <a:pt x="511948" y="138780"/>
                  </a:lnTo>
                  <a:cubicBezTo>
                    <a:pt x="512995" y="137472"/>
                    <a:pt x="514565" y="136686"/>
                    <a:pt x="516136" y="136686"/>
                  </a:cubicBezTo>
                  <a:cubicBezTo>
                    <a:pt x="516397" y="136686"/>
                    <a:pt x="516659" y="136686"/>
                    <a:pt x="516659" y="136686"/>
                  </a:cubicBezTo>
                  <a:cubicBezTo>
                    <a:pt x="539168" y="139827"/>
                    <a:pt x="562724" y="135640"/>
                    <a:pt x="582616" y="124385"/>
                  </a:cubicBezTo>
                  <a:cubicBezTo>
                    <a:pt x="584186" y="123600"/>
                    <a:pt x="586280" y="123600"/>
                    <a:pt x="587850" y="124647"/>
                  </a:cubicBezTo>
                  <a:lnTo>
                    <a:pt x="735990" y="225676"/>
                  </a:lnTo>
                  <a:cubicBezTo>
                    <a:pt x="737561" y="226722"/>
                    <a:pt x="738346" y="228555"/>
                    <a:pt x="738084" y="230387"/>
                  </a:cubicBezTo>
                  <a:cubicBezTo>
                    <a:pt x="735205" y="252895"/>
                    <a:pt x="739655" y="276452"/>
                    <a:pt x="750909" y="296343"/>
                  </a:cubicBezTo>
                  <a:cubicBezTo>
                    <a:pt x="751694" y="297913"/>
                    <a:pt x="751694" y="300007"/>
                    <a:pt x="750647" y="301578"/>
                  </a:cubicBezTo>
                  <a:lnTo>
                    <a:pt x="695945" y="381930"/>
                  </a:lnTo>
                  <a:lnTo>
                    <a:pt x="648310" y="381930"/>
                  </a:lnTo>
                  <a:cubicBezTo>
                    <a:pt x="644122" y="321731"/>
                    <a:pt x="593870" y="274096"/>
                    <a:pt x="532886" y="274096"/>
                  </a:cubicBezTo>
                  <a:close/>
                  <a:moveTo>
                    <a:pt x="620043" y="381930"/>
                  </a:moveTo>
                  <a:lnTo>
                    <a:pt x="445468" y="381930"/>
                  </a:lnTo>
                  <a:cubicBezTo>
                    <a:pt x="449393" y="337435"/>
                    <a:pt x="487083" y="302363"/>
                    <a:pt x="532625" y="302363"/>
                  </a:cubicBezTo>
                  <a:cubicBezTo>
                    <a:pt x="578428" y="302101"/>
                    <a:pt x="616117" y="337173"/>
                    <a:pt x="620043" y="381930"/>
                  </a:cubicBezTo>
                  <a:close/>
                  <a:moveTo>
                    <a:pt x="63863" y="375124"/>
                  </a:moveTo>
                  <a:cubicBezTo>
                    <a:pt x="63863" y="364394"/>
                    <a:pt x="72499" y="355756"/>
                    <a:pt x="83231" y="355756"/>
                  </a:cubicBezTo>
                  <a:lnTo>
                    <a:pt x="116470" y="355756"/>
                  </a:lnTo>
                  <a:lnTo>
                    <a:pt x="113854" y="381930"/>
                  </a:lnTo>
                  <a:lnTo>
                    <a:pt x="63863" y="381930"/>
                  </a:lnTo>
                  <a:lnTo>
                    <a:pt x="63863" y="375124"/>
                  </a:lnTo>
                  <a:close/>
                  <a:moveTo>
                    <a:pt x="27482" y="444222"/>
                  </a:moveTo>
                  <a:cubicBezTo>
                    <a:pt x="27482" y="425377"/>
                    <a:pt x="42924" y="409935"/>
                    <a:pt x="61768" y="409935"/>
                  </a:cubicBezTo>
                  <a:lnTo>
                    <a:pt x="844871" y="409935"/>
                  </a:lnTo>
                  <a:cubicBezTo>
                    <a:pt x="863716" y="409935"/>
                    <a:pt x="879158" y="425377"/>
                    <a:pt x="879158" y="444222"/>
                  </a:cubicBezTo>
                  <a:lnTo>
                    <a:pt x="879158" y="483220"/>
                  </a:lnTo>
                  <a:lnTo>
                    <a:pt x="27482" y="483220"/>
                  </a:lnTo>
                  <a:lnTo>
                    <a:pt x="27482" y="444222"/>
                  </a:lnTo>
                  <a:close/>
                  <a:moveTo>
                    <a:pt x="879158" y="922668"/>
                  </a:moveTo>
                  <a:cubicBezTo>
                    <a:pt x="879158" y="941513"/>
                    <a:pt x="863716" y="956955"/>
                    <a:pt x="844871" y="956955"/>
                  </a:cubicBezTo>
                  <a:lnTo>
                    <a:pt x="61768" y="956955"/>
                  </a:lnTo>
                  <a:cubicBezTo>
                    <a:pt x="42924" y="956955"/>
                    <a:pt x="27482" y="941513"/>
                    <a:pt x="27482" y="922668"/>
                  </a:cubicBezTo>
                  <a:lnTo>
                    <a:pt x="27482" y="883670"/>
                  </a:lnTo>
                  <a:lnTo>
                    <a:pt x="103122" y="883670"/>
                  </a:lnTo>
                  <a:cubicBezTo>
                    <a:pt x="110974" y="883670"/>
                    <a:pt x="117255" y="877388"/>
                    <a:pt x="117255" y="869536"/>
                  </a:cubicBezTo>
                  <a:cubicBezTo>
                    <a:pt x="117255" y="861685"/>
                    <a:pt x="110974" y="855403"/>
                    <a:pt x="103122" y="855403"/>
                  </a:cubicBezTo>
                  <a:lnTo>
                    <a:pt x="27482" y="855403"/>
                  </a:lnTo>
                  <a:lnTo>
                    <a:pt x="27482" y="510963"/>
                  </a:lnTo>
                  <a:lnTo>
                    <a:pt x="879158" y="510963"/>
                  </a:lnTo>
                  <a:lnTo>
                    <a:pt x="879158" y="576658"/>
                  </a:lnTo>
                  <a:lnTo>
                    <a:pt x="745674" y="576658"/>
                  </a:lnTo>
                  <a:lnTo>
                    <a:pt x="745674" y="576658"/>
                  </a:lnTo>
                  <a:cubicBezTo>
                    <a:pt x="703536" y="576658"/>
                    <a:pt x="667155" y="601261"/>
                    <a:pt x="649880" y="636595"/>
                  </a:cubicBezTo>
                  <a:cubicBezTo>
                    <a:pt x="649880" y="636595"/>
                    <a:pt x="649880" y="636856"/>
                    <a:pt x="649619" y="636856"/>
                  </a:cubicBezTo>
                  <a:cubicBezTo>
                    <a:pt x="649357" y="637118"/>
                    <a:pt x="649357" y="637380"/>
                    <a:pt x="649095" y="637904"/>
                  </a:cubicBezTo>
                  <a:cubicBezTo>
                    <a:pt x="647002" y="642353"/>
                    <a:pt x="645169" y="646802"/>
                    <a:pt x="643861" y="651514"/>
                  </a:cubicBezTo>
                  <a:lnTo>
                    <a:pt x="643861" y="651514"/>
                  </a:lnTo>
                  <a:cubicBezTo>
                    <a:pt x="640720" y="661459"/>
                    <a:pt x="639149" y="672190"/>
                    <a:pt x="639149" y="683183"/>
                  </a:cubicBezTo>
                  <a:cubicBezTo>
                    <a:pt x="639149" y="741811"/>
                    <a:pt x="686785" y="789708"/>
                    <a:pt x="745674" y="789708"/>
                  </a:cubicBezTo>
                  <a:lnTo>
                    <a:pt x="745674" y="789708"/>
                  </a:lnTo>
                  <a:lnTo>
                    <a:pt x="879158" y="789708"/>
                  </a:lnTo>
                  <a:lnTo>
                    <a:pt x="879158" y="855403"/>
                  </a:lnTo>
                  <a:lnTo>
                    <a:pt x="193158" y="855403"/>
                  </a:lnTo>
                  <a:cubicBezTo>
                    <a:pt x="185306" y="855403"/>
                    <a:pt x="179025" y="861685"/>
                    <a:pt x="179025" y="869536"/>
                  </a:cubicBezTo>
                  <a:cubicBezTo>
                    <a:pt x="179025" y="877388"/>
                    <a:pt x="185306" y="883670"/>
                    <a:pt x="193158" y="883670"/>
                  </a:cubicBezTo>
                  <a:lnTo>
                    <a:pt x="879158" y="883670"/>
                  </a:lnTo>
                  <a:lnTo>
                    <a:pt x="879158" y="922668"/>
                  </a:lnTo>
                  <a:close/>
                  <a:moveTo>
                    <a:pt x="925484" y="758300"/>
                  </a:moveTo>
                  <a:cubicBezTo>
                    <a:pt x="925484" y="760132"/>
                    <a:pt x="923914" y="761703"/>
                    <a:pt x="922081" y="761703"/>
                  </a:cubicBezTo>
                  <a:lnTo>
                    <a:pt x="745936" y="761703"/>
                  </a:lnTo>
                  <a:cubicBezTo>
                    <a:pt x="716098" y="761703"/>
                    <a:pt x="690449" y="745214"/>
                    <a:pt x="677101" y="720611"/>
                  </a:cubicBezTo>
                  <a:cubicBezTo>
                    <a:pt x="676577" y="719564"/>
                    <a:pt x="675792" y="718255"/>
                    <a:pt x="675268" y="717208"/>
                  </a:cubicBezTo>
                  <a:cubicBezTo>
                    <a:pt x="674222" y="714853"/>
                    <a:pt x="673175" y="712497"/>
                    <a:pt x="672390" y="710142"/>
                  </a:cubicBezTo>
                  <a:cubicBezTo>
                    <a:pt x="669249" y="701766"/>
                    <a:pt x="667679" y="692606"/>
                    <a:pt x="667679" y="683183"/>
                  </a:cubicBezTo>
                  <a:cubicBezTo>
                    <a:pt x="667679" y="673761"/>
                    <a:pt x="669249" y="664600"/>
                    <a:pt x="672390" y="656225"/>
                  </a:cubicBezTo>
                  <a:cubicBezTo>
                    <a:pt x="673175" y="653869"/>
                    <a:pt x="674222" y="651514"/>
                    <a:pt x="675268" y="649158"/>
                  </a:cubicBezTo>
                  <a:cubicBezTo>
                    <a:pt x="675792" y="648111"/>
                    <a:pt x="676315" y="646802"/>
                    <a:pt x="677101" y="645756"/>
                  </a:cubicBezTo>
                  <a:cubicBezTo>
                    <a:pt x="690449" y="621414"/>
                    <a:pt x="716360" y="604664"/>
                    <a:pt x="745936" y="604664"/>
                  </a:cubicBezTo>
                  <a:lnTo>
                    <a:pt x="922081" y="604664"/>
                  </a:lnTo>
                  <a:cubicBezTo>
                    <a:pt x="923914" y="604664"/>
                    <a:pt x="925484" y="606234"/>
                    <a:pt x="925484" y="608066"/>
                  </a:cubicBezTo>
                  <a:lnTo>
                    <a:pt x="925484" y="758300"/>
                  </a:lnTo>
                  <a:lnTo>
                    <a:pt x="925484" y="758300"/>
                  </a:lnTo>
                  <a:close/>
                </a:path>
              </a:pathLst>
            </a:custGeom>
            <a:solidFill>
              <a:srgbClr val="FFFFFF"/>
            </a:solidFill>
            <a:ln w="26168"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9984CC-8586-4034-B62C-014B0C75A414}"/>
                </a:ext>
              </a:extLst>
            </p:cNvPr>
            <p:cNvSpPr/>
            <p:nvPr/>
          </p:nvSpPr>
          <p:spPr>
            <a:xfrm>
              <a:off x="14838912" y="6128823"/>
              <a:ext cx="114114" cy="114115"/>
            </a:xfrm>
            <a:custGeom>
              <a:avLst/>
              <a:gdLst>
                <a:gd name="connsiteX0" fmla="*/ 57057 w 114114"/>
                <a:gd name="connsiteY0" fmla="*/ 0 h 114115"/>
                <a:gd name="connsiteX1" fmla="*/ 0 w 114114"/>
                <a:gd name="connsiteY1" fmla="*/ 57057 h 114115"/>
                <a:gd name="connsiteX2" fmla="*/ 57057 w 114114"/>
                <a:gd name="connsiteY2" fmla="*/ 114115 h 114115"/>
                <a:gd name="connsiteX3" fmla="*/ 114115 w 114114"/>
                <a:gd name="connsiteY3" fmla="*/ 57057 h 114115"/>
                <a:gd name="connsiteX4" fmla="*/ 57057 w 114114"/>
                <a:gd name="connsiteY4" fmla="*/ 0 h 114115"/>
                <a:gd name="connsiteX5" fmla="*/ 57057 w 114114"/>
                <a:gd name="connsiteY5" fmla="*/ 85848 h 114115"/>
                <a:gd name="connsiteX6" fmla="*/ 28267 w 114114"/>
                <a:gd name="connsiteY6" fmla="*/ 57057 h 114115"/>
                <a:gd name="connsiteX7" fmla="*/ 57057 w 114114"/>
                <a:gd name="connsiteY7" fmla="*/ 28267 h 114115"/>
                <a:gd name="connsiteX8" fmla="*/ 85848 w 114114"/>
                <a:gd name="connsiteY8" fmla="*/ 57057 h 114115"/>
                <a:gd name="connsiteX9" fmla="*/ 57057 w 114114"/>
                <a:gd name="connsiteY9" fmla="*/ 85848 h 1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14" h="114115">
                  <a:moveTo>
                    <a:pt x="57057" y="0"/>
                  </a:moveTo>
                  <a:cubicBezTo>
                    <a:pt x="25649" y="0"/>
                    <a:pt x="0" y="25650"/>
                    <a:pt x="0" y="57057"/>
                  </a:cubicBezTo>
                  <a:cubicBezTo>
                    <a:pt x="0" y="88466"/>
                    <a:pt x="25649" y="114115"/>
                    <a:pt x="57057" y="114115"/>
                  </a:cubicBezTo>
                  <a:cubicBezTo>
                    <a:pt x="88466" y="114115"/>
                    <a:pt x="114115" y="88466"/>
                    <a:pt x="114115" y="57057"/>
                  </a:cubicBezTo>
                  <a:cubicBezTo>
                    <a:pt x="113854" y="25650"/>
                    <a:pt x="88466" y="0"/>
                    <a:pt x="57057" y="0"/>
                  </a:cubicBezTo>
                  <a:close/>
                  <a:moveTo>
                    <a:pt x="57057" y="85848"/>
                  </a:moveTo>
                  <a:cubicBezTo>
                    <a:pt x="41092" y="85848"/>
                    <a:pt x="28267" y="73023"/>
                    <a:pt x="28267" y="57057"/>
                  </a:cubicBezTo>
                  <a:cubicBezTo>
                    <a:pt x="28267" y="41092"/>
                    <a:pt x="41092" y="28267"/>
                    <a:pt x="57057" y="28267"/>
                  </a:cubicBezTo>
                  <a:cubicBezTo>
                    <a:pt x="73023" y="28267"/>
                    <a:pt x="85848" y="41092"/>
                    <a:pt x="85848" y="57057"/>
                  </a:cubicBezTo>
                  <a:cubicBezTo>
                    <a:pt x="85848" y="73023"/>
                    <a:pt x="73023" y="85848"/>
                    <a:pt x="57057" y="85848"/>
                  </a:cubicBezTo>
                  <a:close/>
                </a:path>
              </a:pathLst>
            </a:custGeom>
            <a:solidFill>
              <a:srgbClr val="FFFFFF"/>
            </a:solidFill>
            <a:ln w="26168" cap="flat">
              <a:noFill/>
              <a:prstDash val="solid"/>
              <a:miter/>
            </a:ln>
          </p:spPr>
          <p:txBody>
            <a:bodyPr rtlCol="0" anchor="ctr"/>
            <a:lstStyle/>
            <a:p>
              <a:endParaRPr lang="en-US"/>
            </a:p>
          </p:txBody>
        </p:sp>
      </p:grpSp>
      <p:sp>
        <p:nvSpPr>
          <p:cNvPr id="200" name="Rectangle 199">
            <a:extLst>
              <a:ext uri="{FF2B5EF4-FFF2-40B4-BE49-F238E27FC236}">
                <a16:creationId xmlns:a16="http://schemas.microsoft.com/office/drawing/2014/main" id="{17AA1EC9-E424-4EBF-B0F5-3775709F693A}"/>
              </a:ext>
            </a:extLst>
          </p:cNvPr>
          <p:cNvSpPr/>
          <p:nvPr/>
        </p:nvSpPr>
        <p:spPr>
          <a:xfrm>
            <a:off x="4962998" y="2936303"/>
            <a:ext cx="1390081" cy="307777"/>
          </a:xfrm>
          <a:prstGeom prst="rect">
            <a:avLst/>
          </a:prstGeom>
        </p:spPr>
        <p:txBody>
          <a:bodyPr wrap="square">
            <a:spAutoFit/>
          </a:bodyPr>
          <a:lstStyle/>
          <a:p>
            <a:pPr algn="ctr" defTabSz="228577" rtl="0">
              <a:defRPr/>
            </a:pPr>
            <a:r>
              <a:rPr lang="en-US" sz="1400" b="1" kern="1200" dirty="0" err="1">
                <a:solidFill>
                  <a:schemeClr val="accent2"/>
                </a:solidFill>
                <a:latin typeface="Montserrat" panose="00000500000000000000" pitchFamily="2" charset="0"/>
                <a:ea typeface="+mn-ea"/>
                <a:cs typeface="+mn-cs"/>
              </a:rPr>
              <a:t>Alertas</a:t>
            </a:r>
            <a:endParaRPr lang="en-US" sz="1400" b="1" kern="1200" dirty="0">
              <a:solidFill>
                <a:schemeClr val="accent2"/>
              </a:solidFill>
              <a:latin typeface="Montserrat" panose="00000500000000000000" pitchFamily="2" charset="0"/>
              <a:ea typeface="+mn-ea"/>
              <a:cs typeface="+mn-cs"/>
            </a:endParaRPr>
          </a:p>
        </p:txBody>
      </p:sp>
      <p:sp>
        <p:nvSpPr>
          <p:cNvPr id="201" name="Rectangle 200">
            <a:extLst>
              <a:ext uri="{FF2B5EF4-FFF2-40B4-BE49-F238E27FC236}">
                <a16:creationId xmlns:a16="http://schemas.microsoft.com/office/drawing/2014/main" id="{4803BF64-8126-4A0F-B454-1A68C9BBDAA3}"/>
              </a:ext>
            </a:extLst>
          </p:cNvPr>
          <p:cNvSpPr/>
          <p:nvPr/>
        </p:nvSpPr>
        <p:spPr>
          <a:xfrm>
            <a:off x="101681" y="3395273"/>
            <a:ext cx="3220222" cy="2631490"/>
          </a:xfrm>
          <a:prstGeom prst="rect">
            <a:avLst/>
          </a:prstGeom>
        </p:spPr>
        <p:txBody>
          <a:bodyPr wrap="square">
            <a:spAutoFit/>
          </a:bodyPr>
          <a:lstStyle/>
          <a:p>
            <a:pPr marL="190520" indent="-190520" algn="just" defTabSz="914446">
              <a:buFont typeface="Arial" panose="020B0604020202020204" pitchFamily="34" charset="0"/>
              <a:buChar char="•"/>
              <a:defRPr/>
            </a:pPr>
            <a:r>
              <a:rPr lang="es-CO" sz="1100" b="1" dirty="0">
                <a:solidFill>
                  <a:schemeClr val="tx1"/>
                </a:solidFill>
              </a:rPr>
              <a:t>Secretaría General y Delegatura para Entidades Territoriales: </a:t>
            </a:r>
            <a:r>
              <a:rPr lang="es-CO" sz="1100" dirty="0">
                <a:solidFill>
                  <a:schemeClr val="tx1"/>
                </a:solidFill>
              </a:rPr>
              <a:t>Deben </a:t>
            </a:r>
            <a:r>
              <a:rPr lang="es-CO" sz="1100" b="1" dirty="0">
                <a:solidFill>
                  <a:schemeClr val="tx1"/>
                </a:solidFill>
              </a:rPr>
              <a:t>avanzar en la apertura de la nueva sede a más tardar en junio de 2026</a:t>
            </a:r>
            <a:r>
              <a:rPr lang="es-CO" sz="1100" dirty="0">
                <a:solidFill>
                  <a:schemeClr val="tx1"/>
                </a:solidFill>
              </a:rPr>
              <a:t>, antes del cierre del período de gobierno. </a:t>
            </a:r>
          </a:p>
          <a:p>
            <a:pPr marL="190520" indent="-190520" algn="just" defTabSz="914446" rtl="0">
              <a:buFont typeface="Arial" panose="020B0604020202020204" pitchFamily="34" charset="0"/>
              <a:buChar char="•"/>
              <a:defRPr/>
            </a:pPr>
            <a:r>
              <a:rPr lang="es-CO" sz="1100" b="1" dirty="0"/>
              <a:t>Oficina de Liquidaciones:</a:t>
            </a:r>
            <a:r>
              <a:rPr lang="es-CO" sz="1100" dirty="0"/>
              <a:t> Acelerar con el apoyo de la DID la implementación del registro sistematizado.</a:t>
            </a:r>
          </a:p>
          <a:p>
            <a:pPr marL="190520" indent="-190520" algn="just" defTabSz="914446" rtl="0">
              <a:buFont typeface="Arial" panose="020B0604020202020204" pitchFamily="34" charset="0"/>
              <a:buChar char="•"/>
              <a:defRPr/>
            </a:pPr>
            <a:r>
              <a:rPr lang="es-CO" sz="1100" dirty="0">
                <a:solidFill>
                  <a:schemeClr val="tx1"/>
                </a:solidFill>
              </a:rPr>
              <a:t>Tener en cuenta que a la OAPES del Minsalud </a:t>
            </a:r>
            <a:r>
              <a:rPr lang="es-CO" sz="1100" b="1" dirty="0">
                <a:solidFill>
                  <a:schemeClr val="tx1"/>
                </a:solidFill>
              </a:rPr>
              <a:t>se reportan los lineamientos, proyectos, etc., una vez estén implementados en su totalidad, no reciben avances parciales.</a:t>
            </a:r>
            <a:r>
              <a:rPr lang="es-CO" sz="1100" dirty="0">
                <a:solidFill>
                  <a:schemeClr val="tx1"/>
                </a:solidFill>
              </a:rPr>
              <a:t> Por ello, se reflejan avances cualitativos más no cuantitativos en algunos indicadores PES.</a:t>
            </a:r>
          </a:p>
        </p:txBody>
      </p:sp>
      <p:sp>
        <p:nvSpPr>
          <p:cNvPr id="202" name="Rectangle 201">
            <a:extLst>
              <a:ext uri="{FF2B5EF4-FFF2-40B4-BE49-F238E27FC236}">
                <a16:creationId xmlns:a16="http://schemas.microsoft.com/office/drawing/2014/main" id="{F145C8F3-98A5-44F3-8644-EDE7DAE09F23}"/>
              </a:ext>
            </a:extLst>
          </p:cNvPr>
          <p:cNvSpPr/>
          <p:nvPr/>
        </p:nvSpPr>
        <p:spPr>
          <a:xfrm>
            <a:off x="565805" y="2997922"/>
            <a:ext cx="2481212" cy="307777"/>
          </a:xfrm>
          <a:prstGeom prst="rect">
            <a:avLst/>
          </a:prstGeom>
        </p:spPr>
        <p:txBody>
          <a:bodyPr wrap="square">
            <a:spAutoFit/>
          </a:bodyPr>
          <a:lstStyle/>
          <a:p>
            <a:pPr algn="ctr" defTabSz="228577" rtl="0">
              <a:defRPr/>
            </a:pPr>
            <a:r>
              <a:rPr lang="en-US" sz="1400" b="1" kern="1200" dirty="0" err="1">
                <a:solidFill>
                  <a:schemeClr val="accent3"/>
                </a:solidFill>
                <a:latin typeface="Montserrat" panose="00000500000000000000" pitchFamily="2" charset="0"/>
                <a:ea typeface="+mn-ea"/>
                <a:cs typeface="+mn-cs"/>
              </a:rPr>
              <a:t>Recomendaciones</a:t>
            </a:r>
            <a:endParaRPr lang="en-US" sz="1400" b="1" kern="1200" dirty="0">
              <a:solidFill>
                <a:schemeClr val="accent3"/>
              </a:solidFill>
              <a:latin typeface="Montserrat" panose="00000500000000000000" pitchFamily="2" charset="0"/>
              <a:ea typeface="+mn-ea"/>
              <a:cs typeface="+mn-cs"/>
            </a:endParaRPr>
          </a:p>
        </p:txBody>
      </p:sp>
      <p:sp>
        <p:nvSpPr>
          <p:cNvPr id="204" name="Rectangle 203">
            <a:extLst>
              <a:ext uri="{FF2B5EF4-FFF2-40B4-BE49-F238E27FC236}">
                <a16:creationId xmlns:a16="http://schemas.microsoft.com/office/drawing/2014/main" id="{B5D35711-C74B-40DD-9ADE-40EF1C242BE1}"/>
              </a:ext>
            </a:extLst>
          </p:cNvPr>
          <p:cNvSpPr/>
          <p:nvPr/>
        </p:nvSpPr>
        <p:spPr>
          <a:xfrm>
            <a:off x="8888483" y="3009871"/>
            <a:ext cx="2481212" cy="307777"/>
          </a:xfrm>
          <a:prstGeom prst="rect">
            <a:avLst/>
          </a:prstGeom>
        </p:spPr>
        <p:txBody>
          <a:bodyPr wrap="square">
            <a:spAutoFit/>
          </a:bodyPr>
          <a:lstStyle/>
          <a:p>
            <a:pPr algn="ctr" defTabSz="228577" rtl="0">
              <a:defRPr/>
            </a:pPr>
            <a:r>
              <a:rPr lang="en-US" sz="1400" b="1" kern="1200" dirty="0" err="1">
                <a:solidFill>
                  <a:schemeClr val="accent4"/>
                </a:solidFill>
                <a:latin typeface="Montserrat" panose="00000500000000000000" pitchFamily="2" charset="0"/>
                <a:ea typeface="+mn-ea"/>
                <a:cs typeface="+mn-cs"/>
              </a:rPr>
              <a:t>Conclusiones</a:t>
            </a:r>
            <a:endParaRPr lang="en-US" sz="1400" b="1" kern="1200" dirty="0">
              <a:solidFill>
                <a:schemeClr val="accent4"/>
              </a:solidFill>
              <a:latin typeface="Montserrat" panose="00000500000000000000" pitchFamily="2" charset="0"/>
              <a:ea typeface="+mn-ea"/>
              <a:cs typeface="+mn-cs"/>
            </a:endParaRPr>
          </a:p>
        </p:txBody>
      </p:sp>
      <p:sp>
        <p:nvSpPr>
          <p:cNvPr id="5" name="CuadroTexto 4">
            <a:extLst>
              <a:ext uri="{FF2B5EF4-FFF2-40B4-BE49-F238E27FC236}">
                <a16:creationId xmlns:a16="http://schemas.microsoft.com/office/drawing/2014/main" id="{DC54C26A-3929-7FF0-1E4C-15BD836A4E83}"/>
              </a:ext>
            </a:extLst>
          </p:cNvPr>
          <p:cNvSpPr txBox="1"/>
          <p:nvPr/>
        </p:nvSpPr>
        <p:spPr>
          <a:xfrm>
            <a:off x="999865" y="116732"/>
            <a:ext cx="8319233" cy="1077218"/>
          </a:xfrm>
          <a:prstGeom prst="rect">
            <a:avLst/>
          </a:prstGeom>
          <a:noFill/>
        </p:spPr>
        <p:txBody>
          <a:bodyPr wrap="square" lIns="91440" tIns="45720" rIns="91440" bIns="45720" anchor="t">
            <a:spAutoFit/>
          </a:bodyPr>
          <a:lstStyle/>
          <a:p>
            <a:pPr marL="714375" lvl="0" indent="-714375" algn="ctr" fontAlgn="base">
              <a:defRPr/>
            </a:pPr>
            <a:r>
              <a:rPr lang="es-CO" sz="3200" b="1" noProof="0" dirty="0">
                <a:solidFill>
                  <a:prstClr val="white"/>
                </a:solidFill>
                <a:latin typeface="Verdana" panose="020B0604030504040204" pitchFamily="34" charset="0"/>
                <a:ea typeface="Verdana" panose="020B0604030504040204" pitchFamily="34" charset="0"/>
              </a:rPr>
              <a:t>Recomendaciones, Alertas y Conclusiones</a:t>
            </a:r>
            <a:endParaRPr kumimoji="0" lang="es-CO"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1" name="Rectangle 198">
            <a:extLst>
              <a:ext uri="{FF2B5EF4-FFF2-40B4-BE49-F238E27FC236}">
                <a16:creationId xmlns:a16="http://schemas.microsoft.com/office/drawing/2014/main" id="{EBA68789-CCF8-33B1-8D0B-43CD7F9533DA}"/>
              </a:ext>
            </a:extLst>
          </p:cNvPr>
          <p:cNvSpPr/>
          <p:nvPr/>
        </p:nvSpPr>
        <p:spPr>
          <a:xfrm>
            <a:off x="8250759" y="3453625"/>
            <a:ext cx="3603842" cy="2292935"/>
          </a:xfrm>
          <a:prstGeom prst="rect">
            <a:avLst/>
          </a:prstGeom>
        </p:spPr>
        <p:txBody>
          <a:bodyPr wrap="square">
            <a:spAutoFit/>
          </a:bodyPr>
          <a:lstStyle/>
          <a:p>
            <a:pPr marL="190520" indent="-190520" algn="just" defTabSz="914446">
              <a:buFont typeface="Arial" panose="020B0604020202020204" pitchFamily="34" charset="0"/>
              <a:buChar char="•"/>
              <a:defRPr/>
            </a:pPr>
            <a:r>
              <a:rPr lang="es-CO" sz="1100" dirty="0">
                <a:solidFill>
                  <a:schemeClr val="tx1"/>
                </a:solidFill>
              </a:rPr>
              <a:t>En general </a:t>
            </a:r>
            <a:r>
              <a:rPr lang="es-CO" sz="1100" b="1" dirty="0">
                <a:solidFill>
                  <a:schemeClr val="tx1"/>
                </a:solidFill>
              </a:rPr>
              <a:t>se observa un avance en la ejecución conforme a lo programado, sin embargo, algunos indicadores reflejan avance bajo por lo que desde la Oficina Asesora de Planeación se está instando a prestar atención a las recomendaciones y alertas </a:t>
            </a:r>
            <a:r>
              <a:rPr lang="es-CO" sz="1100" dirty="0">
                <a:solidFill>
                  <a:schemeClr val="tx1"/>
                </a:solidFill>
              </a:rPr>
              <a:t>registradas en este informe y dadas en los diferentes comités institucionales.</a:t>
            </a:r>
          </a:p>
          <a:p>
            <a:pPr marL="190520" indent="-190520" algn="just" defTabSz="914446">
              <a:buFont typeface="Arial" panose="020B0604020202020204" pitchFamily="34" charset="0"/>
              <a:buChar char="•"/>
              <a:defRPr/>
            </a:pPr>
            <a:r>
              <a:rPr lang="es-CO" sz="1100" dirty="0">
                <a:solidFill>
                  <a:schemeClr val="tx1"/>
                </a:solidFill>
              </a:rPr>
              <a:t>Como quedan alrededor de tres meses para el cierre del período de gobierno </a:t>
            </a:r>
            <a:r>
              <a:rPr lang="es-CO" sz="1100" b="1" dirty="0">
                <a:solidFill>
                  <a:schemeClr val="tx1"/>
                </a:solidFill>
              </a:rPr>
              <a:t>las áreas están acelerando la ejecución para lograr las metas en el horizonte de tiempo del Plan Nacional de Desarrollo</a:t>
            </a:r>
            <a:r>
              <a:rPr lang="es-CO" sz="1100" dirty="0">
                <a:solidFill>
                  <a:schemeClr val="tx1"/>
                </a:solidFill>
              </a:rPr>
              <a:t>.</a:t>
            </a:r>
          </a:p>
        </p:txBody>
      </p:sp>
    </p:spTree>
    <p:extLst>
      <p:ext uri="{BB962C8B-B14F-4D97-AF65-F5344CB8AC3E}">
        <p14:creationId xmlns:p14="http://schemas.microsoft.com/office/powerpoint/2010/main" val="2523732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5F9A1-5DB5-31DD-069E-73695F855091}"/>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FA3CBD5F-CB30-74ED-4B25-0F02781850CE}"/>
              </a:ext>
            </a:extLst>
          </p:cNvPr>
          <p:cNvSpPr txBox="1"/>
          <p:nvPr/>
        </p:nvSpPr>
        <p:spPr>
          <a:xfrm>
            <a:off x="2984307" y="313904"/>
            <a:ext cx="5096135" cy="584775"/>
          </a:xfrm>
          <a:prstGeom prst="rect">
            <a:avLst/>
          </a:prstGeom>
          <a:noFill/>
        </p:spPr>
        <p:txBody>
          <a:bodyPr wrap="square" lIns="91440" tIns="45720" rIns="91440" bIns="45720" anchor="t">
            <a:spAutoFit/>
          </a:bodyPr>
          <a:lstStyle/>
          <a:p>
            <a:pPr marL="714375" lvl="0" indent="-714375" algn="ctr" fontAlgn="base">
              <a:defRPr/>
            </a:pPr>
            <a:r>
              <a:rPr lang="es-CO" sz="3200" b="1" noProof="0" dirty="0">
                <a:solidFill>
                  <a:prstClr val="white"/>
                </a:solidFill>
                <a:latin typeface="Verdana" panose="020B0604030504040204" pitchFamily="34" charset="0"/>
                <a:ea typeface="Verdana" panose="020B0604030504040204" pitchFamily="34" charset="0"/>
              </a:rPr>
              <a:t>Cuadro de Control</a:t>
            </a:r>
            <a:endParaRPr kumimoji="0" lang="es-CO"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12" name="Tabla 11">
            <a:extLst>
              <a:ext uri="{FF2B5EF4-FFF2-40B4-BE49-F238E27FC236}">
                <a16:creationId xmlns:a16="http://schemas.microsoft.com/office/drawing/2014/main" id="{8246EF2D-8F4F-A25C-FD1B-47C24E7B7FA1}"/>
              </a:ext>
            </a:extLst>
          </p:cNvPr>
          <p:cNvGraphicFramePr>
            <a:graphicFrameLocks noGrp="1"/>
          </p:cNvGraphicFramePr>
          <p:nvPr>
            <p:extLst>
              <p:ext uri="{D42A27DB-BD31-4B8C-83A1-F6EECF244321}">
                <p14:modId xmlns:p14="http://schemas.microsoft.com/office/powerpoint/2010/main" val="3417522745"/>
              </p:ext>
            </p:extLst>
          </p:nvPr>
        </p:nvGraphicFramePr>
        <p:xfrm>
          <a:off x="427806" y="2272708"/>
          <a:ext cx="11498093" cy="2844800"/>
        </p:xfrm>
        <a:graphic>
          <a:graphicData uri="http://schemas.openxmlformats.org/drawingml/2006/table">
            <a:tbl>
              <a:tblPr firstRow="1" bandRow="1">
                <a:tableStyleId>{5940675A-B579-460E-94D1-54222C63F5DA}</a:tableStyleId>
              </a:tblPr>
              <a:tblGrid>
                <a:gridCol w="904672">
                  <a:extLst>
                    <a:ext uri="{9D8B030D-6E8A-4147-A177-3AD203B41FA5}">
                      <a16:colId xmlns:a16="http://schemas.microsoft.com/office/drawing/2014/main" val="3661084483"/>
                    </a:ext>
                  </a:extLst>
                </a:gridCol>
                <a:gridCol w="3189826">
                  <a:extLst>
                    <a:ext uri="{9D8B030D-6E8A-4147-A177-3AD203B41FA5}">
                      <a16:colId xmlns:a16="http://schemas.microsoft.com/office/drawing/2014/main" val="3159140934"/>
                    </a:ext>
                  </a:extLst>
                </a:gridCol>
                <a:gridCol w="805070">
                  <a:extLst>
                    <a:ext uri="{9D8B030D-6E8A-4147-A177-3AD203B41FA5}">
                      <a16:colId xmlns:a16="http://schemas.microsoft.com/office/drawing/2014/main" val="3679602459"/>
                    </a:ext>
                  </a:extLst>
                </a:gridCol>
                <a:gridCol w="2822713">
                  <a:extLst>
                    <a:ext uri="{9D8B030D-6E8A-4147-A177-3AD203B41FA5}">
                      <a16:colId xmlns:a16="http://schemas.microsoft.com/office/drawing/2014/main" val="433527079"/>
                    </a:ext>
                  </a:extLst>
                </a:gridCol>
                <a:gridCol w="864704">
                  <a:extLst>
                    <a:ext uri="{9D8B030D-6E8A-4147-A177-3AD203B41FA5}">
                      <a16:colId xmlns:a16="http://schemas.microsoft.com/office/drawing/2014/main" val="2812241979"/>
                    </a:ext>
                  </a:extLst>
                </a:gridCol>
                <a:gridCol w="2911108">
                  <a:extLst>
                    <a:ext uri="{9D8B030D-6E8A-4147-A177-3AD203B41FA5}">
                      <a16:colId xmlns:a16="http://schemas.microsoft.com/office/drawing/2014/main" val="2445611753"/>
                    </a:ext>
                  </a:extLst>
                </a:gridCol>
              </a:tblGrid>
              <a:tr h="370840">
                <a:tc gridSpan="2">
                  <a:txBody>
                    <a:bodyPr/>
                    <a:lstStyle/>
                    <a:p>
                      <a:pPr algn="ctr"/>
                      <a:r>
                        <a:rPr lang="es-CO" sz="1400" b="1" dirty="0">
                          <a:solidFill>
                            <a:schemeClr val="bg1"/>
                          </a:solidFill>
                        </a:rPr>
                        <a:t>Elaboró</a:t>
                      </a:r>
                    </a:p>
                  </a:txBody>
                  <a:tcPr anchor="ctr">
                    <a:solidFill>
                      <a:schemeClr val="tx1">
                        <a:lumMod val="50000"/>
                        <a:lumOff val="50000"/>
                      </a:schemeClr>
                    </a:solidFill>
                  </a:tcPr>
                </a:tc>
                <a:tc hMerge="1">
                  <a:txBody>
                    <a:bodyPr/>
                    <a:lstStyle/>
                    <a:p>
                      <a:endParaRPr lang="es-CO" dirty="0"/>
                    </a:p>
                  </a:txBody>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1400" b="1" dirty="0">
                          <a:solidFill>
                            <a:schemeClr val="bg1"/>
                          </a:solidFill>
                        </a:rPr>
                        <a:t>Revisó</a:t>
                      </a:r>
                    </a:p>
                  </a:txBody>
                  <a:tcPr anchor="ctr">
                    <a:solidFill>
                      <a:schemeClr val="tx1">
                        <a:lumMod val="50000"/>
                        <a:lumOff val="50000"/>
                      </a:schemeClr>
                    </a:solidFill>
                  </a:tcPr>
                </a:tc>
                <a:tc hMerge="1">
                  <a:txBody>
                    <a:bodyPr/>
                    <a:lstStyle/>
                    <a:p>
                      <a:endParaRPr lang="es-CO" dirty="0"/>
                    </a:p>
                  </a:txBody>
                  <a:tcPr/>
                </a:tc>
                <a:tc gridSpan="2">
                  <a:txBody>
                    <a:bodyPr/>
                    <a:lstStyle/>
                    <a:p>
                      <a:pPr algn="ctr"/>
                      <a:r>
                        <a:rPr lang="es-CO" sz="1400" b="1" dirty="0">
                          <a:solidFill>
                            <a:schemeClr val="bg1"/>
                          </a:solidFill>
                        </a:rPr>
                        <a:t>Aprobó</a:t>
                      </a:r>
                    </a:p>
                  </a:txBody>
                  <a:tcPr anchor="ctr">
                    <a:solidFill>
                      <a:schemeClr val="tx1">
                        <a:lumMod val="50000"/>
                        <a:lumOff val="50000"/>
                      </a:schemeClr>
                    </a:solidFill>
                  </a:tcPr>
                </a:tc>
                <a:tc hMerge="1">
                  <a:txBody>
                    <a:bodyPr/>
                    <a:lstStyle/>
                    <a:p>
                      <a:endParaRPr lang="es-CO" dirty="0"/>
                    </a:p>
                  </a:txBody>
                  <a:tcPr/>
                </a:tc>
                <a:extLst>
                  <a:ext uri="{0D108BD9-81ED-4DB2-BD59-A6C34878D82A}">
                    <a16:rowId xmlns:a16="http://schemas.microsoft.com/office/drawing/2014/main" val="4221418030"/>
                  </a:ext>
                </a:extLst>
              </a:tr>
              <a:tr h="370840">
                <a:tc>
                  <a:txBody>
                    <a:bodyPr/>
                    <a:lstStyle/>
                    <a:p>
                      <a:r>
                        <a:rPr lang="es-CO" sz="1400" b="1" dirty="0"/>
                        <a:t>Nombre</a:t>
                      </a:r>
                    </a:p>
                  </a:txBody>
                  <a:tcPr anchor="ctr"/>
                </a:tc>
                <a:tc>
                  <a:txBody>
                    <a:bodyPr/>
                    <a:lstStyle/>
                    <a:p>
                      <a:r>
                        <a:rPr lang="es-CO" sz="1400" dirty="0"/>
                        <a:t>Beatriz Antonia Guzmán Gallardo</a:t>
                      </a:r>
                    </a:p>
                    <a:p>
                      <a:r>
                        <a:rPr lang="es-CO" sz="1400" dirty="0"/>
                        <a:t>Gloria Esperanza Díaz Salamanca</a:t>
                      </a:r>
                    </a:p>
                    <a:p>
                      <a:r>
                        <a:rPr lang="es-CO" sz="1400" dirty="0"/>
                        <a:t>Sandra Yined Cardona Ramírez</a:t>
                      </a:r>
                    </a:p>
                    <a:p>
                      <a:r>
                        <a:rPr lang="es-CO" sz="1400" dirty="0"/>
                        <a:t>Gilberto Eduardo Agudelo Arévalo</a:t>
                      </a:r>
                    </a:p>
                  </a:txBody>
                  <a:tcPr anchor="ctr"/>
                </a:tc>
                <a:tc>
                  <a:txBody>
                    <a:bodyPr/>
                    <a:lstStyle/>
                    <a:p>
                      <a:r>
                        <a:rPr lang="es-CO" sz="1400" dirty="0"/>
                        <a:t>Nombre</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1400" dirty="0"/>
                        <a:t>Gilberto Eduardo Agudelo Arévalo</a:t>
                      </a:r>
                    </a:p>
                  </a:txBody>
                  <a:tcPr anchor="ctr"/>
                </a:tc>
                <a:tc>
                  <a:txBody>
                    <a:bodyPr/>
                    <a:lstStyle/>
                    <a:p>
                      <a:r>
                        <a:rPr lang="es-CO" sz="1400" dirty="0"/>
                        <a:t>Nombre</a:t>
                      </a:r>
                    </a:p>
                  </a:txBody>
                  <a:tcPr anchor="ctr"/>
                </a:tc>
                <a:tc>
                  <a:txBody>
                    <a:bodyPr/>
                    <a:lstStyle/>
                    <a:p>
                      <a:r>
                        <a:rPr lang="es-CO" sz="1400" dirty="0"/>
                        <a:t>Gloria Rocío Pereira Oviedo</a:t>
                      </a:r>
                    </a:p>
                  </a:txBody>
                  <a:tcPr anchor="ctr"/>
                </a:tc>
                <a:extLst>
                  <a:ext uri="{0D108BD9-81ED-4DB2-BD59-A6C34878D82A}">
                    <a16:rowId xmlns:a16="http://schemas.microsoft.com/office/drawing/2014/main" val="3549814411"/>
                  </a:ext>
                </a:extLst>
              </a:tr>
              <a:tr h="370840">
                <a:tc>
                  <a:txBody>
                    <a:bodyPr/>
                    <a:lstStyle/>
                    <a:p>
                      <a:r>
                        <a:rPr lang="es-CO" sz="1400" b="1" dirty="0"/>
                        <a:t>Cargo</a:t>
                      </a:r>
                    </a:p>
                  </a:txBody>
                  <a:tcPr anchor="ctr"/>
                </a:tc>
                <a:tc>
                  <a:txBody>
                    <a:bodyPr/>
                    <a:lstStyle/>
                    <a:p>
                      <a:r>
                        <a:rPr lang="es-CO" sz="1400" dirty="0"/>
                        <a:t>Profesional Especializado</a:t>
                      </a:r>
                    </a:p>
                    <a:p>
                      <a:pPr marL="0" marR="0" lvl="0" indent="0" defTabSz="914400" eaLnBrk="1" fontAlgn="auto" latinLnBrk="0" hangingPunct="1">
                        <a:lnSpc>
                          <a:spcPct val="100000"/>
                        </a:lnSpc>
                        <a:spcBef>
                          <a:spcPts val="0"/>
                        </a:spcBef>
                        <a:spcAft>
                          <a:spcPts val="0"/>
                        </a:spcAft>
                        <a:buClrTx/>
                        <a:buSzTx/>
                        <a:buFontTx/>
                        <a:buNone/>
                        <a:tabLst/>
                        <a:defRPr/>
                      </a:pPr>
                      <a:r>
                        <a:rPr lang="es-CO" sz="1400" dirty="0"/>
                        <a:t>Profesional Especializado</a:t>
                      </a:r>
                    </a:p>
                    <a:p>
                      <a:r>
                        <a:rPr lang="es-CO" sz="1400" dirty="0"/>
                        <a:t>Profesional Universitario</a:t>
                      </a:r>
                    </a:p>
                    <a:p>
                      <a:pPr marL="0" marR="0" lvl="0" indent="0" defTabSz="914400" eaLnBrk="1" fontAlgn="auto" latinLnBrk="0" hangingPunct="1">
                        <a:lnSpc>
                          <a:spcPct val="100000"/>
                        </a:lnSpc>
                        <a:spcBef>
                          <a:spcPts val="0"/>
                        </a:spcBef>
                        <a:spcAft>
                          <a:spcPts val="0"/>
                        </a:spcAft>
                        <a:buClrTx/>
                        <a:buSzTx/>
                        <a:buFontTx/>
                        <a:buNone/>
                        <a:tabLst/>
                        <a:defRPr/>
                      </a:pPr>
                      <a:r>
                        <a:rPr lang="es-CO" sz="1400" dirty="0"/>
                        <a:t>Coordinador Grupo de Gestión de Planeación y Proyectos de Inversión</a:t>
                      </a:r>
                    </a:p>
                  </a:txBody>
                  <a:tcPr anchor="ctr"/>
                </a:tc>
                <a:tc>
                  <a:txBody>
                    <a:bodyPr/>
                    <a:lstStyle/>
                    <a:p>
                      <a:r>
                        <a:rPr lang="es-CO" sz="1400" dirty="0"/>
                        <a:t>Cargo</a:t>
                      </a:r>
                    </a:p>
                  </a:txBody>
                  <a:tcPr anchor="ctr"/>
                </a:tc>
                <a:tc>
                  <a:txBody>
                    <a:bodyPr/>
                    <a:lstStyle/>
                    <a:p>
                      <a:r>
                        <a:rPr lang="es-CO" sz="1400" dirty="0"/>
                        <a:t>Coordinador Grupo de Gestión de Planeación y Proyectos de Inversión</a:t>
                      </a:r>
                    </a:p>
                  </a:txBody>
                  <a:tcPr anchor="ctr"/>
                </a:tc>
                <a:tc>
                  <a:txBody>
                    <a:bodyPr/>
                    <a:lstStyle/>
                    <a:p>
                      <a:r>
                        <a:rPr lang="es-CO" sz="1400" dirty="0"/>
                        <a:t>Cargo</a:t>
                      </a:r>
                    </a:p>
                  </a:txBody>
                  <a:tcPr anchor="ctr"/>
                </a:tc>
                <a:tc>
                  <a:txBody>
                    <a:bodyPr/>
                    <a:lstStyle/>
                    <a:p>
                      <a:r>
                        <a:rPr lang="es-CO" sz="1400" dirty="0"/>
                        <a:t>Jefe Oficina Asesora de Planeación</a:t>
                      </a:r>
                    </a:p>
                  </a:txBody>
                  <a:tcPr anchor="ctr"/>
                </a:tc>
                <a:extLst>
                  <a:ext uri="{0D108BD9-81ED-4DB2-BD59-A6C34878D82A}">
                    <a16:rowId xmlns:a16="http://schemas.microsoft.com/office/drawing/2014/main" val="1559579440"/>
                  </a:ext>
                </a:extLst>
              </a:tr>
              <a:tr h="370840">
                <a:tc>
                  <a:txBody>
                    <a:bodyPr/>
                    <a:lstStyle/>
                    <a:p>
                      <a:r>
                        <a:rPr lang="es-CO" sz="1400" b="1" dirty="0"/>
                        <a:t>Fecha</a:t>
                      </a:r>
                    </a:p>
                  </a:txBody>
                  <a:tcPr anchor="ctr"/>
                </a:tc>
                <a:tc>
                  <a:txBody>
                    <a:bodyPr/>
                    <a:lstStyle/>
                    <a:p>
                      <a:r>
                        <a:rPr lang="es-CO" sz="1400" dirty="0"/>
                        <a:t>25 de mayo de 2026</a:t>
                      </a:r>
                    </a:p>
                  </a:txBody>
                  <a:tcPr anchor="ctr"/>
                </a:tc>
                <a:tc>
                  <a:txBody>
                    <a:bodyPr/>
                    <a:lstStyle/>
                    <a:p>
                      <a:r>
                        <a:rPr lang="es-CO" sz="1400" dirty="0"/>
                        <a:t>Fecha</a:t>
                      </a:r>
                    </a:p>
                  </a:txBody>
                  <a:tcPr anchor="ctr"/>
                </a:tc>
                <a:tc>
                  <a:txBody>
                    <a:bodyPr/>
                    <a:lstStyle/>
                    <a:p>
                      <a:r>
                        <a:rPr lang="es-CO" sz="1400" dirty="0"/>
                        <a:t>2 de junio de 2026</a:t>
                      </a:r>
                    </a:p>
                  </a:txBody>
                  <a:tcPr anchor="ctr"/>
                </a:tc>
                <a:tc>
                  <a:txBody>
                    <a:bodyPr/>
                    <a:lstStyle/>
                    <a:p>
                      <a:r>
                        <a:rPr lang="es-CO" sz="1400" dirty="0"/>
                        <a:t>Fecha</a:t>
                      </a:r>
                    </a:p>
                  </a:txBody>
                  <a:tcPr anchor="ctr"/>
                </a:tc>
                <a:tc>
                  <a:txBody>
                    <a:bodyPr/>
                    <a:lstStyle/>
                    <a:p>
                      <a:r>
                        <a:rPr lang="es-CO" sz="1400" dirty="0"/>
                        <a:t>9 de junio de 2026</a:t>
                      </a:r>
                    </a:p>
                  </a:txBody>
                  <a:tcPr anchor="ctr"/>
                </a:tc>
                <a:extLst>
                  <a:ext uri="{0D108BD9-81ED-4DB2-BD59-A6C34878D82A}">
                    <a16:rowId xmlns:a16="http://schemas.microsoft.com/office/drawing/2014/main" val="2109873687"/>
                  </a:ext>
                </a:extLst>
              </a:tr>
            </a:tbl>
          </a:graphicData>
        </a:graphic>
      </p:graphicFrame>
    </p:spTree>
    <p:extLst>
      <p:ext uri="{BB962C8B-B14F-4D97-AF65-F5344CB8AC3E}">
        <p14:creationId xmlns:p14="http://schemas.microsoft.com/office/powerpoint/2010/main" val="401381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1B4A8"/>
          </a:solidFill>
        </p:spPr>
        <p:txBody>
          <a:bodyPr wrap="square" lIns="0" tIns="0" rIns="0" bIns="0" rtlCol="0"/>
          <a:lstStyle/>
          <a:p>
            <a:endParaRPr lang="es-CO" noProof="0"/>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855243" y="4045188"/>
            <a:ext cx="494625" cy="52069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5214818" y="4614553"/>
            <a:ext cx="1768648" cy="306479"/>
          </a:xfrm>
          <a:prstGeom prst="rect">
            <a:avLst/>
          </a:prstGeom>
        </p:spPr>
      </p:pic>
      <p:grpSp>
        <p:nvGrpSpPr>
          <p:cNvPr id="5" name="object 5">
            <a:extLst>
              <a:ext uri="{C183D7F6-B498-43B3-948B-1728B52AA6E4}">
                <adec:decorative xmlns:adec="http://schemas.microsoft.com/office/drawing/2017/decorative" val="1"/>
              </a:ext>
            </a:extLst>
          </p:cNvPr>
          <p:cNvGrpSpPr/>
          <p:nvPr/>
        </p:nvGrpSpPr>
        <p:grpSpPr>
          <a:xfrm>
            <a:off x="5856446" y="4982617"/>
            <a:ext cx="492125" cy="41275"/>
            <a:chOff x="5856446" y="4982617"/>
            <a:chExt cx="492125" cy="41275"/>
          </a:xfrm>
        </p:grpSpPr>
        <p:sp>
          <p:nvSpPr>
            <p:cNvPr id="6" name="object 6"/>
            <p:cNvSpPr/>
            <p:nvPr/>
          </p:nvSpPr>
          <p:spPr>
            <a:xfrm>
              <a:off x="5856446" y="4982676"/>
              <a:ext cx="243204" cy="41275"/>
            </a:xfrm>
            <a:custGeom>
              <a:avLst/>
              <a:gdLst/>
              <a:ahLst/>
              <a:cxnLst/>
              <a:rect l="l" t="t" r="r" b="b"/>
              <a:pathLst>
                <a:path w="243204" h="41275">
                  <a:moveTo>
                    <a:pt x="243032" y="0"/>
                  </a:moveTo>
                  <a:lnTo>
                    <a:pt x="0" y="0"/>
                  </a:lnTo>
                  <a:lnTo>
                    <a:pt x="0" y="40767"/>
                  </a:lnTo>
                  <a:lnTo>
                    <a:pt x="243032" y="40767"/>
                  </a:lnTo>
                  <a:lnTo>
                    <a:pt x="243032" y="0"/>
                  </a:lnTo>
                  <a:close/>
                </a:path>
              </a:pathLst>
            </a:custGeom>
            <a:solidFill>
              <a:srgbClr val="FDC607"/>
            </a:solidFill>
          </p:spPr>
          <p:txBody>
            <a:bodyPr wrap="square" lIns="0" tIns="0" rIns="0" bIns="0" rtlCol="0"/>
            <a:lstStyle/>
            <a:p>
              <a:endParaRPr lang="es-CO" noProof="0"/>
            </a:p>
          </p:txBody>
        </p:sp>
        <p:sp>
          <p:nvSpPr>
            <p:cNvPr id="7" name="object 7"/>
            <p:cNvSpPr/>
            <p:nvPr/>
          </p:nvSpPr>
          <p:spPr>
            <a:xfrm>
              <a:off x="6099527" y="4982617"/>
              <a:ext cx="124460" cy="41275"/>
            </a:xfrm>
            <a:custGeom>
              <a:avLst/>
              <a:gdLst/>
              <a:ahLst/>
              <a:cxnLst/>
              <a:rect l="l" t="t" r="r" b="b"/>
              <a:pathLst>
                <a:path w="124460" h="41275">
                  <a:moveTo>
                    <a:pt x="124449" y="0"/>
                  </a:moveTo>
                  <a:lnTo>
                    <a:pt x="0" y="0"/>
                  </a:lnTo>
                  <a:lnTo>
                    <a:pt x="0" y="40767"/>
                  </a:lnTo>
                  <a:lnTo>
                    <a:pt x="124449" y="40768"/>
                  </a:lnTo>
                  <a:lnTo>
                    <a:pt x="124449" y="0"/>
                  </a:lnTo>
                  <a:close/>
                </a:path>
              </a:pathLst>
            </a:custGeom>
            <a:solidFill>
              <a:srgbClr val="21397A"/>
            </a:solidFill>
          </p:spPr>
          <p:txBody>
            <a:bodyPr wrap="square" lIns="0" tIns="0" rIns="0" bIns="0" rtlCol="0"/>
            <a:lstStyle/>
            <a:p>
              <a:endParaRPr lang="es-CO" noProof="0"/>
            </a:p>
          </p:txBody>
        </p:sp>
        <p:sp>
          <p:nvSpPr>
            <p:cNvPr id="8" name="object 8"/>
            <p:cNvSpPr/>
            <p:nvPr/>
          </p:nvSpPr>
          <p:spPr>
            <a:xfrm>
              <a:off x="6223976" y="4982617"/>
              <a:ext cx="124460" cy="41275"/>
            </a:xfrm>
            <a:custGeom>
              <a:avLst/>
              <a:gdLst/>
              <a:ahLst/>
              <a:cxnLst/>
              <a:rect l="l" t="t" r="r" b="b"/>
              <a:pathLst>
                <a:path w="124460" h="41275">
                  <a:moveTo>
                    <a:pt x="124420" y="0"/>
                  </a:moveTo>
                  <a:lnTo>
                    <a:pt x="0" y="0"/>
                  </a:lnTo>
                  <a:lnTo>
                    <a:pt x="0" y="40767"/>
                  </a:lnTo>
                  <a:lnTo>
                    <a:pt x="124420" y="40767"/>
                  </a:lnTo>
                  <a:lnTo>
                    <a:pt x="124420" y="0"/>
                  </a:lnTo>
                  <a:close/>
                </a:path>
              </a:pathLst>
            </a:custGeom>
            <a:solidFill>
              <a:srgbClr val="D50E25"/>
            </a:solidFill>
          </p:spPr>
          <p:txBody>
            <a:bodyPr wrap="square" lIns="0" tIns="0" rIns="0" bIns="0" rtlCol="0"/>
            <a:lstStyle/>
            <a:p>
              <a:endParaRPr lang="es-CO" noProof="0"/>
            </a:p>
          </p:txBody>
        </p:sp>
      </p:grpSp>
      <p:grpSp>
        <p:nvGrpSpPr>
          <p:cNvPr id="9" name="object 9">
            <a:extLst>
              <a:ext uri="{C183D7F6-B498-43B3-948B-1728B52AA6E4}">
                <adec:decorative xmlns:adec="http://schemas.microsoft.com/office/drawing/2017/decorative" val="1"/>
              </a:ext>
            </a:extLst>
          </p:cNvPr>
          <p:cNvGrpSpPr/>
          <p:nvPr/>
        </p:nvGrpSpPr>
        <p:grpSpPr>
          <a:xfrm>
            <a:off x="4013022" y="1845518"/>
            <a:ext cx="685165" cy="742950"/>
            <a:chOff x="4013022" y="1845518"/>
            <a:chExt cx="685165" cy="742950"/>
          </a:xfrm>
        </p:grpSpPr>
        <p:sp>
          <p:nvSpPr>
            <p:cNvPr id="10" name="object 10"/>
            <p:cNvSpPr/>
            <p:nvPr/>
          </p:nvSpPr>
          <p:spPr>
            <a:xfrm>
              <a:off x="4016387" y="1848883"/>
              <a:ext cx="678815" cy="736600"/>
            </a:xfrm>
            <a:custGeom>
              <a:avLst/>
              <a:gdLst/>
              <a:ahLst/>
              <a:cxnLst/>
              <a:rect l="l" t="t" r="r" b="b"/>
              <a:pathLst>
                <a:path w="678814" h="736600">
                  <a:moveTo>
                    <a:pt x="67418" y="0"/>
                  </a:moveTo>
                  <a:lnTo>
                    <a:pt x="0" y="0"/>
                  </a:lnTo>
                  <a:lnTo>
                    <a:pt x="0" y="736120"/>
                  </a:lnTo>
                  <a:lnTo>
                    <a:pt x="44384" y="736120"/>
                  </a:lnTo>
                  <a:lnTo>
                    <a:pt x="44384" y="160677"/>
                  </a:lnTo>
                  <a:lnTo>
                    <a:pt x="39816" y="45935"/>
                  </a:lnTo>
                  <a:lnTo>
                    <a:pt x="86111" y="45935"/>
                  </a:lnTo>
                  <a:lnTo>
                    <a:pt x="67418" y="0"/>
                  </a:lnTo>
                  <a:close/>
                </a:path>
                <a:path w="678814" h="736600">
                  <a:moveTo>
                    <a:pt x="86111" y="45935"/>
                  </a:moveTo>
                  <a:lnTo>
                    <a:pt x="39816" y="45935"/>
                  </a:lnTo>
                  <a:lnTo>
                    <a:pt x="316991" y="736120"/>
                  </a:lnTo>
                  <a:lnTo>
                    <a:pt x="361423" y="736120"/>
                  </a:lnTo>
                  <a:lnTo>
                    <a:pt x="382823" y="682545"/>
                  </a:lnTo>
                  <a:lnTo>
                    <a:pt x="338438" y="682545"/>
                  </a:lnTo>
                  <a:lnTo>
                    <a:pt x="307806" y="590722"/>
                  </a:lnTo>
                  <a:lnTo>
                    <a:pt x="86111" y="45935"/>
                  </a:lnTo>
                  <a:close/>
                </a:path>
                <a:path w="678814" h="736600">
                  <a:moveTo>
                    <a:pt x="678414" y="45935"/>
                  </a:moveTo>
                  <a:lnTo>
                    <a:pt x="638598" y="45935"/>
                  </a:lnTo>
                  <a:lnTo>
                    <a:pt x="634030" y="160678"/>
                  </a:lnTo>
                  <a:lnTo>
                    <a:pt x="634030" y="736120"/>
                  </a:lnTo>
                  <a:lnTo>
                    <a:pt x="678414" y="736120"/>
                  </a:lnTo>
                  <a:lnTo>
                    <a:pt x="678414" y="45935"/>
                  </a:lnTo>
                  <a:close/>
                </a:path>
                <a:path w="678814" h="736600">
                  <a:moveTo>
                    <a:pt x="678414" y="0"/>
                  </a:moveTo>
                  <a:lnTo>
                    <a:pt x="609505" y="0"/>
                  </a:lnTo>
                  <a:lnTo>
                    <a:pt x="369117" y="592211"/>
                  </a:lnTo>
                  <a:lnTo>
                    <a:pt x="339976" y="682545"/>
                  </a:lnTo>
                  <a:lnTo>
                    <a:pt x="382823" y="682545"/>
                  </a:lnTo>
                  <a:lnTo>
                    <a:pt x="637107" y="45935"/>
                  </a:lnTo>
                  <a:lnTo>
                    <a:pt x="678414" y="45935"/>
                  </a:lnTo>
                  <a:lnTo>
                    <a:pt x="678414" y="0"/>
                  </a:lnTo>
                  <a:close/>
                </a:path>
              </a:pathLst>
            </a:custGeom>
            <a:solidFill>
              <a:srgbClr val="FFFFFF"/>
            </a:solidFill>
          </p:spPr>
          <p:txBody>
            <a:bodyPr wrap="square" lIns="0" tIns="0" rIns="0" bIns="0" rtlCol="0"/>
            <a:lstStyle/>
            <a:p>
              <a:endParaRPr lang="es-CO" noProof="0"/>
            </a:p>
          </p:txBody>
        </p:sp>
        <p:sp>
          <p:nvSpPr>
            <p:cNvPr id="11" name="object 11"/>
            <p:cNvSpPr/>
            <p:nvPr/>
          </p:nvSpPr>
          <p:spPr>
            <a:xfrm>
              <a:off x="4016387" y="1848883"/>
              <a:ext cx="678815" cy="736600"/>
            </a:xfrm>
            <a:custGeom>
              <a:avLst/>
              <a:gdLst/>
              <a:ahLst/>
              <a:cxnLst/>
              <a:rect l="l" t="t" r="r" b="b"/>
              <a:pathLst>
                <a:path w="678814" h="736600">
                  <a:moveTo>
                    <a:pt x="678414" y="736120"/>
                  </a:moveTo>
                  <a:lnTo>
                    <a:pt x="634030" y="736120"/>
                  </a:lnTo>
                  <a:lnTo>
                    <a:pt x="634030" y="160678"/>
                  </a:lnTo>
                  <a:lnTo>
                    <a:pt x="638598" y="45935"/>
                  </a:lnTo>
                  <a:lnTo>
                    <a:pt x="637107" y="45935"/>
                  </a:lnTo>
                  <a:lnTo>
                    <a:pt x="361423" y="736120"/>
                  </a:lnTo>
                  <a:lnTo>
                    <a:pt x="316991" y="736120"/>
                  </a:lnTo>
                  <a:lnTo>
                    <a:pt x="39816" y="45935"/>
                  </a:lnTo>
                  <a:lnTo>
                    <a:pt x="44384" y="160678"/>
                  </a:lnTo>
                  <a:lnTo>
                    <a:pt x="44384" y="736120"/>
                  </a:lnTo>
                  <a:lnTo>
                    <a:pt x="0" y="736120"/>
                  </a:lnTo>
                  <a:lnTo>
                    <a:pt x="0" y="0"/>
                  </a:lnTo>
                  <a:lnTo>
                    <a:pt x="67418" y="0"/>
                  </a:lnTo>
                  <a:lnTo>
                    <a:pt x="307806" y="590722"/>
                  </a:lnTo>
                  <a:lnTo>
                    <a:pt x="338438" y="682545"/>
                  </a:lnTo>
                  <a:lnTo>
                    <a:pt x="339976" y="682545"/>
                  </a:lnTo>
                  <a:lnTo>
                    <a:pt x="369117" y="592211"/>
                  </a:lnTo>
                  <a:lnTo>
                    <a:pt x="609505" y="0"/>
                  </a:lnTo>
                  <a:lnTo>
                    <a:pt x="678414" y="0"/>
                  </a:lnTo>
                  <a:lnTo>
                    <a:pt x="678414" y="736120"/>
                  </a:lnTo>
                  <a:close/>
                </a:path>
              </a:pathLst>
            </a:custGeom>
            <a:ln w="6729">
              <a:solidFill>
                <a:srgbClr val="FFFFFF"/>
              </a:solidFill>
            </a:ln>
          </p:spPr>
          <p:txBody>
            <a:bodyPr wrap="square" lIns="0" tIns="0" rIns="0" bIns="0" rtlCol="0"/>
            <a:lstStyle/>
            <a:p>
              <a:endParaRPr lang="es-CO" noProof="0"/>
            </a:p>
          </p:txBody>
        </p:sp>
      </p:grpSp>
      <p:sp>
        <p:nvSpPr>
          <p:cNvPr id="12" name="object 12">
            <a:extLst>
              <a:ext uri="{C183D7F6-B498-43B3-948B-1728B52AA6E4}">
                <adec:decorative xmlns:adec="http://schemas.microsoft.com/office/drawing/2017/decorative" val="1"/>
              </a:ext>
            </a:extLst>
          </p:cNvPr>
          <p:cNvSpPr/>
          <p:nvPr/>
        </p:nvSpPr>
        <p:spPr>
          <a:xfrm>
            <a:off x="4892344" y="1848883"/>
            <a:ext cx="565150" cy="747395"/>
          </a:xfrm>
          <a:custGeom>
            <a:avLst/>
            <a:gdLst/>
            <a:ahLst/>
            <a:cxnLst/>
            <a:rect l="l" t="t" r="r" b="b"/>
            <a:pathLst>
              <a:path w="565150" h="747394">
                <a:moveTo>
                  <a:pt x="565073" y="0"/>
                </a:moveTo>
                <a:lnTo>
                  <a:pt x="519149" y="0"/>
                </a:lnTo>
                <a:lnTo>
                  <a:pt x="519149" y="460651"/>
                </a:lnTo>
                <a:lnTo>
                  <a:pt x="515294" y="516797"/>
                </a:lnTo>
                <a:lnTo>
                  <a:pt x="503826" y="565808"/>
                </a:lnTo>
                <a:lnTo>
                  <a:pt x="484890" y="607575"/>
                </a:lnTo>
                <a:lnTo>
                  <a:pt x="458632" y="641991"/>
                </a:lnTo>
                <a:lnTo>
                  <a:pt x="425196" y="668947"/>
                </a:lnTo>
                <a:lnTo>
                  <a:pt x="384729" y="688335"/>
                </a:lnTo>
                <a:lnTo>
                  <a:pt x="337376" y="700047"/>
                </a:lnTo>
                <a:lnTo>
                  <a:pt x="283281" y="703975"/>
                </a:lnTo>
                <a:lnTo>
                  <a:pt x="229123" y="700047"/>
                </a:lnTo>
                <a:lnTo>
                  <a:pt x="181601" y="688335"/>
                </a:lnTo>
                <a:lnTo>
                  <a:pt x="140895" y="668947"/>
                </a:lnTo>
                <a:lnTo>
                  <a:pt x="107186" y="641991"/>
                </a:lnTo>
                <a:lnTo>
                  <a:pt x="80654" y="607575"/>
                </a:lnTo>
                <a:lnTo>
                  <a:pt x="61479" y="565808"/>
                </a:lnTo>
                <a:lnTo>
                  <a:pt x="49842" y="516797"/>
                </a:lnTo>
                <a:lnTo>
                  <a:pt x="45923" y="460651"/>
                </a:lnTo>
                <a:lnTo>
                  <a:pt x="45923" y="0"/>
                </a:lnTo>
                <a:lnTo>
                  <a:pt x="0" y="0"/>
                </a:lnTo>
                <a:lnTo>
                  <a:pt x="0" y="469829"/>
                </a:lnTo>
                <a:lnTo>
                  <a:pt x="3137" y="521464"/>
                </a:lnTo>
                <a:lnTo>
                  <a:pt x="12413" y="567977"/>
                </a:lnTo>
                <a:lnTo>
                  <a:pt x="27626" y="609294"/>
                </a:lnTo>
                <a:lnTo>
                  <a:pt x="48573" y="645342"/>
                </a:lnTo>
                <a:lnTo>
                  <a:pt x="75052" y="676046"/>
                </a:lnTo>
                <a:lnTo>
                  <a:pt x="106859" y="701333"/>
                </a:lnTo>
                <a:lnTo>
                  <a:pt x="143794" y="721130"/>
                </a:lnTo>
                <a:lnTo>
                  <a:pt x="185652" y="735361"/>
                </a:lnTo>
                <a:lnTo>
                  <a:pt x="232231" y="743954"/>
                </a:lnTo>
                <a:lnTo>
                  <a:pt x="283330" y="746835"/>
                </a:lnTo>
                <a:lnTo>
                  <a:pt x="334385" y="743954"/>
                </a:lnTo>
                <a:lnTo>
                  <a:pt x="380847" y="735361"/>
                </a:lnTo>
                <a:lnTo>
                  <a:pt x="422533" y="721130"/>
                </a:lnTo>
                <a:lnTo>
                  <a:pt x="459258" y="701333"/>
                </a:lnTo>
                <a:lnTo>
                  <a:pt x="490838" y="676046"/>
                </a:lnTo>
                <a:lnTo>
                  <a:pt x="517089" y="645342"/>
                </a:lnTo>
                <a:lnTo>
                  <a:pt x="537827" y="609294"/>
                </a:lnTo>
                <a:lnTo>
                  <a:pt x="552867" y="567977"/>
                </a:lnTo>
                <a:lnTo>
                  <a:pt x="562027" y="521464"/>
                </a:lnTo>
                <a:lnTo>
                  <a:pt x="565073" y="469829"/>
                </a:lnTo>
                <a:lnTo>
                  <a:pt x="565073" y="0"/>
                </a:lnTo>
                <a:close/>
              </a:path>
            </a:pathLst>
          </a:custGeom>
          <a:solidFill>
            <a:srgbClr val="FFFFFF"/>
          </a:solidFill>
        </p:spPr>
        <p:txBody>
          <a:bodyPr wrap="square" lIns="0" tIns="0" rIns="0" bIns="0" rtlCol="0"/>
          <a:lstStyle/>
          <a:p>
            <a:endParaRPr lang="es-CO" noProof="0"/>
          </a:p>
        </p:txBody>
      </p:sp>
      <p:sp>
        <p:nvSpPr>
          <p:cNvPr id="13" name="object 13">
            <a:extLst>
              <a:ext uri="{C183D7F6-B498-43B3-948B-1728B52AA6E4}">
                <adec:decorative xmlns:adec="http://schemas.microsoft.com/office/drawing/2017/decorative" val="1"/>
              </a:ext>
            </a:extLst>
          </p:cNvPr>
          <p:cNvSpPr/>
          <p:nvPr/>
        </p:nvSpPr>
        <p:spPr>
          <a:xfrm>
            <a:off x="5609085" y="1836630"/>
            <a:ext cx="626745" cy="759460"/>
          </a:xfrm>
          <a:custGeom>
            <a:avLst/>
            <a:gdLst/>
            <a:ahLst/>
            <a:cxnLst/>
            <a:rect l="l" t="t" r="r" b="b"/>
            <a:pathLst>
              <a:path w="626745" h="759460">
                <a:moveTo>
                  <a:pt x="332330" y="0"/>
                </a:moveTo>
                <a:lnTo>
                  <a:pt x="283658" y="2996"/>
                </a:lnTo>
                <a:lnTo>
                  <a:pt x="238070" y="11854"/>
                </a:lnTo>
                <a:lnTo>
                  <a:pt x="195787" y="26376"/>
                </a:lnTo>
                <a:lnTo>
                  <a:pt x="157028" y="46367"/>
                </a:lnTo>
                <a:lnTo>
                  <a:pt x="122009" y="71630"/>
                </a:lnTo>
                <a:lnTo>
                  <a:pt x="90951" y="101967"/>
                </a:lnTo>
                <a:lnTo>
                  <a:pt x="64071" y="137182"/>
                </a:lnTo>
                <a:lnTo>
                  <a:pt x="41588" y="177078"/>
                </a:lnTo>
                <a:lnTo>
                  <a:pt x="23721" y="221460"/>
                </a:lnTo>
                <a:lnTo>
                  <a:pt x="10688" y="270129"/>
                </a:lnTo>
                <a:lnTo>
                  <a:pt x="2708" y="322889"/>
                </a:lnTo>
                <a:lnTo>
                  <a:pt x="0" y="379544"/>
                </a:lnTo>
                <a:lnTo>
                  <a:pt x="2708" y="436208"/>
                </a:lnTo>
                <a:lnTo>
                  <a:pt x="10688" y="488975"/>
                </a:lnTo>
                <a:lnTo>
                  <a:pt x="23721" y="537648"/>
                </a:lnTo>
                <a:lnTo>
                  <a:pt x="41588" y="582030"/>
                </a:lnTo>
                <a:lnTo>
                  <a:pt x="64071" y="621926"/>
                </a:lnTo>
                <a:lnTo>
                  <a:pt x="90951" y="657138"/>
                </a:lnTo>
                <a:lnTo>
                  <a:pt x="122009" y="687472"/>
                </a:lnTo>
                <a:lnTo>
                  <a:pt x="157028" y="712730"/>
                </a:lnTo>
                <a:lnTo>
                  <a:pt x="195787" y="732717"/>
                </a:lnTo>
                <a:lnTo>
                  <a:pt x="238070" y="747237"/>
                </a:lnTo>
                <a:lnTo>
                  <a:pt x="283658" y="756092"/>
                </a:lnTo>
                <a:lnTo>
                  <a:pt x="332282" y="759136"/>
                </a:lnTo>
                <a:lnTo>
                  <a:pt x="384541" y="755798"/>
                </a:lnTo>
                <a:lnTo>
                  <a:pt x="433124" y="745929"/>
                </a:lnTo>
                <a:lnTo>
                  <a:pt x="477652" y="729745"/>
                </a:lnTo>
                <a:lnTo>
                  <a:pt x="517749" y="707464"/>
                </a:lnTo>
                <a:lnTo>
                  <a:pt x="553038" y="679303"/>
                </a:lnTo>
                <a:lnTo>
                  <a:pt x="583142" y="645477"/>
                </a:lnTo>
                <a:lnTo>
                  <a:pt x="607684" y="606203"/>
                </a:lnTo>
                <a:lnTo>
                  <a:pt x="626288" y="561700"/>
                </a:lnTo>
                <a:lnTo>
                  <a:pt x="580364" y="544882"/>
                </a:lnTo>
                <a:lnTo>
                  <a:pt x="562519" y="589050"/>
                </a:lnTo>
                <a:lnTo>
                  <a:pt x="538143" y="627013"/>
                </a:lnTo>
                <a:lnTo>
                  <a:pt x="507635" y="658557"/>
                </a:lnTo>
                <a:lnTo>
                  <a:pt x="471396" y="683465"/>
                </a:lnTo>
                <a:lnTo>
                  <a:pt x="429824" y="701523"/>
                </a:lnTo>
                <a:lnTo>
                  <a:pt x="383320" y="712515"/>
                </a:lnTo>
                <a:lnTo>
                  <a:pt x="332282" y="716227"/>
                </a:lnTo>
                <a:lnTo>
                  <a:pt x="286986" y="713077"/>
                </a:lnTo>
                <a:lnTo>
                  <a:pt x="244824" y="703774"/>
                </a:lnTo>
                <a:lnTo>
                  <a:pt x="206044" y="688539"/>
                </a:lnTo>
                <a:lnTo>
                  <a:pt x="170896" y="667591"/>
                </a:lnTo>
                <a:lnTo>
                  <a:pt x="139627" y="641152"/>
                </a:lnTo>
                <a:lnTo>
                  <a:pt x="112487" y="609442"/>
                </a:lnTo>
                <a:lnTo>
                  <a:pt x="89723" y="572681"/>
                </a:lnTo>
                <a:lnTo>
                  <a:pt x="71586" y="531091"/>
                </a:lnTo>
                <a:lnTo>
                  <a:pt x="58322" y="484891"/>
                </a:lnTo>
                <a:lnTo>
                  <a:pt x="50182" y="434301"/>
                </a:lnTo>
                <a:lnTo>
                  <a:pt x="47414" y="379544"/>
                </a:lnTo>
                <a:lnTo>
                  <a:pt x="50219" y="324786"/>
                </a:lnTo>
                <a:lnTo>
                  <a:pt x="58461" y="274197"/>
                </a:lnTo>
                <a:lnTo>
                  <a:pt x="71875" y="227997"/>
                </a:lnTo>
                <a:lnTo>
                  <a:pt x="90198" y="186406"/>
                </a:lnTo>
                <a:lnTo>
                  <a:pt x="113168" y="149645"/>
                </a:lnTo>
                <a:lnTo>
                  <a:pt x="140521" y="117935"/>
                </a:lnTo>
                <a:lnTo>
                  <a:pt x="171993" y="91496"/>
                </a:lnTo>
                <a:lnTo>
                  <a:pt x="207323" y="70548"/>
                </a:lnTo>
                <a:lnTo>
                  <a:pt x="246246" y="55313"/>
                </a:lnTo>
                <a:lnTo>
                  <a:pt x="288500" y="46010"/>
                </a:lnTo>
                <a:lnTo>
                  <a:pt x="333821" y="42860"/>
                </a:lnTo>
                <a:lnTo>
                  <a:pt x="384756" y="46229"/>
                </a:lnTo>
                <a:lnTo>
                  <a:pt x="429954" y="56320"/>
                </a:lnTo>
                <a:lnTo>
                  <a:pt x="469496" y="73103"/>
                </a:lnTo>
                <a:lnTo>
                  <a:pt x="503463" y="96552"/>
                </a:lnTo>
                <a:lnTo>
                  <a:pt x="531935" y="126638"/>
                </a:lnTo>
                <a:lnTo>
                  <a:pt x="554993" y="163335"/>
                </a:lnTo>
                <a:lnTo>
                  <a:pt x="572719" y="206613"/>
                </a:lnTo>
                <a:lnTo>
                  <a:pt x="617199" y="185183"/>
                </a:lnTo>
                <a:lnTo>
                  <a:pt x="599241" y="142075"/>
                </a:lnTo>
                <a:lnTo>
                  <a:pt x="576347" y="104598"/>
                </a:lnTo>
                <a:lnTo>
                  <a:pt x="548463" y="72787"/>
                </a:lnTo>
                <a:lnTo>
                  <a:pt x="515537" y="46680"/>
                </a:lnTo>
                <a:lnTo>
                  <a:pt x="477514" y="26311"/>
                </a:lnTo>
                <a:lnTo>
                  <a:pt x="434341" y="11718"/>
                </a:lnTo>
                <a:lnTo>
                  <a:pt x="385964" y="2935"/>
                </a:lnTo>
                <a:lnTo>
                  <a:pt x="332330" y="0"/>
                </a:lnTo>
                <a:close/>
              </a:path>
            </a:pathLst>
          </a:custGeom>
          <a:solidFill>
            <a:srgbClr val="FFFFFF"/>
          </a:solidFill>
        </p:spPr>
        <p:txBody>
          <a:bodyPr wrap="square" lIns="0" tIns="0" rIns="0" bIns="0" rtlCol="0"/>
          <a:lstStyle/>
          <a:p>
            <a:endParaRPr lang="es-CO" noProof="0"/>
          </a:p>
        </p:txBody>
      </p:sp>
      <p:grpSp>
        <p:nvGrpSpPr>
          <p:cNvPr id="14" name="object 14">
            <a:extLst>
              <a:ext uri="{C183D7F6-B498-43B3-948B-1728B52AA6E4}">
                <adec:decorative xmlns:adec="http://schemas.microsoft.com/office/drawing/2017/decorative" val="1"/>
              </a:ext>
            </a:extLst>
          </p:cNvPr>
          <p:cNvGrpSpPr/>
          <p:nvPr/>
        </p:nvGrpSpPr>
        <p:grpSpPr>
          <a:xfrm>
            <a:off x="6369922" y="1845518"/>
            <a:ext cx="570865" cy="742950"/>
            <a:chOff x="6369922" y="1845518"/>
            <a:chExt cx="570865" cy="742950"/>
          </a:xfrm>
        </p:grpSpPr>
        <p:sp>
          <p:nvSpPr>
            <p:cNvPr id="15" name="object 15"/>
            <p:cNvSpPr/>
            <p:nvPr/>
          </p:nvSpPr>
          <p:spPr>
            <a:xfrm>
              <a:off x="6373279" y="1848840"/>
              <a:ext cx="563880" cy="736600"/>
            </a:xfrm>
            <a:custGeom>
              <a:avLst/>
              <a:gdLst/>
              <a:ahLst/>
              <a:cxnLst/>
              <a:rect l="l" t="t" r="r" b="b"/>
              <a:pathLst>
                <a:path w="563879" h="736600">
                  <a:moveTo>
                    <a:pt x="563587" y="382625"/>
                  </a:moveTo>
                  <a:lnTo>
                    <a:pt x="519150" y="382625"/>
                  </a:lnTo>
                  <a:lnTo>
                    <a:pt x="519150" y="736168"/>
                  </a:lnTo>
                  <a:lnTo>
                    <a:pt x="563587" y="736168"/>
                  </a:lnTo>
                  <a:lnTo>
                    <a:pt x="563587" y="382625"/>
                  </a:lnTo>
                  <a:close/>
                </a:path>
                <a:path w="563879" h="736600">
                  <a:moveTo>
                    <a:pt x="563587" y="340233"/>
                  </a:moveTo>
                  <a:lnTo>
                    <a:pt x="45974" y="340233"/>
                  </a:lnTo>
                  <a:lnTo>
                    <a:pt x="45974" y="0"/>
                  </a:lnTo>
                  <a:lnTo>
                    <a:pt x="0" y="0"/>
                  </a:lnTo>
                  <a:lnTo>
                    <a:pt x="0" y="340233"/>
                  </a:lnTo>
                  <a:lnTo>
                    <a:pt x="0" y="382130"/>
                  </a:lnTo>
                  <a:lnTo>
                    <a:pt x="0" y="736320"/>
                  </a:lnTo>
                  <a:lnTo>
                    <a:pt x="45974" y="736320"/>
                  </a:lnTo>
                  <a:lnTo>
                    <a:pt x="45974" y="382130"/>
                  </a:lnTo>
                  <a:lnTo>
                    <a:pt x="563587" y="382130"/>
                  </a:lnTo>
                  <a:lnTo>
                    <a:pt x="563587" y="340233"/>
                  </a:lnTo>
                  <a:close/>
                </a:path>
                <a:path w="563879" h="736600">
                  <a:moveTo>
                    <a:pt x="563587" y="50"/>
                  </a:moveTo>
                  <a:lnTo>
                    <a:pt x="519150" y="50"/>
                  </a:lnTo>
                  <a:lnTo>
                    <a:pt x="519150" y="339763"/>
                  </a:lnTo>
                  <a:lnTo>
                    <a:pt x="563587" y="339763"/>
                  </a:lnTo>
                  <a:lnTo>
                    <a:pt x="563587" y="50"/>
                  </a:lnTo>
                  <a:close/>
                </a:path>
              </a:pathLst>
            </a:custGeom>
            <a:solidFill>
              <a:srgbClr val="FFFFFF"/>
            </a:solidFill>
          </p:spPr>
          <p:txBody>
            <a:bodyPr wrap="square" lIns="0" tIns="0" rIns="0" bIns="0" rtlCol="0"/>
            <a:lstStyle/>
            <a:p>
              <a:endParaRPr lang="es-CO" noProof="0"/>
            </a:p>
          </p:txBody>
        </p:sp>
        <p:sp>
          <p:nvSpPr>
            <p:cNvPr id="16" name="object 16"/>
            <p:cNvSpPr/>
            <p:nvPr/>
          </p:nvSpPr>
          <p:spPr>
            <a:xfrm>
              <a:off x="6373287" y="1848883"/>
              <a:ext cx="563880" cy="736600"/>
            </a:xfrm>
            <a:custGeom>
              <a:avLst/>
              <a:gdLst/>
              <a:ahLst/>
              <a:cxnLst/>
              <a:rect l="l" t="t" r="r" b="b"/>
              <a:pathLst>
                <a:path w="563879" h="736600">
                  <a:moveTo>
                    <a:pt x="563582" y="0"/>
                  </a:moveTo>
                  <a:lnTo>
                    <a:pt x="563582" y="736120"/>
                  </a:lnTo>
                  <a:lnTo>
                    <a:pt x="519149" y="736120"/>
                  </a:lnTo>
                  <a:lnTo>
                    <a:pt x="519149" y="382571"/>
                  </a:lnTo>
                  <a:lnTo>
                    <a:pt x="45971" y="382571"/>
                  </a:lnTo>
                  <a:lnTo>
                    <a:pt x="45971" y="736120"/>
                  </a:lnTo>
                  <a:lnTo>
                    <a:pt x="0" y="736120"/>
                  </a:lnTo>
                  <a:lnTo>
                    <a:pt x="0" y="0"/>
                  </a:lnTo>
                  <a:lnTo>
                    <a:pt x="45971" y="0"/>
                  </a:lnTo>
                  <a:lnTo>
                    <a:pt x="45971" y="339710"/>
                  </a:lnTo>
                  <a:lnTo>
                    <a:pt x="519149" y="339710"/>
                  </a:lnTo>
                  <a:lnTo>
                    <a:pt x="519149" y="0"/>
                  </a:lnTo>
                  <a:lnTo>
                    <a:pt x="563582" y="0"/>
                  </a:lnTo>
                  <a:close/>
                </a:path>
              </a:pathLst>
            </a:custGeom>
            <a:ln w="6730">
              <a:solidFill>
                <a:srgbClr val="FFFFFF"/>
              </a:solidFill>
            </a:ln>
          </p:spPr>
          <p:txBody>
            <a:bodyPr wrap="square" lIns="0" tIns="0" rIns="0" bIns="0" rtlCol="0"/>
            <a:lstStyle/>
            <a:p>
              <a:endParaRPr lang="es-CO" noProof="0"/>
            </a:p>
          </p:txBody>
        </p:sp>
      </p:grpSp>
      <p:grpSp>
        <p:nvGrpSpPr>
          <p:cNvPr id="17" name="object 17">
            <a:extLst>
              <a:ext uri="{C183D7F6-B498-43B3-948B-1728B52AA6E4}">
                <adec:decorative xmlns:adec="http://schemas.microsoft.com/office/drawing/2017/decorative" val="1"/>
              </a:ext>
            </a:extLst>
          </p:cNvPr>
          <p:cNvGrpSpPr/>
          <p:nvPr/>
        </p:nvGrpSpPr>
        <p:grpSpPr>
          <a:xfrm>
            <a:off x="7045307" y="1836630"/>
            <a:ext cx="1266825" cy="759460"/>
            <a:chOff x="7045307" y="1836630"/>
            <a:chExt cx="1266825" cy="759460"/>
          </a:xfrm>
        </p:grpSpPr>
        <p:sp>
          <p:nvSpPr>
            <p:cNvPr id="18" name="object 18"/>
            <p:cNvSpPr/>
            <p:nvPr/>
          </p:nvSpPr>
          <p:spPr>
            <a:xfrm>
              <a:off x="7048672" y="1848883"/>
              <a:ext cx="648335" cy="736600"/>
            </a:xfrm>
            <a:custGeom>
              <a:avLst/>
              <a:gdLst/>
              <a:ahLst/>
              <a:cxnLst/>
              <a:rect l="l" t="t" r="r" b="b"/>
              <a:pathLst>
                <a:path w="648334" h="736600">
                  <a:moveTo>
                    <a:pt x="352239" y="0"/>
                  </a:moveTo>
                  <a:lnTo>
                    <a:pt x="298621" y="0"/>
                  </a:lnTo>
                  <a:lnTo>
                    <a:pt x="0" y="736120"/>
                  </a:lnTo>
                  <a:lnTo>
                    <a:pt x="49000" y="736120"/>
                  </a:lnTo>
                  <a:lnTo>
                    <a:pt x="145463" y="497361"/>
                  </a:lnTo>
                  <a:lnTo>
                    <a:pt x="551956" y="497361"/>
                  </a:lnTo>
                  <a:lnTo>
                    <a:pt x="534765" y="454549"/>
                  </a:lnTo>
                  <a:lnTo>
                    <a:pt x="162342" y="454549"/>
                  </a:lnTo>
                  <a:lnTo>
                    <a:pt x="300112" y="114790"/>
                  </a:lnTo>
                  <a:lnTo>
                    <a:pt x="324636" y="45935"/>
                  </a:lnTo>
                  <a:lnTo>
                    <a:pt x="370684" y="45935"/>
                  </a:lnTo>
                  <a:lnTo>
                    <a:pt x="352239" y="0"/>
                  </a:lnTo>
                  <a:close/>
                </a:path>
                <a:path w="648334" h="736600">
                  <a:moveTo>
                    <a:pt x="551956" y="497361"/>
                  </a:moveTo>
                  <a:lnTo>
                    <a:pt x="503858" y="497361"/>
                  </a:lnTo>
                  <a:lnTo>
                    <a:pt x="600321" y="736120"/>
                  </a:lnTo>
                  <a:lnTo>
                    <a:pt x="647831" y="736120"/>
                  </a:lnTo>
                  <a:lnTo>
                    <a:pt x="551956" y="497361"/>
                  </a:lnTo>
                  <a:close/>
                </a:path>
                <a:path w="648334" h="736600">
                  <a:moveTo>
                    <a:pt x="370684" y="45935"/>
                  </a:moveTo>
                  <a:lnTo>
                    <a:pt x="324636" y="45935"/>
                  </a:lnTo>
                  <a:lnTo>
                    <a:pt x="349161" y="116328"/>
                  </a:lnTo>
                  <a:lnTo>
                    <a:pt x="485488" y="454549"/>
                  </a:lnTo>
                  <a:lnTo>
                    <a:pt x="534765" y="454549"/>
                  </a:lnTo>
                  <a:lnTo>
                    <a:pt x="370684" y="45935"/>
                  </a:lnTo>
                  <a:close/>
                </a:path>
              </a:pathLst>
            </a:custGeom>
            <a:solidFill>
              <a:srgbClr val="FFFFFF"/>
            </a:solidFill>
          </p:spPr>
          <p:txBody>
            <a:bodyPr wrap="square" lIns="0" tIns="0" rIns="0" bIns="0" rtlCol="0"/>
            <a:lstStyle/>
            <a:p>
              <a:endParaRPr lang="es-CO" noProof="0"/>
            </a:p>
          </p:txBody>
        </p:sp>
        <p:sp>
          <p:nvSpPr>
            <p:cNvPr id="19" name="object 19"/>
            <p:cNvSpPr/>
            <p:nvPr/>
          </p:nvSpPr>
          <p:spPr>
            <a:xfrm>
              <a:off x="7048672" y="1848883"/>
              <a:ext cx="648335" cy="736600"/>
            </a:xfrm>
            <a:custGeom>
              <a:avLst/>
              <a:gdLst/>
              <a:ahLst/>
              <a:cxnLst/>
              <a:rect l="l" t="t" r="r" b="b"/>
              <a:pathLst>
                <a:path w="648334" h="736600">
                  <a:moveTo>
                    <a:pt x="503858" y="497361"/>
                  </a:moveTo>
                  <a:lnTo>
                    <a:pt x="145463" y="497361"/>
                  </a:lnTo>
                  <a:lnTo>
                    <a:pt x="49000" y="736120"/>
                  </a:lnTo>
                  <a:lnTo>
                    <a:pt x="0" y="736120"/>
                  </a:lnTo>
                  <a:lnTo>
                    <a:pt x="298621" y="0"/>
                  </a:lnTo>
                  <a:lnTo>
                    <a:pt x="352239" y="0"/>
                  </a:lnTo>
                  <a:lnTo>
                    <a:pt x="647831" y="736120"/>
                  </a:lnTo>
                  <a:lnTo>
                    <a:pt x="600321" y="736120"/>
                  </a:lnTo>
                  <a:lnTo>
                    <a:pt x="503858" y="497361"/>
                  </a:lnTo>
                  <a:close/>
                </a:path>
                <a:path w="648334" h="736600">
                  <a:moveTo>
                    <a:pt x="485488" y="454549"/>
                  </a:moveTo>
                  <a:lnTo>
                    <a:pt x="349161" y="116328"/>
                  </a:lnTo>
                  <a:lnTo>
                    <a:pt x="324636" y="45935"/>
                  </a:lnTo>
                  <a:lnTo>
                    <a:pt x="300112" y="114790"/>
                  </a:lnTo>
                  <a:lnTo>
                    <a:pt x="162342" y="454549"/>
                  </a:lnTo>
                  <a:lnTo>
                    <a:pt x="485488" y="454549"/>
                  </a:lnTo>
                  <a:close/>
                </a:path>
              </a:pathLst>
            </a:custGeom>
            <a:ln w="6729">
              <a:solidFill>
                <a:srgbClr val="FFFFFF"/>
              </a:solidFill>
            </a:ln>
          </p:spPr>
          <p:txBody>
            <a:bodyPr wrap="square" lIns="0" tIns="0" rIns="0" bIns="0" rtlCol="0"/>
            <a:lstStyle/>
            <a:p>
              <a:endParaRPr lang="es-CO" noProof="0"/>
            </a:p>
          </p:txBody>
        </p:sp>
        <p:sp>
          <p:nvSpPr>
            <p:cNvPr id="20" name="object 20"/>
            <p:cNvSpPr/>
            <p:nvPr/>
          </p:nvSpPr>
          <p:spPr>
            <a:xfrm>
              <a:off x="7734877" y="1836630"/>
              <a:ext cx="577215" cy="759460"/>
            </a:xfrm>
            <a:custGeom>
              <a:avLst/>
              <a:gdLst/>
              <a:ahLst/>
              <a:cxnLst/>
              <a:rect l="l" t="t" r="r" b="b"/>
              <a:pathLst>
                <a:path w="577215" h="759460">
                  <a:moveTo>
                    <a:pt x="39816" y="547861"/>
                  </a:moveTo>
                  <a:lnTo>
                    <a:pt x="0" y="576931"/>
                  </a:lnTo>
                  <a:lnTo>
                    <a:pt x="16491" y="619024"/>
                  </a:lnTo>
                  <a:lnTo>
                    <a:pt x="39421" y="655739"/>
                  </a:lnTo>
                  <a:lnTo>
                    <a:pt x="68631" y="687003"/>
                  </a:lnTo>
                  <a:lnTo>
                    <a:pt x="103958" y="712744"/>
                  </a:lnTo>
                  <a:lnTo>
                    <a:pt x="145243" y="732890"/>
                  </a:lnTo>
                  <a:lnTo>
                    <a:pt x="192325" y="747370"/>
                  </a:lnTo>
                  <a:lnTo>
                    <a:pt x="245044" y="756110"/>
                  </a:lnTo>
                  <a:lnTo>
                    <a:pt x="303238" y="759040"/>
                  </a:lnTo>
                  <a:lnTo>
                    <a:pt x="361617" y="755390"/>
                  </a:lnTo>
                  <a:lnTo>
                    <a:pt x="414524" y="744765"/>
                  </a:lnTo>
                  <a:lnTo>
                    <a:pt x="461245" y="727648"/>
                  </a:lnTo>
                  <a:lnTo>
                    <a:pt x="480993" y="716179"/>
                  </a:lnTo>
                  <a:lnTo>
                    <a:pt x="303238" y="716179"/>
                  </a:lnTo>
                  <a:lnTo>
                    <a:pt x="248064" y="712744"/>
                  </a:lnTo>
                  <a:lnTo>
                    <a:pt x="196897" y="702352"/>
                  </a:lnTo>
                  <a:lnTo>
                    <a:pt x="151662" y="685107"/>
                  </a:lnTo>
                  <a:lnTo>
                    <a:pt x="112642" y="661010"/>
                  </a:lnTo>
                  <a:lnTo>
                    <a:pt x="80532" y="630086"/>
                  </a:lnTo>
                  <a:lnTo>
                    <a:pt x="56025" y="592361"/>
                  </a:lnTo>
                  <a:lnTo>
                    <a:pt x="39816" y="547861"/>
                  </a:lnTo>
                  <a:close/>
                </a:path>
                <a:path w="577215" h="759460">
                  <a:moveTo>
                    <a:pt x="290879" y="0"/>
                  </a:moveTo>
                  <a:lnTo>
                    <a:pt x="231449" y="4358"/>
                  </a:lnTo>
                  <a:lnTo>
                    <a:pt x="178613" y="16789"/>
                  </a:lnTo>
                  <a:lnTo>
                    <a:pt x="132782" y="36322"/>
                  </a:lnTo>
                  <a:lnTo>
                    <a:pt x="94365" y="61990"/>
                  </a:lnTo>
                  <a:lnTo>
                    <a:pt x="63772" y="92821"/>
                  </a:lnTo>
                  <a:lnTo>
                    <a:pt x="41412" y="127848"/>
                  </a:lnTo>
                  <a:lnTo>
                    <a:pt x="27987" y="165290"/>
                  </a:lnTo>
                  <a:lnTo>
                    <a:pt x="23033" y="206613"/>
                  </a:lnTo>
                  <a:lnTo>
                    <a:pt x="26467" y="245483"/>
                  </a:lnTo>
                  <a:lnTo>
                    <a:pt x="56306" y="309671"/>
                  </a:lnTo>
                  <a:lnTo>
                    <a:pt x="84290" y="335740"/>
                  </a:lnTo>
                  <a:lnTo>
                    <a:pt x="122037" y="358294"/>
                  </a:lnTo>
                  <a:lnTo>
                    <a:pt x="170336" y="377706"/>
                  </a:lnTo>
                  <a:lnTo>
                    <a:pt x="229976" y="394355"/>
                  </a:lnTo>
                  <a:lnTo>
                    <a:pt x="377713" y="423998"/>
                  </a:lnTo>
                  <a:lnTo>
                    <a:pt x="436521" y="442957"/>
                  </a:lnTo>
                  <a:lnTo>
                    <a:pt x="479664" y="465997"/>
                  </a:lnTo>
                  <a:lnTo>
                    <a:pt x="508633" y="493626"/>
                  </a:lnTo>
                  <a:lnTo>
                    <a:pt x="524920" y="526351"/>
                  </a:lnTo>
                  <a:lnTo>
                    <a:pt x="530017" y="564679"/>
                  </a:lnTo>
                  <a:lnTo>
                    <a:pt x="524525" y="603928"/>
                  </a:lnTo>
                  <a:lnTo>
                    <a:pt x="483246" y="665419"/>
                  </a:lnTo>
                  <a:lnTo>
                    <a:pt x="449143" y="687384"/>
                  </a:lnTo>
                  <a:lnTo>
                    <a:pt x="407205" y="703274"/>
                  </a:lnTo>
                  <a:lnTo>
                    <a:pt x="358286" y="712926"/>
                  </a:lnTo>
                  <a:lnTo>
                    <a:pt x="303238" y="716179"/>
                  </a:lnTo>
                  <a:lnTo>
                    <a:pt x="480993" y="716179"/>
                  </a:lnTo>
                  <a:lnTo>
                    <a:pt x="533283" y="675870"/>
                  </a:lnTo>
                  <a:lnTo>
                    <a:pt x="557174" y="642178"/>
                  </a:lnTo>
                  <a:lnTo>
                    <a:pt x="572032" y="603928"/>
                  </a:lnTo>
                  <a:lnTo>
                    <a:pt x="577143" y="561604"/>
                  </a:lnTo>
                  <a:lnTo>
                    <a:pt x="573749" y="523244"/>
                  </a:lnTo>
                  <a:lnTo>
                    <a:pt x="544750" y="459786"/>
                  </a:lnTo>
                  <a:lnTo>
                    <a:pt x="482025" y="411743"/>
                  </a:lnTo>
                  <a:lnTo>
                    <a:pt x="436474" y="392652"/>
                  </a:lnTo>
                  <a:lnTo>
                    <a:pt x="380642" y="376394"/>
                  </a:lnTo>
                  <a:lnTo>
                    <a:pt x="242070" y="348449"/>
                  </a:lnTo>
                  <a:lnTo>
                    <a:pt x="184589" y="332846"/>
                  </a:lnTo>
                  <a:lnTo>
                    <a:pt x="140264" y="314963"/>
                  </a:lnTo>
                  <a:lnTo>
                    <a:pt x="107889" y="293943"/>
                  </a:lnTo>
                  <a:lnTo>
                    <a:pt x="74163" y="239064"/>
                  </a:lnTo>
                  <a:lnTo>
                    <a:pt x="70399" y="203490"/>
                  </a:lnTo>
                  <a:lnTo>
                    <a:pt x="75382" y="166161"/>
                  </a:lnTo>
                  <a:lnTo>
                    <a:pt x="113798" y="102345"/>
                  </a:lnTo>
                  <a:lnTo>
                    <a:pt x="146262" y="77624"/>
                  </a:lnTo>
                  <a:lnTo>
                    <a:pt x="186920" y="58873"/>
                  </a:lnTo>
                  <a:lnTo>
                    <a:pt x="235287" y="46974"/>
                  </a:lnTo>
                  <a:lnTo>
                    <a:pt x="290879" y="42812"/>
                  </a:lnTo>
                  <a:lnTo>
                    <a:pt x="464878" y="42812"/>
                  </a:lnTo>
                  <a:lnTo>
                    <a:pt x="443140" y="29880"/>
                  </a:lnTo>
                  <a:lnTo>
                    <a:pt x="397969" y="13226"/>
                  </a:lnTo>
                  <a:lnTo>
                    <a:pt x="347174" y="3293"/>
                  </a:lnTo>
                  <a:lnTo>
                    <a:pt x="290879" y="0"/>
                  </a:lnTo>
                  <a:close/>
                </a:path>
                <a:path w="577215" h="759460">
                  <a:moveTo>
                    <a:pt x="464878" y="42812"/>
                  </a:moveTo>
                  <a:lnTo>
                    <a:pt x="290879" y="42812"/>
                  </a:lnTo>
                  <a:lnTo>
                    <a:pt x="349034" y="46717"/>
                  </a:lnTo>
                  <a:lnTo>
                    <a:pt x="399409" y="58745"/>
                  </a:lnTo>
                  <a:lnTo>
                    <a:pt x="442180" y="79359"/>
                  </a:lnTo>
                  <a:lnTo>
                    <a:pt x="477525" y="109028"/>
                  </a:lnTo>
                  <a:lnTo>
                    <a:pt x="505623" y="148215"/>
                  </a:lnTo>
                  <a:lnTo>
                    <a:pt x="526651" y="197387"/>
                  </a:lnTo>
                  <a:lnTo>
                    <a:pt x="565121" y="165290"/>
                  </a:lnTo>
                  <a:lnTo>
                    <a:pt x="543679" y="120959"/>
                  </a:lnTo>
                  <a:lnTo>
                    <a:pt x="516119" y="83666"/>
                  </a:lnTo>
                  <a:lnTo>
                    <a:pt x="482565" y="53333"/>
                  </a:lnTo>
                  <a:lnTo>
                    <a:pt x="464878" y="42812"/>
                  </a:lnTo>
                  <a:close/>
                </a:path>
              </a:pathLst>
            </a:custGeom>
            <a:solidFill>
              <a:srgbClr val="FFFFFF"/>
            </a:solidFill>
          </p:spPr>
          <p:txBody>
            <a:bodyPr wrap="square" lIns="0" tIns="0" rIns="0" bIns="0" rtlCol="0"/>
            <a:lstStyle/>
            <a:p>
              <a:endParaRPr lang="es-CO" noProof="0"/>
            </a:p>
          </p:txBody>
        </p:sp>
      </p:grpSp>
      <p:sp>
        <p:nvSpPr>
          <p:cNvPr id="21" name="object 21">
            <a:extLst>
              <a:ext uri="{C183D7F6-B498-43B3-948B-1728B52AA6E4}">
                <adec:decorative xmlns:adec="http://schemas.microsoft.com/office/drawing/2017/decorative" val="1"/>
              </a:ext>
            </a:extLst>
          </p:cNvPr>
          <p:cNvSpPr/>
          <p:nvPr/>
        </p:nvSpPr>
        <p:spPr>
          <a:xfrm>
            <a:off x="4570785" y="2854322"/>
            <a:ext cx="436880" cy="676910"/>
          </a:xfrm>
          <a:custGeom>
            <a:avLst/>
            <a:gdLst/>
            <a:ahLst/>
            <a:cxnLst/>
            <a:rect l="l" t="t" r="r" b="b"/>
            <a:pathLst>
              <a:path w="436879" h="676910">
                <a:moveTo>
                  <a:pt x="212834" y="108688"/>
                </a:moveTo>
                <a:lnTo>
                  <a:pt x="152660" y="112608"/>
                </a:lnTo>
                <a:lnTo>
                  <a:pt x="102568" y="124227"/>
                </a:lnTo>
                <a:lnTo>
                  <a:pt x="62940" y="143332"/>
                </a:lnTo>
                <a:lnTo>
                  <a:pt x="34159" y="169707"/>
                </a:lnTo>
                <a:lnTo>
                  <a:pt x="10675" y="243419"/>
                </a:lnTo>
                <a:lnTo>
                  <a:pt x="14936" y="277556"/>
                </a:lnTo>
                <a:lnTo>
                  <a:pt x="27523" y="306526"/>
                </a:lnTo>
                <a:lnTo>
                  <a:pt x="48145" y="330334"/>
                </a:lnTo>
                <a:lnTo>
                  <a:pt x="76506" y="348984"/>
                </a:lnTo>
                <a:lnTo>
                  <a:pt x="49423" y="362962"/>
                </a:lnTo>
                <a:lnTo>
                  <a:pt x="28659" y="381526"/>
                </a:lnTo>
                <a:lnTo>
                  <a:pt x="15362" y="404107"/>
                </a:lnTo>
                <a:lnTo>
                  <a:pt x="10675" y="430140"/>
                </a:lnTo>
                <a:lnTo>
                  <a:pt x="15562" y="460067"/>
                </a:lnTo>
                <a:lnTo>
                  <a:pt x="29068" y="483859"/>
                </a:lnTo>
                <a:lnTo>
                  <a:pt x="49463" y="502210"/>
                </a:lnTo>
                <a:lnTo>
                  <a:pt x="75016" y="515812"/>
                </a:lnTo>
                <a:lnTo>
                  <a:pt x="40046" y="527889"/>
                </a:lnTo>
                <a:lnTo>
                  <a:pt x="16842" y="544852"/>
                </a:lnTo>
                <a:lnTo>
                  <a:pt x="3971" y="565267"/>
                </a:lnTo>
                <a:lnTo>
                  <a:pt x="0" y="587695"/>
                </a:lnTo>
                <a:lnTo>
                  <a:pt x="7399" y="618069"/>
                </a:lnTo>
                <a:lnTo>
                  <a:pt x="30529" y="642722"/>
                </a:lnTo>
                <a:lnTo>
                  <a:pt x="70786" y="661062"/>
                </a:lnTo>
                <a:lnTo>
                  <a:pt x="129566" y="672499"/>
                </a:lnTo>
                <a:lnTo>
                  <a:pt x="208265" y="676442"/>
                </a:lnTo>
                <a:lnTo>
                  <a:pt x="265268" y="673539"/>
                </a:lnTo>
                <a:lnTo>
                  <a:pt x="315117" y="664827"/>
                </a:lnTo>
                <a:lnTo>
                  <a:pt x="357223" y="650306"/>
                </a:lnTo>
                <a:lnTo>
                  <a:pt x="390997" y="629976"/>
                </a:lnTo>
                <a:lnTo>
                  <a:pt x="428747" y="576980"/>
                </a:lnTo>
                <a:lnTo>
                  <a:pt x="217402" y="576980"/>
                </a:lnTo>
                <a:lnTo>
                  <a:pt x="171239" y="575499"/>
                </a:lnTo>
                <a:lnTo>
                  <a:pt x="139867" y="570865"/>
                </a:lnTo>
                <a:lnTo>
                  <a:pt x="121993" y="562790"/>
                </a:lnTo>
                <a:lnTo>
                  <a:pt x="116323" y="550985"/>
                </a:lnTo>
                <a:lnTo>
                  <a:pt x="119101" y="542059"/>
                </a:lnTo>
                <a:lnTo>
                  <a:pt x="128200" y="535867"/>
                </a:lnTo>
                <a:lnTo>
                  <a:pt x="144765" y="532261"/>
                </a:lnTo>
                <a:lnTo>
                  <a:pt x="169940" y="531092"/>
                </a:lnTo>
                <a:lnTo>
                  <a:pt x="435970" y="531092"/>
                </a:lnTo>
                <a:lnTo>
                  <a:pt x="429896" y="488125"/>
                </a:lnTo>
                <a:lnTo>
                  <a:pt x="410901" y="452900"/>
                </a:lnTo>
                <a:lnTo>
                  <a:pt x="380146" y="428101"/>
                </a:lnTo>
                <a:lnTo>
                  <a:pt x="338370" y="413437"/>
                </a:lnTo>
                <a:lnTo>
                  <a:pt x="286311" y="408614"/>
                </a:lnTo>
                <a:lnTo>
                  <a:pt x="151522" y="408614"/>
                </a:lnTo>
                <a:lnTo>
                  <a:pt x="135436" y="407198"/>
                </a:lnTo>
                <a:lnTo>
                  <a:pt x="123956" y="403052"/>
                </a:lnTo>
                <a:lnTo>
                  <a:pt x="117075" y="396329"/>
                </a:lnTo>
                <a:lnTo>
                  <a:pt x="114784" y="387183"/>
                </a:lnTo>
                <a:lnTo>
                  <a:pt x="114784" y="378006"/>
                </a:lnTo>
                <a:lnTo>
                  <a:pt x="119352" y="371856"/>
                </a:lnTo>
                <a:lnTo>
                  <a:pt x="130075" y="367243"/>
                </a:lnTo>
                <a:lnTo>
                  <a:pt x="290253" y="367243"/>
                </a:lnTo>
                <a:lnTo>
                  <a:pt x="323051" y="359861"/>
                </a:lnTo>
                <a:lnTo>
                  <a:pt x="362680" y="341278"/>
                </a:lnTo>
                <a:lnTo>
                  <a:pt x="391460" y="315556"/>
                </a:lnTo>
                <a:lnTo>
                  <a:pt x="405551" y="289306"/>
                </a:lnTo>
                <a:lnTo>
                  <a:pt x="212882" y="289306"/>
                </a:lnTo>
                <a:lnTo>
                  <a:pt x="194352" y="285983"/>
                </a:lnTo>
                <a:lnTo>
                  <a:pt x="180359" y="276489"/>
                </a:lnTo>
                <a:lnTo>
                  <a:pt x="171529" y="261535"/>
                </a:lnTo>
                <a:lnTo>
                  <a:pt x="168449" y="241833"/>
                </a:lnTo>
                <a:lnTo>
                  <a:pt x="171517" y="222159"/>
                </a:lnTo>
                <a:lnTo>
                  <a:pt x="180333" y="207220"/>
                </a:lnTo>
                <a:lnTo>
                  <a:pt x="194315" y="197731"/>
                </a:lnTo>
                <a:lnTo>
                  <a:pt x="212882" y="194408"/>
                </a:lnTo>
                <a:lnTo>
                  <a:pt x="404688" y="194408"/>
                </a:lnTo>
                <a:lnTo>
                  <a:pt x="396767" y="176612"/>
                </a:lnTo>
                <a:lnTo>
                  <a:pt x="374249" y="151483"/>
                </a:lnTo>
                <a:lnTo>
                  <a:pt x="342958" y="131656"/>
                </a:lnTo>
                <a:lnTo>
                  <a:pt x="355595" y="115893"/>
                </a:lnTo>
                <a:lnTo>
                  <a:pt x="357356" y="114838"/>
                </a:lnTo>
                <a:lnTo>
                  <a:pt x="290927" y="114838"/>
                </a:lnTo>
                <a:lnTo>
                  <a:pt x="273344" y="112608"/>
                </a:lnTo>
                <a:lnTo>
                  <a:pt x="254171" y="110610"/>
                </a:lnTo>
                <a:lnTo>
                  <a:pt x="234077" y="109216"/>
                </a:lnTo>
                <a:lnTo>
                  <a:pt x="212834" y="108688"/>
                </a:lnTo>
                <a:close/>
              </a:path>
              <a:path w="436879" h="676910">
                <a:moveTo>
                  <a:pt x="435970" y="531092"/>
                </a:moveTo>
                <a:lnTo>
                  <a:pt x="277174" y="531092"/>
                </a:lnTo>
                <a:lnTo>
                  <a:pt x="295429" y="532447"/>
                </a:lnTo>
                <a:lnTo>
                  <a:pt x="307223" y="536233"/>
                </a:lnTo>
                <a:lnTo>
                  <a:pt x="313567" y="542059"/>
                </a:lnTo>
                <a:lnTo>
                  <a:pt x="314253" y="544852"/>
                </a:lnTo>
                <a:lnTo>
                  <a:pt x="315446" y="549424"/>
                </a:lnTo>
                <a:lnTo>
                  <a:pt x="310167" y="560844"/>
                </a:lnTo>
                <a:lnTo>
                  <a:pt x="293356" y="569520"/>
                </a:lnTo>
                <a:lnTo>
                  <a:pt x="263056" y="575043"/>
                </a:lnTo>
                <a:lnTo>
                  <a:pt x="217402" y="576980"/>
                </a:lnTo>
                <a:lnTo>
                  <a:pt x="428747" y="576980"/>
                </a:lnTo>
                <a:lnTo>
                  <a:pt x="431194" y="571883"/>
                </a:lnTo>
                <a:lnTo>
                  <a:pt x="436419" y="534267"/>
                </a:lnTo>
                <a:lnTo>
                  <a:pt x="435970" y="531092"/>
                </a:lnTo>
                <a:close/>
              </a:path>
              <a:path w="436879" h="676910">
                <a:moveTo>
                  <a:pt x="290253" y="367243"/>
                </a:moveTo>
                <a:lnTo>
                  <a:pt x="130075" y="367243"/>
                </a:lnTo>
                <a:lnTo>
                  <a:pt x="149512" y="371135"/>
                </a:lnTo>
                <a:lnTo>
                  <a:pt x="149853" y="371135"/>
                </a:lnTo>
                <a:lnTo>
                  <a:pt x="169122" y="373393"/>
                </a:lnTo>
                <a:lnTo>
                  <a:pt x="190368" y="374594"/>
                </a:lnTo>
                <a:lnTo>
                  <a:pt x="212786" y="374931"/>
                </a:lnTo>
                <a:lnTo>
                  <a:pt x="272959" y="371135"/>
                </a:lnTo>
                <a:lnTo>
                  <a:pt x="290253" y="367243"/>
                </a:lnTo>
                <a:close/>
              </a:path>
              <a:path w="436879" h="676910">
                <a:moveTo>
                  <a:pt x="404688" y="194408"/>
                </a:moveTo>
                <a:lnTo>
                  <a:pt x="212882" y="194408"/>
                </a:lnTo>
                <a:lnTo>
                  <a:pt x="231479" y="197731"/>
                </a:lnTo>
                <a:lnTo>
                  <a:pt x="245459" y="207220"/>
                </a:lnTo>
                <a:lnTo>
                  <a:pt x="254256" y="222159"/>
                </a:lnTo>
                <a:lnTo>
                  <a:pt x="257314" y="241833"/>
                </a:lnTo>
                <a:lnTo>
                  <a:pt x="254253" y="261535"/>
                </a:lnTo>
                <a:lnTo>
                  <a:pt x="245449" y="276489"/>
                </a:lnTo>
                <a:lnTo>
                  <a:pt x="231469" y="285983"/>
                </a:lnTo>
                <a:lnTo>
                  <a:pt x="212882" y="289306"/>
                </a:lnTo>
                <a:lnTo>
                  <a:pt x="405551" y="289306"/>
                </a:lnTo>
                <a:lnTo>
                  <a:pt x="409009" y="282863"/>
                </a:lnTo>
                <a:lnTo>
                  <a:pt x="414937" y="243419"/>
                </a:lnTo>
                <a:lnTo>
                  <a:pt x="410381" y="207220"/>
                </a:lnTo>
                <a:lnTo>
                  <a:pt x="404688" y="194408"/>
                </a:lnTo>
                <a:close/>
              </a:path>
              <a:path w="436879" h="676910">
                <a:moveTo>
                  <a:pt x="418022" y="0"/>
                </a:moveTo>
                <a:lnTo>
                  <a:pt x="364366" y="5916"/>
                </a:lnTo>
                <a:lnTo>
                  <a:pt x="326344" y="31040"/>
                </a:lnTo>
                <a:lnTo>
                  <a:pt x="302387" y="69353"/>
                </a:lnTo>
                <a:lnTo>
                  <a:pt x="290927" y="114838"/>
                </a:lnTo>
                <a:lnTo>
                  <a:pt x="357356" y="114838"/>
                </a:lnTo>
                <a:lnTo>
                  <a:pt x="374954" y="104297"/>
                </a:lnTo>
                <a:lnTo>
                  <a:pt x="400904" y="98729"/>
                </a:lnTo>
                <a:lnTo>
                  <a:pt x="432963" y="98729"/>
                </a:lnTo>
                <a:lnTo>
                  <a:pt x="418022" y="0"/>
                </a:lnTo>
                <a:close/>
              </a:path>
              <a:path w="436879" h="676910">
                <a:moveTo>
                  <a:pt x="432963" y="98729"/>
                </a:moveTo>
                <a:lnTo>
                  <a:pt x="400904" y="98729"/>
                </a:lnTo>
                <a:lnTo>
                  <a:pt x="433314" y="101048"/>
                </a:lnTo>
                <a:lnTo>
                  <a:pt x="432963" y="98729"/>
                </a:lnTo>
                <a:close/>
              </a:path>
            </a:pathLst>
          </a:custGeom>
          <a:solidFill>
            <a:srgbClr val="FFFFFF"/>
          </a:solidFill>
        </p:spPr>
        <p:txBody>
          <a:bodyPr wrap="square" lIns="0" tIns="0" rIns="0" bIns="0" rtlCol="0"/>
          <a:lstStyle/>
          <a:p>
            <a:endParaRPr lang="es-CO" noProof="0"/>
          </a:p>
        </p:txBody>
      </p:sp>
      <p:sp>
        <p:nvSpPr>
          <p:cNvPr id="22" name="object 22">
            <a:extLst>
              <a:ext uri="{C183D7F6-B498-43B3-948B-1728B52AA6E4}">
                <adec:decorative xmlns:adec="http://schemas.microsoft.com/office/drawing/2017/decorative" val="1"/>
              </a:ext>
            </a:extLst>
          </p:cNvPr>
          <p:cNvSpPr/>
          <p:nvPr/>
        </p:nvSpPr>
        <p:spPr>
          <a:xfrm>
            <a:off x="5093060" y="2963010"/>
            <a:ext cx="303530" cy="400050"/>
          </a:xfrm>
          <a:custGeom>
            <a:avLst/>
            <a:gdLst/>
            <a:ahLst/>
            <a:cxnLst/>
            <a:rect l="l" t="t" r="r" b="b"/>
            <a:pathLst>
              <a:path w="303529" h="400050">
                <a:moveTo>
                  <a:pt x="140847" y="9177"/>
                </a:moveTo>
                <a:lnTo>
                  <a:pt x="0" y="9177"/>
                </a:lnTo>
                <a:lnTo>
                  <a:pt x="0" y="399436"/>
                </a:lnTo>
                <a:lnTo>
                  <a:pt x="157726" y="399436"/>
                </a:lnTo>
                <a:lnTo>
                  <a:pt x="157726" y="206613"/>
                </a:lnTo>
                <a:lnTo>
                  <a:pt x="163967" y="172459"/>
                </a:lnTo>
                <a:lnTo>
                  <a:pt x="181258" y="148058"/>
                </a:lnTo>
                <a:lnTo>
                  <a:pt x="207449" y="133415"/>
                </a:lnTo>
                <a:lnTo>
                  <a:pt x="240388" y="128532"/>
                </a:lnTo>
                <a:lnTo>
                  <a:pt x="290688" y="128532"/>
                </a:lnTo>
                <a:lnTo>
                  <a:pt x="293771" y="99462"/>
                </a:lnTo>
                <a:lnTo>
                  <a:pt x="145463" y="99462"/>
                </a:lnTo>
                <a:lnTo>
                  <a:pt x="140928" y="10763"/>
                </a:lnTo>
                <a:lnTo>
                  <a:pt x="140847" y="9177"/>
                </a:lnTo>
                <a:close/>
              </a:path>
              <a:path w="303529" h="400050">
                <a:moveTo>
                  <a:pt x="290688" y="128532"/>
                </a:moveTo>
                <a:lnTo>
                  <a:pt x="240388" y="128532"/>
                </a:lnTo>
                <a:lnTo>
                  <a:pt x="255151" y="129366"/>
                </a:lnTo>
                <a:lnTo>
                  <a:pt x="268909" y="131776"/>
                </a:lnTo>
                <a:lnTo>
                  <a:pt x="280657" y="135627"/>
                </a:lnTo>
                <a:lnTo>
                  <a:pt x="289389" y="140785"/>
                </a:lnTo>
                <a:lnTo>
                  <a:pt x="290600" y="129366"/>
                </a:lnTo>
                <a:lnTo>
                  <a:pt x="290688" y="128532"/>
                </a:lnTo>
                <a:close/>
              </a:path>
              <a:path w="303529" h="400050">
                <a:moveTo>
                  <a:pt x="261883" y="0"/>
                </a:moveTo>
                <a:lnTo>
                  <a:pt x="221079" y="6932"/>
                </a:lnTo>
                <a:lnTo>
                  <a:pt x="188165" y="26775"/>
                </a:lnTo>
                <a:lnTo>
                  <a:pt x="163005" y="58096"/>
                </a:lnTo>
                <a:lnTo>
                  <a:pt x="145463" y="99462"/>
                </a:lnTo>
                <a:lnTo>
                  <a:pt x="293771" y="99462"/>
                </a:lnTo>
                <a:lnTo>
                  <a:pt x="303179" y="10763"/>
                </a:lnTo>
                <a:lnTo>
                  <a:pt x="301075" y="9177"/>
                </a:lnTo>
                <a:lnTo>
                  <a:pt x="297405" y="6486"/>
                </a:lnTo>
                <a:lnTo>
                  <a:pt x="288854" y="3075"/>
                </a:lnTo>
                <a:lnTo>
                  <a:pt x="277156" y="816"/>
                </a:lnTo>
                <a:lnTo>
                  <a:pt x="261883" y="0"/>
                </a:lnTo>
                <a:close/>
              </a:path>
            </a:pathLst>
          </a:custGeom>
          <a:solidFill>
            <a:srgbClr val="FFFFFF"/>
          </a:solidFill>
        </p:spPr>
        <p:txBody>
          <a:bodyPr wrap="square" lIns="0" tIns="0" rIns="0" bIns="0" rtlCol="0"/>
          <a:lstStyle/>
          <a:p>
            <a:endParaRPr lang="es-CO" noProof="0"/>
          </a:p>
        </p:txBody>
      </p:sp>
      <p:sp>
        <p:nvSpPr>
          <p:cNvPr id="23" name="object 23">
            <a:extLst>
              <a:ext uri="{C183D7F6-B498-43B3-948B-1728B52AA6E4}">
                <adec:decorative xmlns:adec="http://schemas.microsoft.com/office/drawing/2017/decorative" val="1"/>
              </a:ext>
            </a:extLst>
          </p:cNvPr>
          <p:cNvSpPr/>
          <p:nvPr/>
        </p:nvSpPr>
        <p:spPr>
          <a:xfrm>
            <a:off x="5459052" y="2963010"/>
            <a:ext cx="441325" cy="407670"/>
          </a:xfrm>
          <a:custGeom>
            <a:avLst/>
            <a:gdLst/>
            <a:ahLst/>
            <a:cxnLst/>
            <a:rect l="l" t="t" r="r" b="b"/>
            <a:pathLst>
              <a:path w="441325" h="407670">
                <a:moveTo>
                  <a:pt x="385399" y="105613"/>
                </a:moveTo>
                <a:lnTo>
                  <a:pt x="189896" y="105613"/>
                </a:lnTo>
                <a:lnTo>
                  <a:pt x="209345" y="108942"/>
                </a:lnTo>
                <a:lnTo>
                  <a:pt x="223767" y="118442"/>
                </a:lnTo>
                <a:lnTo>
                  <a:pt x="232735" y="133384"/>
                </a:lnTo>
                <a:lnTo>
                  <a:pt x="235819" y="153038"/>
                </a:lnTo>
                <a:lnTo>
                  <a:pt x="235819" y="168317"/>
                </a:lnTo>
                <a:lnTo>
                  <a:pt x="151570" y="185183"/>
                </a:lnTo>
                <a:lnTo>
                  <a:pt x="93484" y="200877"/>
                </a:lnTo>
                <a:lnTo>
                  <a:pt x="50604" y="220845"/>
                </a:lnTo>
                <a:lnTo>
                  <a:pt x="21610" y="245670"/>
                </a:lnTo>
                <a:lnTo>
                  <a:pt x="5182" y="275936"/>
                </a:lnTo>
                <a:lnTo>
                  <a:pt x="0" y="312226"/>
                </a:lnTo>
                <a:lnTo>
                  <a:pt x="7705" y="352879"/>
                </a:lnTo>
                <a:lnTo>
                  <a:pt x="30631" y="382631"/>
                </a:lnTo>
                <a:lnTo>
                  <a:pt x="68488" y="400905"/>
                </a:lnTo>
                <a:lnTo>
                  <a:pt x="120987" y="407124"/>
                </a:lnTo>
                <a:lnTo>
                  <a:pt x="170115" y="402704"/>
                </a:lnTo>
                <a:lnTo>
                  <a:pt x="209618" y="390109"/>
                </a:lnTo>
                <a:lnTo>
                  <a:pt x="239645" y="370332"/>
                </a:lnTo>
                <a:lnTo>
                  <a:pt x="260344" y="344371"/>
                </a:lnTo>
                <a:lnTo>
                  <a:pt x="435925" y="344371"/>
                </a:lnTo>
                <a:lnTo>
                  <a:pt x="440160" y="315301"/>
                </a:lnTo>
                <a:lnTo>
                  <a:pt x="183741" y="315301"/>
                </a:lnTo>
                <a:lnTo>
                  <a:pt x="170965" y="313316"/>
                </a:lnTo>
                <a:lnTo>
                  <a:pt x="160767" y="307457"/>
                </a:lnTo>
                <a:lnTo>
                  <a:pt x="154014" y="297868"/>
                </a:lnTo>
                <a:lnTo>
                  <a:pt x="151570" y="284694"/>
                </a:lnTo>
                <a:lnTo>
                  <a:pt x="154133" y="270919"/>
                </a:lnTo>
                <a:lnTo>
                  <a:pt x="161723" y="259438"/>
                </a:lnTo>
                <a:lnTo>
                  <a:pt x="174190" y="250253"/>
                </a:lnTo>
                <a:lnTo>
                  <a:pt x="191387" y="243371"/>
                </a:lnTo>
                <a:lnTo>
                  <a:pt x="235819" y="232608"/>
                </a:lnTo>
                <a:lnTo>
                  <a:pt x="392055" y="232608"/>
                </a:lnTo>
                <a:lnTo>
                  <a:pt x="392055" y="156113"/>
                </a:lnTo>
                <a:lnTo>
                  <a:pt x="386636" y="108942"/>
                </a:lnTo>
                <a:lnTo>
                  <a:pt x="386576" y="108412"/>
                </a:lnTo>
                <a:lnTo>
                  <a:pt x="385399" y="105613"/>
                </a:lnTo>
                <a:close/>
              </a:path>
              <a:path w="441325" h="407670">
                <a:moveTo>
                  <a:pt x="435925" y="344371"/>
                </a:moveTo>
                <a:lnTo>
                  <a:pt x="260344" y="344371"/>
                </a:lnTo>
                <a:lnTo>
                  <a:pt x="275663" y="372258"/>
                </a:lnTo>
                <a:lnTo>
                  <a:pt x="300160" y="391820"/>
                </a:lnTo>
                <a:lnTo>
                  <a:pt x="332700" y="403346"/>
                </a:lnTo>
                <a:lnTo>
                  <a:pt x="372147" y="407124"/>
                </a:lnTo>
                <a:lnTo>
                  <a:pt x="386820" y="406260"/>
                </a:lnTo>
                <a:lnTo>
                  <a:pt x="401065" y="403671"/>
                </a:lnTo>
                <a:lnTo>
                  <a:pt x="415013" y="399360"/>
                </a:lnTo>
                <a:lnTo>
                  <a:pt x="428793" y="393334"/>
                </a:lnTo>
                <a:lnTo>
                  <a:pt x="435925" y="344371"/>
                </a:lnTo>
                <a:close/>
              </a:path>
              <a:path w="441325" h="407670">
                <a:moveTo>
                  <a:pt x="392055" y="232608"/>
                </a:moveTo>
                <a:lnTo>
                  <a:pt x="235819" y="232608"/>
                </a:lnTo>
                <a:lnTo>
                  <a:pt x="235771" y="269414"/>
                </a:lnTo>
                <a:lnTo>
                  <a:pt x="231300" y="289496"/>
                </a:lnTo>
                <a:lnTo>
                  <a:pt x="219512" y="303835"/>
                </a:lnTo>
                <a:lnTo>
                  <a:pt x="202846" y="312436"/>
                </a:lnTo>
                <a:lnTo>
                  <a:pt x="183741" y="315301"/>
                </a:lnTo>
                <a:lnTo>
                  <a:pt x="440160" y="315301"/>
                </a:lnTo>
                <a:lnTo>
                  <a:pt x="440577" y="312436"/>
                </a:lnTo>
                <a:lnTo>
                  <a:pt x="440608" y="312226"/>
                </a:lnTo>
                <a:lnTo>
                  <a:pt x="419657" y="312226"/>
                </a:lnTo>
                <a:lnTo>
                  <a:pt x="407574" y="310456"/>
                </a:lnTo>
                <a:lnTo>
                  <a:pt x="398949" y="304953"/>
                </a:lnTo>
                <a:lnTo>
                  <a:pt x="393778" y="295421"/>
                </a:lnTo>
                <a:lnTo>
                  <a:pt x="392055" y="281570"/>
                </a:lnTo>
                <a:lnTo>
                  <a:pt x="392055" y="232608"/>
                </a:lnTo>
                <a:close/>
              </a:path>
              <a:path w="441325" h="407670">
                <a:moveTo>
                  <a:pt x="441056" y="309151"/>
                </a:moveTo>
                <a:lnTo>
                  <a:pt x="434949" y="312226"/>
                </a:lnTo>
                <a:lnTo>
                  <a:pt x="440608" y="312226"/>
                </a:lnTo>
                <a:lnTo>
                  <a:pt x="441056" y="309151"/>
                </a:lnTo>
                <a:close/>
              </a:path>
              <a:path w="441325" h="407670">
                <a:moveTo>
                  <a:pt x="196003" y="0"/>
                </a:moveTo>
                <a:lnTo>
                  <a:pt x="141630" y="4112"/>
                </a:lnTo>
                <a:lnTo>
                  <a:pt x="96363" y="16085"/>
                </a:lnTo>
                <a:lnTo>
                  <a:pt x="60115" y="35370"/>
                </a:lnTo>
                <a:lnTo>
                  <a:pt x="14328" y="93680"/>
                </a:lnTo>
                <a:lnTo>
                  <a:pt x="4616" y="131607"/>
                </a:lnTo>
                <a:lnTo>
                  <a:pt x="134788" y="159188"/>
                </a:lnTo>
                <a:lnTo>
                  <a:pt x="141439" y="133384"/>
                </a:lnTo>
                <a:lnTo>
                  <a:pt x="153704" y="116886"/>
                </a:lnTo>
                <a:lnTo>
                  <a:pt x="170283" y="108166"/>
                </a:lnTo>
                <a:lnTo>
                  <a:pt x="189896" y="105613"/>
                </a:lnTo>
                <a:lnTo>
                  <a:pt x="385399" y="105613"/>
                </a:lnTo>
                <a:lnTo>
                  <a:pt x="370164" y="69383"/>
                </a:lnTo>
                <a:lnTo>
                  <a:pt x="342862" y="39028"/>
                </a:lnTo>
                <a:lnTo>
                  <a:pt x="304707" y="17345"/>
                </a:lnTo>
                <a:lnTo>
                  <a:pt x="255741" y="4336"/>
                </a:lnTo>
                <a:lnTo>
                  <a:pt x="196003" y="0"/>
                </a:lnTo>
                <a:close/>
              </a:path>
            </a:pathLst>
          </a:custGeom>
          <a:solidFill>
            <a:srgbClr val="FFFFFF"/>
          </a:solidFill>
        </p:spPr>
        <p:txBody>
          <a:bodyPr wrap="square" lIns="0" tIns="0" rIns="0" bIns="0" rtlCol="0"/>
          <a:lstStyle/>
          <a:p>
            <a:endParaRPr lang="es-CO" noProof="0"/>
          </a:p>
        </p:txBody>
      </p:sp>
      <p:sp>
        <p:nvSpPr>
          <p:cNvPr id="24" name="object 24">
            <a:extLst>
              <a:ext uri="{C183D7F6-B498-43B3-948B-1728B52AA6E4}">
                <adec:decorative xmlns:adec="http://schemas.microsoft.com/office/drawing/2017/decorative" val="1"/>
              </a:ext>
            </a:extLst>
          </p:cNvPr>
          <p:cNvSpPr/>
          <p:nvPr/>
        </p:nvSpPr>
        <p:spPr>
          <a:xfrm>
            <a:off x="5962815" y="2963010"/>
            <a:ext cx="410845" cy="407670"/>
          </a:xfrm>
          <a:custGeom>
            <a:avLst/>
            <a:gdLst/>
            <a:ahLst/>
            <a:cxnLst/>
            <a:rect l="l" t="t" r="r" b="b"/>
            <a:pathLst>
              <a:path w="410845" h="407670">
                <a:moveTo>
                  <a:pt x="211343" y="0"/>
                </a:moveTo>
                <a:lnTo>
                  <a:pt x="157680" y="4527"/>
                </a:lnTo>
                <a:lnTo>
                  <a:pt x="111171" y="17860"/>
                </a:lnTo>
                <a:lnTo>
                  <a:pt x="72220" y="39627"/>
                </a:lnTo>
                <a:lnTo>
                  <a:pt x="41225" y="69455"/>
                </a:lnTo>
                <a:lnTo>
                  <a:pt x="18589" y="106973"/>
                </a:lnTo>
                <a:lnTo>
                  <a:pt x="4714" y="151807"/>
                </a:lnTo>
                <a:lnTo>
                  <a:pt x="0" y="203586"/>
                </a:lnTo>
                <a:lnTo>
                  <a:pt x="4658" y="255347"/>
                </a:lnTo>
                <a:lnTo>
                  <a:pt x="18507" y="300168"/>
                </a:lnTo>
                <a:lnTo>
                  <a:pt x="41358" y="337677"/>
                </a:lnTo>
                <a:lnTo>
                  <a:pt x="73020" y="367500"/>
                </a:lnTo>
                <a:lnTo>
                  <a:pt x="113306" y="389265"/>
                </a:lnTo>
                <a:lnTo>
                  <a:pt x="162025" y="402597"/>
                </a:lnTo>
                <a:lnTo>
                  <a:pt x="218989" y="407124"/>
                </a:lnTo>
                <a:lnTo>
                  <a:pt x="284187" y="400866"/>
                </a:lnTo>
                <a:lnTo>
                  <a:pt x="336142" y="383511"/>
                </a:lnTo>
                <a:lnTo>
                  <a:pt x="374494" y="357192"/>
                </a:lnTo>
                <a:lnTo>
                  <a:pt x="398878" y="324039"/>
                </a:lnTo>
                <a:lnTo>
                  <a:pt x="408933" y="286183"/>
                </a:lnTo>
                <a:lnTo>
                  <a:pt x="267990" y="241785"/>
                </a:lnTo>
                <a:lnTo>
                  <a:pt x="262518" y="266144"/>
                </a:lnTo>
                <a:lnTo>
                  <a:pt x="252704" y="283895"/>
                </a:lnTo>
                <a:lnTo>
                  <a:pt x="238283" y="294753"/>
                </a:lnTo>
                <a:lnTo>
                  <a:pt x="218989" y="298436"/>
                </a:lnTo>
                <a:lnTo>
                  <a:pt x="194158" y="294180"/>
                </a:lnTo>
                <a:lnTo>
                  <a:pt x="175350" y="279306"/>
                </a:lnTo>
                <a:lnTo>
                  <a:pt x="163430" y="250657"/>
                </a:lnTo>
                <a:lnTo>
                  <a:pt x="159264" y="205075"/>
                </a:lnTo>
                <a:lnTo>
                  <a:pt x="162997" y="160959"/>
                </a:lnTo>
                <a:lnTo>
                  <a:pt x="174196" y="131037"/>
                </a:lnTo>
                <a:lnTo>
                  <a:pt x="192859" y="114025"/>
                </a:lnTo>
                <a:lnTo>
                  <a:pt x="218989" y="108640"/>
                </a:lnTo>
                <a:lnTo>
                  <a:pt x="237360" y="112665"/>
                </a:lnTo>
                <a:lnTo>
                  <a:pt x="250985" y="124730"/>
                </a:lnTo>
                <a:lnTo>
                  <a:pt x="259731" y="144823"/>
                </a:lnTo>
                <a:lnTo>
                  <a:pt x="263470" y="172930"/>
                </a:lnTo>
                <a:lnTo>
                  <a:pt x="410424" y="128532"/>
                </a:lnTo>
                <a:lnTo>
                  <a:pt x="387406" y="66657"/>
                </a:lnTo>
                <a:lnTo>
                  <a:pt x="325246" y="19047"/>
                </a:lnTo>
                <a:lnTo>
                  <a:pt x="275549" y="5059"/>
                </a:lnTo>
                <a:lnTo>
                  <a:pt x="211343" y="0"/>
                </a:lnTo>
                <a:close/>
              </a:path>
            </a:pathLst>
          </a:custGeom>
          <a:solidFill>
            <a:srgbClr val="FFFFFF"/>
          </a:solidFill>
        </p:spPr>
        <p:txBody>
          <a:bodyPr wrap="square" lIns="0" tIns="0" rIns="0" bIns="0" rtlCol="0"/>
          <a:lstStyle/>
          <a:p>
            <a:endParaRPr lang="es-CO" noProof="0"/>
          </a:p>
        </p:txBody>
      </p:sp>
      <p:sp>
        <p:nvSpPr>
          <p:cNvPr id="25" name="object 25">
            <a:extLst>
              <a:ext uri="{C183D7F6-B498-43B3-948B-1728B52AA6E4}">
                <adec:decorative xmlns:adec="http://schemas.microsoft.com/office/drawing/2017/decorative" val="1"/>
              </a:ext>
            </a:extLst>
          </p:cNvPr>
          <p:cNvSpPr/>
          <p:nvPr/>
        </p:nvSpPr>
        <p:spPr>
          <a:xfrm>
            <a:off x="6466721" y="2797719"/>
            <a:ext cx="176530" cy="565150"/>
          </a:xfrm>
          <a:custGeom>
            <a:avLst/>
            <a:gdLst/>
            <a:ahLst/>
            <a:cxnLst/>
            <a:rect l="l" t="t" r="r" b="b"/>
            <a:pathLst>
              <a:path w="176529" h="565150">
                <a:moveTo>
                  <a:pt x="87326" y="0"/>
                </a:moveTo>
                <a:lnTo>
                  <a:pt x="47187" y="3897"/>
                </a:lnTo>
                <a:lnTo>
                  <a:pt x="20112" y="16258"/>
                </a:lnTo>
                <a:lnTo>
                  <a:pt x="4813" y="38089"/>
                </a:lnTo>
                <a:lnTo>
                  <a:pt x="0" y="70392"/>
                </a:lnTo>
                <a:lnTo>
                  <a:pt x="4603" y="101807"/>
                </a:lnTo>
                <a:lnTo>
                  <a:pt x="19553" y="123181"/>
                </a:lnTo>
                <a:lnTo>
                  <a:pt x="46558" y="135374"/>
                </a:lnTo>
                <a:lnTo>
                  <a:pt x="87326" y="139247"/>
                </a:lnTo>
                <a:lnTo>
                  <a:pt x="128327" y="135590"/>
                </a:lnTo>
                <a:lnTo>
                  <a:pt x="155844" y="123757"/>
                </a:lnTo>
                <a:lnTo>
                  <a:pt x="171307" y="102456"/>
                </a:lnTo>
                <a:lnTo>
                  <a:pt x="176143" y="70392"/>
                </a:lnTo>
                <a:lnTo>
                  <a:pt x="171097" y="38089"/>
                </a:lnTo>
                <a:lnTo>
                  <a:pt x="155285" y="16258"/>
                </a:lnTo>
                <a:lnTo>
                  <a:pt x="127698" y="3897"/>
                </a:lnTo>
                <a:lnTo>
                  <a:pt x="87326" y="0"/>
                </a:lnTo>
                <a:close/>
              </a:path>
              <a:path w="176529" h="565150">
                <a:moveTo>
                  <a:pt x="166958" y="174468"/>
                </a:moveTo>
                <a:lnTo>
                  <a:pt x="9232" y="174468"/>
                </a:lnTo>
                <a:lnTo>
                  <a:pt x="9232" y="564727"/>
                </a:lnTo>
                <a:lnTo>
                  <a:pt x="166958" y="564727"/>
                </a:lnTo>
                <a:lnTo>
                  <a:pt x="166958" y="174468"/>
                </a:lnTo>
                <a:close/>
              </a:path>
            </a:pathLst>
          </a:custGeom>
          <a:solidFill>
            <a:srgbClr val="FFFFFF"/>
          </a:solidFill>
        </p:spPr>
        <p:txBody>
          <a:bodyPr wrap="square" lIns="0" tIns="0" rIns="0" bIns="0" rtlCol="0"/>
          <a:lstStyle/>
          <a:p>
            <a:endParaRPr lang="es-CO" noProof="0"/>
          </a:p>
        </p:txBody>
      </p:sp>
      <p:sp>
        <p:nvSpPr>
          <p:cNvPr id="26" name="object 26">
            <a:extLst>
              <a:ext uri="{C183D7F6-B498-43B3-948B-1728B52AA6E4}">
                <adec:decorative xmlns:adec="http://schemas.microsoft.com/office/drawing/2017/decorative" val="1"/>
              </a:ext>
            </a:extLst>
          </p:cNvPr>
          <p:cNvSpPr/>
          <p:nvPr/>
        </p:nvSpPr>
        <p:spPr>
          <a:xfrm>
            <a:off x="6736346" y="2963010"/>
            <a:ext cx="441325" cy="407670"/>
          </a:xfrm>
          <a:custGeom>
            <a:avLst/>
            <a:gdLst/>
            <a:ahLst/>
            <a:cxnLst/>
            <a:rect l="l" t="t" r="r" b="b"/>
            <a:pathLst>
              <a:path w="441325" h="407670">
                <a:moveTo>
                  <a:pt x="385485" y="105613"/>
                </a:moveTo>
                <a:lnTo>
                  <a:pt x="191435" y="105613"/>
                </a:lnTo>
                <a:lnTo>
                  <a:pt x="210002" y="108942"/>
                </a:lnTo>
                <a:lnTo>
                  <a:pt x="223984" y="118442"/>
                </a:lnTo>
                <a:lnTo>
                  <a:pt x="232800" y="133384"/>
                </a:lnTo>
                <a:lnTo>
                  <a:pt x="235867" y="153038"/>
                </a:lnTo>
                <a:lnTo>
                  <a:pt x="235867" y="168317"/>
                </a:lnTo>
                <a:lnTo>
                  <a:pt x="153157" y="185183"/>
                </a:lnTo>
                <a:lnTo>
                  <a:pt x="94297" y="200877"/>
                </a:lnTo>
                <a:lnTo>
                  <a:pt x="50947" y="220845"/>
                </a:lnTo>
                <a:lnTo>
                  <a:pt x="21712" y="245670"/>
                </a:lnTo>
                <a:lnTo>
                  <a:pt x="5195" y="275936"/>
                </a:lnTo>
                <a:lnTo>
                  <a:pt x="0" y="312226"/>
                </a:lnTo>
                <a:lnTo>
                  <a:pt x="7723" y="352879"/>
                </a:lnTo>
                <a:lnTo>
                  <a:pt x="30805" y="382631"/>
                </a:lnTo>
                <a:lnTo>
                  <a:pt x="69117" y="400905"/>
                </a:lnTo>
                <a:lnTo>
                  <a:pt x="122526" y="407124"/>
                </a:lnTo>
                <a:lnTo>
                  <a:pt x="171386" y="402704"/>
                </a:lnTo>
                <a:lnTo>
                  <a:pt x="210351" y="390109"/>
                </a:lnTo>
                <a:lnTo>
                  <a:pt x="239858" y="370332"/>
                </a:lnTo>
                <a:lnTo>
                  <a:pt x="260344" y="344371"/>
                </a:lnTo>
                <a:lnTo>
                  <a:pt x="435897" y="344371"/>
                </a:lnTo>
                <a:lnTo>
                  <a:pt x="440115" y="315301"/>
                </a:lnTo>
                <a:lnTo>
                  <a:pt x="185183" y="315301"/>
                </a:lnTo>
                <a:lnTo>
                  <a:pt x="171518" y="313316"/>
                </a:lnTo>
                <a:lnTo>
                  <a:pt x="160863" y="307457"/>
                </a:lnTo>
                <a:lnTo>
                  <a:pt x="153942" y="297868"/>
                </a:lnTo>
                <a:lnTo>
                  <a:pt x="151474" y="284694"/>
                </a:lnTo>
                <a:lnTo>
                  <a:pt x="154062" y="270919"/>
                </a:lnTo>
                <a:lnTo>
                  <a:pt x="161825" y="259438"/>
                </a:lnTo>
                <a:lnTo>
                  <a:pt x="174764" y="250253"/>
                </a:lnTo>
                <a:lnTo>
                  <a:pt x="192877" y="243371"/>
                </a:lnTo>
                <a:lnTo>
                  <a:pt x="235723" y="232608"/>
                </a:lnTo>
                <a:lnTo>
                  <a:pt x="392007" y="232608"/>
                </a:lnTo>
                <a:lnTo>
                  <a:pt x="392007" y="156113"/>
                </a:lnTo>
                <a:lnTo>
                  <a:pt x="386701" y="108942"/>
                </a:lnTo>
                <a:lnTo>
                  <a:pt x="386642" y="108412"/>
                </a:lnTo>
                <a:lnTo>
                  <a:pt x="385485" y="105613"/>
                </a:lnTo>
                <a:close/>
              </a:path>
              <a:path w="441325" h="407670">
                <a:moveTo>
                  <a:pt x="435897" y="344371"/>
                </a:moveTo>
                <a:lnTo>
                  <a:pt x="260344" y="344371"/>
                </a:lnTo>
                <a:lnTo>
                  <a:pt x="275672" y="372258"/>
                </a:lnTo>
                <a:lnTo>
                  <a:pt x="300346" y="391820"/>
                </a:lnTo>
                <a:lnTo>
                  <a:pt x="333343" y="403346"/>
                </a:lnTo>
                <a:lnTo>
                  <a:pt x="373637" y="407124"/>
                </a:lnTo>
                <a:lnTo>
                  <a:pt x="388281" y="406260"/>
                </a:lnTo>
                <a:lnTo>
                  <a:pt x="402351" y="403671"/>
                </a:lnTo>
                <a:lnTo>
                  <a:pt x="415854" y="399360"/>
                </a:lnTo>
                <a:lnTo>
                  <a:pt x="428793" y="393334"/>
                </a:lnTo>
                <a:lnTo>
                  <a:pt x="435897" y="344371"/>
                </a:lnTo>
                <a:close/>
              </a:path>
              <a:path w="441325" h="407670">
                <a:moveTo>
                  <a:pt x="392007" y="232608"/>
                </a:moveTo>
                <a:lnTo>
                  <a:pt x="235723" y="232608"/>
                </a:lnTo>
                <a:lnTo>
                  <a:pt x="235723" y="269414"/>
                </a:lnTo>
                <a:lnTo>
                  <a:pt x="231275" y="289496"/>
                </a:lnTo>
                <a:lnTo>
                  <a:pt x="219650" y="303835"/>
                </a:lnTo>
                <a:lnTo>
                  <a:pt x="203427" y="312436"/>
                </a:lnTo>
                <a:lnTo>
                  <a:pt x="185183" y="315301"/>
                </a:lnTo>
                <a:lnTo>
                  <a:pt x="440115" y="315301"/>
                </a:lnTo>
                <a:lnTo>
                  <a:pt x="440531" y="312436"/>
                </a:lnTo>
                <a:lnTo>
                  <a:pt x="440561" y="312226"/>
                </a:lnTo>
                <a:lnTo>
                  <a:pt x="419609" y="312226"/>
                </a:lnTo>
                <a:lnTo>
                  <a:pt x="407526" y="310456"/>
                </a:lnTo>
                <a:lnTo>
                  <a:pt x="398901" y="304953"/>
                </a:lnTo>
                <a:lnTo>
                  <a:pt x="393730" y="295421"/>
                </a:lnTo>
                <a:lnTo>
                  <a:pt x="392007" y="281570"/>
                </a:lnTo>
                <a:lnTo>
                  <a:pt x="392007" y="232608"/>
                </a:lnTo>
                <a:close/>
              </a:path>
              <a:path w="441325" h="407670">
                <a:moveTo>
                  <a:pt x="441008" y="309151"/>
                </a:moveTo>
                <a:lnTo>
                  <a:pt x="434901" y="312226"/>
                </a:lnTo>
                <a:lnTo>
                  <a:pt x="440561" y="312226"/>
                </a:lnTo>
                <a:lnTo>
                  <a:pt x="441008" y="309151"/>
                </a:lnTo>
                <a:close/>
              </a:path>
              <a:path w="441325" h="407670">
                <a:moveTo>
                  <a:pt x="197542" y="0"/>
                </a:moveTo>
                <a:lnTo>
                  <a:pt x="142620" y="4112"/>
                </a:lnTo>
                <a:lnTo>
                  <a:pt x="97138" y="16085"/>
                </a:lnTo>
                <a:lnTo>
                  <a:pt x="60842" y="35370"/>
                </a:lnTo>
                <a:lnTo>
                  <a:pt x="14808" y="93680"/>
                </a:lnTo>
                <a:lnTo>
                  <a:pt x="4568" y="131607"/>
                </a:lnTo>
                <a:lnTo>
                  <a:pt x="134740" y="159188"/>
                </a:lnTo>
                <a:lnTo>
                  <a:pt x="141450" y="133384"/>
                </a:lnTo>
                <a:lnTo>
                  <a:pt x="153909" y="116886"/>
                </a:lnTo>
                <a:lnTo>
                  <a:pt x="170952" y="108166"/>
                </a:lnTo>
                <a:lnTo>
                  <a:pt x="191435" y="105613"/>
                </a:lnTo>
                <a:lnTo>
                  <a:pt x="385485" y="105613"/>
                </a:lnTo>
                <a:lnTo>
                  <a:pt x="370517" y="69383"/>
                </a:lnTo>
                <a:lnTo>
                  <a:pt x="343589" y="39028"/>
                </a:lnTo>
                <a:lnTo>
                  <a:pt x="305813" y="17345"/>
                </a:lnTo>
                <a:lnTo>
                  <a:pt x="257145" y="4336"/>
                </a:lnTo>
                <a:lnTo>
                  <a:pt x="197542" y="0"/>
                </a:lnTo>
                <a:close/>
              </a:path>
            </a:pathLst>
          </a:custGeom>
          <a:solidFill>
            <a:srgbClr val="FFFFFF"/>
          </a:solidFill>
        </p:spPr>
        <p:txBody>
          <a:bodyPr wrap="square" lIns="0" tIns="0" rIns="0" bIns="0" rtlCol="0"/>
          <a:lstStyle/>
          <a:p>
            <a:endParaRPr lang="es-CO" noProof="0"/>
          </a:p>
        </p:txBody>
      </p:sp>
      <p:sp>
        <p:nvSpPr>
          <p:cNvPr id="27" name="object 27">
            <a:extLst>
              <a:ext uri="{C183D7F6-B498-43B3-948B-1728B52AA6E4}">
                <adec:decorative xmlns:adec="http://schemas.microsoft.com/office/drawing/2017/decorative" val="1"/>
              </a:ext>
            </a:extLst>
          </p:cNvPr>
          <p:cNvSpPr/>
          <p:nvPr/>
        </p:nvSpPr>
        <p:spPr>
          <a:xfrm>
            <a:off x="7233904" y="2963010"/>
            <a:ext cx="395605" cy="407670"/>
          </a:xfrm>
          <a:custGeom>
            <a:avLst/>
            <a:gdLst/>
            <a:ahLst/>
            <a:cxnLst/>
            <a:rect l="l" t="t" r="r" b="b"/>
            <a:pathLst>
              <a:path w="395604" h="407670">
                <a:moveTo>
                  <a:pt x="211343" y="0"/>
                </a:moveTo>
                <a:lnTo>
                  <a:pt x="147980" y="5401"/>
                </a:lnTo>
                <a:lnTo>
                  <a:pt x="96995" y="20243"/>
                </a:lnTo>
                <a:lnTo>
                  <a:pt x="58005" y="42481"/>
                </a:lnTo>
                <a:lnTo>
                  <a:pt x="30628" y="70074"/>
                </a:lnTo>
                <a:lnTo>
                  <a:pt x="9184" y="133145"/>
                </a:lnTo>
                <a:lnTo>
                  <a:pt x="14892" y="168805"/>
                </a:lnTo>
                <a:lnTo>
                  <a:pt x="32800" y="198890"/>
                </a:lnTo>
                <a:lnTo>
                  <a:pt x="64089" y="223696"/>
                </a:lnTo>
                <a:lnTo>
                  <a:pt x="109938" y="243518"/>
                </a:lnTo>
                <a:lnTo>
                  <a:pt x="201603" y="266237"/>
                </a:lnTo>
                <a:lnTo>
                  <a:pt x="221495" y="273396"/>
                </a:lnTo>
                <a:lnTo>
                  <a:pt x="232489" y="280834"/>
                </a:lnTo>
                <a:lnTo>
                  <a:pt x="235867" y="289258"/>
                </a:lnTo>
                <a:lnTo>
                  <a:pt x="232566" y="297275"/>
                </a:lnTo>
                <a:lnTo>
                  <a:pt x="223233" y="303013"/>
                </a:lnTo>
                <a:lnTo>
                  <a:pt x="208724" y="306462"/>
                </a:lnTo>
                <a:lnTo>
                  <a:pt x="189896" y="307613"/>
                </a:lnTo>
                <a:lnTo>
                  <a:pt x="155616" y="304236"/>
                </a:lnTo>
                <a:lnTo>
                  <a:pt x="124473" y="294394"/>
                </a:lnTo>
                <a:lnTo>
                  <a:pt x="97334" y="278524"/>
                </a:lnTo>
                <a:lnTo>
                  <a:pt x="75064" y="257065"/>
                </a:lnTo>
                <a:lnTo>
                  <a:pt x="0" y="344419"/>
                </a:lnTo>
                <a:lnTo>
                  <a:pt x="37145" y="372955"/>
                </a:lnTo>
                <a:lnTo>
                  <a:pt x="82319" y="392445"/>
                </a:lnTo>
                <a:lnTo>
                  <a:pt x="136104" y="403610"/>
                </a:lnTo>
                <a:lnTo>
                  <a:pt x="199081" y="407172"/>
                </a:lnTo>
                <a:lnTo>
                  <a:pt x="260939" y="402084"/>
                </a:lnTo>
                <a:lnTo>
                  <a:pt x="310499" y="387897"/>
                </a:lnTo>
                <a:lnTo>
                  <a:pt x="348229" y="366228"/>
                </a:lnTo>
                <a:lnTo>
                  <a:pt x="374599" y="338693"/>
                </a:lnTo>
                <a:lnTo>
                  <a:pt x="395132" y="272489"/>
                </a:lnTo>
                <a:lnTo>
                  <a:pt x="388933" y="233989"/>
                </a:lnTo>
                <a:lnTo>
                  <a:pt x="336914" y="177807"/>
                </a:lnTo>
                <a:lnTo>
                  <a:pt x="289479" y="158944"/>
                </a:lnTo>
                <a:lnTo>
                  <a:pt x="226683" y="145446"/>
                </a:lnTo>
                <a:lnTo>
                  <a:pt x="199255" y="140549"/>
                </a:lnTo>
                <a:lnTo>
                  <a:pt x="180735" y="134923"/>
                </a:lnTo>
                <a:lnTo>
                  <a:pt x="170258" y="128432"/>
                </a:lnTo>
                <a:lnTo>
                  <a:pt x="166958" y="120940"/>
                </a:lnTo>
                <a:lnTo>
                  <a:pt x="169905" y="112395"/>
                </a:lnTo>
                <a:lnTo>
                  <a:pt x="179028" y="105589"/>
                </a:lnTo>
                <a:lnTo>
                  <a:pt x="194751" y="101088"/>
                </a:lnTo>
                <a:lnTo>
                  <a:pt x="217498" y="99462"/>
                </a:lnTo>
                <a:lnTo>
                  <a:pt x="247550" y="101694"/>
                </a:lnTo>
                <a:lnTo>
                  <a:pt x="275137" y="109240"/>
                </a:lnTo>
                <a:lnTo>
                  <a:pt x="299558" y="123382"/>
                </a:lnTo>
                <a:lnTo>
                  <a:pt x="320116" y="145398"/>
                </a:lnTo>
                <a:lnTo>
                  <a:pt x="395132" y="65828"/>
                </a:lnTo>
                <a:lnTo>
                  <a:pt x="366388" y="40035"/>
                </a:lnTo>
                <a:lnTo>
                  <a:pt x="327329" y="19129"/>
                </a:lnTo>
                <a:lnTo>
                  <a:pt x="276225" y="5116"/>
                </a:lnTo>
                <a:lnTo>
                  <a:pt x="211343" y="0"/>
                </a:lnTo>
                <a:close/>
              </a:path>
            </a:pathLst>
          </a:custGeom>
          <a:solidFill>
            <a:srgbClr val="FFFFFF"/>
          </a:solidFill>
        </p:spPr>
        <p:txBody>
          <a:bodyPr wrap="square" lIns="0" tIns="0" rIns="0" bIns="0" rtlCol="0"/>
          <a:lstStyle/>
          <a:p>
            <a:endParaRPr lang="es-CO" noProof="0"/>
          </a:p>
        </p:txBody>
      </p:sp>
      <p:sp>
        <p:nvSpPr>
          <p:cNvPr id="28" name="object 28">
            <a:extLst>
              <a:ext uri="{C183D7F6-B498-43B3-948B-1728B52AA6E4}">
                <adec:decorative xmlns:adec="http://schemas.microsoft.com/office/drawing/2017/decorative" val="1"/>
              </a:ext>
            </a:extLst>
          </p:cNvPr>
          <p:cNvSpPr/>
          <p:nvPr/>
        </p:nvSpPr>
        <p:spPr>
          <a:xfrm>
            <a:off x="3247597" y="2101384"/>
            <a:ext cx="1628139" cy="2668270"/>
          </a:xfrm>
          <a:custGeom>
            <a:avLst/>
            <a:gdLst/>
            <a:ahLst/>
            <a:cxnLst/>
            <a:rect l="l" t="t" r="r" b="b"/>
            <a:pathLst>
              <a:path w="1628139" h="2668270">
                <a:moveTo>
                  <a:pt x="532922" y="0"/>
                </a:moveTo>
                <a:lnTo>
                  <a:pt x="271053" y="0"/>
                </a:lnTo>
                <a:lnTo>
                  <a:pt x="222226" y="4351"/>
                </a:lnTo>
                <a:lnTo>
                  <a:pt x="176314" y="16902"/>
                </a:lnTo>
                <a:lnTo>
                  <a:pt x="134071" y="36898"/>
                </a:lnTo>
                <a:lnTo>
                  <a:pt x="96254" y="63583"/>
                </a:lnTo>
                <a:lnTo>
                  <a:pt x="63617" y="96201"/>
                </a:lnTo>
                <a:lnTo>
                  <a:pt x="36918" y="133997"/>
                </a:lnTo>
                <a:lnTo>
                  <a:pt x="16912" y="176217"/>
                </a:lnTo>
                <a:lnTo>
                  <a:pt x="4353" y="222104"/>
                </a:lnTo>
                <a:lnTo>
                  <a:pt x="0" y="270903"/>
                </a:lnTo>
                <a:lnTo>
                  <a:pt x="0" y="2397100"/>
                </a:lnTo>
                <a:lnTo>
                  <a:pt x="4353" y="2445890"/>
                </a:lnTo>
                <a:lnTo>
                  <a:pt x="16912" y="2491772"/>
                </a:lnTo>
                <a:lnTo>
                  <a:pt x="36918" y="2533988"/>
                </a:lnTo>
                <a:lnTo>
                  <a:pt x="63617" y="2571785"/>
                </a:lnTo>
                <a:lnTo>
                  <a:pt x="96254" y="2604404"/>
                </a:lnTo>
                <a:lnTo>
                  <a:pt x="134071" y="2631091"/>
                </a:lnTo>
                <a:lnTo>
                  <a:pt x="176314" y="2651089"/>
                </a:lnTo>
                <a:lnTo>
                  <a:pt x="222226" y="2663642"/>
                </a:lnTo>
                <a:lnTo>
                  <a:pt x="271053" y="2667994"/>
                </a:lnTo>
                <a:lnTo>
                  <a:pt x="1627964" y="2667994"/>
                </a:lnTo>
              </a:path>
            </a:pathLst>
          </a:custGeom>
          <a:ln w="6730">
            <a:solidFill>
              <a:srgbClr val="FFFFFF"/>
            </a:solidFill>
          </a:ln>
        </p:spPr>
        <p:txBody>
          <a:bodyPr wrap="square" lIns="0" tIns="0" rIns="0" bIns="0" rtlCol="0"/>
          <a:lstStyle/>
          <a:p>
            <a:endParaRPr lang="es-CO" noProof="0"/>
          </a:p>
        </p:txBody>
      </p:sp>
      <p:sp>
        <p:nvSpPr>
          <p:cNvPr id="29" name="object 29">
            <a:extLst>
              <a:ext uri="{C183D7F6-B498-43B3-948B-1728B52AA6E4}">
                <adec:decorative xmlns:adec="http://schemas.microsoft.com/office/drawing/2017/decorative" val="1"/>
              </a:ext>
            </a:extLst>
          </p:cNvPr>
          <p:cNvSpPr/>
          <p:nvPr/>
        </p:nvSpPr>
        <p:spPr>
          <a:xfrm>
            <a:off x="7354989" y="2101384"/>
            <a:ext cx="1591310" cy="2668270"/>
          </a:xfrm>
          <a:custGeom>
            <a:avLst/>
            <a:gdLst/>
            <a:ahLst/>
            <a:cxnLst/>
            <a:rect l="l" t="t" r="r" b="b"/>
            <a:pathLst>
              <a:path w="1591309" h="2668270">
                <a:moveTo>
                  <a:pt x="0" y="2667994"/>
                </a:moveTo>
                <a:lnTo>
                  <a:pt x="1318648" y="2667994"/>
                </a:lnTo>
                <a:lnTo>
                  <a:pt x="1367893" y="2663642"/>
                </a:lnTo>
                <a:lnTo>
                  <a:pt x="1414146" y="2651089"/>
                </a:lnTo>
                <a:lnTo>
                  <a:pt x="1456658" y="2631091"/>
                </a:lnTo>
                <a:lnTo>
                  <a:pt x="1494683" y="2604404"/>
                </a:lnTo>
                <a:lnTo>
                  <a:pt x="1527471" y="2571785"/>
                </a:lnTo>
                <a:lnTo>
                  <a:pt x="1554275" y="2533988"/>
                </a:lnTo>
                <a:lnTo>
                  <a:pt x="1574347" y="2491772"/>
                </a:lnTo>
                <a:lnTo>
                  <a:pt x="1586939" y="2445890"/>
                </a:lnTo>
                <a:lnTo>
                  <a:pt x="1591303" y="2397100"/>
                </a:lnTo>
                <a:lnTo>
                  <a:pt x="1591303" y="270903"/>
                </a:lnTo>
                <a:lnTo>
                  <a:pt x="1586939" y="222104"/>
                </a:lnTo>
                <a:lnTo>
                  <a:pt x="1574347" y="176217"/>
                </a:lnTo>
                <a:lnTo>
                  <a:pt x="1554275" y="133998"/>
                </a:lnTo>
                <a:lnTo>
                  <a:pt x="1527471" y="96201"/>
                </a:lnTo>
                <a:lnTo>
                  <a:pt x="1494683" y="63583"/>
                </a:lnTo>
                <a:lnTo>
                  <a:pt x="1456658" y="36898"/>
                </a:lnTo>
                <a:lnTo>
                  <a:pt x="1414146" y="16902"/>
                </a:lnTo>
                <a:lnTo>
                  <a:pt x="1367893" y="4351"/>
                </a:lnTo>
                <a:lnTo>
                  <a:pt x="1318648" y="0"/>
                </a:lnTo>
                <a:lnTo>
                  <a:pt x="1067633" y="0"/>
                </a:lnTo>
              </a:path>
            </a:pathLst>
          </a:custGeom>
          <a:ln w="6730">
            <a:solidFill>
              <a:srgbClr val="FFFFFF"/>
            </a:solidFill>
          </a:ln>
        </p:spPr>
        <p:txBody>
          <a:bodyPr wrap="square" lIns="0" tIns="0" rIns="0" bIns="0" rtlCol="0"/>
          <a:lstStyle/>
          <a:p>
            <a:endParaRPr lang="es-CO" noProof="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AC44-AE20-A14C-C2D6-731061AB789D}"/>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E70DEAF-9737-D89B-8B1A-47F7058CD144}"/>
              </a:ext>
            </a:extLst>
          </p:cNvPr>
          <p:cNvGraphicFramePr>
            <a:graphicFrameLocks noGrp="1"/>
          </p:cNvGraphicFramePr>
          <p:nvPr>
            <p:extLst>
              <p:ext uri="{D42A27DB-BD31-4B8C-83A1-F6EECF244321}">
                <p14:modId xmlns:p14="http://schemas.microsoft.com/office/powerpoint/2010/main" val="1337371187"/>
              </p:ext>
            </p:extLst>
          </p:nvPr>
        </p:nvGraphicFramePr>
        <p:xfrm>
          <a:off x="132588" y="1447800"/>
          <a:ext cx="11926824" cy="478398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6816645">
                  <a:extLst>
                    <a:ext uri="{9D8B030D-6E8A-4147-A177-3AD203B41FA5}">
                      <a16:colId xmlns:a16="http://schemas.microsoft.com/office/drawing/2014/main" val="1680724253"/>
                    </a:ext>
                  </a:extLst>
                </a:gridCol>
                <a:gridCol w="10668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066800">
                  <a:extLst>
                    <a:ext uri="{9D8B030D-6E8A-4147-A177-3AD203B41FA5}">
                      <a16:colId xmlns:a16="http://schemas.microsoft.com/office/drawing/2014/main" val="1490449559"/>
                    </a:ext>
                  </a:extLst>
                </a:gridCol>
              </a:tblGrid>
              <a:tr h="486305">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0"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4238095">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a:solidFill>
                            <a:srgbClr val="191919"/>
                          </a:solidFill>
                          <a:latin typeface="Verdana" panose="020B0604030504040204" pitchFamily="34" charset="0"/>
                          <a:ea typeface="Verdana" panose="020B0604030504040204" pitchFamily="34" charset="0"/>
                          <a:cs typeface="+mn-cs"/>
                        </a:rPr>
                        <a:t>Acción:</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a:solidFill>
                            <a:srgbClr val="191919"/>
                          </a:solidFill>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a:solidFill>
                            <a:srgbClr val="191919"/>
                          </a:solidFill>
                          <a:latin typeface="Verdana" panose="020B0604030504040204" pitchFamily="34" charset="0"/>
                          <a:ea typeface="Verdana" panose="020B0604030504040204" pitchFamily="34" charset="0"/>
                          <a:cs typeface="+mn-cs"/>
                        </a:rPr>
                        <a:t>Indicador:</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a:solidFill>
                            <a:srgbClr val="191919"/>
                          </a:solidFill>
                          <a:latin typeface="Verdana" panose="020B0604030504040204" pitchFamily="34" charset="0"/>
                          <a:ea typeface="Verdana" panose="020B0604030504040204" pitchFamily="34" charset="0"/>
                          <a:cs typeface="+mn-cs"/>
                        </a:rPr>
                        <a:t>Actores del sistema con acciones de inspección y vigilancia por parte de las Direcciones Regionales</a:t>
                      </a:r>
                    </a:p>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La meta del cuatrienio 2023-2026 es cubrir un total de nueve (9) actores del Sistema con acciones de inspección y vigilancia por parte de las ocho (8) Direcciones Regionales de la SNS. Los nueve actores son:</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1. Entidades Territoriales (cubierto)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2. Ciudadanía (cubierto)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3. Gestores farmacéuticos (cubierto)</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4. Aseguradores (EPS) (cubierto en 2025)</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5. Prestadores (IPS) (cubierto en 2025)</a:t>
                      </a: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6. Operadores Logísticos de Tecnologías en Salud (cubierto)</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7. Generadores, 8. Recaudadores y 9. Administradores de Recursos del SGSSS </a:t>
                      </a:r>
                      <a:r>
                        <a:rPr lang="es-CO" sz="600" b="1" i="0" u="none" strike="noStrike" noProof="0" dirty="0">
                          <a:solidFill>
                            <a:srgbClr val="000000"/>
                          </a:solidFill>
                          <a:effectLst/>
                          <a:latin typeface="Verdana" panose="020B0604030504040204" pitchFamily="34" charset="0"/>
                          <a:ea typeface="Verdana" panose="020B0604030504040204" pitchFamily="34" charset="0"/>
                        </a:rPr>
                        <a:t>(En curso):  </a:t>
                      </a:r>
                      <a:r>
                        <a:rPr lang="es-CO" sz="600" b="0" i="0" u="none" strike="noStrike" noProof="0" dirty="0">
                          <a:solidFill>
                            <a:srgbClr val="000000"/>
                          </a:solidFill>
                          <a:effectLst/>
                          <a:latin typeface="Verdana" panose="020B0604030504040204" pitchFamily="34" charset="0"/>
                          <a:ea typeface="Verdana" panose="020B0604030504040204" pitchFamily="34" charset="0"/>
                        </a:rPr>
                        <a:t>Estos tres actores avanzan de manera simultánea porque la Delegatura para Entidades Territoriales y GRARS despliega las acciones de forma integrada. Para estos 3 actores solo 7 de las 8 Direcciones Regionales realizarán acciones de Inspección y Vigilancia (IV) en 2026, y de estas 7 DR 4 realizaron acciones en el primer trimestre, por lo que se tiene un avance de cada actor de 0,57%, que multiplicado por 3 actores es igual a 1,71 actores completados de los 3 programados como meta en 2026.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En ese sentido, de los 9 actores del Sistema se han completado un total de 7,71 actores, lo que representa un avance del 85,66% (7,71/9=85,66%) de la meta del cuatrienio. Ahora bien, teniendo en cuenta que la meta del año 2026 de este indicador es 34% (3 actores) y que cada actor pesa 11,33%, tenemos un avance en el primer trimestre de 19,38% (1,71 actores) del 34% (3 actores). De igual manera, se aclara que frente a los primeros 6 actores cubiertos entre los años 2023 a 2025, se consideraron completados cuando las 8 Direcciones Regionales realizaron actividades con éste. No obstante y como ya se mencionó, frente a los 3 actores denominados Generadores, Recaudadores y Administradores de Recursos del SGSSS solo 7 de las 8 DR realizarán acciones de IV en 2026, por las razones que se exponen más adelante.</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Durante el primer trimestre de 2026, se  ejecutaron 4 mesas de inspección y vigilancia (IV) con Generadores, Recaudadores o Administradores de Recursos del SGSSS, así:</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1. Presencial en la Ciudad de San José de Guaviare los días 12 y 13 de marzo y contó con la participación de una profesional de la Dirección Regional Orinoquía.</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2. Presencial en la Ciudad de Santa Marta los días 12 y 13 de marzo y contó con la participación de un profesional de la Dirección Regional Caribe.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3. Presencial en la ciudad de Montería los días 24 y 25 de marzo y contó con la participación de un profesional de la Dirección Norte.</a:t>
                      </a: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4. Virtual con el Departamento de Antioquía los días 26 y 27 de marzo y contó con la participación de dos profesionales de la Dirección Regional Andina.</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Es importante resaltar que solo 7 de las 8 Direcciones Regionales realizarán acciones con Generadores, Recaudadores y Administradores de Recursos del SGSSS (se excluye la DR Chocó), teniendo en cuenta lo siguiente:</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Desde la perspectiva estratégica de la inspección y vigilancia a los generadores, recaudadores y administradores de los recursos del SGSSS, se evidencia que las Mesas de IV y los procesos de auditoría constituyen espacios para la interacción con los sujetos vigilados. La participación de los sujetos vigilados permite abordar de manera transversal los flujos de recursos que cofinancian el régimen subsidiado y las contribuciones al sistema, fortaleciendo la comprensión integral del ciclo de fiscalización. Este enfoque sistémico asegura que los mecanismos de control, monitoreo y verificación del sistema de salud se mejoren, así como fomentar la transparencia y la sostenibilidad.</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De acuerdo con lo anterior, en las acciones de IV realizadas se verificó y monitoreó de manera integral la generación, el recaudo y la </a:t>
                      </a:r>
                      <a:r>
                        <a:rPr lang="es-CO" sz="600" b="0" i="0" u="none" strike="noStrike" noProof="0" dirty="0" err="1">
                          <a:solidFill>
                            <a:srgbClr val="000000"/>
                          </a:solidFill>
                          <a:effectLst/>
                          <a:latin typeface="Verdana" panose="020B0604030504040204" pitchFamily="34" charset="0"/>
                          <a:ea typeface="Verdana" panose="020B0604030504040204" pitchFamily="34" charset="0"/>
                        </a:rPr>
                        <a:t>administracion</a:t>
                      </a:r>
                      <a:r>
                        <a:rPr lang="es-CO" sz="600" b="0" i="0" u="none" strike="noStrike" noProof="0" dirty="0">
                          <a:solidFill>
                            <a:srgbClr val="000000"/>
                          </a:solidFill>
                          <a:effectLst/>
                          <a:latin typeface="Verdana" panose="020B0604030504040204" pitchFamily="34" charset="0"/>
                          <a:ea typeface="Verdana" panose="020B0604030504040204" pitchFamily="34" charset="0"/>
                        </a:rPr>
                        <a:t> de los Recursos del SGSSS. En este sentido de las 7 Direcciones Regionales, 4 cumplieron con la meta establecida en el primer trimestre del 2026. </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Finalmente, se aclara que la Dirección Regional Chocó no fue incluida como prioridad dentro de las acciones programadas para el relacionamiento con los Generadores, Recaudadores y Administradores de recursos del Sistema General de Seguridad Social en Salud (SGSSS). Lo anterior obedece a que, en el ejercicio de priorización adelantado por la Dirección de Vigilancia de los Recursos Administrados (DIVGRAR), se utilizaron como insumos principales los reportes consolidados de la Administradora de los Recursos del Sistema General de Seguridad Social en Salud (ADRES), así como el análisis del nivel de incidencia de cada actor en el flujo de recursos del sistema.</a:t>
                      </a:r>
                    </a:p>
                    <a:p>
                      <a:pPr algn="l" fontAlgn="ctr"/>
                      <a:endParaRPr lang="es-CO" sz="6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600" b="0" i="0" u="none" strike="noStrike" noProof="0" dirty="0">
                          <a:solidFill>
                            <a:srgbClr val="000000"/>
                          </a:solidFill>
                          <a:effectLst/>
                          <a:latin typeface="Verdana" panose="020B0604030504040204" pitchFamily="34" charset="0"/>
                          <a:ea typeface="Verdana" panose="020B0604030504040204" pitchFamily="34" charset="0"/>
                        </a:rPr>
                        <a:t>A partir de este análisis técnico, se determinó que el departamento del Chocó presenta una baja incidencia en dicho flujo, en razón a que no cuenta con generadores relevantes como loterías o licoreras dentro de su jurisdicción, y a que la función de administración de los recursos se encuentra centralizada en la ADRES, cuya sede principal está ubicada en la ciudad de Bogotá. </a:t>
                      </a:r>
                    </a:p>
                  </a:txBody>
                  <a:tcPr marL="0" marR="0" marT="0" marB="0" anchor="ctr"/>
                </a:tc>
                <a:tc>
                  <a:txBody>
                    <a:bodyPr/>
                    <a:lstStyle/>
                    <a:p>
                      <a:pPr algn="ctr" fontAlgn="ctr"/>
                      <a:endParaRPr lang="es-CO" sz="9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1" i="0" u="none" strike="noStrike" noProof="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1BD1AA4D-B0B6-B624-B05F-0D65D6C4F1A2}"/>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64EC089D-299E-9242-8220-F0C32476B290}"/>
              </a:ext>
            </a:extLst>
          </p:cNvPr>
          <p:cNvSpPr/>
          <p:nvPr/>
        </p:nvSpPr>
        <p:spPr>
          <a:xfrm>
            <a:off x="10058400" y="3733800"/>
            <a:ext cx="715212" cy="73563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rPr>
              <a:t>85,66%</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noProof="0">
                <a:solidFill>
                  <a:schemeClr val="bg1"/>
                </a:solidFill>
                <a:latin typeface="Verdana" panose="020B0604030504040204" pitchFamily="34" charset="0"/>
                <a:ea typeface="Verdana" panose="020B0604030504040204" pitchFamily="34" charset="0"/>
                <a:cs typeface="Arial"/>
                <a:sym typeface="Arial"/>
              </a:rPr>
              <a:t>(7,71)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a:ln>
                  <a:noFill/>
                </a:ln>
                <a:solidFill>
                  <a:schemeClr val="bg1"/>
                </a:solidFill>
                <a:effectLst/>
                <a:uLnTx/>
                <a:uFillTx/>
                <a:latin typeface="Verdana" panose="020B0604030504040204" pitchFamily="34" charset="0"/>
                <a:ea typeface="Verdana" panose="020B0604030504040204" pitchFamily="34" charset="0"/>
                <a:cs typeface="Arial"/>
                <a:sym typeface="Arial"/>
              </a:rPr>
              <a:t>(1,71)</a:t>
            </a:r>
            <a:endParaRPr kumimoji="0" lang="es-CO" sz="11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4BFCA7CC-93F8-EA1F-AF19-EDD1117B4780}"/>
              </a:ext>
            </a:extLst>
          </p:cNvPr>
          <p:cNvSpPr/>
          <p:nvPr/>
        </p:nvSpPr>
        <p:spPr>
          <a:xfrm>
            <a:off x="8915400" y="3733800"/>
            <a:ext cx="791412" cy="7620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a:solidFill>
                  <a:prstClr val="white"/>
                </a:solidFill>
                <a:latin typeface="Verdana" panose="020B0604030504040204" pitchFamily="34" charset="0"/>
                <a:ea typeface="Verdana" panose="020B0604030504040204" pitchFamily="34" charset="0"/>
                <a:cs typeface="Arial"/>
                <a:sym typeface="Arial"/>
              </a:rPr>
              <a:t>(</a:t>
            </a:r>
            <a:r>
              <a:rPr lang="es-CO" sz="1050" noProof="0">
                <a:solidFill>
                  <a:prstClr val="white"/>
                </a:solidFill>
                <a:latin typeface="Verdana" panose="020B0604030504040204" pitchFamily="34" charset="0"/>
                <a:ea typeface="Verdana" panose="020B0604030504040204" pitchFamily="34" charset="0"/>
                <a:cs typeface="Arial"/>
                <a:sym typeface="Arial"/>
              </a:rPr>
              <a:t>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050" b="0" i="0" u="none" strike="noStrike" kern="0" cap="none" spc="0" normalizeH="0" baseline="0">
                <a:ln>
                  <a:noFill/>
                </a:ln>
                <a:solidFill>
                  <a:prstClr val="white"/>
                </a:solidFill>
                <a:effectLst/>
                <a:uLnTx/>
                <a:uFillTx/>
                <a:latin typeface="Verdana" panose="020B0604030504040204" pitchFamily="34" charset="0"/>
                <a:ea typeface="Verdana" panose="020B0604030504040204" pitchFamily="34" charset="0"/>
                <a:cs typeface="Arial"/>
                <a:sym typeface="Arial"/>
              </a:rPr>
              <a:t>(3)</a:t>
            </a:r>
            <a:endParaRPr kumimoji="0" lang="es-CO" sz="10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9727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13CE-C5F0-F6D9-B6C2-DFE742022B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AAF305A-27D0-A086-01B0-3E4E44FC2F88}"/>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68636922-E9B5-69E9-3072-2538DEA9A4BA}"/>
              </a:ext>
            </a:extLst>
          </p:cNvPr>
          <p:cNvGraphicFramePr>
            <a:graphicFrameLocks noGrp="1"/>
          </p:cNvGraphicFramePr>
          <p:nvPr>
            <p:extLst>
              <p:ext uri="{D42A27DB-BD31-4B8C-83A1-F6EECF244321}">
                <p14:modId xmlns:p14="http://schemas.microsoft.com/office/powerpoint/2010/main" val="1744888754"/>
              </p:ext>
            </p:extLst>
          </p:nvPr>
        </p:nvGraphicFramePr>
        <p:xfrm>
          <a:off x="192505" y="1395663"/>
          <a:ext cx="11810999" cy="5436781"/>
        </p:xfrm>
        <a:graphic>
          <a:graphicData uri="http://schemas.openxmlformats.org/drawingml/2006/table">
            <a:tbl>
              <a:tblPr firstRow="1">
                <a:tableStyleId>{616DA210-FB5B-4158-B5E0-FEB733F419BA}</a:tableStyleId>
              </a:tblPr>
              <a:tblGrid>
                <a:gridCol w="514894">
                  <a:extLst>
                    <a:ext uri="{9D8B030D-6E8A-4147-A177-3AD203B41FA5}">
                      <a16:colId xmlns:a16="http://schemas.microsoft.com/office/drawing/2014/main" val="2661298549"/>
                    </a:ext>
                  </a:extLst>
                </a:gridCol>
                <a:gridCol w="1390105">
                  <a:extLst>
                    <a:ext uri="{9D8B030D-6E8A-4147-A177-3AD203B41FA5}">
                      <a16:colId xmlns:a16="http://schemas.microsoft.com/office/drawing/2014/main" val="4294001460"/>
                    </a:ext>
                  </a:extLst>
                </a:gridCol>
                <a:gridCol w="6705600">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219200">
                  <a:extLst>
                    <a:ext uri="{9D8B030D-6E8A-4147-A177-3AD203B41FA5}">
                      <a16:colId xmlns:a16="http://schemas.microsoft.com/office/drawing/2014/main" val="568864120"/>
                    </a:ext>
                  </a:extLst>
                </a:gridCol>
              </a:tblGrid>
              <a:tr h="579221">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4857560">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a:solidFill>
                            <a:srgbClr val="191919"/>
                          </a:solidFill>
                          <a:latin typeface="Verdana" panose="020B0604030504040204" pitchFamily="34" charset="0"/>
                          <a:ea typeface="Verdana" panose="020B0604030504040204" pitchFamily="34" charset="0"/>
                          <a:cs typeface="+mn-cs"/>
                        </a:rPr>
                        <a:t>Acción: </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a:solidFill>
                            <a:srgbClr val="191919"/>
                          </a:solidFill>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noProof="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noProof="0">
                          <a:solidFill>
                            <a:srgbClr val="191919"/>
                          </a:solidFill>
                          <a:latin typeface="Verdana" panose="020B0604030504040204" pitchFamily="34" charset="0"/>
                          <a:ea typeface="Verdana" panose="020B0604030504040204" pitchFamily="34" charset="0"/>
                          <a:cs typeface="+mn-cs"/>
                        </a:rPr>
                        <a:t>Indicador:</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noProof="0">
                          <a:solidFill>
                            <a:srgbClr val="191919"/>
                          </a:solidFill>
                          <a:latin typeface="Verdana" panose="020B0604030504040204" pitchFamily="34" charset="0"/>
                          <a:ea typeface="Verdana" panose="020B0604030504040204" pitchFamily="34" charset="0"/>
                          <a:cs typeface="+mn-cs"/>
                        </a:rPr>
                        <a:t>Acciones de inspección y vigilancia ejecutadas a los prestadores priorizados durante el período de evaluación</a:t>
                      </a:r>
                    </a:p>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7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Se tiene una meta para el cuatrienio de 297 acciones de inspección y vigilancia de las cuales se realizó 43 en 2023, 159 en 2024, 45 en 2025 y 9 a 2026-TI, para un total de 256 acciones que representan un avance acumulado del 86,19% para el cuatrienio.   </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700" b="1" i="0" u="none" strike="noStrike" noProof="0" dirty="0">
                          <a:solidFill>
                            <a:srgbClr val="000000"/>
                          </a:solidFill>
                          <a:effectLst/>
                          <a:latin typeface="Verdana" panose="020B0604030504040204" pitchFamily="34" charset="0"/>
                          <a:ea typeface="Verdana" panose="020B0604030504040204" pitchFamily="34" charset="0"/>
                        </a:rPr>
                        <a:t>Durante el primer trimestre de la vigencia 2026, se realizaron nueve (9) acciones de cincuenta (50) programadas para la vigencia 2026</a:t>
                      </a:r>
                      <a:r>
                        <a:rPr lang="es-CO" sz="700" b="0" i="0" u="none" strike="noStrike" noProof="0" dirty="0">
                          <a:solidFill>
                            <a:srgbClr val="000000"/>
                          </a:solidFill>
                          <a:effectLst/>
                          <a:latin typeface="Verdana" panose="020B0604030504040204" pitchFamily="34" charset="0"/>
                          <a:ea typeface="Verdana" panose="020B0604030504040204" pitchFamily="34" charset="0"/>
                        </a:rPr>
                        <a:t>, lo que corresponde a un cumplimiento del 18% frente a la meta establecida.</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Este resultado obedece a la ejecución de seis (6) auditorías integrales, una (1) mesa intersectorial, un (1) proceso de seguimiento a compromisos mediante requerimientos y una (1) orientación técnica, dirigida a evaluar el proceso integral de atención en salud de los pueblos indígenas y comunidades étnicas (afrodescendientes y </a:t>
                      </a:r>
                      <a:r>
                        <a:rPr lang="es-CO" sz="700" b="0" i="0" u="none" strike="noStrike" noProof="0" dirty="0" err="1">
                          <a:solidFill>
                            <a:srgbClr val="000000"/>
                          </a:solidFill>
                          <a:effectLst/>
                          <a:latin typeface="Verdana" panose="020B0604030504040204" pitchFamily="34" charset="0"/>
                          <a:ea typeface="Verdana" panose="020B0604030504040204" pitchFamily="34" charset="0"/>
                        </a:rPr>
                        <a:t>Rrom</a:t>
                      </a:r>
                      <a:r>
                        <a:rPr lang="es-CO" sz="700" b="0" i="0" u="none" strike="noStrike" noProof="0" dirty="0">
                          <a:solidFill>
                            <a:srgbClr val="000000"/>
                          </a:solidFill>
                          <a:effectLst/>
                          <a:latin typeface="Verdana" panose="020B0604030504040204" pitchFamily="34" charset="0"/>
                          <a:ea typeface="Verdana" panose="020B0604030504040204" pitchFamily="34" charset="0"/>
                        </a:rPr>
                        <a:t>) en los prestadores priorizados.</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En desarrollo de estas acciones, las auditorías realizadas en los departamentos de Cauca, Vaupés, Córdoba, Sucre, San Andrés, Providencia y Santa Catalina y Tolima, a los siguientes prestadores: HOSPITAL UNIVERSITARIO SAN JOSE DE POPAYAN E.S.E., EMPRESA SOCIAL DEL ESTADO HOSPITAL SAN ANTONIO, E.S.E. VIDASINU, HOSPITAL UNIVERSITARIO DE SINCELEJO E.S.E., EMPRESA SOCIAL DEL ESTADO HOSPITAL DEPARTAMENTAL DE SAN ANDRÉS PROVIDENCIA Y SANTA CATALINA y al HOSPITAL FEDERICO LLERAS ACOSTA E.S.E., permitieron verificar el cumplimiento de las condiciones de calidad en la prestación de los servicios de salud, especialmente en lo relacionado con la accesibilidad, oportunidad, seguridad, pertinencia y continuidad de la atención a población étnica, teniendo en cuenta las particularidades territoriales y poblacionales.</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De igual manera, la realización de la mesa intersectorial en el departamento del Chocó contribuyó al fortalecimiento de la articulación institucional entre entidades del orden territorial y nacional, orientada a la atención de la desnutrición en niños y niñas menores de cinco años, con el objetivo de establecer compromisos para la intensificación de acciones relacionadas con la prevención y atención de la población infantil en el departamento del Chocó.</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Aunado a lo anterior, se socializaron las ordenes impartidas por la SNS mediante Resolución 2025410040012360-6 DE 2025 respecto a los actores vigilados y la construcción del plan de trabajo para el cumplimiento de las mismas.</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Adicionalmente, durante los meses de enero a marzo se realizaron notificaciones orientadas a la oficialización y seguimiento de los compromisos territoriales de los actores convocados a la mesa intersectorial de desnutrición en el Departamento del Chocó. Se realizaron un total de 32 notificaciones de compromisos entre el 05 y 06 de enero de 2026, así como 36 notificaciones durante el mes de marzo de 2026.</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Asimismo, frente a las respuestas de algunos de los actores llamados a la acción, se generaron retroalimentaciones específicas sobre los soportes de cumplimiento de los acuerdos y compromisos, mediante la emisión de 7 comunicaciones individuales.</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De igual manera, la orientación técnica brindada a los prestadores de servicios de salud facilitó la aclaración de lineamientos y el fortalecimiento de capacidades para la formulación y ejecución de planes de trabajo acordes con la Resolución SNS No 2025410040012360-6 DE 2025, estableciendo plazo de entrega de dicho papel de trabajo para el 7 de abril de 2026.</a:t>
                      </a:r>
                    </a:p>
                    <a:p>
                      <a:pPr algn="l" fontAlgn="ctr"/>
                      <a:endParaRPr lang="es-CO" sz="7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700" b="0" i="0" u="none" strike="noStrike" noProof="0" dirty="0">
                          <a:solidFill>
                            <a:srgbClr val="000000"/>
                          </a:solidFill>
                          <a:effectLst/>
                          <a:latin typeface="Verdana" panose="020B0604030504040204" pitchFamily="34" charset="0"/>
                          <a:ea typeface="Verdana" panose="020B0604030504040204" pitchFamily="34" charset="0"/>
                        </a:rPr>
                        <a:t>La ejecución de estas acciones permitió avances significativos en la inspección, vigilancia y control del cumplimiento de las obligaciones por parte de los prestadores de servicios de salud, generando impactos positivos en la mejora de la calidad de la atención en salud para las poblaciones indígenas y comunidades étnicas, así como en el fortalecimiento de la articulación interinstitucional y el seguimiento efectivo a los compromisos territoriales.</a:t>
                      </a: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800" b="0" i="0" u="none" strike="noStrike" noProof="0">
                          <a:solidFill>
                            <a:srgbClr val="000000"/>
                          </a:solidFill>
                          <a:effectLst/>
                          <a:latin typeface="Verdana" panose="020B0604030504040204" pitchFamily="34" charset="0"/>
                          <a:ea typeface="Verdana" panose="020B0604030504040204" pitchFamily="34" charset="0"/>
                        </a:rPr>
                        <a:t> </a:t>
                      </a:r>
                      <a:r>
                        <a:rPr lang="es-CO" sz="800" b="1" i="0" u="none" strike="noStrike" noProof="0">
                          <a:solidFill>
                            <a:srgbClr val="000000"/>
                          </a:solidFill>
                          <a:effectLst/>
                          <a:latin typeface="Verdana" panose="020B0604030504040204" pitchFamily="34" charset="0"/>
                          <a:ea typeface="Verdana" panose="020B0604030504040204" pitchFamily="34" charset="0"/>
                        </a:rPr>
                        <a:t>Delegatura para Prestadores de Servic</a:t>
                      </a:r>
                      <a:r>
                        <a:rPr lang="es-CO" sz="1050" b="1" i="0" u="none" strike="noStrike" noProof="0">
                          <a:solidFill>
                            <a:srgbClr val="000000"/>
                          </a:solidFill>
                          <a:effectLst/>
                          <a:latin typeface="Verdana" panose="020B0604030504040204" pitchFamily="34" charset="0"/>
                          <a:ea typeface="Verdana" panose="020B0604030504040204" pitchFamily="34" charset="0"/>
                        </a:rPr>
                        <a:t>i</a:t>
                      </a:r>
                      <a:r>
                        <a:rPr lang="es-CO" sz="800" b="1" i="0" u="none" strike="noStrike" noProof="0">
                          <a:solidFill>
                            <a:srgbClr val="000000"/>
                          </a:solidFill>
                          <a:effectLst/>
                          <a:latin typeface="Verdana" panose="020B0604030504040204" pitchFamily="34" charset="0"/>
                          <a:ea typeface="Verdana" panose="020B0604030504040204" pitchFamily="34" charset="0"/>
                        </a:rPr>
                        <a:t>os de Salud</a:t>
                      </a:r>
                      <a:endParaRPr lang="es-CO" sz="8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568ABCC1-9EBC-A933-45B3-F683226DEAD7}"/>
              </a:ext>
            </a:extLst>
          </p:cNvPr>
          <p:cNvSpPr/>
          <p:nvPr/>
        </p:nvSpPr>
        <p:spPr>
          <a:xfrm>
            <a:off x="9982200" y="4038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rPr>
              <a:t>18%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a:solidFill>
                  <a:schemeClr val="bg1"/>
                </a:solidFill>
                <a:latin typeface="Verdana" panose="020B0604030504040204" pitchFamily="34" charset="0"/>
                <a:ea typeface="Verdana" panose="020B0604030504040204" pitchFamily="34" charset="0"/>
                <a:cs typeface="Arial"/>
                <a:sym typeface="Arial"/>
              </a:rPr>
              <a:t>(256)</a:t>
            </a:r>
            <a:endParaRPr kumimoji="0" lang="es-CO" sz="11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a:solidFill>
                  <a:schemeClr val="bg1"/>
                </a:solidFill>
                <a:latin typeface="Verdana" panose="020B0604030504040204" pitchFamily="34" charset="0"/>
                <a:ea typeface="Verdana" panose="020B0604030504040204" pitchFamily="34" charset="0"/>
                <a:cs typeface="Arial"/>
                <a:sym typeface="Arial"/>
              </a:rPr>
              <a:t>(9)</a:t>
            </a:r>
            <a:r>
              <a:rPr kumimoji="0" lang="es-CO" sz="11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2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9CA0698B-D5AE-69C4-ABD2-DB573096862F}"/>
              </a:ext>
            </a:extLst>
          </p:cNvPr>
          <p:cNvSpPr/>
          <p:nvPr/>
        </p:nvSpPr>
        <p:spPr>
          <a:xfrm>
            <a:off x="8932780" y="4038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a:solidFill>
                  <a:prstClr val="white"/>
                </a:solidFill>
                <a:latin typeface="Verdana" panose="020B0604030504040204" pitchFamily="34" charset="0"/>
                <a:ea typeface="Verdana" panose="020B0604030504040204" pitchFamily="34" charset="0"/>
                <a:cs typeface="Arial"/>
                <a:sym typeface="Arial"/>
              </a:rPr>
              <a:t>(297)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a:solidFill>
                  <a:prstClr val="white"/>
                </a:solidFill>
                <a:latin typeface="Verdana" panose="020B0604030504040204" pitchFamily="34" charset="0"/>
                <a:ea typeface="Verdana" panose="020B0604030504040204" pitchFamily="34" charset="0"/>
                <a:cs typeface="Arial"/>
                <a:sym typeface="Arial"/>
              </a:rPr>
              <a:t>(50)</a:t>
            </a:r>
            <a:r>
              <a:rPr kumimoji="0" lang="es-CO"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93570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61A6-29AF-52EB-BC82-95EBC3169E1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B604205-2A89-A4A1-D222-B943D7F511F3}"/>
              </a:ext>
            </a:extLst>
          </p:cNvPr>
          <p:cNvGraphicFramePr>
            <a:graphicFrameLocks noGrp="1"/>
          </p:cNvGraphicFramePr>
          <p:nvPr>
            <p:extLst>
              <p:ext uri="{D42A27DB-BD31-4B8C-83A1-F6EECF244321}">
                <p14:modId xmlns:p14="http://schemas.microsoft.com/office/powerpoint/2010/main" val="2210828495"/>
              </p:ext>
            </p:extLst>
          </p:nvPr>
        </p:nvGraphicFramePr>
        <p:xfrm>
          <a:off x="685800" y="1686570"/>
          <a:ext cx="11277600" cy="3940394"/>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59615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1371600">
                  <a:extLst>
                    <a:ext uri="{9D8B030D-6E8A-4147-A177-3AD203B41FA5}">
                      <a16:colId xmlns:a16="http://schemas.microsoft.com/office/drawing/2014/main" val="334797448"/>
                    </a:ext>
                  </a:extLst>
                </a:gridCol>
                <a:gridCol w="990600">
                  <a:extLst>
                    <a:ext uri="{9D8B030D-6E8A-4147-A177-3AD203B41FA5}">
                      <a16:colId xmlns:a16="http://schemas.microsoft.com/office/drawing/2014/main" val="2271958348"/>
                    </a:ext>
                  </a:extLst>
                </a:gridCol>
              </a:tblGrid>
              <a:tr h="526634">
                <a:tc>
                  <a:txBody>
                    <a:bodyPr/>
                    <a:lstStyle/>
                    <a:p>
                      <a:pPr algn="ctr" fontAlgn="ctr"/>
                      <a:r>
                        <a:rPr lang="es-CO" sz="900" b="1" i="0" u="none" strike="noStrike" noProof="0"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Acción Estratégica</a:t>
                      </a:r>
                    </a:p>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CO" sz="900" b="1" i="0" u="none" strike="noStrike" noProof="0">
                          <a:solidFill>
                            <a:srgbClr val="FFFFFF"/>
                          </a:solidFill>
                          <a:effectLst/>
                          <a:latin typeface="Verdana" panose="020B0604030504040204" pitchFamily="34" charset="0"/>
                          <a:ea typeface="Verdana" panose="020B0604030504040204" pitchFamily="34" charset="0"/>
                        </a:rPr>
                        <a:t>% de Cumplimiento 2026 T-I</a:t>
                      </a:r>
                      <a:endParaRPr lang="es-CO" sz="900" b="1"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900" b="1" u="none" strike="noStrike" kern="1200" noProof="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120796">
                <a:tc>
                  <a:txBody>
                    <a:bodyPr/>
                    <a:lstStyle/>
                    <a:p>
                      <a:pPr algn="ctr" fontAlgn="ctr"/>
                      <a:r>
                        <a:rPr lang="es-CO" sz="900" b="0" i="0" u="none" strike="noStrike" noProof="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l" fontAlgn="ctr"/>
                      <a:endParaRPr lang="es-CO" sz="800" b="1" i="0" u="none" strike="noStrike" noProof="0">
                        <a:solidFill>
                          <a:srgbClr val="000000"/>
                        </a:solidFill>
                        <a:effectLst/>
                        <a:latin typeface="Verdana"/>
                        <a:ea typeface="Verdana"/>
                      </a:endParaRPr>
                    </a:p>
                    <a:p>
                      <a:pPr lvl="0" algn="l">
                        <a:buNone/>
                      </a:pPr>
                      <a:r>
                        <a:rPr lang="es-CO" sz="800" b="1" i="0" u="none" strike="noStrike" noProof="0">
                          <a:solidFill>
                            <a:srgbClr val="000000"/>
                          </a:solidFill>
                          <a:effectLst/>
                          <a:latin typeface="Verdana"/>
                          <a:ea typeface="Verdana"/>
                        </a:rPr>
                        <a:t>Acción:</a:t>
                      </a:r>
                    </a:p>
                    <a:p>
                      <a:pPr lvl="0" algn="l">
                        <a:buNone/>
                      </a:pPr>
                      <a:endParaRPr lang="es-CO" sz="800" b="1" i="0" u="none" strike="noStrike" noProof="0">
                        <a:solidFill>
                          <a:srgbClr val="000000"/>
                        </a:solidFill>
                        <a:effectLst/>
                        <a:latin typeface="Verdana"/>
                        <a:ea typeface="Verdana"/>
                      </a:endParaRPr>
                    </a:p>
                    <a:p>
                      <a:pPr algn="l" fontAlgn="ctr"/>
                      <a:r>
                        <a:rPr lang="es-CO" sz="800" b="0" i="0" u="none" strike="noStrike" noProof="0">
                          <a:solidFill>
                            <a:srgbClr val="000000"/>
                          </a:solidFill>
                          <a:effectLst/>
                          <a:latin typeface="Verdana" panose="020B0604030504040204" pitchFamily="34" charset="0"/>
                          <a:ea typeface="Verdana" panose="020B0604030504040204" pitchFamily="34" charset="0"/>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a:p>
                      <a:pPr algn="l"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a:solidFill>
                            <a:srgbClr val="000000"/>
                          </a:solidFill>
                          <a:effectLst/>
                          <a:latin typeface="Verdana" panose="020B0604030504040204" pitchFamily="34" charset="0"/>
                          <a:ea typeface="Verdana" panose="020B0604030504040204" pitchFamily="34" charset="0"/>
                        </a:rPr>
                        <a:t>Indicador:</a:t>
                      </a:r>
                    </a:p>
                    <a:p>
                      <a:pPr lvl="0" algn="l">
                        <a:buNone/>
                      </a:pPr>
                      <a:endParaRPr lang="es-CO" sz="800" b="1" i="0" u="none" strike="noStrike" noProof="0">
                        <a:solidFill>
                          <a:srgbClr val="000000"/>
                        </a:solidFill>
                        <a:effectLst/>
                        <a:latin typeface="Verdana"/>
                        <a:ea typeface="Verdana"/>
                      </a:endParaRPr>
                    </a:p>
                    <a:p>
                      <a:pPr algn="l" fontAlgn="ctr"/>
                      <a:r>
                        <a:rPr lang="es-CO" sz="800" b="0" i="0" u="none" strike="noStrike" noProof="0">
                          <a:solidFill>
                            <a:srgbClr val="000000"/>
                          </a:solidFill>
                          <a:effectLst/>
                          <a:latin typeface="Verdana" panose="020B0604030504040204" pitchFamily="34" charset="0"/>
                          <a:ea typeface="Verdana" panose="020B0604030504040204" pitchFamily="34" charset="0"/>
                        </a:rPr>
                        <a:t>Porcentaje de Recaudo de la contribución a favor de la Superintendencia Nacional de Salud. </a:t>
                      </a:r>
                    </a:p>
                  </a:txBody>
                  <a:tcPr marL="0" marR="0" marT="0" marB="0" anchor="ctr"/>
                </a:tc>
                <a:tc>
                  <a:txBody>
                    <a:bodyPr/>
                    <a:lstStyle/>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Las metas, ejecuciones y cumplimientos desagregados del cuatrienio para este indicador, son:</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2023: Meta 80%, Ejecución 93%, Cumplimiento 113%.</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2024: Meta 82%, Ejecución 97,16%, Cumplimiento 118,49%.</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2025: Meta 84%, Ejecución 97,65%, Cumplimiento 116,25%.</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2026 T-I: Meta 86%, ejecución 0%.</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noProof="0"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La periodicidad de medición de este indicador es Anual, motivo por el cual respecto del primer trimestre de 2026 se presenta un avance y análisis cualitativo en lugar de un resultado cuantitativo asociado al porcentaje de recaudo de la contribución a favor de la Superintendencia Nacional de Salud, el cual se efectuará a partir del tercer trimestre del año en curso. </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En ese sentido, el Grupo de Contribución de la entidad se encuentra en el proceso de preparación para el recaudo correspondiente a la vigencia 2026,  el cual se tiene previsto que inicie en el mes de julio del año en curso. Es así que se avanzó en la proyección de la resolución de contribución la cual su puso a disposición de la ciudadanía para la recepción de comentarios y observaciones, por lo que la Dirección Financiera se encuentra revisando y dando respuesta a los requerimientos recibidos, con el fin de elaborar el acta de comentarios consolidada y proceder a su respectiva publicación en la página web institucional, conforme a la normativa vigente.</a:t>
                      </a:r>
                    </a:p>
                    <a:p>
                      <a:pPr algn="l" fontAlgn="ctr"/>
                      <a:endParaRPr lang="es-CO" sz="800" b="0" i="0" u="none" strike="noStrike" noProof="0"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noProof="0" dirty="0">
                          <a:solidFill>
                            <a:srgbClr val="000000"/>
                          </a:solidFill>
                          <a:effectLst/>
                          <a:latin typeface="Verdana" panose="020B0604030504040204" pitchFamily="34" charset="0"/>
                          <a:ea typeface="Verdana" panose="020B0604030504040204" pitchFamily="34" charset="0"/>
                        </a:rPr>
                        <a:t>Una vez se dé inicio al proceso de recaudo y se cuente con resultados consolidados, se procederá a reportar el avance cuantitativo del indicador.</a:t>
                      </a:r>
                    </a:p>
                  </a:txBody>
                  <a:tcPr marL="0" marR="0" marT="0" marB="0" anchor="ctr"/>
                </a:tc>
                <a:tc>
                  <a:txBody>
                    <a:bodyPr/>
                    <a:lstStyle/>
                    <a:p>
                      <a:pPr algn="ctr" fontAlgn="ctr"/>
                      <a:endParaRPr lang="es-CO" sz="800" b="0" i="0" u="none" strike="noStrike" noProof="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CO" sz="800" u="none" strike="noStrike" kern="1200" noProof="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a:solidFill>
                            <a:srgbClr val="000000"/>
                          </a:solidFill>
                          <a:effectLst/>
                          <a:latin typeface="Verdana" panose="020B0604030504040204" pitchFamily="34" charset="0"/>
                          <a:ea typeface="Verdana" panose="020B0604030504040204" pitchFamily="34" charset="0"/>
                        </a:rPr>
                        <a:t>Secretaría General</a:t>
                      </a:r>
                      <a:r>
                        <a:rPr lang="es-CO" sz="1050" b="1" u="none" strike="noStrike" kern="1200" noProof="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5101074-45E1-8D8C-7458-104A8DC19C16}"/>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5B414DDC-FAB0-F09B-C69B-9225FACE3B3D}"/>
              </a:ext>
            </a:extLst>
          </p:cNvPr>
          <p:cNvSpPr/>
          <p:nvPr/>
        </p:nvSpPr>
        <p:spPr>
          <a:xfrm>
            <a:off x="9906000" y="3276600"/>
            <a:ext cx="937794" cy="8382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rPr>
              <a:t>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noProof="0">
                <a:solidFill>
                  <a:schemeClr val="bg1"/>
                </a:solidFill>
                <a:latin typeface="Verdana" panose="020B0604030504040204" pitchFamily="34" charset="0"/>
                <a:ea typeface="Verdana" panose="020B0604030504040204" pitchFamily="34" charset="0"/>
                <a:cs typeface="Arial"/>
                <a:sym typeface="Arial"/>
              </a:rPr>
              <a:t>(97,65%)</a:t>
            </a:r>
            <a:endParaRPr kumimoji="0" lang="es-CO" sz="11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AC9A7329-1784-7146-892B-663530B81A71}"/>
              </a:ext>
            </a:extLst>
          </p:cNvPr>
          <p:cNvSpPr/>
          <p:nvPr/>
        </p:nvSpPr>
        <p:spPr>
          <a:xfrm>
            <a:off x="8839200" y="338874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86%</a:t>
            </a:r>
            <a:endParaRPr kumimoji="0" lang="es-CO" sz="14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85350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quema de Publicación" ma:contentTypeID="0x0101006C70C9CFFF10F647A97BB5C9232AAEE50066F95A7D9CAE134C823E3669235409DD" ma:contentTypeVersion="34" ma:contentTypeDescription="Campos definidos por la oficina de planeación" ma:contentTypeScope="" ma:versionID="3691301fd513291dccabbaa5f38815a4">
  <xsd:schema xmlns:xsd="http://www.w3.org/2001/XMLSchema" xmlns:xs="http://www.w3.org/2001/XMLSchema" xmlns:p="http://schemas.microsoft.com/office/2006/metadata/properties" xmlns:ns1="http://schemas.microsoft.com/sharepoint/v3" xmlns:ns2="b6565643-c00f-44ce-b5d1-532a85e4382c" xmlns:ns3="cfd7d055-4c42-4b1a-a19c-7e601acfe3a8" xmlns:ns4="http://schemas.microsoft.com/sharepoint/v3/fields" targetNamespace="http://schemas.microsoft.com/office/2006/metadata/properties" ma:root="true" ma:fieldsID="d82c39a7726afbf49cf64a0d33adfde0" ns1:_="" ns2:_="" ns3:_="" ns4:_="">
    <xsd:import namespace="http://schemas.microsoft.com/sharepoint/v3"/>
    <xsd:import namespace="b6565643-c00f-44ce-b5d1-532a85e4382c"/>
    <xsd:import namespace="cfd7d055-4c42-4b1a-a19c-7e601acfe3a8"/>
    <xsd:import namespace="http://schemas.microsoft.com/sharepoint/v3/fields"/>
    <xsd:element name="properties">
      <xsd:complexType>
        <xsd:sequence>
          <xsd:element name="documentManagement">
            <xsd:complexType>
              <xsd:all>
                <xsd:element ref="ns2:Numero"/>
                <xsd:element ref="ns2:Descripcion"/>
                <xsd:element ref="ns2:Fecha_x0020_de_x0020_inicio_x0020_de_x0020_publicación"/>
                <xsd:element ref="ns2:Fecha_x0020_final_x0020_de_x0020_publicación" minOccurs="0"/>
                <xsd:element ref="ns2:Ano_Plantilla"/>
                <xsd:element ref="ns2:Mes_Plantilla"/>
                <xsd:element ref="ns2:Fecha_x0020_de_x0020_generación_x0020_de_x0020_la_x0020_información"/>
                <xsd:element ref="ns3:Nombre_x0020_del_x0020_responsable_x0020_de_x0020_producción" minOccurs="0"/>
                <xsd:element ref="ns3:Código_x0020_nombre_x0020_del_x0020_reponsable_x0020_producción" minOccurs="0"/>
                <xsd:element ref="ns3:Serie" minOccurs="0"/>
                <xsd:element ref="ns3:Sub-Serie" minOccurs="0"/>
                <xsd:element ref="ns3:Tipo_x0020_Documental" minOccurs="0"/>
                <xsd:element ref="ns2:Tipo_de_Norma"/>
                <xsd:element ref="ns1:Language" minOccurs="0"/>
                <xsd:element ref="ns2:Medio_de_conservacion_y_x002f_o_soporte"/>
                <xsd:element ref="ns4:_Format"/>
                <xsd:element ref="ns2:Frecuencia_de_actualizacion"/>
                <xsd:element ref="ns2:Informacion_publicada_o_disponible"/>
                <xsd:element ref="ns3:Responsable_x0020_de_x0020_la_x0020_información" minOccurs="0"/>
                <xsd:element ref="ns3:Código_x0020_responsable_x0020_de_x0020_la_x0020_información" minOccurs="0"/>
                <xsd:element ref="ns2:Estado_Plantilla"/>
                <xsd:element ref="ns2:_dlc_DocIdPersistId" minOccurs="0"/>
                <xsd:element ref="ns2:_dlc_DocIdUrl"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Idioma" ma:description="Establece el Idioma, lengua o dialecto en que se encuentra la información." ma:format="Dropdown"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Descripcion" ma:index="3" ma:displayName="Descripción" ma:description="Defina brevemente de qué se trata la información. máximo 200 caracteres." ma:internalName="Descripcion">
      <xsd:simpleType>
        <xsd:restriction base="dms:Note">
          <xsd:maxLength value="255"/>
        </xsd:restriction>
      </xsd:simpleType>
    </xsd:element>
    <xsd:element name="Fecha_x0020_de_x0020_inicio_x0020_de_x0020_publicación" ma:index="4" ma:displayName="Fecha creación documento" ma:description="Corresponde a la fecha que se publica o se programa la publicación del documento dentro de portal web." ma:format="DateOnly" ma:internalName="Fecha_x0020_de_x0020_inicio_x0020_de_x0020_publicaci_x00f3_n">
      <xsd:simpleType>
        <xsd:restriction base="dms:DateTime"/>
      </xsd:simpleType>
    </xsd:element>
    <xsd:element name="Fecha_x0020_final_x0020_de_x0020_publicación" ma:index="5" nillable="true" ma:displayName="Fecha final de publicación" ma:description="Corresponde a la fecha en la que se debe des publicar automáticamente el documento dentro de portal web." ma:format="DateOnly" ma:internalName="Fecha_x0020_final_x0020_de_x0020_publicaci_x00f3_n" ma:readOnly="false">
      <xsd:simpleType>
        <xsd:restriction base="dms:DateTime"/>
      </xsd:simpleType>
    </xsd:element>
    <xsd:element name="Ano_Plantilla" ma:index="6" ma:displayName="Año creación documento" ma:description="Corresponde al año de publicación del documento. Este dato ayudará a filtrar el documento al usuario final del portal web." ma:internalName="Ano_Plantilla">
      <xsd:simpleType>
        <xsd:restriction base="dms:Text">
          <xsd:maxLength value="5"/>
        </xsd:restriction>
      </xsd:simpleType>
    </xsd:element>
    <xsd:element name="Mes_Plantilla" ma:index="7"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Fecha_x0020_de_x0020_generación_x0020_de_x0020_la_x0020_información" ma:index="8" ma:displayName="Fecha de generación de la información" ma:description="• Identifique la fecha cuando se creó la información. Esta fecha no puede ser igual a la fecha de publicación." ma:format="DateOnly" ma:internalName="Fecha_x0020_de_x0020_generaci_x00f3_n_x0020_de_x0020_la_x0020_informaci_x00f3_n" ma:readOnly="false">
      <xsd:simpleType>
        <xsd:restriction base="dms:DateTime"/>
      </xsd:simpleType>
    </xsd:element>
    <xsd:element name="Tipo_de_Norma" ma:index="15" ma:displayName="Tipo de Norma" ma:description="Seleccione una categoría (Campo solo aplica si el documento se refiere a una Normatividad. De lo contrario seleccione la palabra no aplica)." ma:format="Dropdown" ma:internalName="Tipo_de_Norma" ma:readOnly="false">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Medio_de_conservacion_y_x002f_o_soporte" ma:index="17"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ma:readOnly="false">
      <xsd:simpleType>
        <xsd:restriction base="dms:Choice">
          <xsd:enumeration value="Documento físico"/>
          <xsd:enumeration value="Documento electrónico"/>
          <xsd:enumeration value="Documento Digital"/>
        </xsd:restriction>
      </xsd:simpleType>
    </xsd:element>
    <xsd:element name="Frecuencia_de_actualizacion" ma:index="19" ma:displayName="Frecuencia de actualización" ma:description="Identifica la periodicidad o el segmento de tiempo con la que actualiza la información, de acuerdo a su naturaleza y a la normativa aplicable." ma:format="Dropdown" ma:internalName="Frecuencia_de_actualizacion" ma:readOnly="false">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Informacion_publicada_o_disponible" ma:index="20"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ma:readOnly="false">
      <xsd:simpleType>
        <xsd:restriction base="dms:Text">
          <xsd:maxLength value="250"/>
        </xsd:restriction>
      </xsd:simpleType>
    </xsd:element>
    <xsd:element name="Estado_Plantilla" ma:index="23"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_dlc_DocIdPersistId" ma:index="26" nillable="true" ma:displayName="Persist ID" ma:description="Keep ID on add." ma:hidden="true" ma:internalName="_dlc_DocIdPersistId" ma:readOnly="true">
      <xsd:simpleType>
        <xsd:restriction base="dms:Boolean"/>
      </xsd:simpleType>
    </xsd:element>
    <xsd:element name="_dlc_DocIdUrl" ma:index="2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9"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d7d055-4c42-4b1a-a19c-7e601acfe3a8" elementFormDefault="qualified">
    <xsd:import namespace="http://schemas.microsoft.com/office/2006/documentManagement/types"/>
    <xsd:import namespace="http://schemas.microsoft.com/office/infopath/2007/PartnerControls"/>
    <xsd:element name="Nombre_x0020_del_x0020_responsable_x0020_de_x0020_producción" ma:index="9" nillable="true" ma:displayName="Nombre del responsable de producción" ma:description="Corresponde al nombre de la dependencia encargada de la Producción de la información para efectos de permitir su correcta elaboración" ma:list="{331b8b40-eab9-4f7a-ba9a-3a78d4f6757a}" ma:internalName="Nombre_x0020_del_x0020_responsable_x0020_de_x0020_producci_x00f3_n" ma:showField="Dependencias" ma:web="cfd7d055-4c42-4b1a-a19c-7e601acfe3a8">
      <xsd:simpleType>
        <xsd:restriction base="dms:Lookup"/>
      </xsd:simpleType>
    </xsd:element>
    <xsd:element name="Código_x0020_nombre_x0020_del_x0020_reponsable_x0020_producción" ma:index="10" nillable="true" ma:displayName="Código nombre del reponsable producción" ma:description="Corresponde al Código de la dependencia encargada de la Producción de la información para efectos de permitir su correcta elaboración (este código sale de su TRD)" ma:list="{48eb45d6-5726-4fb9-98e1-916d4146ecee}" ma:internalName="C_x00f3_digo_x0020_nombre_x0020_del_x0020_reponsable_x0020_producci_x00f3_n" ma:showField="Codigos_x0020_Dependencias" ma:web="cfd7d055-4c42-4b1a-a19c-7e601acfe3a8">
      <xsd:simpleType>
        <xsd:restriction base="dms:Lookup"/>
      </xsd:simpleType>
    </xsd:element>
    <xsd:element name="Serie" ma:index="11" nillable="true" ma:displayName="Serie" ma:description="Este dato corresponde a la clasificación documental de cada documento" ma:list="{2a520cbf-0b6d-47f2-bf44-989acf1ea930}" ma:internalName="Serie" ma:showField="Series" ma:web="cfd7d055-4c42-4b1a-a19c-7e601acfe3a8">
      <xsd:simpleType>
        <xsd:restriction base="dms:Lookup"/>
      </xsd:simpleType>
    </xsd:element>
    <xsd:element name="Sub-Serie" ma:index="12" nillable="true" ma:displayName="Sub-Serie" ma:description="Este dato corresponde a la clasificación documental de cada documento" ma:list="{bee6c201-a5c7-45a5-a2d8-9f78e19912cb}" ma:internalName="Sub_x002d_Serie" ma:showField="SubSeries" ma:web="cfd7d055-4c42-4b1a-a19c-7e601acfe3a8">
      <xsd:simpleType>
        <xsd:restriction base="dms:Lookup"/>
      </xsd:simpleType>
    </xsd:element>
    <xsd:element name="Tipo_x0020_Documental" ma:index="13" nillable="true" ma:displayName="Tipo Documental" ma:description="Este dato corresponde a la clasificación documental del documento a cargar" ma:list="{2f099887-1550-4e1d-bbaa-a4cfb5a13b9c}" ma:internalName="Tipo_x0020_Documental" ma:showField="Tipologias" ma:web="cfd7d055-4c42-4b1a-a19c-7e601acfe3a8">
      <xsd:simpleType>
        <xsd:restriction base="dms:Lookup"/>
      </xsd:simpleType>
    </xsd:element>
    <xsd:element name="Responsable_x0020_de_x0020_la_x0020_información" ma:index="21" nillable="true" ma:displayName="Responsable de la información" ma:description="Corresponde al nombre de la dependencia encargada administrar y publicar la información." ma:list="{331b8b40-eab9-4f7a-ba9a-3a78d4f6757a}" ma:internalName="Responsable_x0020_de_x0020_la_x0020_informaci_x00f3_n" ma:showField="Dependencias" ma:web="cfd7d055-4c42-4b1a-a19c-7e601acfe3a8">
      <xsd:simpleType>
        <xsd:restriction base="dms:Lookup"/>
      </xsd:simpleType>
    </xsd:element>
    <xsd:element name="Código_x0020_responsable_x0020_de_x0020_la_x0020_información" ma:index="22" nillable="true" ma:displayName="Código responsable de la información" ma:description="Corresponde al Código de la dependencia encargada administrar y publicar la información. Este dato corresponde a la clasificación documental de cada documento" ma:list="{48eb45d6-5726-4fb9-98e1-916d4146ecee}" ma:internalName="C_x00f3_digo_x0020_responsable_x0020_de_x0020_la_x0020_informaci_x00f3_n" ma:showField="Codigos_x0020_Dependencias" ma:web="cfd7d055-4c42-4b1a-a19c-7e601acfe3a8">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8" ma:displayName="Formato" ma:description="Identifica la forma, tamaño o modo en la que se presenta la información o se permite su visualización o consulta, tales como: hoja de cálculo, imagen, audio, video, documento de texto, etc." ma:format="Dropdown" ma:internalName="_Format" ma:readOnly="false">
      <xsd:simpleType>
        <xsd:restriction base="dms:Choice">
          <xsd:enumeration value="Hoja de calculo"/>
          <xsd:enumeration value="Documento de texto"/>
          <xsd:enumeration value="Audio"/>
          <xsd:enumeration value="Video"/>
          <xsd:enumeration value="Imag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Tipo de contenido"/>
        <xsd:element ref="dc:title" maxOccurs="1" ma:index="2" ma:displayName="Título"/>
        <xsd:element ref="dc:subject" minOccurs="0" maxOccurs="1"/>
        <xsd:element ref="dc:description" minOccurs="0" maxOccurs="1"/>
        <xsd:element name="keywords" maxOccurs="1" ma:index="14" ma:displayName="Palabras Clave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mero xmlns="b6565643-c00f-44ce-b5d1-532a85e4382c">CC</Numero>
    <Language xmlns="http://schemas.microsoft.com/sharepoint/v3">Español (España)</Language>
    <Responsable_x0020_de_x0020_la_x0020_información xmlns="cfd7d055-4c42-4b1a-a19c-7e601acfe3a8">35</Responsable_x0020_de_x0020_la_x0020_información>
    <Fecha_x0020_de_x0020_generación_x0020_de_x0020_la_x0020_información xmlns="b6565643-c00f-44ce-b5d1-532a85e4382c">2026-05-26T05:00:00+00:00</Fecha_x0020_de_x0020_generación_x0020_de_x0020_la_x0020_información>
    <Serie xmlns="cfd7d055-4c42-4b1a-a19c-7e601acfe3a8">129</Serie>
    <Tipo_de_Norma xmlns="b6565643-c00f-44ce-b5d1-532a85e4382c">No aplica</Tipo_de_Norma>
    <Fecha_x0020_final_x0020_de_x0020_publicación xmlns="b6565643-c00f-44ce-b5d1-532a85e4382c" xsi:nil="true"/>
    <Frecuencia_de_actualizacion xmlns="b6565643-c00f-44ce-b5d1-532a85e4382c">Por demanda</Frecuencia_de_actualizacion>
    <Mes_Plantilla xmlns="b6565643-c00f-44ce-b5d1-532a85e4382c">junio</Mes_Plantilla>
    <Nombre_x0020_del_x0020_responsable_x0020_de_x0020_producción xmlns="cfd7d055-4c42-4b1a-a19c-7e601acfe3a8">35</Nombre_x0020_del_x0020_responsable_x0020_de_x0020_producción>
    <Código_x0020_nombre_x0020_del_x0020_reponsable_x0020_producción xmlns="cfd7d055-4c42-4b1a-a19c-7e601acfe3a8">35</Código_x0020_nombre_x0020_del_x0020_reponsable_x0020_producción>
    <Código_x0020_responsable_x0020_de_x0020_la_x0020_información xmlns="cfd7d055-4c42-4b1a-a19c-7e601acfe3a8">35</Código_x0020_responsable_x0020_de_x0020_la_x0020_información>
    <_Format xmlns="http://schemas.microsoft.com/sharepoint/v3/fields">Hoja de calculo</_Format>
    <Descripcion xmlns="b6565643-c00f-44ce-b5d1-532a85e4382c">Presentación informe de ejecución: Plan Nacional de desarrollo -PND, Plan Estratégico Sectorial -PES,  Plan Estratégico Institucional - PEI,  Plan Anual de Gestión - Plan de acción - PAG correspondiente al primer trimestre (enero-febrero-marzo) de 2026</Descripcion>
    <Ano_Plantilla xmlns="b6565643-c00f-44ce-b5d1-532a85e4382c">2026</Ano_Plantilla>
    <Sub-Serie xmlns="cfd7d055-4c42-4b1a-a19c-7e601acfe3a8">196</Sub-Serie>
    <Informacion_publicada_o_disponible xmlns="b6565643-c00f-44ce-b5d1-532a85e4382c">https://www.supersalud.gov.co/es-co/nuestra-entidad/control/informes-institucionales</Informacion_publicada_o_disponible>
    <Medio_de_conservacion_y_x002f_o_soporte xmlns="b6565643-c00f-44ce-b5d1-532a85e4382c">Documento electrónico</Medio_de_conservacion_y_x002f_o_soporte>
    <Estado_Plantilla xmlns="b6565643-c00f-44ce-b5d1-532a85e4382c">En ejecución</Estado_Plantilla>
    <Fecha_x0020_de_x0020_inicio_x0020_de_x0020_publicación xmlns="b6565643-c00f-44ce-b5d1-532a85e4382c">2026-06-09T05:00:00+00:00</Fecha_x0020_de_x0020_inicio_x0020_de_x0020_publicación>
    <Tipo_x0020_Documental xmlns="cfd7d055-4c42-4b1a-a19c-7e601acfe3a8">2026</Tipo_x0020_Documental>
    <_dlc_DocId xmlns="b6565643-c00f-44ce-b5d1-532a85e4382c">XQAF2AT3N76N-135-391</_dlc_DocId>
    <_dlc_DocIdUrl xmlns="b6565643-c00f-44ce-b5d1-532a85e4382c">
      <Url>https://docs.supersalud.gov.co/PortalWeb/planeacion/_layouts/15/DocIdRedir.aspx?ID=XQAF2AT3N76N-135-391</Url>
      <Description>XQAF2AT3N76N-135-391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98175E-BAD7-4167-9B4C-1ECE3FB3F3B7}">
  <ds:schemaRefs>
    <ds:schemaRef ds:uri="b6565643-c00f-44ce-b5d1-532a85e4382c"/>
    <ds:schemaRef ds:uri="cfd7d055-4c42-4b1a-a19c-7e601acfe3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E1CF92-6BB9-4D20-B9D1-2E6EC7917717}">
  <ds:schemaRefs>
    <ds:schemaRef ds:uri="b6565643-c00f-44ce-b5d1-532a85e4382c"/>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sharepoint/v3/fields"/>
    <ds:schemaRef ds:uri="http://purl.org/dc/elements/1.1/"/>
    <ds:schemaRef ds:uri="cfd7d055-4c42-4b1a-a19c-7e601acfe3a8"/>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4FC2BF9-DFC2-4137-9C06-B24864F699F2}">
  <ds:schemaRefs>
    <ds:schemaRef ds:uri="http://schemas.microsoft.com/sharepoint/v3/contenttype/forms"/>
  </ds:schemaRefs>
</ds:datastoreItem>
</file>

<file path=customXml/itemProps4.xml><?xml version="1.0" encoding="utf-8"?>
<ds:datastoreItem xmlns:ds="http://schemas.openxmlformats.org/officeDocument/2006/customXml" ds:itemID="{18A5C1FC-6F69-4AFC-A946-8FC4900E64C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438</TotalTime>
  <Words>21896</Words>
  <Application>Microsoft Office PowerPoint</Application>
  <PresentationFormat>Panorámica</PresentationFormat>
  <Paragraphs>1492</Paragraphs>
  <Slides>62</Slides>
  <Notes>10</Notes>
  <HiddenSlides>0</HiddenSlides>
  <MMClips>0</MMClips>
  <ScaleCrop>false</ScaleCrop>
  <HeadingPairs>
    <vt:vector size="6" baseType="variant">
      <vt:variant>
        <vt:lpstr>Fuentes usadas</vt:lpstr>
      </vt:variant>
      <vt:variant>
        <vt:i4>13</vt:i4>
      </vt:variant>
      <vt:variant>
        <vt:lpstr>Tema</vt:lpstr>
      </vt:variant>
      <vt:variant>
        <vt:i4>4</vt:i4>
      </vt:variant>
      <vt:variant>
        <vt:lpstr>Títulos de diapositiva</vt:lpstr>
      </vt:variant>
      <vt:variant>
        <vt:i4>62</vt:i4>
      </vt:variant>
    </vt:vector>
  </HeadingPairs>
  <TitlesOfParts>
    <vt:vector size="79" baseType="lpstr">
      <vt:lpstr>Aileron Bold</vt:lpstr>
      <vt:lpstr>Aptos</vt:lpstr>
      <vt:lpstr>Arial</vt:lpstr>
      <vt:lpstr>Calibri</vt:lpstr>
      <vt:lpstr>Helvetica Light</vt:lpstr>
      <vt:lpstr>Montserrat</vt:lpstr>
      <vt:lpstr>Montserrat SemiBold</vt:lpstr>
      <vt:lpstr>Open Sans</vt:lpstr>
      <vt:lpstr>Segoe UI Symbol</vt:lpstr>
      <vt:lpstr>Tahoma</vt:lpstr>
      <vt:lpstr>Times New Roman</vt:lpstr>
      <vt:lpstr>Verdana</vt:lpstr>
      <vt:lpstr>Verdana </vt:lpstr>
      <vt:lpstr>Office Theme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Gestión</vt:lpstr>
      <vt:lpstr>Cumplimiento Objetivos Estratégicos frente al Plan Anual Gestión (I Trimestre 2026)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Informe de Ejecución PND-PES-PEI  PAG 2026 - Trimestre I</dc:title>
  <dc:creator>Catalina Cortes Murcia</dc:creator>
  <cp:keywords>planes estrategicos e institucionales, 2026 supersalud, seguimiento
</cp:keywords>
  <cp:lastModifiedBy>Adriana Maria Guerrero Ladino</cp:lastModifiedBy>
  <cp:revision>8</cp:revision>
  <dcterms:created xsi:type="dcterms:W3CDTF">2025-01-14T19:23:00Z</dcterms:created>
  <dcterms:modified xsi:type="dcterms:W3CDTF">2026-06-17T21:41:11Z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PowerPoint® para Microsoft 365</vt:lpwstr>
  </property>
  <property fmtid="{D5CDD505-2E9C-101B-9397-08002B2CF9AE}" pid="4" name="LastSaved">
    <vt:filetime>2025-01-14T00:00:00Z</vt:filetime>
  </property>
  <property fmtid="{D5CDD505-2E9C-101B-9397-08002B2CF9AE}" pid="5" name="Producer">
    <vt:lpwstr>Microsoft® PowerPoint® para Microsoft 365</vt:lpwstr>
  </property>
  <property fmtid="{D5CDD505-2E9C-101B-9397-08002B2CF9AE}" pid="6" name="ContentTypeId">
    <vt:lpwstr>0x0101006C70C9CFFF10F647A97BB5C9232AAEE50066F95A7D9CAE134C823E3669235409DD</vt:lpwstr>
  </property>
  <property fmtid="{D5CDD505-2E9C-101B-9397-08002B2CF9AE}" pid="7" name="_dlc_DocIdItemGuid">
    <vt:lpwstr>84eefa12-4c7a-4159-8704-bc36798a53b8</vt:lpwstr>
  </property>
</Properties>
</file>